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9144000" cy="5143500"/>
  <p:notesSz cx="9144000" cy="51435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45FE165B-4ADC-410E-8A52-12A76E4D4F48}"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A8AC5AE7-F017-46D9-BA5F-658AB7266FBE}"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9913D351-25AA-4800-ABF8-AA1AE2045658}"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2FFDCA74-9126-4473-8932-ACB99A12AB19}"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BA554BF-CFCD-4DF0-9E21-CBA5EB95BA04}"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28068B0B-E7FB-4F41-B45F-6894472A3453}"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72A02C06-C12D-41D3-AA34-4F8F34FEBE1D}"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6B636024-7E5E-40F6-9BD5-F175EF01EEEB}"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79640" y="227880"/>
            <a:ext cx="5320080" cy="398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C19F2D2-EA7D-4206-84DE-928A5737C221}"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53EA2D13-2306-48AC-8799-FC84A34EB9CD}"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5EAB576E-1B69-4A28-B6E8-4130B8655903}"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9640" y="227880"/>
            <a:ext cx="5320080" cy="858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63C07574-59FD-44D6-B9F7-5068D902BB6B}" type="slidenum">
              <a:t>&lt;#&gt;</a:t>
            </a:fld>
          </a:p>
        </p:txBody>
      </p:sp>
      <p:sp>
        <p:nvSpPr>
          <p:cNvPr id="8" name="PlaceHolder 7"/>
          <p:cNvSpPr>
            <a:spLocks noGrp="1"/>
          </p:cNvSpPr>
          <p:nvPr>
            <p:ph type="dt" idx="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0" y="4980960"/>
            <a:ext cx="9143640" cy="160560"/>
          </a:xfrm>
          <a:prstGeom prst="rect">
            <a:avLst/>
          </a:prstGeom>
          <a:ln w="0">
            <a:noFill/>
          </a:ln>
        </p:spPr>
      </p:pic>
      <p:sp>
        <p:nvSpPr>
          <p:cNvPr id="1" name="PlaceHolder 1"/>
          <p:cNvSpPr>
            <a:spLocks noGrp="1"/>
          </p:cNvSpPr>
          <p:nvPr>
            <p:ph type="title"/>
          </p:nvPr>
        </p:nvSpPr>
        <p:spPr>
          <a:xfrm>
            <a:off x="179640" y="227880"/>
            <a:ext cx="5320080" cy="858960"/>
          </a:xfrm>
          <a:prstGeom prst="rect">
            <a:avLst/>
          </a:prstGeom>
          <a:noFill/>
          <a:ln w="0">
            <a:noFill/>
          </a:ln>
        </p:spPr>
        <p:txBody>
          <a:bodyPr lIns="0" rIns="0" tIns="0" bIns="0" anchor="t">
            <a:noAutofit/>
          </a:bodyP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2" name="PlaceHolder 2"/>
          <p:cNvSpPr>
            <a:spLocks noGrp="1"/>
          </p:cNvSpPr>
          <p:nvPr>
            <p:ph type="ftr" idx="1"/>
          </p:nvPr>
        </p:nvSpPr>
        <p:spPr>
          <a:xfrm>
            <a:off x="3108960" y="4783320"/>
            <a:ext cx="2925720" cy="298332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3" name="PlaceHolder 3"/>
          <p:cNvSpPr>
            <a:spLocks noGrp="1"/>
          </p:cNvSpPr>
          <p:nvPr>
            <p:ph type="dt" idx="2"/>
          </p:nvPr>
        </p:nvSpPr>
        <p:spPr>
          <a:xfrm>
            <a:off x="457200" y="4783320"/>
            <a:ext cx="2102760" cy="29833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4" name="PlaceHolder 4"/>
          <p:cNvSpPr>
            <a:spLocks noGrp="1"/>
          </p:cNvSpPr>
          <p:nvPr>
            <p:ph type="sldNum" idx="3"/>
          </p:nvPr>
        </p:nvSpPr>
        <p:spPr>
          <a:xfrm>
            <a:off x="6583680" y="4783320"/>
            <a:ext cx="2102760" cy="2983320"/>
          </a:xfrm>
          <a:prstGeom prst="rect">
            <a:avLst/>
          </a:prstGeom>
          <a:noFill/>
          <a:ln w="0">
            <a:noFill/>
          </a:ln>
        </p:spPr>
        <p:txBody>
          <a:bodyPr lIns="0" rIns="0" tIns="0" bIns="0" anchor="t">
            <a:noAutofit/>
          </a:bodyPr>
          <a:lstStyle>
            <a:lvl1pPr algn="r">
              <a:lnSpc>
                <a:spcPct val="100000"/>
              </a:lnSpc>
              <a:buNone/>
              <a:tabLst>
                <a:tab algn="l" pos="0"/>
              </a:tabLst>
              <a:defRPr b="0" lang="en-US" sz="1800" spc="-1" strike="noStrike">
                <a:solidFill>
                  <a:srgbClr val="888888"/>
                </a:solidFill>
                <a:latin typeface="Arial"/>
                <a:ea typeface="Arial"/>
              </a:defRPr>
            </a:lvl1pPr>
          </a:lstStyle>
          <a:p>
            <a:pPr algn="r">
              <a:lnSpc>
                <a:spcPct val="100000"/>
              </a:lnSpc>
              <a:buNone/>
              <a:tabLst>
                <a:tab algn="l" pos="0"/>
              </a:tabLst>
            </a:pPr>
            <a:fld id="{7C48BC03-0AE9-4E89-87A5-1192750B8325}" type="slidenum">
              <a:rPr b="0" lang="en-US" sz="1800" spc="-1" strike="noStrike">
                <a:solidFill>
                  <a:srgbClr val="888888"/>
                </a:solidFill>
                <a:latin typeface="Arial"/>
                <a:ea typeface="Arial"/>
              </a:rPr>
              <a:t>1</a:t>
            </a:fld>
            <a:endParaRPr b="0" lang="en-US" sz="1800" spc="-1" strike="noStrike">
              <a:latin typeface="Times New Roman"/>
            </a:endParaRPr>
          </a:p>
        </p:txBody>
      </p:sp>
      <p:sp>
        <p:nvSpPr>
          <p:cNvPr id="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179640" y="227880"/>
            <a:ext cx="8242920" cy="3077640"/>
          </a:xfrm>
          <a:prstGeom prst="rect">
            <a:avLst/>
          </a:prstGeom>
          <a:noFill/>
          <a:ln w="0">
            <a:noFill/>
          </a:ln>
        </p:spPr>
        <p:txBody>
          <a:bodyPr lIns="0" rIns="0" tIns="0" bIns="0" anchor="t">
            <a:noAutofit/>
          </a:bodyPr>
          <a:p>
            <a:pPr algn="ctr">
              <a:lnSpc>
                <a:spcPct val="100000"/>
              </a:lnSpc>
              <a:buNone/>
              <a:tabLst>
                <a:tab algn="l" pos="0"/>
              </a:tabLst>
            </a:pPr>
            <a:endParaRPr b="0" lang="en-US" sz="2600" spc="-1" strike="noStrike">
              <a:solidFill>
                <a:srgbClr val="000000"/>
              </a:solidFill>
              <a:latin typeface="Arial"/>
            </a:endParaRPr>
          </a:p>
          <a:p>
            <a:pPr>
              <a:lnSpc>
                <a:spcPct val="100000"/>
              </a:lnSpc>
              <a:buNone/>
              <a:tabLst>
                <a:tab algn="l" pos="0"/>
              </a:tabLst>
            </a:pPr>
            <a:endParaRPr b="0" lang="en-US" sz="2600" spc="-1" strike="noStrike">
              <a:solidFill>
                <a:srgbClr val="000000"/>
              </a:solidFill>
              <a:latin typeface="Arial"/>
            </a:endParaRPr>
          </a:p>
          <a:p>
            <a:pPr>
              <a:lnSpc>
                <a:spcPct val="100000"/>
              </a:lnSpc>
              <a:buNone/>
              <a:tabLst>
                <a:tab algn="l" pos="0"/>
              </a:tabLst>
            </a:pPr>
            <a:r>
              <a:rPr b="1" lang="en-US" sz="2600" spc="-1" strike="noStrike">
                <a:solidFill>
                  <a:srgbClr val="000000"/>
                </a:solidFill>
                <a:latin typeface="Arial"/>
                <a:ea typeface="Arial"/>
              </a:rPr>
              <a:t>Legal Advice and Documentation Knowledge Base Chatbot</a:t>
            </a:r>
            <a:endParaRPr b="0" lang="en-US" sz="2600" spc="-1" strike="noStrike">
              <a:solidFill>
                <a:srgbClr val="000000"/>
              </a:solidFill>
              <a:latin typeface="Arial"/>
            </a:endParaRPr>
          </a:p>
          <a:p>
            <a:pPr>
              <a:lnSpc>
                <a:spcPct val="100000"/>
              </a:lnSpc>
              <a:buNone/>
              <a:tabLst>
                <a:tab algn="l" pos="0"/>
              </a:tabLst>
            </a:pPr>
            <a:endParaRPr b="0" lang="en-US" sz="2600" spc="-1" strike="noStrike">
              <a:solidFill>
                <a:srgbClr val="000000"/>
              </a:solidFill>
              <a:latin typeface="Arial"/>
            </a:endParaRPr>
          </a:p>
          <a:p>
            <a:pPr>
              <a:lnSpc>
                <a:spcPct val="100000"/>
              </a:lnSpc>
              <a:buNone/>
              <a:tabLst>
                <a:tab algn="l" pos="0"/>
              </a:tabLst>
            </a:pPr>
            <a:r>
              <a:rPr b="1" lang="en-US" sz="2400" spc="-1" strike="noStrike">
                <a:solidFill>
                  <a:srgbClr val="202020"/>
                </a:solidFill>
                <a:highlight>
                  <a:srgbClr val="ffffff"/>
                </a:highlight>
                <a:latin typeface="Arial"/>
                <a:ea typeface="Arial"/>
              </a:rPr>
              <a:t>Team Members:</a:t>
            </a:r>
            <a:endParaRPr b="0" lang="en-US" sz="2400" spc="-1" strike="noStrike">
              <a:solidFill>
                <a:srgbClr val="000000"/>
              </a:solidFill>
              <a:latin typeface="Arial"/>
            </a:endParaRPr>
          </a:p>
          <a:p>
            <a:pPr>
              <a:lnSpc>
                <a:spcPct val="100000"/>
              </a:lnSpc>
              <a:buNone/>
              <a:tabLst>
                <a:tab algn="l" pos="0"/>
              </a:tabLst>
            </a:pPr>
            <a:r>
              <a:rPr b="1" lang="en-US" sz="2400" spc="-1" strike="noStrike">
                <a:solidFill>
                  <a:srgbClr val="202020"/>
                </a:solidFill>
                <a:highlight>
                  <a:srgbClr val="ffffff"/>
                </a:highlight>
                <a:latin typeface="Arial"/>
                <a:ea typeface="Arial"/>
              </a:rPr>
              <a:t>Sai Charan Guntupalli - Team Leader</a:t>
            </a:r>
            <a:endParaRPr b="0" lang="en-US" sz="2400" spc="-1" strike="noStrike">
              <a:solidFill>
                <a:srgbClr val="000000"/>
              </a:solidFill>
              <a:latin typeface="Arial"/>
            </a:endParaRPr>
          </a:p>
          <a:p>
            <a:pPr>
              <a:lnSpc>
                <a:spcPct val="100000"/>
              </a:lnSpc>
              <a:buNone/>
              <a:tabLst>
                <a:tab algn="l" pos="0"/>
              </a:tabLst>
            </a:pPr>
            <a:r>
              <a:rPr b="1" lang="en-US" sz="2400" spc="-1" strike="noStrike">
                <a:solidFill>
                  <a:srgbClr val="202020"/>
                </a:solidFill>
                <a:highlight>
                  <a:srgbClr val="ffffff"/>
                </a:highlight>
                <a:latin typeface="Arial"/>
                <a:ea typeface="Arial"/>
              </a:rPr>
              <a:t>Akhil Ajithkumar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179640" y="227880"/>
            <a:ext cx="5320080" cy="872280"/>
          </a:xfrm>
          <a:prstGeom prst="rect">
            <a:avLst/>
          </a:prstGeom>
          <a:noFill/>
          <a:ln w="0">
            <a:noFill/>
          </a:ln>
        </p:spPr>
        <p:txBody>
          <a:bodyPr lIns="0" rIns="0" tIns="13320" bIns="0" anchor="t">
            <a:noAutofit/>
          </a:bodyPr>
          <a:p>
            <a:pPr marL="12600">
              <a:lnSpc>
                <a:spcPct val="100000"/>
              </a:lnSpc>
              <a:buNone/>
              <a:tabLst>
                <a:tab algn="l" pos="0"/>
              </a:tabLst>
            </a:pPr>
            <a:r>
              <a:rPr b="1" lang="en-US" sz="2600" spc="-1" strike="noStrike">
                <a:solidFill>
                  <a:srgbClr val="000000"/>
                </a:solidFill>
                <a:latin typeface="Arial"/>
                <a:ea typeface="Arial"/>
              </a:rPr>
              <a:t>Problem Statement</a:t>
            </a:r>
            <a:endParaRPr b="0" lang="en-US" sz="2600" spc="-1" strike="noStrike">
              <a:solidFill>
                <a:srgbClr val="000000"/>
              </a:solidFill>
              <a:latin typeface="Arial"/>
            </a:endParaRPr>
          </a:p>
        </p:txBody>
      </p:sp>
      <p:sp>
        <p:nvSpPr>
          <p:cNvPr id="44" name="Google Shape;50;p8"/>
          <p:cNvSpPr/>
          <p:nvPr/>
        </p:nvSpPr>
        <p:spPr>
          <a:xfrm>
            <a:off x="203760" y="810360"/>
            <a:ext cx="8568720" cy="3955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2400" spc="-1" strike="noStrike">
                <a:solidFill>
                  <a:srgbClr val="202020"/>
                </a:solidFill>
                <a:highlight>
                  <a:srgbClr val="ffffff"/>
                </a:highlight>
                <a:latin typeface="Arial"/>
                <a:ea typeface="Arial"/>
              </a:rPr>
              <a:t>Running GenAI on Intel AI Laptops and Simple LLM Inference on CPU and fine-tuning of LLM Models using Intel® OpenVINO™</a:t>
            </a:r>
            <a:endParaRPr b="0" lang="en-US" sz="2400" spc="-1" strike="noStrike">
              <a:latin typeface="Arial"/>
            </a:endParaRPr>
          </a:p>
          <a:p>
            <a:pPr>
              <a:lnSpc>
                <a:spcPct val="100000"/>
              </a:lnSpc>
              <a:buNone/>
              <a:tabLst>
                <a:tab algn="l" pos="0"/>
              </a:tabLst>
            </a:pPr>
            <a:endParaRPr b="0" lang="en-US" sz="1600" spc="-1" strike="noStrike">
              <a:latin typeface="Arial"/>
            </a:endParaRPr>
          </a:p>
          <a:p>
            <a:pPr marL="457200" indent="-330120">
              <a:lnSpc>
                <a:spcPct val="100000"/>
              </a:lnSpc>
              <a:buClr>
                <a:srgbClr val="202020"/>
              </a:buClr>
              <a:buFont typeface="Arial"/>
              <a:buChar char="●"/>
              <a:tabLst>
                <a:tab algn="l" pos="0"/>
              </a:tabLst>
            </a:pPr>
            <a:r>
              <a:rPr b="0" lang="en-US" sz="1600" spc="-1" strike="noStrike">
                <a:solidFill>
                  <a:srgbClr val="202020"/>
                </a:solidFill>
                <a:highlight>
                  <a:srgbClr val="ffffff"/>
                </a:highlight>
                <a:latin typeface="Arial"/>
                <a:ea typeface="Arial"/>
              </a:rPr>
              <a:t>Accessing legal information can be complex and time-consuming.</a:t>
            </a:r>
            <a:endParaRPr b="0" lang="en-US" sz="1600" spc="-1" strike="noStrike">
              <a:latin typeface="Arial"/>
            </a:endParaRPr>
          </a:p>
          <a:p>
            <a:pPr marL="457200" indent="-330120">
              <a:lnSpc>
                <a:spcPct val="100000"/>
              </a:lnSpc>
              <a:buClr>
                <a:srgbClr val="202020"/>
              </a:buClr>
              <a:buFont typeface="Arial"/>
              <a:buChar char="●"/>
              <a:tabLst>
                <a:tab algn="l" pos="0"/>
              </a:tabLst>
            </a:pPr>
            <a:r>
              <a:rPr b="0" lang="en-US" sz="1600" spc="-1" strike="noStrike">
                <a:solidFill>
                  <a:srgbClr val="202020"/>
                </a:solidFill>
                <a:highlight>
                  <a:srgbClr val="ffffff"/>
                </a:highlight>
                <a:latin typeface="Arial"/>
                <a:ea typeface="Arial"/>
              </a:rPr>
              <a:t>Legal professionals and individuals often need quick and accurate answers to legal queries.</a:t>
            </a:r>
            <a:endParaRPr b="0" lang="en-US" sz="1600" spc="-1" strike="noStrike">
              <a:latin typeface="Arial"/>
            </a:endParaRPr>
          </a:p>
          <a:p>
            <a:pPr marL="457200" indent="-330120">
              <a:lnSpc>
                <a:spcPct val="100000"/>
              </a:lnSpc>
              <a:buClr>
                <a:srgbClr val="202020"/>
              </a:buClr>
              <a:buFont typeface="Arial"/>
              <a:buChar char="●"/>
              <a:tabLst>
                <a:tab algn="l" pos="0"/>
              </a:tabLst>
            </a:pPr>
            <a:r>
              <a:rPr b="0" lang="en-US" sz="1600" spc="-1" strike="noStrike">
                <a:solidFill>
                  <a:srgbClr val="202020"/>
                </a:solidFill>
                <a:highlight>
                  <a:srgbClr val="ffffff"/>
                </a:highlight>
                <a:latin typeface="Arial"/>
                <a:ea typeface="Arial"/>
              </a:rPr>
              <a:t>Running GenAI models on Intel AI laptops for legal knowledge inference can optimize resource usage and efficiency.</a:t>
            </a:r>
            <a:endParaRPr b="0" lang="en-US" sz="1600" spc="-1" strike="noStrike">
              <a:latin typeface="Arial"/>
            </a:endParaRPr>
          </a:p>
          <a:p>
            <a:pPr marL="457200" indent="-330120">
              <a:lnSpc>
                <a:spcPct val="100000"/>
              </a:lnSpc>
              <a:buClr>
                <a:srgbClr val="202020"/>
              </a:buClr>
              <a:buFont typeface="Arial"/>
              <a:buChar char="●"/>
              <a:tabLst>
                <a:tab algn="l" pos="0"/>
              </a:tabLst>
            </a:pPr>
            <a:r>
              <a:rPr b="0" lang="en-US" sz="1600" spc="-1" strike="noStrike">
                <a:solidFill>
                  <a:srgbClr val="202020"/>
                </a:solidFill>
                <a:highlight>
                  <a:srgbClr val="ffffff"/>
                </a:highlight>
                <a:latin typeface="Arial"/>
                <a:ea typeface="Arial"/>
              </a:rPr>
              <a:t>There is a need to fine-tune LLM models using Intel® OpenVINO™ for efficient CPU inference and quantization techniques to manage large models.</a:t>
            </a:r>
            <a:endParaRPr b="0" lang="en-US" sz="16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179640" y="227880"/>
            <a:ext cx="5320080" cy="970920"/>
          </a:xfrm>
          <a:prstGeom prst="rect">
            <a:avLst/>
          </a:prstGeom>
          <a:noFill/>
          <a:ln w="0">
            <a:noFill/>
          </a:ln>
        </p:spPr>
        <p:txBody>
          <a:bodyPr lIns="0" rIns="0" tIns="111960" bIns="0" anchor="t">
            <a:noAutofit/>
          </a:bodyPr>
          <a:p>
            <a:pPr marL="71280">
              <a:lnSpc>
                <a:spcPct val="100000"/>
              </a:lnSpc>
              <a:buNone/>
              <a:tabLst>
                <a:tab algn="l" pos="0"/>
              </a:tabLst>
            </a:pPr>
            <a:r>
              <a:rPr b="1" lang="en-US" sz="2600" spc="-1" strike="noStrike">
                <a:solidFill>
                  <a:srgbClr val="000000"/>
                </a:solidFill>
                <a:latin typeface="Arial"/>
                <a:ea typeface="Arial"/>
              </a:rPr>
              <a:t>Unique Idea Brief (Solution)</a:t>
            </a:r>
            <a:endParaRPr b="0" lang="en-US" sz="2600" spc="-1" strike="noStrike">
              <a:solidFill>
                <a:srgbClr val="000000"/>
              </a:solidFill>
              <a:latin typeface="Arial"/>
            </a:endParaRPr>
          </a:p>
        </p:txBody>
      </p:sp>
      <p:sp>
        <p:nvSpPr>
          <p:cNvPr id="46" name="Google Shape;56;p9"/>
          <p:cNvSpPr/>
          <p:nvPr/>
        </p:nvSpPr>
        <p:spPr>
          <a:xfrm>
            <a:off x="256680" y="894960"/>
            <a:ext cx="5695920" cy="3944520"/>
          </a:xfrm>
          <a:prstGeom prst="rect">
            <a:avLst/>
          </a:prstGeom>
          <a:noFill/>
          <a:ln w="0">
            <a:noFill/>
          </a:ln>
        </p:spPr>
        <p:style>
          <a:lnRef idx="0"/>
          <a:fillRef idx="0"/>
          <a:effectRef idx="0"/>
          <a:fontRef idx="minor"/>
        </p:style>
        <p:txBody>
          <a:bodyPr tIns="91440" bIns="91440" anchor="t">
            <a:noAutofit/>
          </a:bodyPr>
          <a:p>
            <a:pPr marL="457200" indent="-343080">
              <a:lnSpc>
                <a:spcPct val="100000"/>
              </a:lnSpc>
              <a:buClr>
                <a:srgbClr val="000000"/>
              </a:buClr>
              <a:buFont typeface="Calibri"/>
              <a:buChar char="●"/>
            </a:pPr>
            <a:r>
              <a:rPr b="0" lang="en-US" sz="1800" spc="-1" strike="noStrike">
                <a:solidFill>
                  <a:srgbClr val="000000"/>
                </a:solidFill>
                <a:latin typeface="Calibri"/>
                <a:ea typeface="Calibri"/>
              </a:rPr>
              <a:t>Our chatbot leverages GenAI models running on Intel AI laptops to provide accurate legal advice and documentation support.</a:t>
            </a:r>
            <a:endParaRPr b="0" lang="en-US" sz="1800" spc="-1" strike="noStrike">
              <a:latin typeface="Arial"/>
            </a:endParaRPr>
          </a:p>
          <a:p>
            <a:pPr marL="457200" indent="-343080">
              <a:lnSpc>
                <a:spcPct val="100000"/>
              </a:lnSpc>
              <a:buClr>
                <a:srgbClr val="000000"/>
              </a:buClr>
              <a:buFont typeface="Calibri"/>
              <a:buChar char="●"/>
            </a:pPr>
            <a:r>
              <a:rPr b="0" lang="en-US" sz="1800" spc="-1" strike="noStrike">
                <a:solidFill>
                  <a:srgbClr val="000000"/>
                </a:solidFill>
                <a:latin typeface="Calibri"/>
                <a:ea typeface="Calibri"/>
              </a:rPr>
              <a:t>It uses a specialized knowledge base built from legal PDFs, enabling quick retrieval of legal information.</a:t>
            </a:r>
            <a:endParaRPr b="0" lang="en-US" sz="1800" spc="-1" strike="noStrike">
              <a:latin typeface="Arial"/>
            </a:endParaRPr>
          </a:p>
          <a:p>
            <a:pPr marL="457200" indent="-343080">
              <a:lnSpc>
                <a:spcPct val="100000"/>
              </a:lnSpc>
              <a:buClr>
                <a:srgbClr val="000000"/>
              </a:buClr>
              <a:buFont typeface="Calibri"/>
              <a:buChar char="●"/>
            </a:pPr>
            <a:r>
              <a:rPr b="0" lang="en-US" sz="1800" spc="-1" strike="noStrike">
                <a:solidFill>
                  <a:srgbClr val="000000"/>
                </a:solidFill>
                <a:latin typeface="Calibri"/>
                <a:ea typeface="Calibri"/>
              </a:rPr>
              <a:t>The chatbot performs CPU inference using ONNX Runtime and a frontend built with Gradio, providing real-time responses to user queries.</a:t>
            </a:r>
            <a:endParaRPr b="0" lang="en-US" sz="1800" spc="-1" strike="noStrike">
              <a:latin typeface="Arial"/>
            </a:endParaRPr>
          </a:p>
          <a:p>
            <a:pPr marL="457200" indent="-343080">
              <a:lnSpc>
                <a:spcPct val="100000"/>
              </a:lnSpc>
              <a:buClr>
                <a:srgbClr val="000000"/>
              </a:buClr>
              <a:buFont typeface="Calibri"/>
              <a:buChar char="●"/>
            </a:pPr>
            <a:r>
              <a:rPr b="0" lang="en-US" sz="1800" spc="-1" strike="noStrike">
                <a:solidFill>
                  <a:srgbClr val="000000"/>
                </a:solidFill>
                <a:latin typeface="Calibri"/>
                <a:ea typeface="Calibri"/>
              </a:rPr>
              <a:t>Quantized the model to 8 Bit for a quicker inference.</a:t>
            </a:r>
            <a:endParaRPr b="0" lang="en-US" sz="1800" spc="-1" strike="noStrike">
              <a:latin typeface="Arial"/>
            </a:endParaRPr>
          </a:p>
        </p:txBody>
      </p:sp>
      <p:pic>
        <p:nvPicPr>
          <p:cNvPr id="47" name="Google Shape;57;p9" descr=""/>
          <p:cNvPicPr/>
          <p:nvPr/>
        </p:nvPicPr>
        <p:blipFill>
          <a:blip r:embed="rId1"/>
          <a:stretch/>
        </p:blipFill>
        <p:spPr>
          <a:xfrm>
            <a:off x="6039720" y="1128600"/>
            <a:ext cx="2885760" cy="28857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179640" y="227880"/>
            <a:ext cx="8600400" cy="4275720"/>
          </a:xfrm>
          <a:prstGeom prst="rect">
            <a:avLst/>
          </a:prstGeom>
          <a:noFill/>
          <a:ln w="0">
            <a:noFill/>
          </a:ln>
        </p:spPr>
        <p:txBody>
          <a:bodyPr lIns="0" rIns="0" tIns="99720" bIns="0" anchor="t">
            <a:noAutofit/>
          </a:bodyPr>
          <a:p>
            <a:pPr marL="66600">
              <a:lnSpc>
                <a:spcPct val="115000"/>
              </a:lnSpc>
              <a:buNone/>
              <a:tabLst>
                <a:tab algn="l" pos="0"/>
              </a:tabLst>
            </a:pPr>
            <a:r>
              <a:rPr b="1" lang="en-US" sz="2600" spc="-1" strike="noStrike">
                <a:solidFill>
                  <a:srgbClr val="000000"/>
                </a:solidFill>
                <a:latin typeface="Arial"/>
                <a:ea typeface="Arial"/>
              </a:rPr>
              <a:t>Features Offered</a:t>
            </a:r>
            <a:endParaRPr b="0" lang="en-US" sz="2600" spc="-1" strike="noStrike">
              <a:solidFill>
                <a:srgbClr val="000000"/>
              </a:solidFill>
              <a:latin typeface="Arial"/>
            </a:endParaRPr>
          </a:p>
          <a:p>
            <a:pPr marL="457200" indent="-304920">
              <a:lnSpc>
                <a:spcPct val="115000"/>
              </a:lnSpc>
              <a:spcBef>
                <a:spcPts val="1199"/>
              </a:spcBef>
              <a:buClr>
                <a:srgbClr val="000000"/>
              </a:buClr>
              <a:buFont typeface="Arial"/>
              <a:buAutoNum type="arabicPeriod"/>
              <a:tabLst>
                <a:tab algn="l" pos="0"/>
              </a:tabLst>
            </a:pPr>
            <a:r>
              <a:rPr b="1" lang="en-US" sz="1200" spc="-1" strike="noStrike">
                <a:solidFill>
                  <a:srgbClr val="000000"/>
                </a:solidFill>
                <a:latin typeface="Arial"/>
                <a:ea typeface="Arial"/>
              </a:rPr>
              <a:t>Legal Knowledge Base</a:t>
            </a:r>
            <a:r>
              <a:rPr b="0" lang="en-US" sz="1200" spc="-1" strike="noStrike">
                <a:solidFill>
                  <a:srgbClr val="000000"/>
                </a:solidFill>
                <a:latin typeface="Arial"/>
                <a:ea typeface="Arial"/>
              </a:rPr>
              <a:t>: The chatbot leverages a comprehensive repository of legal documents, including statutes, case laws, legal textbooks, and procedural guides. Users can easily upload their own PDFs, ensuring the chatbot has access to the most relevant and up-to-date legal information. A lawyer can upload recent case laws to update the chatbot's knowledge base, allowing it to provide the latest legal precedents in responses.</a:t>
            </a:r>
            <a:endParaRPr b="0" lang="en-US" sz="1200" spc="-1" strike="noStrike">
              <a:solidFill>
                <a:srgbClr val="000000"/>
              </a:solidFill>
              <a:latin typeface="Arial"/>
            </a:endParaRPr>
          </a:p>
          <a:p>
            <a:pPr marL="457200" indent="-304920">
              <a:lnSpc>
                <a:spcPct val="115000"/>
              </a:lnSpc>
              <a:buClr>
                <a:srgbClr val="000000"/>
              </a:buClr>
              <a:buFont typeface="Arial"/>
              <a:buAutoNum type="arabicPeriod"/>
              <a:tabLst>
                <a:tab algn="l" pos="0"/>
              </a:tabLst>
            </a:pPr>
            <a:r>
              <a:rPr b="1" lang="en-US" sz="1200" spc="-1" strike="noStrike">
                <a:solidFill>
                  <a:srgbClr val="000000"/>
                </a:solidFill>
                <a:latin typeface="Arial"/>
                <a:ea typeface="Arial"/>
              </a:rPr>
              <a:t>Natural Language Understanding</a:t>
            </a:r>
            <a:r>
              <a:rPr b="0" lang="en-US" sz="1200" spc="-1" strike="noStrike">
                <a:solidFill>
                  <a:srgbClr val="000000"/>
                </a:solidFill>
                <a:latin typeface="Arial"/>
                <a:ea typeface="Arial"/>
              </a:rPr>
              <a:t>: Utilizing advanced NLP (Natural Language Processing) techniques, the chatbot understands and processes user queries in natural language. This means users can interact with the chatbot using everyday language without needing to learn complex legal jargon or query formats, making the system accessible to individuals without a legal background. A user asking "What are my tenant rights in a rental dispute?" will receive a comprehensible answer sourced from relevant legal texts.</a:t>
            </a:r>
            <a:endParaRPr b="0" lang="en-US" sz="1200" spc="-1" strike="noStrike">
              <a:solidFill>
                <a:srgbClr val="000000"/>
              </a:solidFill>
              <a:latin typeface="Arial"/>
            </a:endParaRPr>
          </a:p>
          <a:p>
            <a:pPr marL="457200" indent="-304920">
              <a:lnSpc>
                <a:spcPct val="115000"/>
              </a:lnSpc>
              <a:buClr>
                <a:srgbClr val="000000"/>
              </a:buClr>
              <a:buFont typeface="Arial"/>
              <a:buAutoNum type="arabicPeriod"/>
              <a:tabLst>
                <a:tab algn="l" pos="0"/>
              </a:tabLst>
            </a:pPr>
            <a:r>
              <a:rPr b="1" lang="en-US" sz="1200" spc="-1" strike="noStrike">
                <a:solidFill>
                  <a:srgbClr val="000000"/>
                </a:solidFill>
                <a:latin typeface="Arial"/>
                <a:ea typeface="Arial"/>
              </a:rPr>
              <a:t>Real-Time Response</a:t>
            </a:r>
            <a:r>
              <a:rPr b="0" lang="en-US" sz="1200" spc="-1" strike="noStrike">
                <a:solidFill>
                  <a:srgbClr val="000000"/>
                </a:solidFill>
                <a:latin typeface="Arial"/>
                <a:ea typeface="Arial"/>
              </a:rPr>
              <a:t>: The chatbot provides instantaneous responses by performing efficient CPU inference using the ONNX Runtime. Immediate access to legal information is crucial in urgent situations, such as during a court case or when making legal decisions on short notice. During a court session, a lawyer can quickly verify procedural requirements or legal precedents by querying the chatbot.</a:t>
            </a:r>
            <a:endParaRPr b="0" lang="en-US" sz="1200" spc="-1" strike="noStrike">
              <a:solidFill>
                <a:srgbClr val="000000"/>
              </a:solidFill>
              <a:latin typeface="Arial"/>
            </a:endParaRPr>
          </a:p>
          <a:p>
            <a:pPr marL="457200" indent="-304920">
              <a:lnSpc>
                <a:spcPct val="115000"/>
              </a:lnSpc>
              <a:buClr>
                <a:srgbClr val="000000"/>
              </a:buClr>
              <a:buFont typeface="Arial"/>
              <a:buAutoNum type="arabicPeriod"/>
              <a:tabLst>
                <a:tab algn="l" pos="0"/>
              </a:tabLst>
            </a:pPr>
            <a:r>
              <a:rPr b="1" lang="en-US" sz="1200" spc="-1" strike="noStrike">
                <a:solidFill>
                  <a:srgbClr val="000000"/>
                </a:solidFill>
                <a:latin typeface="Arial"/>
                <a:ea typeface="Arial"/>
              </a:rPr>
              <a:t>Contextual Awareness</a:t>
            </a:r>
            <a:r>
              <a:rPr b="0" lang="en-US" sz="1200" spc="-1" strike="noStrike">
                <a:solidFill>
                  <a:srgbClr val="000000"/>
                </a:solidFill>
                <a:latin typeface="Arial"/>
                <a:ea typeface="Arial"/>
              </a:rPr>
              <a:t>: The chatbot delivers context-aware responses by understanding the specific legal scenario of the user’s query. This ensures the advice given is not only accurate but also relevant to the user's specific situation, providing nuanced and applicable legal guidance. If a user inquires about filing for bankruptcy, the chatbot can distinguish between personal and business bankruptcy laws, offering tailored advice accordingly.</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79640" y="227880"/>
            <a:ext cx="5320080" cy="965520"/>
          </a:xfrm>
          <a:prstGeom prst="rect">
            <a:avLst/>
          </a:prstGeom>
          <a:noFill/>
          <a:ln w="0">
            <a:noFill/>
          </a:ln>
        </p:spPr>
        <p:txBody>
          <a:bodyPr lIns="0" rIns="0" tIns="106560" bIns="0" anchor="t">
            <a:noAutofit/>
          </a:bodyPr>
          <a:p>
            <a:pPr marL="64800">
              <a:lnSpc>
                <a:spcPct val="100000"/>
              </a:lnSpc>
              <a:buNone/>
              <a:tabLst>
                <a:tab algn="l" pos="0"/>
              </a:tabLst>
            </a:pPr>
            <a:r>
              <a:rPr b="1" lang="en-US" sz="2600" spc="-1" strike="noStrike">
                <a:solidFill>
                  <a:srgbClr val="000000"/>
                </a:solidFill>
                <a:latin typeface="Arial"/>
                <a:ea typeface="Arial"/>
              </a:rPr>
              <a:t>Process flow</a:t>
            </a:r>
            <a:endParaRPr b="0" lang="en-US" sz="2600" spc="-1" strike="noStrike">
              <a:solidFill>
                <a:srgbClr val="000000"/>
              </a:solidFill>
              <a:latin typeface="Arial"/>
            </a:endParaRPr>
          </a:p>
        </p:txBody>
      </p:sp>
      <p:pic>
        <p:nvPicPr>
          <p:cNvPr id="50" name="Google Shape;68;p11" descr=""/>
          <p:cNvPicPr/>
          <p:nvPr/>
        </p:nvPicPr>
        <p:blipFill>
          <a:blip r:embed="rId1"/>
          <a:stretch/>
        </p:blipFill>
        <p:spPr>
          <a:xfrm>
            <a:off x="152280" y="905400"/>
            <a:ext cx="7263000" cy="4085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39320" y="0"/>
            <a:ext cx="8318880" cy="5088240"/>
          </a:xfrm>
          <a:prstGeom prst="rect">
            <a:avLst/>
          </a:prstGeom>
          <a:noFill/>
          <a:ln w="0">
            <a:noFill/>
          </a:ln>
        </p:spPr>
        <p:txBody>
          <a:bodyPr lIns="0" rIns="0" tIns="104760" bIns="0" anchor="t">
            <a:noAutofit/>
          </a:bodyPr>
          <a:p>
            <a:pPr marL="81360">
              <a:lnSpc>
                <a:spcPct val="150000"/>
              </a:lnSpc>
              <a:buNone/>
              <a:tabLst>
                <a:tab algn="l" pos="0"/>
              </a:tabLst>
            </a:pPr>
            <a:r>
              <a:rPr b="1" lang="en-US" sz="2600" spc="-1" strike="noStrike">
                <a:solidFill>
                  <a:srgbClr val="000000"/>
                </a:solidFill>
                <a:latin typeface="Arial"/>
                <a:ea typeface="Arial"/>
              </a:rPr>
              <a:t>Architecture Diagram</a:t>
            </a:r>
            <a:br>
              <a:rPr sz="1800"/>
            </a:br>
            <a:r>
              <a:rPr b="1" lang="en-US" sz="1800" spc="-1" strike="noStrike">
                <a:solidFill>
                  <a:srgbClr val="000000"/>
                </a:solidFill>
                <a:latin typeface="Arial"/>
                <a:ea typeface="Arial"/>
              </a:rPr>
              <a:t>User Interface</a:t>
            </a:r>
            <a:r>
              <a:rPr b="0" lang="en-US" sz="1800" spc="-1" strike="noStrike">
                <a:solidFill>
                  <a:srgbClr val="000000"/>
                </a:solidFill>
                <a:latin typeface="Arial"/>
                <a:ea typeface="Arial"/>
              </a:rPr>
              <a:t>: Gradio-based frontend for user interaction.</a:t>
            </a:r>
            <a:br>
              <a:rPr sz="1800"/>
            </a:br>
            <a:r>
              <a:rPr b="1" lang="en-US" sz="1800" spc="-1" strike="noStrike">
                <a:solidFill>
                  <a:srgbClr val="000000"/>
                </a:solidFill>
                <a:latin typeface="Arial"/>
                <a:ea typeface="Arial"/>
              </a:rPr>
              <a:t>Query Processor</a:t>
            </a:r>
            <a:r>
              <a:rPr b="0" lang="en-US" sz="1800" spc="-1" strike="noStrike">
                <a:solidFill>
                  <a:srgbClr val="000000"/>
                </a:solidFill>
                <a:latin typeface="Arial"/>
                <a:ea typeface="Arial"/>
              </a:rPr>
              <a:t>: Component that processes and understands user queries.</a:t>
            </a:r>
            <a:br>
              <a:rPr sz="1800"/>
            </a:br>
            <a:r>
              <a:rPr b="1" lang="en-US" sz="1800" spc="-1" strike="noStrike">
                <a:solidFill>
                  <a:srgbClr val="000000"/>
                </a:solidFill>
                <a:latin typeface="Arial"/>
                <a:ea typeface="Arial"/>
              </a:rPr>
              <a:t>PDF Parser</a:t>
            </a:r>
            <a:r>
              <a:rPr b="0" lang="en-US" sz="1800" spc="-1" strike="noStrike">
                <a:solidFill>
                  <a:srgbClr val="000000"/>
                </a:solidFill>
                <a:latin typeface="Arial"/>
                <a:ea typeface="Arial"/>
              </a:rPr>
              <a:t>: Extracts and indexes content from legal PDFs.</a:t>
            </a:r>
            <a:br>
              <a:rPr sz="1800"/>
            </a:br>
            <a:r>
              <a:rPr b="1" lang="en-US" sz="1800" spc="-1" strike="noStrike">
                <a:solidFill>
                  <a:srgbClr val="000000"/>
                </a:solidFill>
                <a:latin typeface="Arial"/>
                <a:ea typeface="Arial"/>
              </a:rPr>
              <a:t>Vector database</a:t>
            </a:r>
            <a:r>
              <a:rPr b="0" lang="en-US" sz="1800" spc="-1" strike="noStrike">
                <a:solidFill>
                  <a:srgbClr val="000000"/>
                </a:solidFill>
                <a:latin typeface="Arial"/>
                <a:ea typeface="Arial"/>
              </a:rPr>
              <a:t>:  vector database efficiently retrieves relevant documents based on query embeddings, enhancing the LLM's context and accuracy. It supports large datasets and dynamic updates, ensuring the model provides current and relevant information.</a:t>
            </a:r>
            <a:br>
              <a:rPr sz="1800"/>
            </a:br>
            <a:r>
              <a:rPr b="1" lang="en-US" sz="1800" spc="-1" strike="noStrike">
                <a:solidFill>
                  <a:srgbClr val="000000"/>
                </a:solidFill>
                <a:latin typeface="Arial"/>
                <a:ea typeface="Arial"/>
              </a:rPr>
              <a:t>Inference Engine</a:t>
            </a:r>
            <a:r>
              <a:rPr b="0" lang="en-US" sz="1800" spc="-1" strike="noStrike">
                <a:solidFill>
                  <a:srgbClr val="000000"/>
                </a:solidFill>
                <a:latin typeface="Arial"/>
                <a:ea typeface="Arial"/>
              </a:rPr>
              <a:t>: Executes inferencing tasks on CPU using ONNX Runtime.</a:t>
            </a:r>
            <a:br>
              <a:rPr sz="1800"/>
            </a:br>
            <a:r>
              <a:rPr b="1" lang="en-US" sz="1800" spc="-1" strike="noStrike">
                <a:solidFill>
                  <a:srgbClr val="000000"/>
                </a:solidFill>
                <a:latin typeface="Arial"/>
                <a:ea typeface="Arial"/>
              </a:rPr>
              <a:t>Response Generator</a:t>
            </a:r>
            <a:r>
              <a:rPr b="0" lang="en-US" sz="1800" spc="-1" strike="noStrike">
                <a:solidFill>
                  <a:srgbClr val="000000"/>
                </a:solidFill>
                <a:latin typeface="Arial"/>
                <a:ea typeface="Arial"/>
              </a:rPr>
              <a:t>: Generates and formats the response to be displayed to the user.</a:t>
            </a:r>
            <a:br>
              <a:rPr sz="18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179640" y="227880"/>
            <a:ext cx="8145720" cy="4061520"/>
          </a:xfrm>
          <a:prstGeom prst="rect">
            <a:avLst/>
          </a:prstGeom>
          <a:noFill/>
          <a:ln w="0">
            <a:noFill/>
          </a:ln>
        </p:spPr>
        <p:txBody>
          <a:bodyPr lIns="0" rIns="0" tIns="114120" bIns="0" anchor="t">
            <a:noAutofit/>
          </a:bodyPr>
          <a:p>
            <a:pPr marL="69840">
              <a:lnSpc>
                <a:spcPct val="100000"/>
              </a:lnSpc>
              <a:buNone/>
              <a:tabLst>
                <a:tab algn="l" pos="0"/>
              </a:tabLst>
            </a:pPr>
            <a:r>
              <a:rPr b="1" lang="en-US" sz="2600" spc="-1" strike="noStrike">
                <a:solidFill>
                  <a:srgbClr val="000000"/>
                </a:solidFill>
                <a:latin typeface="Arial"/>
                <a:ea typeface="Arial"/>
              </a:rPr>
              <a:t>Technologies used</a:t>
            </a:r>
            <a:endParaRPr b="0" lang="en-US" sz="2600" spc="-1" strike="noStrike">
              <a:solidFill>
                <a:srgbClr val="000000"/>
              </a:solidFill>
              <a:latin typeface="Arial"/>
            </a:endParaRPr>
          </a:p>
          <a:p>
            <a:pPr marL="69840">
              <a:lnSpc>
                <a:spcPct val="100000"/>
              </a:lnSpc>
              <a:buNone/>
              <a:tabLst>
                <a:tab algn="l" pos="0"/>
              </a:tabLst>
            </a:pPr>
            <a:endParaRPr b="0" lang="en-US" sz="2600" spc="-1" strike="noStrike">
              <a:solidFill>
                <a:srgbClr val="000000"/>
              </a:solidFill>
              <a:latin typeface="Arial"/>
            </a:endParaRPr>
          </a:p>
          <a:p>
            <a:pPr lvl="1" marL="914400" indent="-355680">
              <a:lnSpc>
                <a:spcPct val="115000"/>
              </a:lnSpc>
              <a:spcBef>
                <a:spcPts val="1199"/>
              </a:spcBef>
              <a:buClr>
                <a:srgbClr val="000000"/>
              </a:buClr>
              <a:buFont typeface="Arial"/>
              <a:buChar char="○"/>
              <a:tabLst>
                <a:tab algn="l" pos="0"/>
              </a:tabLst>
            </a:pPr>
            <a:r>
              <a:rPr b="1" lang="en-US" sz="2000" spc="-1" strike="noStrike">
                <a:solidFill>
                  <a:srgbClr val="000000"/>
                </a:solidFill>
                <a:latin typeface="Arial"/>
                <a:ea typeface="Arial"/>
              </a:rPr>
              <a:t>Programming Language</a:t>
            </a:r>
            <a:r>
              <a:rPr b="0" lang="en-US" sz="2000" spc="-1" strike="noStrike">
                <a:solidFill>
                  <a:srgbClr val="000000"/>
                </a:solidFill>
                <a:latin typeface="Arial"/>
                <a:ea typeface="Arial"/>
              </a:rPr>
              <a:t>: Python</a:t>
            </a:r>
            <a:endParaRPr b="0" lang="en-US" sz="2000" spc="-1" strike="noStrike">
              <a:solidFill>
                <a:srgbClr val="000000"/>
              </a:solidFill>
              <a:latin typeface="Arial"/>
            </a:endParaRPr>
          </a:p>
          <a:p>
            <a:pPr lvl="1" marL="9144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Frontend</a:t>
            </a:r>
            <a:r>
              <a:rPr b="0" lang="en-US" sz="2000" spc="-1" strike="noStrike">
                <a:solidFill>
                  <a:srgbClr val="000000"/>
                </a:solidFill>
                <a:latin typeface="Arial"/>
                <a:ea typeface="Arial"/>
              </a:rPr>
              <a:t>: Gradio</a:t>
            </a:r>
            <a:endParaRPr b="0" lang="en-US" sz="2000" spc="-1" strike="noStrike">
              <a:solidFill>
                <a:srgbClr val="000000"/>
              </a:solidFill>
              <a:latin typeface="Arial"/>
            </a:endParaRPr>
          </a:p>
          <a:p>
            <a:pPr lvl="1" marL="9144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Inferencing</a:t>
            </a:r>
            <a:r>
              <a:rPr b="0" lang="en-US" sz="2000" spc="-1" strike="noStrike">
                <a:solidFill>
                  <a:srgbClr val="000000"/>
                </a:solidFill>
                <a:latin typeface="Arial"/>
                <a:ea typeface="Arial"/>
              </a:rPr>
              <a:t>: ONNX Runtime for CPU inference</a:t>
            </a:r>
            <a:endParaRPr b="0" lang="en-US" sz="2000" spc="-1" strike="noStrike">
              <a:solidFill>
                <a:srgbClr val="000000"/>
              </a:solidFill>
              <a:latin typeface="Arial"/>
            </a:endParaRPr>
          </a:p>
          <a:p>
            <a:pPr lvl="1" marL="9144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Model Optimization</a:t>
            </a:r>
            <a:r>
              <a:rPr b="0" lang="en-US" sz="2000" spc="-1" strike="noStrike">
                <a:solidFill>
                  <a:srgbClr val="000000"/>
                </a:solidFill>
                <a:latin typeface="Arial"/>
                <a:ea typeface="Arial"/>
              </a:rPr>
              <a:t>: Intel® OpenVINO™ for model optimization and quantization</a:t>
            </a:r>
            <a:endParaRPr b="0" lang="en-US" sz="2000" spc="-1" strike="noStrike">
              <a:solidFill>
                <a:srgbClr val="000000"/>
              </a:solidFill>
              <a:latin typeface="Arial"/>
            </a:endParaRPr>
          </a:p>
          <a:p>
            <a:pPr lvl="1" marL="914400" indent="-355680">
              <a:lnSpc>
                <a:spcPct val="115000"/>
              </a:lnSpc>
              <a:buClr>
                <a:srgbClr val="000000"/>
              </a:buClr>
              <a:buFont typeface="Arial"/>
              <a:buChar char="○"/>
              <a:tabLst>
                <a:tab algn="l" pos="0"/>
              </a:tabLst>
            </a:pPr>
            <a:r>
              <a:rPr b="1" lang="en-US" sz="2000" spc="-1" strike="noStrike">
                <a:solidFill>
                  <a:srgbClr val="000000"/>
                </a:solidFill>
                <a:latin typeface="Arial"/>
                <a:ea typeface="Arial"/>
              </a:rPr>
              <a:t>Fine-Tuning Techniques</a:t>
            </a:r>
            <a:r>
              <a:rPr b="0" lang="en-US" sz="2000" spc="-1" strike="noStrike">
                <a:solidFill>
                  <a:srgbClr val="000000"/>
                </a:solidFill>
                <a:latin typeface="Arial"/>
                <a:ea typeface="Arial"/>
              </a:rPr>
              <a:t>: LoRA, QLoRA for efficient fine-tuning of LLM models</a:t>
            </a:r>
            <a:endParaRPr b="0" lang="en-US" sz="2000" spc="-1" strike="noStrike">
              <a:solidFill>
                <a:srgbClr val="000000"/>
              </a:solidFill>
              <a:latin typeface="Arial"/>
            </a:endParaRPr>
          </a:p>
          <a:p>
            <a:pPr marL="69840">
              <a:lnSpc>
                <a:spcPct val="100000"/>
              </a:lnSpc>
              <a:spcBef>
                <a:spcPts val="1199"/>
              </a:spcBef>
              <a:buNone/>
              <a:tabLst>
                <a:tab algn="l" pos="0"/>
              </a:tabLst>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179640" y="227880"/>
            <a:ext cx="7582680" cy="2725560"/>
          </a:xfrm>
          <a:prstGeom prst="rect">
            <a:avLst/>
          </a:prstGeom>
          <a:noFill/>
          <a:ln w="0">
            <a:noFill/>
          </a:ln>
        </p:spPr>
        <p:txBody>
          <a:bodyPr lIns="0" rIns="0" tIns="103680" bIns="0" anchor="t">
            <a:noAutofit/>
          </a:bodyPr>
          <a:p>
            <a:pPr marL="69840">
              <a:lnSpc>
                <a:spcPct val="100000"/>
              </a:lnSpc>
              <a:buNone/>
              <a:tabLst>
                <a:tab algn="l" pos="0"/>
              </a:tabLst>
            </a:pPr>
            <a:r>
              <a:rPr b="1" lang="en-US" sz="2600" spc="-1" strike="noStrike">
                <a:solidFill>
                  <a:srgbClr val="000000"/>
                </a:solidFill>
                <a:latin typeface="Arial"/>
                <a:ea typeface="Arial"/>
              </a:rPr>
              <a:t>Team members and contribution:</a:t>
            </a:r>
            <a:endParaRPr b="0" lang="en-US" sz="2600" spc="-1" strike="noStrike">
              <a:solidFill>
                <a:srgbClr val="000000"/>
              </a:solidFill>
              <a:latin typeface="Arial"/>
            </a:endParaRPr>
          </a:p>
          <a:p>
            <a:pPr marL="69840">
              <a:lnSpc>
                <a:spcPct val="100000"/>
              </a:lnSpc>
              <a:buNone/>
              <a:tabLst>
                <a:tab algn="l" pos="0"/>
              </a:tabLst>
            </a:pPr>
            <a:endParaRPr b="0" lang="en-US" sz="2600" spc="-1" strike="noStrike">
              <a:solidFill>
                <a:srgbClr val="000000"/>
              </a:solidFill>
              <a:latin typeface="Arial"/>
            </a:endParaRPr>
          </a:p>
          <a:p>
            <a:pPr marL="69840">
              <a:lnSpc>
                <a:spcPct val="100000"/>
              </a:lnSpc>
              <a:buNone/>
              <a:tabLst>
                <a:tab algn="l" pos="0"/>
              </a:tabLst>
            </a:pPr>
            <a:r>
              <a:rPr b="1" lang="en-US" sz="2000" spc="-1" strike="noStrike">
                <a:solidFill>
                  <a:srgbClr val="000000"/>
                </a:solidFill>
                <a:latin typeface="Arial"/>
                <a:ea typeface="Arial"/>
              </a:rPr>
              <a:t>Sai Charan Guntupalli</a:t>
            </a:r>
            <a:r>
              <a:rPr b="0" lang="en-US" sz="2000" spc="-1" strike="noStrike">
                <a:solidFill>
                  <a:srgbClr val="000000"/>
                </a:solidFill>
                <a:latin typeface="Arial"/>
                <a:ea typeface="Arial"/>
              </a:rPr>
              <a:t> – Implementation of the whole flow , and research on vector database and converting models to openvino format.</a:t>
            </a:r>
            <a:endParaRPr b="0" lang="en-US" sz="2000" spc="-1" strike="noStrike">
              <a:solidFill>
                <a:srgbClr val="000000"/>
              </a:solidFill>
              <a:latin typeface="Arial"/>
            </a:endParaRPr>
          </a:p>
          <a:p>
            <a:pPr marL="69840">
              <a:lnSpc>
                <a:spcPct val="100000"/>
              </a:lnSpc>
              <a:buNone/>
              <a:tabLst>
                <a:tab algn="l" pos="0"/>
              </a:tabLst>
            </a:pPr>
            <a:endParaRPr b="0" lang="en-US" sz="2000" spc="-1" strike="noStrike">
              <a:solidFill>
                <a:srgbClr val="000000"/>
              </a:solidFill>
              <a:latin typeface="Arial"/>
            </a:endParaRPr>
          </a:p>
          <a:p>
            <a:pPr marL="69840">
              <a:lnSpc>
                <a:spcPct val="100000"/>
              </a:lnSpc>
              <a:buNone/>
              <a:tabLst>
                <a:tab algn="l" pos="0"/>
              </a:tabLst>
            </a:pPr>
            <a:r>
              <a:rPr b="1" lang="en-US" sz="2000" spc="-1" strike="noStrike">
                <a:solidFill>
                  <a:srgbClr val="000000"/>
                </a:solidFill>
                <a:latin typeface="Arial"/>
                <a:ea typeface="Arial"/>
              </a:rPr>
              <a:t>Akhil Ajithkumar</a:t>
            </a:r>
            <a:r>
              <a:rPr b="0" lang="en-US" sz="2000" spc="-1" strike="noStrike">
                <a:solidFill>
                  <a:srgbClr val="000000"/>
                </a:solidFill>
                <a:latin typeface="Arial"/>
                <a:ea typeface="Arial"/>
              </a:rPr>
              <a:t> - Research and fine tuning based on quantization techniques and model optimization.</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228600" y="228600"/>
            <a:ext cx="8059320" cy="4415040"/>
          </a:xfrm>
          <a:prstGeom prst="rect">
            <a:avLst/>
          </a:prstGeom>
          <a:noFill/>
          <a:ln w="0">
            <a:noFill/>
          </a:ln>
        </p:spPr>
        <p:txBody>
          <a:bodyPr lIns="0" rIns="0" tIns="116280" bIns="0" anchor="t">
            <a:noAutofit/>
          </a:bodyPr>
          <a:p>
            <a:pPr marL="73800">
              <a:lnSpc>
                <a:spcPct val="100000"/>
              </a:lnSpc>
              <a:buNone/>
              <a:tabLst>
                <a:tab algn="l" pos="0"/>
              </a:tabLst>
            </a:pPr>
            <a:r>
              <a:rPr b="1" lang="en-US" sz="2600" spc="-1" strike="noStrike">
                <a:solidFill>
                  <a:srgbClr val="000000"/>
                </a:solidFill>
                <a:latin typeface="Arial"/>
                <a:ea typeface="Arial"/>
              </a:rPr>
              <a:t>Conclusion</a:t>
            </a:r>
            <a:endParaRPr b="0" lang="en-US" sz="2600" spc="-1" strike="noStrike">
              <a:solidFill>
                <a:srgbClr val="000000"/>
              </a:solidFill>
              <a:latin typeface="Arial"/>
            </a:endParaRPr>
          </a:p>
          <a:p>
            <a:pPr marL="73800">
              <a:lnSpc>
                <a:spcPct val="100000"/>
              </a:lnSpc>
              <a:buNone/>
              <a:tabLst>
                <a:tab algn="l" pos="0"/>
              </a:tabLst>
            </a:pPr>
            <a:endParaRPr b="0" lang="en-US" sz="2600" spc="-1" strike="noStrike">
              <a:solidFill>
                <a:srgbClr val="000000"/>
              </a:solidFill>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Our legal advice and documentation chatbot project showcases the potential of GenAI on Intel AI laptops.</a:t>
            </a:r>
            <a:endParaRPr b="0" lang="en-US" sz="2000" spc="-1" strike="noStrike">
              <a:solidFill>
                <a:srgbClr val="000000"/>
              </a:solidFill>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It efficiently provides accurate and context-aware legal information through CPU inference and model fine-tuning.</a:t>
            </a:r>
            <a:endParaRPr b="0" lang="en-US" sz="2000" spc="-1" strike="noStrike">
              <a:solidFill>
                <a:srgbClr val="000000"/>
              </a:solidFill>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The use of Intel® OpenVINO™ for model optimization and techniques like quantization ensures effective deployment and performance.</a:t>
            </a:r>
            <a:endParaRPr b="0" lang="en-US" sz="2000" spc="-1" strike="noStrike">
              <a:solidFill>
                <a:srgbClr val="000000"/>
              </a:solidFill>
              <a:latin typeface="Arial"/>
            </a:endParaRPr>
          </a:p>
          <a:p>
            <a:pPr marL="457200" indent="-355680">
              <a:lnSpc>
                <a:spcPct val="115000"/>
              </a:lnSpc>
              <a:buClr>
                <a:srgbClr val="000000"/>
              </a:buClr>
              <a:buFont typeface="Arial"/>
              <a:buChar char="●"/>
              <a:tabLst>
                <a:tab algn="l" pos="0"/>
              </a:tabLst>
            </a:pPr>
            <a:r>
              <a:rPr b="0" lang="en-US" sz="2000" spc="-1" strike="noStrike">
                <a:solidFill>
                  <a:srgbClr val="000000"/>
                </a:solidFill>
                <a:latin typeface="Arial"/>
                <a:ea typeface="Arial"/>
              </a:rPr>
              <a:t>This solution can significantly enhance access to legal knowledge and support, benefiting legal professionals and the general public in real time and upto date information.</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2024-07-15T22:59:44Z</dcterms:modified>
  <cp:revision>1</cp:revision>
  <dc:subject/>
  <dc:title/>
</cp:coreProperties>
</file>