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DLC: Computer algorithms.</a:t>
            </a:r>
            <a:br/>
          </a:p>
          <a:p>
            <a:r>
              <a:t>Machine Learning</a:t>
            </a:r>
            <a:br/>
            <a:r>
              <a:t>Tom M. Mitchell</a:t>
            </a:r>
            <a:br/>
            <a:r>
              <a:t>Product Details</a:t>
            </a:r>
            <a:br/>
            <a:r>
              <a:t>• Hardcover: 432 pages ; Dimensions (in inches): 0.75 x 10.00 x 6.50</a:t>
            </a:r>
            <a:br/>
            <a:r>
              <a:t>• Publisher: McGraw-Hill Science/Engineering/Math; (March 1, 1997)</a:t>
            </a:r>
            <a:br/>
            <a:r>
              <a:t>• ISBN: 0070428077</a:t>
            </a:r>
            <a:br/>
            <a:r>
              <a:t>• Average Customer Review: Based on 16 reviews.</a:t>
            </a:r>
            <a:br/>
          </a:p>
          <a:p>
            <a:r>
              <a:t>• Amazon.com Sales Rank: 42,816</a:t>
            </a:r>
            <a:br/>
            <a:r>
              <a:t>• Popular in: Redmond, WA (#17) , Ithaca, NY (#9)</a:t>
            </a:r>
            <a:br/>
            <a:r>
              <a:t>Editorial Reviews</a:t>
            </a:r>
            <a:br/>
            <a:r>
              <a:t>From Book News,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Subsequent</a:t>
            </a:r>
            <a:br/>
            <a:r>
              <a:t>chapters consider a number of settings for learning, including settings in which</a:t>
            </a:r>
            <a:br/>
            <a:r>
              <a:t>training experience is provided by a random process outside the learner's control,</a:t>
            </a:r>
            <a:br/>
            <a:r>
              <a:t>settings in which the learner may pose various types of queries to an expert teacher,</a:t>
            </a:r>
            <a:br/>
            <a:r>
              <a:t>and settings in which the learner collects training examples by autonomously</a:t>
            </a:r>
            <a:br/>
            <a:r>
              <a:t>exploring its environment.</a:t>
            </a:r>
            <a:br/>
          </a:p>
          <a:p>
            <a:r>
              <a:t>We shall see</a:t>
            </a:r>
            <a:br/>
            <a:r>
              <a:t>that most current theory of machine learning rests on the crucial assumption that</a:t>
            </a:r>
            <a:br/>
            <a:r>
              <a:t>the distribution of training examples is identical to the distribution of test ex-</a:t>
            </a:r>
            <a:br/>
            <a:r>
              <a:t>amples.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CHAFTER I INTRODUCTION 7</a:t>
            </a:r>
            <a:br/>
            <a:r>
              <a:t>1.2.2 Choosing the Target Function</a:t>
            </a:r>
            <a:br/>
            <a:r>
              <a:t>The next design choice is to determine exactly what type of knowledge will be</a:t>
            </a:r>
            <a:br/>
            <a:r>
              <a:t>learned and how this will be used by the performance program.</a:t>
            </a:r>
          </a:p>
          <a:p>
            <a:r>
              <a:t>Let us begin with</a:t>
            </a:r>
            <a:br/>
            <a:r>
              <a:t>a checkers-playing program that can generate the legal moves from any board</a:t>
            </a:r>
            <a:br/>
            <a:r>
              <a:t>state.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Or we could allow it to</a:t>
            </a:r>
            <a:br/>
            <a:r>
              <a:t>represent using a collection of rules that match against features of the board</a:t>
            </a:r>
            <a:br/>
            <a:r>
              <a:t>state, or a quadratic polynomial function of predefined board features, or an arti-</a:t>
            </a:r>
            <a:br/>
            <a:r>
              <a:t>ficial neural network.</a:t>
            </a:r>
          </a:p>
          <a:p>
            <a:r>
              <a:t>In fact,</a:t>
            </a:r>
            <a:br/>
            <a:r>
              <a:t>we often expect learning algorithms to acquire only some approximation to the</a:t>
            </a:r>
            <a:br/>
            <a:r>
              <a:t>target function, and for this reason the process of learning the target function</a:t>
            </a:r>
            <a:br/>
            <a:r>
              <a:t>is often called function approximation.</a:t>
            </a:r>
          </a:p>
          <a:p>
            <a:r>
              <a:t>4.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CHAPTER I INTRODUCTION 9</a:t>
            </a:r>
            <a:br/>
            <a:r>
              <a:t>x5:</a:t>
            </a:r>
          </a:p>
          <a:p>
            <a:r>
              <a:t>the number of black pieces threatened by red (i.e., which can be captured</a:t>
            </a:r>
            <a:br/>
            <a:r>
              <a:t>on red's next turn)</a:t>
            </a:r>
            <a:br/>
            <a:r>
              <a:t>X6: the number of red pieces threatened by black</a:t>
            </a:r>
            <a:br/>
            <a:r>
              <a:t>Thus, our learning program will represent c(b) as a linear function of the</a:t>
            </a:r>
            <a:br/>
            <a:r>
              <a:t>form</a:t>
            </a:r>
            <a:br/>
            <a:r>
              <a:t>where wo through W6 are numerical coefficients, or weights, to be chosen by the</a:t>
            </a:r>
            <a:br/>
            <a:r>
              <a:t>learning algorithm.</a:t>
            </a:r>
          </a:p>
          <a:p>
            <a:r>
              <a:t>Learned values for the weights wl through W6 will determine</a:t>
            </a:r>
            <a:br/>
            <a:r>
              <a:t>the relative importance of the various board features in determining the value of</a:t>
            </a:r>
            <a:br/>
            <a:r>
              <a:t>the board, whereas the weight wo will provide an additive constant to the board</a:t>
            </a:r>
            <a:br/>
            <a:r>
              <a:t>value.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10 MACHINE LEARNING</a:t>
            </a:r>
            <a:br/>
          </a:p>
          <a:p>
            <a:r>
              <a:t>Below we describe a procedure that first derives such training examples from</a:t>
            </a:r>
            <a:br/>
            <a:r>
              <a:t>the indirect training experience available to the learner, then adjusts the weights</a:t>
            </a:r>
            <a:br/>
            <a:r>
              <a:t>wi to best fit these training examples.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As discussed in Chapter 4, this algorithm can be</a:t>
            </a:r>
            <a:br/>
            <a:r>
              <a:t>viewed as performing a stochastic gradient-descent search through the space of</a:t>
            </a:r>
            <a:br/>
            <a:r>
              <a:t>possible hypotheses (weight values) to minimize the squared enor E. The LMS</a:t>
            </a:r>
            <a:br/>
            <a:r>
              <a:t>algorithm is defined as follows:</a:t>
            </a:r>
            <a:br/>
            <a:r>
              <a:t>LMS weight update rule.</a:t>
            </a:r>
            <a:br/>
          </a:p>
          <a:p>
            <a:r>
              <a:t>Thus, we seek the weights, or equivalently the c,t hat minimize E for the observed</a:t>
            </a:r>
            <a:br/>
            <a:r>
              <a:t>training examples.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12 MACHINE LEARNING</a:t>
            </a:r>
            <a:br/>
            <a:r>
              <a:t>Experiment</a:t>
            </a:r>
            <a:br/>
            <a:r>
              <a:t>Generator</a:t>
            </a:r>
            <a:br/>
            <a:r>
              <a:t>New problem Hypothesis</a:t>
            </a:r>
            <a:br/>
            <a:r>
              <a:t>(initial game board) f VJ</a:t>
            </a:r>
            <a:br/>
            <a:r>
              <a:t>Performance</a:t>
            </a:r>
            <a:br/>
            <a:r>
              <a:t>Generalizer</a:t>
            </a:r>
            <a:br/>
            <a:r>
              <a:t>System</a:t>
            </a:r>
            <a:br/>
            <a:r>
              <a:t>Training examples</a:t>
            </a:r>
            <a:br/>
            <a:r>
              <a:t>Solution tract</a:t>
            </a:r>
            <a:br/>
            <a:r>
              <a:t>(game history)</a:t>
            </a:r>
          </a:p>
          <a:p>
            <a:r>
              <a:t>The Critic takes as input the history or trace of the game and produces as</a:t>
            </a:r>
            <a:br/>
            <a:r>
              <a:t>output a set of training examples of the target function.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could involve creating board positions designed to explore particular regions</a:t>
            </a:r>
            <a:br/>
            <a:r>
              <a:t>of the state space.</a:t>
            </a:r>
            <a:br/>
          </a:p>
          <a:p>
            <a:r>
              <a:t>Together, the design choices we made for our checkers program produce</a:t>
            </a:r>
            <a:br/>
            <a:r>
              <a:t>specific instantiations for the performance system, critic; generalizer, and experi-</a:t>
            </a:r>
            <a:br/>
            <a:r>
              <a:t>ment generator.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Fortunately, practical experience indicates that this approach to learning</a:t>
            </a:r>
            <a:br/>
            <a:r>
              <a:t>evaluation functions is often successful, even outside the range of situations for</a:t>
            </a:r>
            <a:br/>
            <a:r>
              <a:t>which such guarantees can be proven.</a:t>
            </a:r>
            <a:br/>
          </a:p>
          <a:p>
            <a:r>
              <a:t>One might, for example, simply store the given training</a:t>
            </a:r>
            <a:br/>
            <a:r>
              <a:t>examples, then try to find the "closest" stored situation to match any new situation</a:t>
            </a:r>
            <a:br/>
            <a:r>
              <a:t>(nearest neighbor algorithm, Chapter 8).</a:t>
            </a:r>
          </a:p>
          <a:p>
            <a:r>
              <a:t>particular features, then our program has a good chance to learn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We will also</a:t>
            </a:r>
            <a:br/>
            <a:r>
              <a:t>find this viewpoint useful in formally analyzing the relationship between the size</a:t>
            </a:r>
            <a:br/>
            <a:r>
              <a:t>of the hypothesis space to be searched, the number of training examples available,</a:t>
            </a:r>
            <a:br/>
            <a:r>
              <a:t>and the confidence we can have that a hypothesis consistent with the training data</a:t>
            </a:r>
            <a:br/>
            <a:r>
              <a:t>will correctly generalize to unseen examples.</a:t>
            </a:r>
            <a:br/>
          </a:p>
          <a:p>
            <a:r>
              <a:t>What general bounds can be found</a:t>
            </a:r>
            <a:br/>
            <a:r>
              <a:t>to relate the confidence in learned hypotheses to the amount of training</a:t>
            </a:r>
            <a:br/>
            <a:r>
              <a:t>experience and the character of the learner's hypothesis space?</a:t>
            </a:r>
            <a:br/>
          </a:p>
          <a:p>
            <a:r>
              <a:t>In what settings will particular algorithms converge to the</a:t>
            </a:r>
            <a:br/>
            <a:r>
              <a:t>desired function, given sufficient training data?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Machine learning draws on concepts and</a:t>
            </a:r>
            <a:br/>
            <a:r>
              <a:t>results from many fields, including statistics, artificial intelligence, philosophy,</a:t>
            </a:r>
            <a:br/>
            <a:r>
              <a:t>information theory, biology, cognitive science, computational complexity, and</a:t>
            </a:r>
            <a:br/>
            <a:r>
              <a:t>control theory.</a:t>
            </a:r>
          </a:p>
          <a:p>
            <a:r>
              <a:t>PREFACE</a:t>
            </a:r>
            <a:br/>
            <a:r>
              <a:t>The field of machine learning is concerned with the question of how to construct</a:t>
            </a:r>
            <a:br/>
            <a:r>
              <a:t>computer programs that automatically improve with experience.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Chapter 9 discusses learning algorithms modeled after biological evolution,</a:t>
            </a:r>
            <a:br/>
            <a:r>
              <a:t>0</a:t>
            </a:r>
            <a:br/>
            <a:r>
              <a:t>including genetic algorithms and genetic programming.</a:t>
            </a:r>
          </a:p>
          <a:p>
            <a:r>
              <a:t>This includes a discussion of the WEIGHTEMD AJORITYal gorithm for</a:t>
            </a:r>
            <a:br/>
            <a:r>
              <a:t>combining multiple learning methods.</a:t>
            </a:r>
            <a:br/>
          </a:p>
          <a:p>
            <a:r>
              <a:t>16</a:t>
            </a:r>
            <a:br/>
            <a:r>
              <a:t>MACHINE LEARNING</a:t>
            </a:r>
            <a:br/>
            <a:r>
              <a:t>1.4 HOW TO READ THIS BOOK</a:t>
            </a:r>
            <a:b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Major points of this</a:t>
            </a:r>
            <a:br/>
            <a:r>
              <a:t>chapter include:</a:t>
            </a:r>
            <a:br/>
            <a:r>
              <a:t>Machine learning algorithms have proven to be of great practical value in a</a:t>
            </a:r>
            <a:br/>
            <a:r>
              <a:t>variety of application domains.</a:t>
            </a:r>
          </a:p>
          <a:p>
            <a:r>
              <a:t>Chapter 10 covers algorithms for learning sets of rules, including Inductive</a:t>
            </a:r>
            <a:br/>
            <a:r>
              <a:t>0</a:t>
            </a:r>
            <a:br/>
            <a:r>
              <a:t>Logic Programming approaches to learning first-order Horn clauses.</a:t>
            </a:r>
            <a:br/>
          </a:p>
          <a:p>
            <a:r>
              <a:t>Chapter 11 covers explanation-based learning, a learning method that uses</a:t>
            </a:r>
            <a:br/>
            <a:r>
              <a:t>0</a:t>
            </a:r>
            <a:br/>
            <a:r>
              <a:t>prior knowledge to explain observed training examples, then generalizes</a:t>
            </a:r>
            <a:br/>
            <a:r>
              <a:t>based on these explanations.</a:t>
            </a:r>
            <a:b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18</a:t>
            </a:r>
            <a:br/>
            <a:r>
              <a:t>MACHINE LEARNING</a:t>
            </a:r>
            <a:br/>
            <a:r>
              <a:t>Learning involves search: searching through a space of possible hypotheses</a:t>
            </a:r>
            <a:br/>
            <a:r>
              <a:t>0</a:t>
            </a:r>
            <a:br/>
            <a:r>
              <a:t>to find the hypothesis that best fits the available training examples and other</a:t>
            </a:r>
            <a:br/>
            <a:r>
              <a:t>prior constraints or knowledge.</a:t>
            </a:r>
          </a:p>
          <a:p>
            <a:r>
              <a:t>Much of this book is organized around dif-</a:t>
            </a:r>
            <a:br/>
            <a:r>
              <a:t>ferent learning methods that search different hypothesis spaces (e.g., spaces</a:t>
            </a:r>
            <a:br/>
            <a:r>
              <a:t>containing numerical functions, neural networks, decision trees, symbolic</a:t>
            </a:r>
            <a:br/>
            <a:r>
              <a:t>rules) and around theoretical results that characterize conditions under which</a:t>
            </a:r>
            <a:br/>
            <a:r>
              <a:t>these search methods converge toward an optimal hypothesis.</a:t>
            </a:r>
            <a:br/>
          </a:p>
          <a:p>
            <a:r>
              <a:t>There are a number of good sources for reading about the latest research</a:t>
            </a:r>
            <a:br/>
            <a:r>
              <a:t>results in machine learning.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Hillsdale, NJ: Erlbaum.</a:t>
            </a:r>
            <a:br/>
            <a:r>
              <a:t>Chi, M. T. H., &amp; Bassock, M. (1989).</a:t>
            </a:r>
          </a:p>
          <a:p>
            <a:r>
              <a:t>Rudnicky, A. I., Hauptmann, A. G., &amp; Lee, K. -F. (1994).</a:t>
            </a:r>
          </a:p>
          <a:p>
            <a:r>
              <a:t>bination of board features of your choice.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0,RDERING</a:t>
            </a:r>
            <a:br/>
            <a:r>
              <a:t>The problem of inducing general functions from specific training examples is central</a:t>
            </a:r>
            <a:br/>
            <a:r>
              <a:t>to learning.</a:t>
            </a:r>
          </a:p>
          <a:p>
            <a:r>
              <a:t>We</a:t>
            </a:r>
            <a:br/>
            <a:r>
              <a:t>also examine the nature of inductive learning and the justification by which any</a:t>
            </a:r>
            <a:br/>
            <a:r>
              <a:t>program may successfully generalize beyond the observed training data.</a:t>
            </a:r>
            <a:br/>
            <a:r>
              <a:t>2.1 INTRODUCTION</a:t>
            </a:r>
            <a:br/>
            <a:r>
              <a:t>Much of learning involves acquiring general concepts from specific training exam-</a:t>
            </a:r>
            <a:br/>
            <a:r>
              <a:t>ples.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Table 2.1 describes a set of example days, each represented by a set of</a:t>
            </a:r>
            <a:br/>
            <a:r>
              <a:t>attributes.</a:t>
            </a:r>
          </a:p>
          <a:p>
            <a:r>
              <a:t>CHAFER 2 CONCEm LEARNING AND THE GENERAL-TO-SPECIFIC ORDERWG 21</a:t>
            </a:r>
            <a:br/>
            <a:r>
              <a:t>birds).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22 MACHINE LEARNING</a:t>
            </a:r>
            <a:br/>
          </a:p>
          <a:p>
            <a:r>
              <a:t>The most general hypothesis-that every day is a positive example-is repre-</a:t>
            </a:r>
            <a:br/>
            <a:r>
              <a:t>sented by</a:t>
            </a:r>
            <a:br/>
            <a:r>
              <a:t>(?, ?, ?, ?, ?, ?)</a:t>
            </a:r>
            <a:br/>
            <a:r>
              <a:t>and the most specific possible hypothesis-that no day is a positive example-is</a:t>
            </a:r>
            <a:br/>
            <a:r>
              <a:t>represented by</a:t>
            </a:r>
            <a:br/>
            <a:r>
              <a:t>(0,0,0,0,0,0)</a:t>
            </a:r>
            <a:br/>
            <a:r>
              <a:t>To summarize, the EnjoySport concept learning task requires learning the</a:t>
            </a:r>
            <a:br/>
            <a:r>
              <a:t>set of days for which EnjoySport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When learning the target concept, the learner is presented a set of training</a:t>
            </a:r>
            <a:br/>
            <a:r>
              <a:t>examples, each consisting of an instance x from X, along with its target concept</a:t>
            </a:r>
            <a:br/>
            <a:r>
              <a:t>value c(x) (e.g., the training examples in Table 2.1).</a:t>
            </a:r>
          </a:p>
          <a:p>
            <a:r>
              <a:t>Instances for which c(x) = 1</a:t>
            </a:r>
            <a:br/>
            <a:r>
              <a:t>are called positive examples, or members of the target concept.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3 .2 2 .2 2 .2 =</a:t>
            </a:r>
          </a:p>
          <a:p>
            <a:r>
              <a:t>96 distinct instances.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As noted earlier, hypothesis h2 is more</a:t>
            </a:r>
            <a:br/>
            <a:r>
              <a:t>general than hl because every instance that satisfies hl also satisfies h2.</a:t>
            </a:r>
          </a:p>
          <a:p>
            <a:r>
              <a:t>25</a:t>
            </a:r>
            <a:br/>
            <a:r>
              <a:t>CHAPTER 2 CONCEPT LEARNING AND THE GENERAL-TO-SPECIFIC ORDERING</a:t>
            </a:r>
            <a:br/>
            <a:r>
              <a:t>Imtances X Hypotheses H</a:t>
            </a:r>
            <a:br/>
            <a:r>
              <a:t>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Avrim Blum, Jaime Carbonell, William Cohen, Greg Cooper, Mark Craven,</a:t>
            </a:r>
            <a:br/>
            <a:r>
              <a:t>Ken DeJong, Jerry DeJong, Tom Dietterich, Susan Epstein, Oren Etzioni,</a:t>
            </a:r>
            <a:br/>
            <a:r>
              <a:t>Scott Fahlman, Stephanie Forrest, David Haussler, Haym Hirsh, Rob Holte,</a:t>
            </a:r>
            <a:br/>
            <a:r>
              <a:t>Leslie Pack Kaelbling, Dennis Kibler, Moshe Koppel, John Koza, Miroslav</a:t>
            </a:r>
            <a:br/>
            <a:r>
              <a:t>Kubat, John Lafferty, Ramon Lopez de Mantaras, Sridhar Mahadevan, Stan</a:t>
            </a:r>
            <a:br/>
            <a:r>
              <a:t>Matwin, Andrew McCallum, Raymond Mooney, Andrew Moore, Katharina</a:t>
            </a:r>
            <a:br/>
            <a:r>
              <a:t>Morik, Steve Muggleton, Michael Pazzani, David Poole, Armand Prieditis,</a:t>
            </a:r>
            <a:br/>
            <a:r>
              <a:t>Jim Reggia, Stuart Russell, Lorenza Saitta, Claude Sammut, Jeff Schneider,</a:t>
            </a:r>
            <a:br/>
            <a:r>
              <a:t>Jude Shavlik, Devika Subramanian, Michael Swain, Gheorgh Tecuci, Se-</a:t>
            </a:r>
            <a:br/>
            <a:r>
              <a:t>bastian Thrun, Peter Turney, Paul Utgoff, Manuela Veloso, Alex Waibel,</a:t>
            </a:r>
            <a:br/>
            <a:r>
              <a:t>Stefan Wrobel, and Yiming Yang.</a:t>
            </a:r>
            <a:br/>
          </a:p>
          <a:p>
            <a:r>
              <a:t>I am grateful to a number of</a:t>
            </a:r>
            <a:br/>
            <a:r>
              <a:t>colleagues who have helped to create these online resources, including Jason Ren-</a:t>
            </a:r>
            <a:br/>
            <a:r>
              <a:t>nie, Paul Hsiung, Jeff Shufelt, Matt Glickman, Scott Davies, Joseph O'Sullivan,</a:t>
            </a:r>
            <a:br/>
            <a:r>
              <a:t>Ken Lang, Andrew McCallum, and Thorsten Joachims.</a:t>
            </a:r>
            <a:br/>
            <a:r>
              <a:t>ACKNOWLEDGMENTS</a:t>
            </a:r>
            <a:br/>
            <a:r>
              <a:t>In writing this book, I have been fortunate to be assisted by technical experts</a:t>
            </a:r>
            <a:br/>
            <a:r>
              <a:t>in many of the subdisciplines that make up the field of machine learning.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To be more precise about how the partial ordering is used, consider the</a:t>
            </a:r>
            <a:br/>
            <a:r>
              <a:t>FIND-S algorithm defined in Table 2.3.</a:t>
            </a:r>
            <a:br/>
            <a:r>
              <a:t>To illustrate this algorithm, assume the learner is given the sequence of</a:t>
            </a:r>
            <a:br/>
            <a:r>
              <a:t>training examples from Table 2.1 for the EnjoySport task.</a:t>
            </a:r>
          </a:p>
          <a:p>
            <a:r>
              <a:t>One way is to begin</a:t>
            </a:r>
            <a:br/>
            <a:r>
              <a:t>with the most specific possible hypothesis in H, then generalize this hypothesis</a:t>
            </a:r>
            <a:br/>
            <a:r>
              <a:t>each time it fails to cover an observed positive training example.</a:t>
            </a:r>
          </a:p>
          <a:p>
            <a:r>
              <a:t>1. Initialize h to the most specific hypothesis in H</a:t>
            </a:r>
            <a:br/>
            <a:r>
              <a:t>2.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 the instance space diagram, positive training examples are denoted by</a:t>
            </a:r>
            <a:br/>
            <a:r>
              <a:t>negative by "-," and instances that have not been presented as training examples are denoted by a</a:t>
            </a:r>
            <a:br/>
            <a:r>
              <a:t>solid circle.</a:t>
            </a:r>
          </a:p>
          <a:p>
            <a:r>
              <a:t>is needed.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Such inconsistent sets of training examples can severely</a:t>
            </a:r>
            <a:br/>
            <a:r>
              <a:t>mislead FIND-S,g iven the fact that it ignores negative examples.</a:t>
            </a:r>
          </a:p>
          <a:p>
            <a:r>
              <a:t>The key property of the FIND-Sa lgorithm is that for hypothesis spaces de-</a:t>
            </a:r>
            <a:br/>
            <a:r>
              <a:t>scribed by conjunctions of attribute constraints (such as H for the EnjoySport</a:t>
            </a:r>
            <a:br/>
            <a:r>
              <a:t>task), FIND-S is guaranteed to output the most specific hypothesis within H</a:t>
            </a:r>
            <a:br/>
            <a:r>
              <a:t>that is consistent with the positive training examples.</a:t>
            </a:r>
          </a:p>
          <a:p>
            <a:r>
              <a:t>Fur-</a:t>
            </a:r>
            <a:br/>
            <a:r>
              <a:t>thermore, we can define hypothesis spaces for which there is no maximally</a:t>
            </a:r>
            <a:br/>
            <a:r>
              <a:t>specific consistent hypothesis, although this is more of a theoretical issue</a:t>
            </a:r>
            <a:br/>
            <a:r>
              <a:t>than a practical one (see Exercise 2.7).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2.5 VERSION SPACES AND THE CANDIDATE-ELIMINATION</a:t>
            </a:r>
            <a:br/>
            <a:r>
              <a:t>ALGORITHM</a:t>
            </a:r>
            <a:br/>
            <a:r>
              <a:t>This section describes a second approach to concept learning, the CANDIDATE-</a:t>
            </a:r>
            <a:br/>
            <a:r>
              <a:t>ELIMINATIOaNlg orithm, that addresses several of the limitations of FIND-S.N otice</a:t>
            </a:r>
            <a:br/>
            <a:r>
              <a:t>that although FIND-S outputs a hypothesis from H,that is consistent with the</a:t>
            </a:r>
            <a:br/>
            <a:r>
              <a:t>training examples, this is just one of many hypotheses from H that might fit the</a:t>
            </a:r>
            <a:br/>
            <a:r>
              <a:t>training data equally well.</a:t>
            </a:r>
          </a:p>
          <a:p>
            <a:r>
              <a:t>The key idea in the CANDIDATE-ELIMINAaTlgIOorNit hm</a:t>
            </a:r>
            <a:br/>
            <a:r>
              <a:t>is to output a description of the set of all hypotheses consistent with the train-</a:t>
            </a:r>
            <a:br/>
            <a:r>
              <a:t>ing examples.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 version space, denoted VSHVDw,i th respect to hypothesis space H</a:t>
            </a:r>
            <a:br/>
            <a:r>
              <a:t>and training examples D, is the subset of hypotheses from H consistent with the</a:t>
            </a:r>
            <a:br/>
            <a:r>
              <a:t>training examples in D.</a:t>
            </a:r>
            <a:br/>
            <a:r>
              <a:t>VSH ,=~ { h E HIConsistent(h, D)]</a:t>
            </a:r>
            <a:br/>
          </a:p>
          <a:p>
            <a:r>
              <a:t>If insufficient data is available to narrow the version space to a single</a:t>
            </a:r>
            <a:br/>
            <a:r>
              <a:t>hypothesis, then the algorithm can output the entire set of hypotheses consistent</a:t>
            </a:r>
            <a:br/>
            <a:r>
              <a:t>with the observed data.</a:t>
            </a:r>
            <a:br/>
          </a:p>
          <a:p>
            <a:r>
              <a:t>Output the list of hypotheses in VersionSpace</a:t>
            </a:r>
            <a:br/>
            <a:r>
              <a:t>TABLE 2.4</a:t>
            </a:r>
            <a:br/>
            <a:r>
              <a:t>The LIST-THEN-ELIMINaAlgTorEit hm.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{&lt;Sunny, Warm, ?, Strong, 7, ?&gt;</a:t>
            </a:r>
          </a:p>
          <a:p>
            <a:r>
              <a:t>1</a:t>
            </a:r>
            <a:br/>
            <a:r>
              <a:t>&lt;Sunny, ?, 7, Strong, 7, ?&gt;</a:t>
            </a:r>
          </a:p>
          <a:p>
            <a:r>
              <a:t>&lt;Sunny, Warm, ?.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As long as the sets G and S are well defined (see Exercise 2.7), they com-</a:t>
            </a:r>
            <a:br/>
            <a:r>
              <a:t>pletely specify the version space.</a:t>
            </a:r>
          </a:p>
          <a:p>
            <a:r>
              <a:t>In particular, we can show that the version space</a:t>
            </a:r>
            <a:br/>
            <a:r>
              <a:t>is precisely the set of hypotheses contained in G, plus those contained in S, plus</a:t>
            </a:r>
            <a:br/>
            <a:r>
              <a:t>those that lie between G and S in the partially ordered hypothesis space.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 detailed implementation of these</a:t>
            </a:r>
            <a:br/>
            <a:r>
              <a:t>operations will depend, of course, on the specific representations for instances and</a:t>
            </a:r>
            <a:br/>
            <a:r>
              <a:t>hypotheses.</a:t>
            </a:r>
          </a:p>
          <a:p>
            <a:r>
              <a:t>Notice the duality in how positive and</a:t>
            </a:r>
            <a:br/>
            <a:r>
              <a:t>negative examples influence S and G.</a:t>
            </a:r>
            <a:br/>
            <a:r>
              <a:t>Notice that the algorithm is specified in terms of operations such as comput-</a:t>
            </a:r>
            <a:br/>
            <a:r>
              <a:t>ing minimal generalizations and specializations of given hypotheses, and identify-</a:t>
            </a:r>
            <a:br/>
            <a:r>
              <a:t>ing nonrninimal and nonmaximal hypotheses.</a:t>
            </a:r>
          </a:p>
          <a:p>
            <a:r>
              <a:t>33</a:t>
            </a:r>
            <a:br/>
            <a:r>
              <a:t>CHAPTER 2 CONCEET LEARNJNG AND THE GENERAL-TO-SPECIFIC ORDERING</a:t>
            </a:r>
            <a:br/>
            <a:r>
              <a:t>Initialize G to the set of maximally general hypotheses in H</a:t>
            </a:r>
            <a:br/>
            <a:r>
              <a:t>Initialize S to the set of maximally specific hypotheses in H</a:t>
            </a:r>
            <a:br/>
            <a:r>
              <a:t>For each training example d, do</a:t>
            </a:r>
            <a:br/>
            <a:r>
              <a:t>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34</a:t>
            </a:r>
            <a:br/>
            <a:r>
              <a:t>MACHINE LEARNING</a:t>
            </a:r>
            <a:br/>
            <a:r>
              <a:t>1</a:t>
            </a:r>
            <a:br/>
            <a:r>
              <a:t>S 1 : {&lt;Sunny, Warm, Normal, Strong, Warm, Same&gt; }</a:t>
            </a:r>
            <a:br/>
            <a:r>
              <a:t>t</a:t>
            </a:r>
            <a:br/>
            <a:r>
              <a:t>S2 : {&lt;Sunny, Warm, ?, Strong, Warm, Same&gt;}</a:t>
            </a:r>
            <a:br/>
            <a:r>
              <a:t>Training examples:</a:t>
            </a:r>
            <a:br/>
            <a:r>
              <a:t>1.</a:t>
            </a:r>
          </a:p>
          <a:p>
            <a:r>
              <a:t>&lt;Sunny, Warm, Normal, Strong, Warm, Same&gt;, Enjoy Sport =</a:t>
            </a:r>
          </a:p>
          <a:p>
            <a:r>
              <a:t>Yes</a:t>
            </a:r>
            <a:br/>
            <a:r>
              <a:t>2.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 H m R 2 CONCEPT LEARNING AND THE GENERAL-TO-SPECIFIC ORDERING 35</a:t>
            </a:r>
            <a:br/>
            <a:r>
              <a:t>s2 s</a:t>
            </a:r>
            <a:br/>
            <a:r>
              <a:t>9 3 : ( &lt;Sunny, Wann, ?.</a:t>
            </a:r>
          </a:p>
          <a:p>
            <a:r>
              <a:t>Strong, Warn Same&gt; )]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xvii</a:t>
            </a:r>
            <a:br/>
            <a:r>
              <a:t>PREFACE</a:t>
            </a:r>
            <a:br/>
            <a:r>
              <a:t>Joachim, Atsushi Kawamura, Martina Klose, Sven Koenig, Jay Modi, An-</a:t>
            </a:r>
            <a:br/>
            <a:r>
              <a:t>drew Ng, Joseph O'Sullivan, Patrawadee Prasangsit, Doina Precup, Bob</a:t>
            </a:r>
            <a:br/>
            <a:r>
              <a:t>Price, Choon Quek, Sean Slattery, Belinda Thom, Astro Teller, Will Tracz</a:t>
            </a:r>
            <a:br/>
            <a:r>
              <a:t>I would like to thank Joan Mitchell for creating the index for the book.</a:t>
            </a:r>
          </a:p>
          <a:p>
            <a:r>
              <a:t>Among the many here who helped, I would especially</a:t>
            </a:r>
            <a:br/>
            <a:r>
              <a:t>like to thank Sebastian Thrun, who throughout this project was a constant source</a:t>
            </a:r>
            <a:br/>
            <a:r>
              <a:t>of encouragement, technical expertise, and support of all kinds.</a:t>
            </a:r>
          </a:p>
          <a:p>
            <a:r>
              <a:t>I</a:t>
            </a:r>
            <a:br/>
            <a:r>
              <a:t>also would like to thank Jean Harpley for help in editing many of the figures.</a:t>
            </a:r>
            <a:b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&lt;Sunny, Warm, ?, ?, ?, ?&gt; &lt;?, Warm, ?, Strong, ?, ?&gt;</a:t>
            </a:r>
            <a:br/>
            <a:r>
              <a:t>{&lt;Sunny, ?, ?, ?, ?, ?&gt;, &lt;?, Warm, ?, ?, ?, ?&gt;)</a:t>
            </a:r>
            <a:br/>
            <a:r>
              <a:t>FIGURE 2.7</a:t>
            </a:r>
            <a:br/>
            <a:r>
              <a:t>The final version space for the EnjoySport concept learning problem and training examples described</a:t>
            </a:r>
            <a:br/>
            <a:r>
              <a:t>earlier.</a:t>
            </a:r>
          </a:p>
          <a:p>
            <a:r>
              <a:t>S 3: {&lt;Sunny, Warm, ?, Strong, Warm, Same&gt;)</a:t>
            </a:r>
            <a:b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2.6.2 What Training Example Should the Learner Request Next?</a:t>
            </a:r>
            <a:br/>
            <a:r>
              <a:t>Up to this point we have assumed that training examples are provided to the</a:t>
            </a:r>
            <a:br/>
            <a:r>
              <a:t>learner by some external teacher.</a:t>
            </a:r>
          </a:p>
          <a:p>
            <a:r>
              <a:t>In fact, as new training examples</a:t>
            </a:r>
            <a:br/>
            <a:r>
              <a:t>are observed, the version space can be monitored to determine the remaining am-</a:t>
            </a:r>
            <a:br/>
            <a:r>
              <a:t>biguity regarding the true target concept and to determine when sufficient training</a:t>
            </a:r>
            <a:br/>
            <a:r>
              <a:t>examples have been observed to unambiguously identify the target concept.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2.6.3 How Can Partially Learned Concepts Be Used?</a:t>
            </a:r>
            <a:br/>
            <a:r>
              <a:t>Suppose that no additional training examples are available beyond the four in</a:t>
            </a:r>
            <a:br/>
            <a:r>
              <a:t>our example above, but that the learner is now required to classify new instances</a:t>
            </a:r>
            <a:br/>
            <a:r>
              <a:t>that it has not yet observed.</a:t>
            </a:r>
          </a:p>
          <a:p>
            <a:r>
              <a:t>Even though the version space of Figure 2.3 still</a:t>
            </a:r>
            <a:br/>
            <a:r>
              <a:t>contains multiple hypotheses, indicating that the target concept has not yet been</a:t>
            </a:r>
            <a:br/>
            <a:r>
              <a:t>fully learned, it is possible to classify certain examples with the same degree of</a:t>
            </a:r>
            <a:br/>
            <a:r>
              <a:t>confidence as if the target concept had been uniquely identified.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Furthermore, the</a:t>
            </a:r>
            <a:br/>
            <a:r>
              <a:t>proportion of hypotheses voting positive can be interpreted as the probability that</a:t>
            </a:r>
            <a:br/>
            <a:r>
              <a:t>this instance is positive given the training data.</a:t>
            </a:r>
            <a:br/>
          </a:p>
          <a:p>
            <a:r>
              <a:t>In this case we have less</a:t>
            </a:r>
            <a:br/>
            <a:r>
              <a:t>confidence in the classification than in the unambiguous cases of instances A</a:t>
            </a:r>
            <a:br/>
            <a:r>
              <a:t>and B. Still, the vote is in favor of a negative classification, and one approach</a:t>
            </a:r>
            <a:br/>
            <a:r>
              <a:t>we could take would be to output the majority vote, perhaps with a confidence</a:t>
            </a:r>
            <a:br/>
            <a:r>
              <a:t>rating indicating how close the vote was.</a:t>
            </a:r>
          </a:p>
          <a:p>
            <a:r>
              <a:t>CHAPTER 2 CONCEPT LEARNING AND THE GENERAL-TO-SPECIFIC ORDERING 39</a:t>
            </a:r>
            <a:br/>
            <a:r>
              <a:t>Instance Sky AirTemp Humidity Wind Water Forecast EnjoySport</a:t>
            </a:r>
            <a:br/>
            <a:r>
              <a:t>-</a:t>
            </a:r>
            <a:br/>
            <a:r>
              <a:t>A Sunny Warm Normal Strong Cool Change ?</a:t>
            </a:r>
            <a:b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How does the size of the hypothesis space influence the</a:t>
            </a:r>
            <a:br/>
            <a:r>
              <a:t>number of training examples that must be observed?</a:t>
            </a:r>
          </a:p>
          <a:p>
            <a:r>
              <a:t>In general, the set of all subsets of a set X is called thepowerset of X.</a:t>
            </a:r>
            <a:br/>
            <a:r>
              <a:t>In the EnjoySport learning task, for example, the size of the instance space</a:t>
            </a:r>
            <a:br/>
            <a:r>
              <a:t>X of days described by the six available attributes is 96.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For instance, the target concept "Sky = Sunny or Sky = Cloudy" could then be</a:t>
            </a:r>
            <a:br/>
            <a:r>
              <a:t>described as</a:t>
            </a:r>
            <a:br/>
            <a:r>
              <a:t>(Sunny, ?, ?, ?, ?, ?)</a:t>
            </a:r>
          </a:p>
          <a:p>
            <a:r>
              <a:t>Let us reformulate the Enjoysport learning task in an unbiased way by</a:t>
            </a:r>
            <a:br/>
            <a:r>
              <a:t>defining a new hypothesis space H' that can represent every subset of instances;</a:t>
            </a:r>
            <a:br/>
            <a:r>
              <a:t>that is, let H' correspond to the power set of X. One way to define such an H' is to</a:t>
            </a:r>
            <a:br/>
            <a:r>
              <a:t>allow arbitrary disjunctions, conjunctions, and negations of our earlier hypotheses.</a:t>
            </a:r>
            <a:b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 cases where</a:t>
            </a:r>
            <a:br/>
            <a:r>
              <a:t>this assumption is correct (and the training examples are error-free), its classifica-</a:t>
            </a:r>
            <a:br/>
            <a:r>
              <a:t>tion of new instances will also be correct.</a:t>
            </a:r>
          </a:p>
          <a:p>
            <a:r>
              <a:t>The key idea we wish to capture here is the policy by which the</a:t>
            </a:r>
            <a:br/>
            <a:r>
              <a:t>learner generalizes beyond the observed training data, to infer the classification</a:t>
            </a:r>
            <a:br/>
            <a:r>
              <a:t>of new instances.</a:t>
            </a:r>
          </a:p>
          <a:p>
            <a:r>
              <a:t>hypothesis h' in the power set that is identical to h except for its classification of</a:t>
            </a:r>
            <a:br/>
            <a:r>
              <a:t>x.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Here let us assume that it will output a classification for xi only if</a:t>
            </a:r>
            <a:br/>
            <a:r>
              <a:t>this vote among version space hypotheses is unanimously positive or negative and</a:t>
            </a:r>
            <a:br/>
            <a:r>
              <a:t>that it will not output a classification otherwise.</a:t>
            </a:r>
          </a:p>
          <a:p>
            <a:r>
              <a:t>CHAFI%R 2 CONCEPT LEARNING AND THE GENERAL-TO-SPECIFIC ORDERING 43</a:t>
            </a:r>
            <a:br/>
            <a:r>
              <a:t>inductive bias of L to be the set of assumptions B such that for all new instances xi</a:t>
            </a:r>
            <a:br/>
            <a:r>
              <a:t>(B A D, A xi) F L(xi, D,)</a:t>
            </a:r>
            <a:br/>
            <a:r>
              <a:t>where the notation y t z indicates that z follows deductively from y (i.e., that z</a:t>
            </a:r>
            <a:br/>
            <a:r>
              <a:t>is provable from y).</a:t>
            </a:r>
          </a:p>
          <a:p>
            <a:r>
              <a:t>Thus, we define the inductive bias of a learner as the set of</a:t>
            </a:r>
            <a:br/>
            <a:r>
              <a:t>additional assumptions B sufficient to justify its inductive inferences as deductive</a:t>
            </a:r>
            <a:br/>
            <a:r>
              <a:t>inferences.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Modeling inductive systems by equivalent deductive systems.</a:t>
            </a:r>
          </a:p>
          <a:p>
            <a:r>
              <a:t>Characterizing inductive systems</a:t>
            </a:r>
            <a:br/>
            <a:r>
              <a:t>by their inductive bias allows modeling them by their equivalent deductive systems.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Other inductive biases merely rank</a:t>
            </a:r>
            <a:br/>
            <a:r>
              <a:t>order the hypotheses by stating preferences such as "more specific hypotheses are</a:t>
            </a:r>
            <a:br/>
            <a:r>
              <a:t>preferred over more general hypotheses."</a:t>
            </a:r>
          </a:p>
          <a:p>
            <a:r>
              <a:t>In Chapters 11 and 12 we will see other systems whose bias is made explicit as</a:t>
            </a:r>
            <a:br/>
            <a:r>
              <a:t>a set of assertions represented and manipulated by the learner.</a:t>
            </a:r>
            <a:br/>
            <a:r>
              <a:t>2.8 SUMMARY AND FURTHER READING</a:t>
            </a:r>
            <a:br/>
            <a:r>
              <a:t>The main points of this chapter include:</a:t>
            </a:r>
            <a:br/>
            <a:r>
              <a:t>Concept learning can be cast as a problem of searching through a large</a:t>
            </a:r>
            <a:br/>
            <a:r>
              <a:t>predefined space of potential hypotheses.</a:t>
            </a:r>
            <a:br/>
          </a:p>
          <a:p>
            <a:r>
              <a:t>CHAPTER 2 CONCEPT.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</a:t>
            </a:r>
            <a:br/>
            <a:r>
              <a:t>the field known as data mining, machine learning algorithms are being used rou-</a:t>
            </a:r>
            <a:br/>
            <a:r>
              <a:t>tinely to discover valuable knowledge from large commercial databases containing</a:t>
            </a:r>
            <a:br/>
            <a:r>
              <a:t>equipment maintenance records, loan applications, financial transactions, medical</a:t>
            </a:r>
            <a:br/>
            <a:r>
              <a:t>records, and the like.</a:t>
            </a:r>
          </a:p>
          <a:p>
            <a:r>
              <a:t>However, algorithms have been invented that are effective for certain types</a:t>
            </a:r>
            <a:br/>
            <a:r>
              <a:t>of learning tasks, and a theoretical understanding of learning is beginning to</a:t>
            </a:r>
            <a:br/>
            <a:r>
              <a:t>emerge.</a:t>
            </a:r>
          </a:p>
          <a:p>
            <a:r>
              <a:t>CHAPTER</a:t>
            </a:r>
            <a:br/>
            <a:r>
              <a:t>INTRODUCTION</a:t>
            </a:r>
            <a:br/>
            <a:r>
              <a:t>Ever since computers were invented, we have wondered whether they might be</a:t>
            </a:r>
            <a:br/>
            <a:r>
              <a:t>made to learn.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 FINDSa lgorithm utilizes this general-to-specific ordering, performing</a:t>
            </a:r>
            <a:br/>
            <a:r>
              <a:t>a specific-to-general search through the hypothesis space along one branch</a:t>
            </a:r>
            <a:br/>
            <a:r>
              <a:t>of the partial ordering, to find the most specific hypothesis consistent with</a:t>
            </a:r>
            <a:br/>
            <a:r>
              <a:t>the training examples.</a:t>
            </a:r>
            <a:br/>
          </a:p>
          <a:p>
            <a:r>
              <a:t>The CANDIDATE-ELIMINAaTlIgOorNit hm utilizes this general-to-specific or-</a:t>
            </a:r>
            <a:br/>
            <a:r>
              <a:t>dering to compute the version space (the set of all hypotheses consistent</a:t>
            </a:r>
            <a:br/>
            <a:r>
              <a:t>with the training data) by incrementally computing the sets of maximally</a:t>
            </a:r>
            <a:br/>
            <a:r>
              <a:t>specific (S) and maximally general (G) hypotheses.</a:t>
            </a:r>
            <a:b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Version spaces and the CANDIDATE-ELIMINAaTlIgOorNit hm were introduced</a:t>
            </a:r>
            <a:br/>
            <a:r>
              <a:t>by Mitchell (1977, 1982).</a:t>
            </a:r>
          </a:p>
          <a:p>
            <a:r>
              <a:t>Hirsh (1990) describes an INCREMENTVAELRS ION SPACEM ERGINGal go-</a:t>
            </a:r>
            <a:br/>
            <a:r>
              <a:t>rithm that generalizes the CANDIDATE-ELIMINAaTlgIOorNit hm to handle situations</a:t>
            </a:r>
            <a:br/>
            <a:r>
              <a:t>in which training information can be different types of constraints represented</a:t>
            </a:r>
            <a:br/>
            <a:r>
              <a:t>using version spaces.</a:t>
            </a:r>
          </a:p>
          <a:p>
            <a:r>
              <a:t>Chapter 10 describes several more recent algorithms for con-</a:t>
            </a:r>
            <a:br/>
            <a:r>
              <a:t>cept learning, including algorithms that learn concepts represented in first-order</a:t>
            </a:r>
            <a:br/>
            <a:r>
              <a:t>logic, algorithms that are robust to noisy training data, and algorithms whose</a:t>
            </a:r>
            <a:br/>
            <a:r>
              <a:t>performance degrades gracefully if the target concept is not representable in the</a:t>
            </a:r>
            <a:br/>
            <a:r>
              <a:t>hypothesis space considered by the learner.</a:t>
            </a:r>
            <a:b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2.2. Give the sequence of S and G boundary sets computed by the CANDIDATE-ELIMINA-</a:t>
            </a:r>
            <a:br/>
            <a:r>
              <a:t>TION algorithm if it is given the sequence of training examples from Table 2.1 in</a:t>
            </a:r>
            <a:br/>
            <a:r>
              <a:t>reverse order.</a:t>
            </a:r>
          </a:p>
          <a:p>
            <a:r>
              <a:t>Trace the CANDIDATE-ELIMINATaIlOgoNri thm for the hypothesis space H' given the</a:t>
            </a:r>
            <a:br/>
            <a:r>
              <a:t>sequence of training examples from Table 2.1 (i.e., show the sequence of S and G</a:t>
            </a:r>
            <a:br/>
            <a:r>
              <a:t>boundary sets.)</a:t>
            </a:r>
            <a:br/>
            <a:r>
              <a:t>2.4.</a:t>
            </a:r>
          </a:p>
          <a:p>
            <a:r>
              <a:t>What is the smallest number of training examples</a:t>
            </a:r>
            <a:br/>
            <a:r>
              <a:t>you can provide so that the CANDIDATE-ELIMINATaIlOgoNr ithm will perfectly</a:t>
            </a:r>
            <a:br/>
            <a:r>
              <a:t>learn the target concept?</a:t>
            </a:r>
            <a:br/>
            <a:r>
              <a:t>2.5.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(a) Provide a hand trace of the CANDIDATE-ELIMINATIaOlgNo rithm learning from</a:t>
            </a:r>
            <a:br/>
            <a:r>
              <a:t>the above training examples and hypothesis language.</a:t>
            </a:r>
          </a:p>
          <a:p>
            <a:r>
              <a:t>Explain</a:t>
            </a:r>
            <a:br/>
            <a:r>
              <a:t>informally why there cannot be a maximally specific consistent hypothesis for any</a:t>
            </a:r>
            <a:br/>
            <a:r>
              <a:t>set of positive training examples.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 this chapter, we commented that given an unbiased hypothesis space (the power</a:t>
            </a:r>
            <a:br/>
            <a:r>
              <a:t>set of the instances), the learner would find that each unobserved instance would</a:t>
            </a:r>
            <a:br/>
            <a:r>
              <a:t>match exactly half the current members of the version space, regardless of which</a:t>
            </a:r>
            <a:br/>
            <a:r>
              <a:t>training examples had been observed.</a:t>
            </a:r>
          </a:p>
          <a:p>
            <a:r>
              <a:t>For example, a typical hypothesis would be</a:t>
            </a:r>
            <a:br/>
            <a:r>
              <a:t>Propose an algorithm that accepts a sequence of training examples and outputs</a:t>
            </a:r>
            <a:br/>
            <a:r>
              <a:t>a consistent hypothesis if one exists.</a:t>
            </a:r>
          </a:p>
          <a:p>
            <a:r>
              <a:t>Your algorithm should run in time that is</a:t>
            </a:r>
            <a:br/>
            <a:r>
              <a:t>polynomial in n and in the number of training examples.</a:t>
            </a:r>
            <a:b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Elec-</a:t>
            </a:r>
            <a:br/>
            <a:r>
              <a:t>trical Engineering Dept., Stanford University, Stanford, CA.</a:t>
            </a:r>
            <a:br/>
          </a:p>
          <a:p>
            <a:r>
              <a:t>Proceedings of the 1st International Joint</a:t>
            </a:r>
            <a:br/>
            <a:r>
              <a:t>Conference on Pattern Recognition (pp. 3-17).</a:t>
            </a:r>
            <a:br/>
          </a:p>
          <a:p>
            <a:r>
              <a:t>In Michalski, Carbonell, &amp; Mitchell (Eds.), Machine</a:t>
            </a:r>
            <a:br/>
            <a:r>
              <a:t>Learning (Vol. 1, pp. 163-190).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CHAPTER</a:t>
            </a:r>
            <a:br/>
            <a:r>
              <a:t>DECISION TREE</a:t>
            </a:r>
            <a:br/>
            <a:r>
              <a:t>LEARNING</a:t>
            </a:r>
            <a:br/>
            <a:r>
              <a:t>Decision tree learning is one of the most widely used and practical methods for</a:t>
            </a:r>
            <a:br/>
            <a:r>
              <a:t>inductive inference.</a:t>
            </a:r>
          </a:p>
          <a:p>
            <a:r>
              <a:t>It is a method for approximating discrete-valued functions that</a:t>
            </a:r>
            <a:br/>
            <a:r>
              <a:t>is robust to noisy data and capable of learning disjunctive expressions.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 general, decision trees represent a disjunction of conjunctions of con-</a:t>
            </a:r>
            <a:br/>
            <a:r>
              <a:t>straints on the attribute values of instances.</a:t>
            </a:r>
          </a:p>
          <a:p>
            <a:r>
              <a:t>CHAPTER 3 DECISION TREE LEARNING 53</a:t>
            </a:r>
            <a:br/>
            <a:r>
              <a:t>Noma1 Strong Weak</a:t>
            </a:r>
            <a:br/>
            <a:r>
              <a:t>\ /</a:t>
            </a:r>
          </a:p>
          <a:p>
            <a:r>
              <a:t>\</a:t>
            </a:r>
            <a:b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 training data may contain missing attribute values.</a:t>
            </a:r>
          </a:p>
          <a:p>
            <a:r>
              <a:t>The</a:t>
            </a:r>
            <a:br/>
            <a:r>
              <a:t>easiest situation for decision tree learning is when each attribute takes on a</a:t>
            </a:r>
            <a:br/>
            <a:r>
              <a:t>small number of disjoint possible values (e.g., Hot, Mild, Cold).</a:t>
            </a:r>
          </a:p>
          <a:p>
            <a:r>
              <a:t>54 MACHINE LEARNWG</a:t>
            </a:r>
            <a:br/>
            <a:r>
              <a:t>3.3 APPROPRIATE PROBLEMS FOR DECISION TREE LEARNING</a:t>
            </a:r>
            <a:b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CHAPTER 3 DECISION TREE LEARMNG 55</a:t>
            </a:r>
            <a:br/>
            <a:r>
              <a:t>3.4 THE BASIC DECISION TREE LEARNING ALGORITHM</a:t>
            </a:r>
            <a:br/>
            <a:r>
              <a:t>Most algorithms that have been developed for learning decision trees are vari-</a:t>
            </a:r>
            <a:br/>
            <a:r>
              <a:t>ations on a core algorithm that employs a top-down, greedy search through the</a:t>
            </a:r>
            <a:br/>
            <a:r>
              <a:t>space of possible decision trees.</a:t>
            </a:r>
          </a:p>
          <a:p>
            <a:r>
              <a:t>Our basic algorithm, ID3, learns decision trees by constructing them top-</a:t>
            </a:r>
            <a:br/>
            <a:r>
              <a:t>down, beginning with the question "which attribute should be tested at the root</a:t>
            </a:r>
            <a:br/>
            <a:r>
              <a:t>of the tree?'To answer this question, each instance attribute is evaluated using</a:t>
            </a:r>
            <a:br/>
            <a:r>
              <a:t>a statistical test to determine how well it alone classifies the training examples.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2 MACHINE LEARNING</a:t>
            </a:r>
            <a:br/>
            <a:r>
              <a:t>seems inevitable that machine learning will play an increasingly central role in</a:t>
            </a:r>
            <a:br/>
            <a:r>
              <a:t>computer science and computer technology.</a:t>
            </a:r>
            <a:br/>
          </a:p>
          <a:p>
            <a:r>
              <a:t>A few specific achievements provide a glimpse of the state of the art: pro-</a:t>
            </a:r>
            <a:br/>
            <a:r>
              <a:t>grams have been developed that successfully learn to recognize spoken words</a:t>
            </a:r>
            <a:br/>
            <a:r>
              <a:t>(Waibel 1989; Lee 1989), predict recovery rates of pneumonia patients (Cooper</a:t>
            </a:r>
            <a:br/>
            <a:r>
              <a:t>et al. 1997), detect fraudulent use of credit cards, drive autonomous vehicles</a:t>
            </a:r>
            <a:br/>
            <a:r>
              <a:t>on public highways (Pomerleau 1989), and play games such as backgammon at</a:t>
            </a:r>
            <a:br/>
            <a:r>
              <a:t>levels approaching the performance of human world champions (Tesauro 1992,</a:t>
            </a:r>
            <a:br/>
            <a:r>
              <a:t>1995).</a:t>
            </a:r>
          </a:p>
          <a:p>
            <a:r>
              <a:t>Theoretical results have been developed that characterize the fundamental</a:t>
            </a:r>
            <a:br/>
            <a:r>
              <a:t>relationship among the number of training examples observed, the number of hy-</a:t>
            </a:r>
            <a:br/>
            <a:r>
              <a:t>potheses under consideration, and the expected error in learned hypotheses.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This process continues until the tree perfectly classifies the training examples,</a:t>
            </a:r>
            <a:br/>
            <a:r>
              <a:t>or until all attributes have been used.</a:t>
            </a:r>
            <a:br/>
            <a:r>
              <a:t>where p, is the proportion of positive examples in S and p, is the proportion of</a:t>
            </a:r>
            <a:br/>
            <a:r>
              <a:t>negative examples in S.</a:t>
            </a:r>
          </a:p>
          <a:p>
            <a:r>
              <a:t>Create a Root node for the tree</a:t>
            </a:r>
            <a:br/>
            <a:r>
              <a:t>If all Examples are positive, Return the single-node tree Root, with label = +</a:t>
            </a:r>
            <a:br/>
            <a:r>
              <a:t>If all Examples are negative, Return the single-node tree Root, with label = -</a:t>
            </a:r>
            <a:br/>
            <a:r>
              <a:t>If Attributes is empty, Return the single-node tree Root, with label = most common value of</a:t>
            </a:r>
            <a:br/>
            <a:r>
              <a:t>Targetattribute in Examples</a:t>
            </a:r>
            <a:br/>
            <a:r>
              <a:t>Otherwise Begin</a:t>
            </a:r>
            <a:br/>
            <a:r>
              <a:t>A t the attribute from Attributes that best* classifies Examples</a:t>
            </a:r>
            <a:br/>
            <a:r>
              <a:t>0</a:t>
            </a:r>
          </a:p>
          <a:p>
            <a:r>
              <a:t>The decision attribute for Root c A</a:t>
            </a:r>
            <a:br/>
            <a:r>
              <a:t>For each possible value, vi, of A,</a:t>
            </a:r>
            <a:br/>
            <a:r>
              <a:t>Add a new tree branch below Root, corresponding to the test A = vi</a:t>
            </a:r>
            <a:br/>
            <a:r>
              <a:t>0 Let Examples,, be the subset of Examples that have value vi for A</a:t>
            </a:r>
            <a:br/>
            <a:r>
              <a:t>If Examples,, is empty</a:t>
            </a:r>
            <a:br/>
            <a:r>
              <a:t>Then below this new branch add a leaf node with label = most common</a:t>
            </a:r>
            <a:br/>
            <a:r>
              <a:t>value of Target attribute in Examples</a:t>
            </a:r>
            <a:br/>
            <a:r>
              <a:t>Else below this new branch add the subtree</a:t>
            </a:r>
            <a:br/>
            <a:r>
              <a:t>ID3(Examples,,, Targetattribute, Attributes - (A)))</a:t>
            </a:r>
            <a:br/>
            <a:r>
              <a:t>End</a:t>
            </a:r>
            <a:br/>
            <a:r>
              <a:t>Return Root</a:t>
            </a:r>
            <a:br/>
            <a:r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CHAPTER 3 DECISION TREE LEARNING 57</a:t>
            </a:r>
            <a:br/>
            <a:r>
              <a:t>FIGURE 3.2</a:t>
            </a:r>
            <a:br/>
            <a:r>
              <a:t>The entropy function relative to a boolean classification,</a:t>
            </a:r>
            <a:br/>
            <a:r>
              <a:t>0.0 0.5 LO as the proportion, pe, of positive examples varies</a:t>
            </a:r>
            <a:br/>
            <a:r>
              <a:t>pe between 0 and 1.</a:t>
            </a:r>
            <a:br/>
          </a:p>
          <a:p>
            <a:r>
              <a:t>entropy is between 0 and 1.</a:t>
            </a:r>
          </a:p>
          <a:p>
            <a:r>
              <a:t>Figure 3.2 shows the form of the entropy function</a:t>
            </a:r>
            <a:br/>
            <a:r>
              <a:t>relative to a boolean classification, as p, varies between 0 and 1.</a:t>
            </a:r>
            <a:b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relative to a collection of examples S, is defined as</a:t>
            </a:r>
            <a:br/>
            <a:r>
              <a:t>ISVl</a:t>
            </a:r>
            <a:br/>
            <a:r>
              <a:t>Gain(S, A) I Entropy(S) - -Entropy (S,) (3.4)</a:t>
            </a:r>
            <a:br/>
          </a:p>
          <a:p>
            <a:r>
              <a:t>IS1</a:t>
            </a:r>
            <a:br/>
            <a:r>
              <a:t>veValues(A)</a:t>
            </a:r>
            <a:br/>
          </a:p>
          <a:p>
            <a:r>
              <a:t>where Values(A) is the set of all possible values for attribute A, and S, is the</a:t>
            </a:r>
            <a:br/>
            <a:r>
              <a:t>subset of S for which attribute A has value v (i.e., S, = {s E SIA(s) = v)).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Weak Yes</a:t>
            </a:r>
            <a:br/>
            <a:r>
              <a:t>Dl4 Rain Mild High Strong</a:t>
            </a:r>
          </a:p>
          <a:p>
            <a:r>
              <a:t>wx</a:t>
            </a:r>
            <a:br/>
            <a:r>
              <a:t>CHAPTER 3 DECISION TREE LEARNING 59</a:t>
            </a:r>
            <a:br/>
            <a:r>
              <a:t>Which attribute is the best classifier?</a:t>
            </a:r>
            <a:br/>
            <a:r>
              <a:t>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3</a:t>
            </a:r>
            <a:br/>
            <a:r>
              <a:t>CHAPTER 1 INTRODUCITON</a:t>
            </a:r>
            <a:br/>
            <a:r>
              <a:t>Learning to recognize spoken words.</a:t>
            </a:r>
            <a:br/>
          </a:p>
          <a:p>
            <a:r>
              <a:t>0</a:t>
            </a:r>
            <a:br/>
            <a:r>
              <a:t>All of the most successful speech recognition systems employ machine learning in some form.</a:t>
            </a:r>
            <a:br/>
          </a:p>
          <a:p>
            <a:r>
              <a:t>For example, the SPHINXsy stem (e.g., Lee 1989) learns speaker-specific strategies for recognizing</a:t>
            </a:r>
            <a:br/>
            <a:r>
              <a:t>the primitive sounds (phonemes) and words from the observed speech signal.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Training experience E: a database of handwritten words with given classi-</a:t>
            </a:r>
            <a:br/>
            <a:r>
              <a:t>0</a:t>
            </a:r>
            <a:br/>
            <a:r>
              <a:t>fications</a:t>
            </a:r>
            <a:br/>
            <a:r>
              <a:t>A robot driving learning problem:</a:t>
            </a:r>
            <a:br/>
            <a:r>
              <a:t>Task T: driving on public four-lane highways using vision sensors</a:t>
            </a:r>
            <a:br/>
            <a:r>
              <a:t>0</a:t>
            </a:r>
            <a:br/>
            <a:r>
              <a:t>Performance measure P: average distance traveled before an error (as judged</a:t>
            </a:r>
            <a:br/>
            <a:r>
              <a:t>0</a:t>
            </a:r>
            <a:br/>
            <a:r>
              <a:t>by human overseer)</a:t>
            </a:r>
            <a:br/>
            <a:r>
              <a:t>Training experience E: a sequence of images and steering commands record-</a:t>
            </a:r>
            <a:br/>
            <a:r>
              <a:t>0</a:t>
            </a:r>
            <a:br/>
            <a:r>
              <a:t>ed while observing a human driver</a:t>
            </a:r>
            <a:br/>
            <a:r>
              <a:t>Our definition of learning is broad enough to include most tasks that we</a:t>
            </a:r>
            <a:br/>
            <a:r>
              <a:t>would conventionally call "learning" tasks, as we use the word in everyday lan-</a:t>
            </a:r>
            <a:br/>
            <a:r>
              <a:t>guage.</a:t>
            </a:r>
          </a:p>
          <a:p>
            <a:r>
              <a:t>Using prior knowledge together with training data</a:t>
            </a:r>
            <a:br/>
            <a:r>
              <a:t>to guide learning.</a:t>
            </a:r>
            <a:br/>
            <a:r>
              <a:t>Bayesian methods</a:t>
            </a:r>
            <a:br/>
            <a:r>
              <a:t>0</a:t>
            </a:r>
            <a:br/>
            <a:r>
              <a:t>Bayes' theorem as the basis for calculating probabilities of hypotheses.</a:t>
            </a:r>
          </a:p>
          <a:p>
            <a:r>
              <a:t>Psychology and neurobiology</a:t>
            </a:r>
            <a:br/>
            <a:r>
              <a:t>0</a:t>
            </a:r>
            <a:br/>
            <a:r>
              <a:t>The power law of practice, which states that over a very broad range of learning problems,</a:t>
            </a:r>
            <a:br/>
            <a:r>
              <a:t>people's response time improves with practice according to a power law.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CHAFTlB 1 INTRODUCTION 5</a:t>
            </a:r>
            <a:br/>
            <a:r>
              <a:t>that allows users to update data entries would fit our definition of a learning</a:t>
            </a:r>
            <a:br/>
            <a:r>
              <a:t>system: it improves its performance at answering database queries, based on the</a:t>
            </a:r>
            <a:br/>
            <a:r>
              <a:t>experience gained from database updates.</a:t>
            </a:r>
          </a:p>
          <a:p>
            <a:r>
              <a:t>Rather than worry about whether this</a:t>
            </a:r>
            <a:br/>
            <a:r>
              <a:t>type of activity falls under the usual informal conversational meaning of the word</a:t>
            </a:r>
            <a:br/>
            <a:r>
              <a:t>"learning," we will simply adopt our technical definition of the class of programs</a:t>
            </a:r>
            <a:br/>
            <a:r>
              <a:t>that improve through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