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61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35.xml.rels" ContentType="application/vnd.openxmlformats-package.relationships+xml"/>
  <Override PartName="/ppt/slides/_rels/slide52.xml.rels" ContentType="application/vnd.openxmlformats-package.relationships+xml"/>
  <Override PartName="/ppt/slides/_rels/slide18.xml.rels" ContentType="application/vnd.openxmlformats-package.relationships+xml"/>
  <Override PartName="/ppt/slides/_rels/slide51.xml.rels" ContentType="application/vnd.openxmlformats-package.relationships+xml"/>
  <Override PartName="/ppt/slides/_rels/slide17.xml.rels" ContentType="application/vnd.openxmlformats-package.relationships+xml"/>
  <Override PartName="/ppt/slides/_rels/slide34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25.xml.rels" ContentType="application/vnd.openxmlformats-package.relationships+xml"/>
  <Override PartName="/ppt/slides/_rels/slide42.xml.rels" ContentType="application/vnd.openxmlformats-package.relationships+xml"/>
  <Override PartName="/ppt/slides/_rels/slide33.xml.rels" ContentType="application/vnd.openxmlformats-package.relationships+xml"/>
  <Override PartName="/ppt/slides/_rels/slide50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3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63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43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63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06C9B1-6823-4634-82EB-DD4F6DC00C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9464D9-B862-4035-84F6-32E15B1948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ED4BB5-AB0F-4BEB-93E1-31B96585645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28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1720" y="160416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684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28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1720" y="36817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D8B296-3497-4D1D-88AE-8F249A93D0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3AA618-30BC-4E7D-9789-83943C08E3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A9C232-1E2D-4E90-98F9-08B4077BED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332CC8-A7A1-4F60-B597-3208E078C1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E59088-C291-4A87-BED9-2089441F62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840" y="27432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6F9517-66FA-4EC4-958E-73753309F0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B4D473-9F34-43DC-A9A3-4BB08E94B2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880" y="36817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C6E39-677C-49D6-B37A-A54F22460D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684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880" y="160416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6840" y="36817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1DDBB8-3684-4AF0-AA32-7357C615D9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684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6840" y="635616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3720" y="6356160"/>
            <a:ext cx="2895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2720" y="6356160"/>
            <a:ext cx="2133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F3E567A-1B0A-406B-AA06-DE9C260789B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6840" y="160416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/>
          <p:nvPr/>
        </p:nvSpPr>
        <p:spPr>
          <a:xfrm>
            <a:off x="1276560" y="914040"/>
            <a:ext cx="65894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DLC: Computer algorithms.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Machine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Tom M. Mitchell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Product Details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Hardcover: 432 pages ; Dimensions (in inches): 0.75 x 10.00 x 6.50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Publisher: McGraw-Hill Science/Engineering/Math; (March 1, 1997)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ISBN: 0070428077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Average Customer Review: Based on 16 reviews.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Amazon.com Sales Rank: 42,816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• Popular in: Redmond, WA (#17) , Ithaca, NY (#9)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Editorial Reviews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From Book News, Inc.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2"/>
          <p:cNvSpPr/>
          <p:nvPr/>
        </p:nvSpPr>
        <p:spPr>
          <a:xfrm>
            <a:off x="576360" y="914040"/>
            <a:ext cx="79902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Subsequent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chapters consider a number of settings for learning, including settings in which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experience is provided by a random process outside the learner's control,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settings in which the learner may pose various types of queries to an expert teacher,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settings in which the learner collects training examples by autonomously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exploring its environment.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shall see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most current theory of machine learning rests on the crucial assumption that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distribution of training examples is identical to the distribution of test ex-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amples.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2"/>
          <p:cNvSpPr/>
          <p:nvPr/>
        </p:nvSpPr>
        <p:spPr>
          <a:xfrm>
            <a:off x="873360" y="914040"/>
            <a:ext cx="7397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CHAFTER I INTRODUCTION 7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1.2.2 Choosing the Target Function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next design choice is to determine exactly what type of knowledge will be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learned and how this will be used by the performance program.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 us begin with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checkers-playing program that can generate the legal moves from any board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2"/>
          <p:cNvSpPr/>
          <p:nvPr/>
        </p:nvSpPr>
        <p:spPr>
          <a:xfrm>
            <a:off x="721800" y="914040"/>
            <a:ext cx="7700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 we could allow it to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represent using a collection of rules that match against features of the board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state, or a quadratic polynomial function of predefined board features, or an arti-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ficial neural network.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fact,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often expect learning algorithms to acquire only some approximation to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target function, and for this reason the process of learning the target function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often called function approximation.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2"/>
          <p:cNvSpPr/>
          <p:nvPr/>
        </p:nvSpPr>
        <p:spPr>
          <a:xfrm>
            <a:off x="710280" y="914040"/>
            <a:ext cx="77234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I INTRODUCTION 9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x5: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number of black pieces threatened by red (i.e., which can be captured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 red's next turn)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X6: the number of red pieces threatened by black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Thus, our learning program will represent c(b) as a linear function of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wo through W6 are numerical coefficients, or weights, to be chosen by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learning algorithm.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Learned values for the weights wl through W6 will determine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relative importance of the various board features in determining the value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board, whereas the weight wo will provide an additive constant to the board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value.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2"/>
          <p:cNvSpPr/>
          <p:nvPr/>
        </p:nvSpPr>
        <p:spPr>
          <a:xfrm>
            <a:off x="747720" y="914040"/>
            <a:ext cx="76485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 MACHINE LEARNING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Below we describe a procedure that first derives such training examples from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indirect training experience available to the learner, then adjusts the weights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 to best fit these training examples.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2"/>
          <p:cNvSpPr/>
          <p:nvPr/>
        </p:nvSpPr>
        <p:spPr>
          <a:xfrm>
            <a:off x="697320" y="914040"/>
            <a:ext cx="77493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 discussed in Chapter 4, this algorithm can be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viewed as performing a stochastic gradient-descent search through the space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possible hypotheses (weight values) to minimize the squared enor E. The LMS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algorithm is defined as follows: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LMS weight update rule.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Thus, we seek the weights, or equivalently the c,t hat minimize E for the observed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examples.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2"/>
          <p:cNvSpPr/>
          <p:nvPr/>
        </p:nvSpPr>
        <p:spPr>
          <a:xfrm>
            <a:off x="1100880" y="914040"/>
            <a:ext cx="69415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12 MACHINE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Experiment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Generator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New problem Hypothesis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(initial game board) f VJ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Performance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Generalizer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examples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Solution tract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(game history)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Critic takes as input the history or trace of the game and produces as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output a set of training examples of the target function.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2"/>
          <p:cNvSpPr/>
          <p:nvPr/>
        </p:nvSpPr>
        <p:spPr>
          <a:xfrm>
            <a:off x="754560" y="914040"/>
            <a:ext cx="76348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could involve creating board positions designed to explore particular regions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of the state space.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Together, the design choices we made for our checkers program produce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specific instantiations for the performance system, critic; generalizer, and experi-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ment generator.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2"/>
          <p:cNvSpPr/>
          <p:nvPr/>
        </p:nvSpPr>
        <p:spPr>
          <a:xfrm>
            <a:off x="631080" y="914040"/>
            <a:ext cx="78818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Fortunately, practical experience indicates that this approach to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evaluation functions is often successful, even outside the range of situations for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which such guarantees can be proven.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One might, for example, simply store the given training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examples, then try to find the "closest" stored situation to match any new situation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(nearest neighbor algorithm, Chapter 8).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particular features, then our program has a good chance to learn it.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2"/>
          <p:cNvSpPr/>
          <p:nvPr/>
        </p:nvSpPr>
        <p:spPr>
          <a:xfrm>
            <a:off x="640800" y="914040"/>
            <a:ext cx="78620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will also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find this viewpoint useful in formally analyzing the relationship between the size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of the hypothesis space to be searched, the number of training examples available,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the confidence we can have that a hypothesis consistent with the training data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will correctly generalize to unseen examples.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general bounds can be found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relate the confidence in learned hypotheses to the amount of training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experience and the character of the learner's hypothesis space?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what settings will particular algorithms converge to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desired function, given sufficient training data?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2"/>
          <p:cNvSpPr/>
          <p:nvPr/>
        </p:nvSpPr>
        <p:spPr>
          <a:xfrm>
            <a:off x="740160" y="914040"/>
            <a:ext cx="7664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Machine learning draws on concepts and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results from many fields, including statistics, artificial intelligence, philosophy,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information theory, biology, cognitive science, computational complexity, and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control theory.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PREFACE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field of machine learning is concerned with the question of how to construct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computer programs that automatically improve with experience.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2"/>
          <p:cNvSpPr/>
          <p:nvPr/>
        </p:nvSpPr>
        <p:spPr>
          <a:xfrm>
            <a:off x="1003680" y="914040"/>
            <a:ext cx="713520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9 discusses learning algorithms modeled after biological evolution,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including genetic algorithms and genetic programming.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includes a discussion of the WEIGHTEMD AJORITYal gorithm for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combining multiple learning methods.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16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MACHINE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1.4 HOW TO READ THIS BOOK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1006200" y="914040"/>
            <a:ext cx="713052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Major points of this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include: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Machine learning algorithms have proven to be of great practical value in 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variety of application domains.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10 covers algorithms for learning sets of rules, including Inductive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Logic Programming approaches to learning first-order Horn clauses.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11 covers explanation-based learning, a learning method that uses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prior knowledge to explain observed training examples, then generalizes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based on these explanations.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2"/>
          <p:cNvSpPr/>
          <p:nvPr/>
        </p:nvSpPr>
        <p:spPr>
          <a:xfrm>
            <a:off x="876240" y="914040"/>
            <a:ext cx="739116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18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MACHINE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Learning involves search: searching through a space of possible hypotheses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find the hypothesis that best fits the available training examples and other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prior constraints or knowledge.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Much of this book is organized around dif-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ferent learning methods that search different hypothesis spaces (e.g., spaces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containing numerical functions, neural networks, decision trees, symbolic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rules) and around theoretical results that characterize conditions under which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these search methods converge toward an optimal hypothesis.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There are a number of good sources for reading about the latest research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results in machine learning.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"/>
          <p:cNvSpPr/>
          <p:nvPr/>
        </p:nvSpPr>
        <p:spPr>
          <a:xfrm>
            <a:off x="2004840" y="914040"/>
            <a:ext cx="5133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Hillsdale, NJ: Erlbaum.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Chi, M. T. H., &amp; Bassock, M. (1989).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Rudnicky, A. I., Hauptmann, A. G., &amp; Lee, K. -F. (1994).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bination of board features of your choice.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2"/>
          <p:cNvSpPr/>
          <p:nvPr/>
        </p:nvSpPr>
        <p:spPr>
          <a:xfrm>
            <a:off x="609120" y="914040"/>
            <a:ext cx="7926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0,RDERING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problem of inducing general functions from specific training examples is central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learning.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also examine the nature of inductive learning and the justification by which any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program may successfully generalize beyond the observed training data.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2.1 INTRODUCTION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Much of learning involves acquiring general concepts from specific training exam-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915480" y="914040"/>
            <a:ext cx="7311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Table 2.1 describes a set of example days, each represented by a set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attributes.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CHAFER 2 CONCEm LEARNING AND THE GENERAL-TO-SPECIFIC ORDERWG 21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birds).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2"/>
          <p:cNvSpPr/>
          <p:nvPr/>
        </p:nvSpPr>
        <p:spPr>
          <a:xfrm>
            <a:off x="911520" y="914040"/>
            <a:ext cx="73209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22 MACHINE LEARNING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most general hypothesis-that every day is a positive example-is repre-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sented by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(?, ?, ?, ?, ?, ?)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the most specific possible hypothesis-that no day is a positive example-is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represented by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(0,0,0,0,0,0)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summarize, the EnjoySport concept learning task requires learning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set of days for which EnjoySport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823680" y="914040"/>
            <a:ext cx="74962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When learning the target concept, the learner is presented a set of training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examples, each consisting of an instance x from X, along with its target concept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value c(x) (e.g., the training examples in Table 2.1).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Instances for which c(x) = 1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are called positive examples, or members of the target concept.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2"/>
          <p:cNvSpPr/>
          <p:nvPr/>
        </p:nvSpPr>
        <p:spPr>
          <a:xfrm>
            <a:off x="3513240" y="914040"/>
            <a:ext cx="2116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 .2 2 .2 2 .2 =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96 distinct instances.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2"/>
          <p:cNvSpPr/>
          <p:nvPr/>
        </p:nvSpPr>
        <p:spPr>
          <a:xfrm>
            <a:off x="969840" y="914040"/>
            <a:ext cx="72036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 noted earlier, hypothesis h2 is more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general than hl because every instance that satisfies hl also satisfies h2.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25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2 CONCEPT LEARNING AND THE GENERAL-TO-SPECIFIC ORDERING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Imtances X Hypotheses 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2"/>
          <p:cNvSpPr/>
          <p:nvPr/>
        </p:nvSpPr>
        <p:spPr>
          <a:xfrm>
            <a:off x="663120" y="914040"/>
            <a:ext cx="781776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Avrim Blum, Jaime Carbonell, William Cohen, Greg Cooper, Mark Craven,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Ken DeJong, Jerry DeJong, Tom Dietterich, Susan Epstein, Oren Etzioni,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Scott Fahlman, Stephanie Forrest, David Haussler, Haym Hirsh, Rob Holte,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Leslie Pack Kaelbling, Dennis Kibler, Moshe Koppel, John Koza, Miroslav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Kubat, John Lafferty, Ramon Lopez de Mantaras, Sridhar Mahadevan, Stan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Matwin, Andrew McCallum, Raymond Mooney, Andrew Moore, Katharina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Morik, Steve Muggleton, Michael Pazzani, David Poole, Armand Prieditis,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Jim Reggia, Stuart Russell, Lorenza Saitta, Claude Sammut, Jeff Schneider,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Jude Shavlik, Devika Subramanian, Michael Swain, Gheorgh Tecuci, Se-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bastian Thrun, Peter Turney, Paul Utgoff, Manuela Veloso, Alex Waibel,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Stefan Wrobel, and Yiming Yang.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am grateful to a number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colleagues who have helped to create these online resources, including Jason Ren-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nie, Paul Hsiung, Jeff Shufelt, Matt Glickman, Scott Davies, Joseph O'Sullivan,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Ken Lang, Andrew McCallum, and Thorsten Joachims.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ACKNOWLEDGMENTS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writing this book, I have been fortunate to be assisted by technical experts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many of the subdisciplines that make up the field of machine learning.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834480" y="914040"/>
            <a:ext cx="74750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be more precise about how the partial ordering is used, consider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FIND-S algorithm defined in Table 2.3.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illustrate this algorithm, assume the learner is given the sequence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examples from Table 2.1 for the EnjoySport task.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One way is to begin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the most specific possible hypothesis in H, then generalize this hypothesis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each time it fails to cover an observed positive training example.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 Initialize h to the most specific hypothesis in 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2"/>
          <p:cNvSpPr/>
          <p:nvPr/>
        </p:nvSpPr>
        <p:spPr>
          <a:xfrm>
            <a:off x="-74880" y="914040"/>
            <a:ext cx="92944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the instance space diagram, positive training examples are denoted by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negative by "-," and instances that have not been presented as training examples are denoted by 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solid circle.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needed.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/>
          <p:nvPr/>
        </p:nvSpPr>
        <p:spPr>
          <a:xfrm>
            <a:off x="933840" y="914040"/>
            <a:ext cx="72752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Such inconsistent sets of training examples can severely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mislead FIND-S,g iven the fact that it ignores negative examples.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key property of the FIND-Sa lgorithm is that for hypothesis spaces de-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scribed by conjunctions of attribute constraints (such as H for the EnjoySport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task), FIND-S is guaranteed to output the most specific hypothesis within 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is consistent with the positive training examples.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Fur-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thermore, we can define hypothesis spaces for which there is no maximally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specific consistent hypothesis, although this is more of a theoretical issue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than a practical one (see Exercise 2.7).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"/>
          <p:cNvSpPr/>
          <p:nvPr/>
        </p:nvSpPr>
        <p:spPr>
          <a:xfrm>
            <a:off x="660960" y="914040"/>
            <a:ext cx="78224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2.5 VERSION SPACES AND THE CANDIDATE-ELIMINATION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ALGORITHM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section describes a second approach to concept learning, the CANDIDATE-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ELIMINATIOaNlg orithm, that addresses several of the limitations of FIND-S.N otice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although FIND-S outputs a hypothesis from H,that is consistent with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examples, this is just one of many hypotheses from H that might fit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data equally well.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key idea in the CANDIDATE-ELIMINAaTlgIOorNit hm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to output a description of the set of all hypotheses consistent with the train-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ing examples.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695880" y="914040"/>
            <a:ext cx="77522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version space, denoted VSHVDw,i th respect to hypothesis space 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training examples D, is the subset of hypotheses from H consistent with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examples in D.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VSH ,=~ { h E HIConsistent(h, D)]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insufficient data is available to narrow the version space to a single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hypothesis, then the algorithm can output the entire set of hypotheses consistent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the observed data.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Output the list of hypotheses in VersionSpace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TABLE 2.4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LIST-THEN-ELIMINaAlgTorEit hm.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2"/>
          <p:cNvSpPr/>
          <p:nvPr/>
        </p:nvSpPr>
        <p:spPr>
          <a:xfrm>
            <a:off x="3034440" y="914040"/>
            <a:ext cx="30751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{&lt;Sunny, Warm, ?, Strong, 7, ?&gt;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&lt;Sunny, ?, 7, Strong, 7, ?&gt;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&lt;Sunny, Warm, ?.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796680" y="914040"/>
            <a:ext cx="75495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As long as the sets G and S are well defined (see Exercise 2.7), they com-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pletely specify the version space.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particular, we can show that the version space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precisely the set of hypotheses contained in G, plus those contained in S, plus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those that lie between G and S in the partially ordered hypothesis space.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"/>
          <p:cNvSpPr/>
          <p:nvPr/>
        </p:nvSpPr>
        <p:spPr>
          <a:xfrm>
            <a:off x="635040" y="914040"/>
            <a:ext cx="787428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detailed implementation of these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operations will depend, of course, on the specific representations for instances and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hypotheses.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Notice the duality in how positive and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negative examples influence S and G.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Notice that the algorithm is specified in terms of operations such as comput-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ing minimal generalizations and specializations of given hypotheses, and identify-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ing nonrninimal and nonmaximal hypotheses.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33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2 CONCEET LEARNJNG AND THE GENERAL-TO-SPECIFIC ORDERING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Initialize G to the set of maximally general hypotheses in 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Initialize S to the set of maximally specific hypotheses in 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each training example d, do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1680840" y="914040"/>
            <a:ext cx="57819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34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MACHINE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 1 : {&lt;Sunny, Warm, Normal, Strong, Warm, Same&gt; }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S2 : {&lt;Sunny, Warm, ?, Strong, Warm, Same&gt;}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examples: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&lt;Sunny, Warm, Normal, Strong, Warm, Same&gt;, Enjoy Sport =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2"/>
          <p:cNvSpPr/>
          <p:nvPr/>
        </p:nvSpPr>
        <p:spPr>
          <a:xfrm>
            <a:off x="895680" y="914040"/>
            <a:ext cx="73530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 H m R 2 CONCEPT LEARNING AND THE GENERAL-TO-SPECIFIC ORDERING 35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s2 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 3 : ( &lt;Sunny, Wann, ?.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Strong, Warn Same&gt; )]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2"/>
          <p:cNvSpPr/>
          <p:nvPr/>
        </p:nvSpPr>
        <p:spPr>
          <a:xfrm>
            <a:off x="726120" y="914040"/>
            <a:ext cx="76914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xvii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PREFACE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Joachim, Atsushi Kawamura, Martina Klose, Sven Koenig, Jay Modi, An-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drew Ng, Joseph O'Sullivan, Patrawadee Prasangsit, Doina Precup, Bob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Price, Choon Quek, Sean Slattery, Belinda Thom, Astro Teller, Will Tracz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 would like to thank Joan Mitchell for creating the index for the book.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Among the many here who helped, I would especially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like to thank Sebastian Thrun, who throughout this project was a constant source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of encouragement, technical expertise, and support of all kinds.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also would like to thank Jean Harpley for help in editing many of the figures.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-187920" y="914040"/>
            <a:ext cx="95202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&lt;Sunny, Warm, ?, ?, ?, ?&gt; &lt;?, Warm, ?, Strong, ?, ?&gt;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{&lt;Sunny, ?, ?, ?, ?, ?&gt;, &lt;?, Warm, ?, ?, ?, ?&gt;)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FIGURE 2.7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final version space for the EnjoySport concept learning problem and training examples described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earlier.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 3: {&lt;Sunny, Warm, ?, Strong, Warm, Same&gt;)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2"/>
          <p:cNvSpPr/>
          <p:nvPr/>
        </p:nvSpPr>
        <p:spPr>
          <a:xfrm>
            <a:off x="643320" y="914040"/>
            <a:ext cx="7857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2.6.2 What Training Example Should the Learner Request Next?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Up to this point we have assumed that training examples are provided to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learner by some external teacher.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fact, as new training examples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are observed, the version space can be monitored to determine the remaining am-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biguity regarding the true target concept and to determine when sufficient training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examples have been observed to unambiguously identify the target concept.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/>
          <p:nvPr/>
        </p:nvSpPr>
        <p:spPr>
          <a:xfrm>
            <a:off x="715680" y="914040"/>
            <a:ext cx="77126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2.6.3 How Can Partially Learned Concepts Be Used?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Suppose that no additional training examples are available beyond the four in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our example above, but that the learner is now required to classify new instances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it has not yet observed.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Even though the version space of Figure 2.3 still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contains multiple hypotheses, indicating that the target concept has not yet been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fully learned, it is possible to classify certain examples with the same degree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confidence as if the target concept had been uniquely identified.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2"/>
          <p:cNvSpPr/>
          <p:nvPr/>
        </p:nvSpPr>
        <p:spPr>
          <a:xfrm>
            <a:off x="659520" y="914040"/>
            <a:ext cx="782388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Furthermore,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proportion of hypotheses voting positive can be interpreted as the probability that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instance is positive given the training data.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this case we have less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confidence in the classification than in the unambiguous cases of instances 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B. Still, the vote is in favor of a negative classification, and one approach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 could take would be to output the majority vote, perhaps with a confidence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rating indicating how close the vote was.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2 CONCEPT LEARNING AND THE GENERAL-TO-SPECIFIC ORDERING 39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Instance Sky AirTemp Humidity Wind Water Forecast EnjoySport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Sunny Warm Normal Strong Cool Change ?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"/>
          <p:cNvSpPr/>
          <p:nvPr/>
        </p:nvSpPr>
        <p:spPr>
          <a:xfrm>
            <a:off x="1045080" y="914040"/>
            <a:ext cx="70527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does the size of the hypothesis space influence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number of training examples that must be observed?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general, the set of all subsets of a set X is called thepowerset of X.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the EnjoySport learning task, for example, the size of the instance space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 of days described by the six available attributes is 96.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2"/>
          <p:cNvSpPr/>
          <p:nvPr/>
        </p:nvSpPr>
        <p:spPr>
          <a:xfrm>
            <a:off x="646560" y="914040"/>
            <a:ext cx="78498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instance, the target concept "Sky = Sunny or Sky = Cloudy" could then be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described as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(Sunny, ?, ?, ?, ?, ?)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Let us reformulate the Enjoysport learning task in an unbiased way by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defining a new hypothesis space H' that can represent every subset of instances;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is, let H' correspond to the power set of X. One way to define such an H' is to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allow arbitrary disjunctions, conjunctions, and negations of our earlier hypotheses.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2"/>
          <p:cNvSpPr/>
          <p:nvPr/>
        </p:nvSpPr>
        <p:spPr>
          <a:xfrm>
            <a:off x="712800" y="914040"/>
            <a:ext cx="77187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cases where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assumption is correct (and the training examples are error-free), its classifica-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tion of new instances will also be correct.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key idea we wish to capture here is the policy by which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learner generalizes beyond the observed training data, to infer the classification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of new instances.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hypothesis h' in the power set that is identical to h except for its classification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2"/>
          <p:cNvSpPr/>
          <p:nvPr/>
        </p:nvSpPr>
        <p:spPr>
          <a:xfrm>
            <a:off x="668160" y="914040"/>
            <a:ext cx="78073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Here let us assume that it will output a classification for xi only if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vote among version space hypotheses is unanimously positive or negative and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it will not output a classification otherwise.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CHAFI%R 2 CONCEPT LEARNING AND THE GENERAL-TO-SPECIFIC ORDERING 43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inductive bias of L to be the set of assumptions B such that for all new instances xi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(B A D, A xi) F L(xi, D,)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the notation y t z indicates that z follows deductively from y (i.e., that z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provable from y).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Thus, we define the inductive bias of a learner as the set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additional assumptions B sufficient to justify its inductive inferences as deductive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inferences.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"/>
          <p:cNvSpPr/>
          <p:nvPr/>
        </p:nvSpPr>
        <p:spPr>
          <a:xfrm>
            <a:off x="602280" y="914040"/>
            <a:ext cx="79383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Modeling inductive systems by equivalent deductive systems.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Characterizing inductive systems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by their inductive bias allows modeling them by their equivalent deductive systems.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2"/>
          <p:cNvSpPr/>
          <p:nvPr/>
        </p:nvSpPr>
        <p:spPr>
          <a:xfrm>
            <a:off x="648360" y="914040"/>
            <a:ext cx="78469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Other inductive biases merely rank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order the hypotheses by stating preferences such as "more specific hypotheses are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preferred over more general hypotheses."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Chapters 11 and 12 we will see other systems whose bias is made explicit as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set of assertions represented and manipulated by the learner.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2.8 SUMMARY AND FURTHER READING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main points of this chapter include: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Concept learning can be cast as a problem of searching through a large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predefined space of potential hypotheses.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2 CONCEPT.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2"/>
          <p:cNvSpPr/>
          <p:nvPr/>
        </p:nvSpPr>
        <p:spPr>
          <a:xfrm>
            <a:off x="666000" y="914040"/>
            <a:ext cx="78116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field known as data mining, machine learning algorithms are being used rou-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tinely to discover valuable knowledge from large commercial databases containing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equipment maintenance records, loan applications, financial transactions, medical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records, and the like.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However, algorithms have been invented that are effective for certain types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of learning tasks, and a theoretical understanding of learning is beginning to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emerge.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INTRODUCTION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Ever since computers were invented, we have wondered whether they might be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made to learn.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2"/>
          <p:cNvSpPr/>
          <p:nvPr/>
        </p:nvSpPr>
        <p:spPr>
          <a:xfrm>
            <a:off x="985680" y="914040"/>
            <a:ext cx="71715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FINDSa lgorithm utilizes this general-to-specific ordering, performing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specific-to-general search through the hypothesis space along one branch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of the partial ordering, to find the most specific hypothesis consistent with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training examples.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CANDIDATE-ELIMINAaTlIgOorNit hm utilizes this general-to-specific or-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dering to compute the version space (the set of all hypotheses consistent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with the training data) by incrementally computing the sets of maximally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specific (S) and maximally general (G) hypotheses.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2"/>
          <p:cNvSpPr/>
          <p:nvPr/>
        </p:nvSpPr>
        <p:spPr>
          <a:xfrm>
            <a:off x="635400" y="914040"/>
            <a:ext cx="78728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Version spaces and the CANDIDATE-ELIMINAaTlIgOorNit hm were introduced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by Mitchell (1977, 1982).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Hirsh (1990) describes an INCREMENTVAELRS ION SPACEM ERGINGal go-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rithm that generalizes the CANDIDATE-ELIMINAaTlgIOorNit hm to handle situations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which training information can be different types of constraints represented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version spaces.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10 describes several more recent algorithms for con-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cept learning, including algorithms that learn concepts represented in first-order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logic, algorithms that are robust to noisy training data, and algorithms whose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performance degrades gracefully if the target concept is not representable in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hypothesis space considered by the learner.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2"/>
          <p:cNvSpPr/>
          <p:nvPr/>
        </p:nvSpPr>
        <p:spPr>
          <a:xfrm>
            <a:off x="391680" y="914040"/>
            <a:ext cx="83602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2.2. Give the sequence of S and G boundary sets computed by the CANDIDATE-ELIMINA-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TION algorithm if it is given the sequence of training examples from Table 2.1 in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reverse order.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Trace the CANDIDATE-ELIMINATaIlOgoNri thm for the hypothesis space H' given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sequence of training examples from Table 2.1 (i.e., show the sequence of S and 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boundary sets.)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2.4.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What is the smallest number of training examples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can provide so that the CANDIDATE-ELIMINATaIlOgoNr ithm will perfectly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 the target concept?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2.5.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"/>
          <p:cNvSpPr/>
          <p:nvPr/>
        </p:nvSpPr>
        <p:spPr>
          <a:xfrm>
            <a:off x="707040" y="914040"/>
            <a:ext cx="77295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(a) Provide a hand trace of the CANDIDATE-ELIMINATIaOlgNo rithm learning from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above training examples and hypothesis language.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Explain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informally why there cannot be a maximally specific consistent hypothesis for any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set of positive training examples.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/>
          <p:nvPr/>
        </p:nvSpPr>
        <p:spPr>
          <a:xfrm>
            <a:off x="607680" y="914040"/>
            <a:ext cx="79275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this chapter, we commented that given an unbiased hypothesis space (the power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set of the instances), the learner would find that each unobserved instance would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match exactly half the current members of the version space, regardless of which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examples had been observed.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example, a typical hypothesis would be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Propose an algorithm that accepts a sequence of training examples and outputs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consistent hypothesis if one exists.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Your algorithm should run in time that is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polynomial in n and in the number of training examples.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2"/>
          <p:cNvSpPr/>
          <p:nvPr/>
        </p:nvSpPr>
        <p:spPr>
          <a:xfrm>
            <a:off x="1801800" y="914040"/>
            <a:ext cx="55393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Elec-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trical Engineering Dept., Stanford University, Stanford, CA.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Proceedings of the 1st International Joint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Conference on Pattern Recognition (pp. 3-17).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Michalski, Carbonell, &amp; Mitchell (Eds.), Machine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Learning (Vol. 1, pp. 163-190).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814680" y="914040"/>
            <a:ext cx="75146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DECISION TREE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Decision tree learning is one of the most widely used and practical methods for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inductive inference.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It is a method for approximating discrete-valued functions that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 robust to noisy data and capable of learning disjunctive expressions.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/>
          <p:nvPr/>
        </p:nvSpPr>
        <p:spPr>
          <a:xfrm>
            <a:off x="1139760" y="914040"/>
            <a:ext cx="68637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 general, decision trees represent a disjunction of conjunctions of con-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straints on the attribute values of instances.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3 DECISION TREE LEARNING 53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Noma1 Strong Weak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\ /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\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2"/>
          <p:cNvSpPr/>
          <p:nvPr/>
        </p:nvSpPr>
        <p:spPr>
          <a:xfrm>
            <a:off x="985320" y="914040"/>
            <a:ext cx="7173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training data may contain missing attribute values.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easiest situation for decision tree learning is when each attribute takes on 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small number of disjoint possible values (e.g., Hot, Mild, Cold).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54 MACHINE LEARNWG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3.3 APPROPRIATE PROBLEMS FOR DECISION TREE LEARNING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2"/>
          <p:cNvSpPr/>
          <p:nvPr/>
        </p:nvSpPr>
        <p:spPr>
          <a:xfrm>
            <a:off x="762840" y="914040"/>
            <a:ext cx="761832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3 DECISION TREE LEARMNG 55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3.4 THE BASIC DECISION TREE LEARNING ALGORITHM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Most algorithms that have been developed for learning decision trees are vari-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ations on a core algorithm that employs a top-down, greedy search through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space of possible decision trees.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Our basic algorithm, ID3, learns decision trees by constructing them top-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down, beginning with the question "which attribute should be tested at the root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of the tree?'To answer this question, each instance attribute is evaluated using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statistical test to determine how well it alone classifies the training examples.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2"/>
          <p:cNvSpPr/>
          <p:nvPr/>
        </p:nvSpPr>
        <p:spPr>
          <a:xfrm>
            <a:off x="691920" y="914040"/>
            <a:ext cx="775980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 MACHINE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seems inevitable that machine learning will play an increasingly central role in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computer science and computer technology.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few specific achievements provide a glimpse of the state of the art: pro-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grams have been developed that successfully learn to recognize spoken words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(Waibel 1989; Lee 1989), predict recovery rates of pneumonia patients (Cooper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et al. 1997), detect fraudulent use of credit cards, drive autonomous vehicles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on public highways (Pomerleau 1989), and play games such as backgammon at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levels approaching the performance of human world champions (Tesauro 1992,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1995).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Theoretical results have been developed that characterize the fundamental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relationship among the number of training examples observed, the number of hy-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potheses under consideration, and the expected error in learned hypotheses.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/>
          <p:nvPr/>
        </p:nvSpPr>
        <p:spPr>
          <a:xfrm>
            <a:off x="256680" y="914040"/>
            <a:ext cx="8630280" cy="69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This process continues until the tree perfectly classifies the training examples,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or until all attributes have been used.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p, is the proportion of positive examples in S and p, is the proportion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negative examples in 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Create a Root node for the tree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all Examples are positive, Return the single-node tree Root, with label = +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all Examples are negative, Return the single-node tree Root, with label = 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Attributes is empty, Return the single-node tree Root, with label = most common value of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Targetattribute in Examples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Otherwise Begin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t the attribute from Attributes that best* classifies Examples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decision attribute for Root c 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each possible value, vi, of A,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Add a new tree branch below Root, corresponding to the test A = vi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 Let Examples,, be the subset of Examples that have value vi for 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If Examples,, is empty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Then below this new branch add a leaf node with label = most common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value of Target attribute in Examples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Else below this new branch add the subtree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ID3(Examples,,, Targetattribute, Attributes - (A)))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Return Root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*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"/>
          <p:cNvSpPr/>
          <p:nvPr/>
        </p:nvSpPr>
        <p:spPr>
          <a:xfrm>
            <a:off x="1509840" y="914040"/>
            <a:ext cx="61232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3 DECISION TREE LEARNING 57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FIGURE 3.2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entropy function relative to a boolean classification,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0.0 0.5 LO as the proportion, pe, of positive examples varies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 between 0 and 1.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entropy is between 0 and 1.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Figure 3.2 shows the form of the entropy function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relative to a boolean classification, as p, varies between 0 and 1.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"/>
          <p:cNvSpPr/>
          <p:nvPr/>
        </p:nvSpPr>
        <p:spPr>
          <a:xfrm>
            <a:off x="1005120" y="914040"/>
            <a:ext cx="7133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relative to a collection of examples S, is defined as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ISVl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Gain(S, A) I Entropy(S) - -Entropy (S,) (3.4)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IS1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veValues(A)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where Values(A) is the set of all possible values for attribute A, and S, is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subset of S for which attribute A has value v (i.e., S, = {s E SIA(s) = v)).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/>
          <p:nvPr/>
        </p:nvSpPr>
        <p:spPr>
          <a:xfrm>
            <a:off x="2594160" y="914040"/>
            <a:ext cx="39546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Weak Yes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Dl4 Rain Mild High Strong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wx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3 DECISION TREE LEARNING 59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Which attribute is the best classifier?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2"/>
          <p:cNvSpPr/>
          <p:nvPr/>
        </p:nvSpPr>
        <p:spPr>
          <a:xfrm>
            <a:off x="-15120" y="914040"/>
            <a:ext cx="917424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CHAPTER 1 INTRODUCITON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Learning to recognize spoken words.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All of the most successful speech recognition systems employ machine learning in some form.</a:t>
            </a: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 example, the SPHINXsy stem (e.g., Lee 1989) learns speaker-specific strategies for recognizing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primitive sounds (phonemes) and words from the observed speech signal.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2"/>
          <p:cNvSpPr/>
          <p:nvPr/>
        </p:nvSpPr>
        <p:spPr>
          <a:xfrm>
            <a:off x="292680" y="914040"/>
            <a:ext cx="8558640" cy="69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experience E: a database of handwritten words with given classi-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fications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 robot driving learning problem: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Task T: driving on public four-lane highways using vision sensors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Performance measure P: average distance traveled before an error (as judged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by human overseer)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Training experience E: a sequence of images and steering commands record-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 while observing a human driver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Our definition of learning is broad enough to include most tasks that we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would conventionally call "learning" tasks, as we use the word in everyday lan-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guage.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Using prior knowledge together with training data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to guide learning.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Bayesian methods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Bayes' theorem as the basis for calculating probabilities of hypotheses.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Psychology and neurobiology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power law of practice, which states that over a very broad range of learning problems,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people's response time improves with practice according to a power law.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2"/>
          <p:cNvSpPr/>
          <p:nvPr/>
        </p:nvSpPr>
        <p:spPr>
          <a:xfrm>
            <a:off x="711360" y="914040"/>
            <a:ext cx="77202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CHAFTlB 1 INTRODUCTION 5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allows users to update data entries would fit our definition of a learning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system: it improves its performance at answering database queries, based on the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experience gained from database updates.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Rather than worry about whether this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type of activity falls under the usual informal conversational meaning of the word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"learning," we will simply adopt our technical definition of the class of programs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that improve through experience.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14:honeycomb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LibreOffice/7.5.5.2$Linux_X86_64 LibreOffice_project/50$Build-2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2023-10-12T22:03:02Z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