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1" r:id="rId6"/>
    <p:sldId id="263" r:id="rId7"/>
    <p:sldId id="265" r:id="rId8"/>
    <p:sldId id="266" r:id="rId9"/>
    <p:sldId id="267" r:id="rId10"/>
    <p:sldId id="269" r:id="rId11"/>
    <p:sldId id="272" r:id="rId12"/>
    <p:sldId id="273" r:id="rId13"/>
    <p:sldId id="274" r:id="rId14"/>
    <p:sldId id="275" r:id="rId15"/>
    <p:sldId id="276"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12/12/2022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01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12/12/2022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69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12/12/2022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5834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12/12/2022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115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12/12/2022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73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12/12/2022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319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12/12/2022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540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12/12/2022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133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12/12/2022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681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12/12/2022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1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12/12/2022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271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12/12/2022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19258820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8">
            <a:extLst>
              <a:ext uri="{FF2B5EF4-FFF2-40B4-BE49-F238E27FC236}">
                <a16:creationId xmlns:a16="http://schemas.microsoft.com/office/drawing/2014/main" id="{9F8A656C-0806-4677-A38B-DA5DF0F3C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 name="Picture 3" descr="A mosaic of colorful geometric shapes">
            <a:extLst>
              <a:ext uri="{FF2B5EF4-FFF2-40B4-BE49-F238E27FC236}">
                <a16:creationId xmlns:a16="http://schemas.microsoft.com/office/drawing/2014/main" id="{E8020F70-D5B2-F476-074B-A2533A38BF60}"/>
              </a:ext>
            </a:extLst>
          </p:cNvPr>
          <p:cNvPicPr>
            <a:picLocks noChangeAspect="1"/>
          </p:cNvPicPr>
          <p:nvPr/>
        </p:nvPicPr>
        <p:blipFill rotWithShape="1">
          <a:blip r:embed="rId2">
            <a:alphaModFix amt="55000"/>
          </a:blip>
          <a:srcRect t="18023" b="3306"/>
          <a:stretch/>
        </p:blipFill>
        <p:spPr>
          <a:xfrm>
            <a:off x="20" y="10"/>
            <a:ext cx="12191980" cy="6857990"/>
          </a:xfrm>
          <a:prstGeom prst="rect">
            <a:avLst/>
          </a:prstGeom>
        </p:spPr>
      </p:pic>
      <p:sp>
        <p:nvSpPr>
          <p:cNvPr id="11" name="Rectangle: Rounded Corners 10">
            <a:extLst>
              <a:ext uri="{FF2B5EF4-FFF2-40B4-BE49-F238E27FC236}">
                <a16:creationId xmlns:a16="http://schemas.microsoft.com/office/drawing/2014/main" id="{9BEF8C6D-8BB3-473A-9607-D7381CC5C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167AC4-5C87-C2BF-72F0-CBF4AE1310EB}"/>
              </a:ext>
            </a:extLst>
          </p:cNvPr>
          <p:cNvSpPr>
            <a:spLocks noGrp="1"/>
          </p:cNvSpPr>
          <p:nvPr>
            <p:ph type="ctrTitle"/>
          </p:nvPr>
        </p:nvSpPr>
        <p:spPr>
          <a:xfrm>
            <a:off x="5907640" y="795509"/>
            <a:ext cx="5387023" cy="3011340"/>
          </a:xfrm>
        </p:spPr>
        <p:txBody>
          <a:bodyPr>
            <a:normAutofit/>
          </a:bodyPr>
          <a:lstStyle/>
          <a:p>
            <a:r>
              <a:rPr lang="en-US" dirty="0"/>
              <a:t>Review Classifier</a:t>
            </a:r>
          </a:p>
        </p:txBody>
      </p:sp>
      <p:sp>
        <p:nvSpPr>
          <p:cNvPr id="3" name="Subtitle 2">
            <a:extLst>
              <a:ext uri="{FF2B5EF4-FFF2-40B4-BE49-F238E27FC236}">
                <a16:creationId xmlns:a16="http://schemas.microsoft.com/office/drawing/2014/main" id="{122C643C-762F-E6B7-C67D-F5BFEB79F003}"/>
              </a:ext>
            </a:extLst>
          </p:cNvPr>
          <p:cNvSpPr>
            <a:spLocks noGrp="1"/>
          </p:cNvSpPr>
          <p:nvPr>
            <p:ph type="subTitle" idx="1"/>
          </p:nvPr>
        </p:nvSpPr>
        <p:spPr>
          <a:xfrm>
            <a:off x="8465905" y="3898924"/>
            <a:ext cx="2828757" cy="1777878"/>
          </a:xfrm>
        </p:spPr>
        <p:txBody>
          <a:bodyPr>
            <a:normAutofit/>
          </a:bodyPr>
          <a:lstStyle/>
          <a:p>
            <a:pPr algn="just"/>
            <a:r>
              <a:rPr lang="en-US" dirty="0"/>
              <a:t>Presented by:</a:t>
            </a:r>
          </a:p>
          <a:p>
            <a:pPr algn="just"/>
            <a:r>
              <a:rPr lang="en-US" dirty="0"/>
              <a:t>Sai Teja </a:t>
            </a:r>
            <a:r>
              <a:rPr lang="en-US" dirty="0" err="1"/>
              <a:t>Gattu</a:t>
            </a:r>
            <a:endParaRPr lang="en-US" dirty="0"/>
          </a:p>
          <a:p>
            <a:pPr algn="just"/>
            <a:r>
              <a:rPr lang="en-US" dirty="0"/>
              <a:t>Karthik Sai Borra</a:t>
            </a:r>
          </a:p>
        </p:txBody>
      </p:sp>
      <p:sp>
        <p:nvSpPr>
          <p:cNvPr id="13" name="Arc 12">
            <a:extLst>
              <a:ext uri="{FF2B5EF4-FFF2-40B4-BE49-F238E27FC236}">
                <a16:creationId xmlns:a16="http://schemas.microsoft.com/office/drawing/2014/main" id="{DCFDFFB9-D302-4A05-A770-D33232254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569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20B7-562D-D64D-B876-5DDD3CD2FB6F}"/>
              </a:ext>
            </a:extLst>
          </p:cNvPr>
          <p:cNvSpPr>
            <a:spLocks noGrp="1"/>
          </p:cNvSpPr>
          <p:nvPr>
            <p:ph type="title"/>
          </p:nvPr>
        </p:nvSpPr>
        <p:spPr/>
        <p:txBody>
          <a:bodyPr/>
          <a:lstStyle/>
          <a:p>
            <a:r>
              <a:rPr lang="en-IN" dirty="0">
                <a:solidFill>
                  <a:srgbClr val="000000"/>
                </a:solidFill>
              </a:rPr>
              <a:t>Count Vectorizer</a:t>
            </a:r>
            <a:br>
              <a:rPr lang="en-IN" b="1" dirty="0">
                <a:solidFill>
                  <a:srgbClr val="000000"/>
                </a:solidFill>
              </a:rPr>
            </a:br>
            <a:endParaRPr lang="en-US" dirty="0"/>
          </a:p>
        </p:txBody>
      </p:sp>
      <p:sp>
        <p:nvSpPr>
          <p:cNvPr id="3" name="Content Placeholder 2">
            <a:extLst>
              <a:ext uri="{FF2B5EF4-FFF2-40B4-BE49-F238E27FC236}">
                <a16:creationId xmlns:a16="http://schemas.microsoft.com/office/drawing/2014/main" id="{ECF012FD-418F-5CEF-D0D7-4846B9F369F3}"/>
              </a:ext>
            </a:extLst>
          </p:cNvPr>
          <p:cNvSpPr>
            <a:spLocks noGrp="1"/>
          </p:cNvSpPr>
          <p:nvPr>
            <p:ph idx="1"/>
          </p:nvPr>
        </p:nvSpPr>
        <p:spPr/>
        <p:txBody>
          <a:bodyPr/>
          <a:lstStyle/>
          <a:p>
            <a:pPr marL="0" indent="0" algn="just">
              <a:buNone/>
            </a:pPr>
            <a:r>
              <a:rPr lang="en-IN" sz="25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collection of text documents is transformed into a vector of term/token counts using </a:t>
            </a:r>
            <a:r>
              <a:rPr lang="en-IN" sz="2500" spc="-5"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CountVectorizer</a:t>
            </a:r>
            <a:r>
              <a:rPr lang="en-IN" sz="25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Additionally, it makes it possible to pre-process text data before creating the vector representation. It is a very flexible feature representation module for text because of this functionality</a:t>
            </a:r>
          </a:p>
          <a:p>
            <a:pPr marL="0" indent="0" algn="just">
              <a:buNone/>
            </a:pPr>
            <a:endParaRPr lang="en-IN" sz="2800" spc="-5" dirty="0">
              <a:solidFill>
                <a:srgbClr val="000000"/>
              </a:solidFill>
              <a:effectLst/>
              <a:latin typeface="Calibri" panose="020F0502020204030204" pitchFamily="34" charset="0"/>
              <a:ea typeface="Calibri" panose="020F0502020204030204" pitchFamily="34" charset="0"/>
            </a:endParaRPr>
          </a:p>
          <a:p>
            <a:pPr marL="0" indent="0">
              <a:buNone/>
            </a:pPr>
            <a:endParaRPr lang="en-IN" sz="2800" spc="-5"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677496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2F4C-579D-1717-50EC-F74DABD2042A}"/>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7BB9B4AB-938A-3E89-8ED5-5BE693F28BBD}"/>
              </a:ext>
            </a:extLst>
          </p:cNvPr>
          <p:cNvSpPr>
            <a:spLocks noGrp="1"/>
          </p:cNvSpPr>
          <p:nvPr>
            <p:ph idx="1"/>
          </p:nvPr>
        </p:nvSpPr>
        <p:spPr/>
        <p:txBody>
          <a:bodyPr>
            <a:normAutofit/>
          </a:bodyPr>
          <a:lstStyle/>
          <a:p>
            <a:pPr algn="just"/>
            <a:r>
              <a:rPr lang="en-US" sz="2500" dirty="0">
                <a:latin typeface="Times New Roman" panose="02020603050405020304" pitchFamily="18" charset="0"/>
                <a:cs typeface="Times New Roman" panose="02020603050405020304" pitchFamily="18" charset="0"/>
              </a:rPr>
              <a:t>K-Nearest </a:t>
            </a:r>
            <a:r>
              <a:rPr lang="en-US" sz="2500" dirty="0" err="1">
                <a:latin typeface="Times New Roman" panose="02020603050405020304" pitchFamily="18" charset="0"/>
                <a:cs typeface="Times New Roman" panose="02020603050405020304" pitchFamily="18" charset="0"/>
              </a:rPr>
              <a:t>Neighbour</a:t>
            </a:r>
            <a:r>
              <a:rPr lang="en-US" sz="2500" dirty="0">
                <a:latin typeface="Times New Roman" panose="02020603050405020304" pitchFamily="18" charset="0"/>
                <a:cs typeface="Times New Roman" panose="02020603050405020304" pitchFamily="18" charset="0"/>
              </a:rPr>
              <a:t>(KNN)</a:t>
            </a:r>
          </a:p>
          <a:p>
            <a:pPr algn="just"/>
            <a:r>
              <a:rPr lang="en-US" sz="2500" dirty="0">
                <a:latin typeface="Times New Roman" panose="02020603050405020304" pitchFamily="18" charset="0"/>
                <a:cs typeface="Times New Roman" panose="02020603050405020304" pitchFamily="18" charset="0"/>
              </a:rPr>
              <a:t>Multinomial </a:t>
            </a:r>
            <a:r>
              <a:rPr lang="en-US" sz="2500" dirty="0" err="1">
                <a:latin typeface="Times New Roman" panose="02020603050405020304" pitchFamily="18" charset="0"/>
                <a:cs typeface="Times New Roman" panose="02020603050405020304" pitchFamily="18" charset="0"/>
              </a:rPr>
              <a:t>Naviebays</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87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9132-C201-6B3F-6632-E8CEEF34EB20}"/>
              </a:ext>
            </a:extLst>
          </p:cNvPr>
          <p:cNvSpPr>
            <a:spLocks noGrp="1"/>
          </p:cNvSpPr>
          <p:nvPr>
            <p:ph type="title"/>
          </p:nvPr>
        </p:nvSpPr>
        <p:spPr/>
        <p:txBody>
          <a:bodyPr>
            <a:normAutofit/>
          </a:bodyPr>
          <a:lstStyle/>
          <a:p>
            <a:r>
              <a:rPr lang="en-IN"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K-Nearest </a:t>
            </a:r>
            <a:r>
              <a:rPr lang="en-IN" sz="3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Neighbors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D4C13E-C449-7D4E-CBE3-2262BDB1E42A}"/>
              </a:ext>
            </a:extLst>
          </p:cNvPr>
          <p:cNvSpPr>
            <a:spLocks noGrp="1"/>
          </p:cNvSpPr>
          <p:nvPr>
            <p:ph idx="1"/>
          </p:nvPr>
        </p:nvSpPr>
        <p:spPr/>
        <p:txBody>
          <a:bodyPr/>
          <a:lstStyle/>
          <a:p>
            <a:pPr marL="0" indent="0" algn="just">
              <a:buNone/>
            </a:pPr>
            <a:r>
              <a:rPr lang="en-IN" sz="25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KNN algorithm assumes that similar things exist in close proximity. In other words, similar things are near to each other. The KNN algorithm hinges on this assumption being true enough for the algorithm to be useful. KNN captures the idea of similarity (sometimes called distance, proximity, or closeness) with some mathematics we might have learned in our childhood— calculating the distance between points on a graph.</a:t>
            </a:r>
          </a:p>
          <a:p>
            <a:pPr marL="0" indent="0" algn="just">
              <a:buNone/>
            </a:pPr>
            <a:endParaRPr lang="en-IN" sz="2500" spc="-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pic>
        <p:nvPicPr>
          <p:cNvPr id="4" name="Picture 3" descr="Most Popular Distance Metrics Used in KNN and When to Use Them - KDnuggets">
            <a:extLst>
              <a:ext uri="{FF2B5EF4-FFF2-40B4-BE49-F238E27FC236}">
                <a16:creationId xmlns:a16="http://schemas.microsoft.com/office/drawing/2014/main" id="{30D39E0A-BAE4-880C-A74D-20163FE847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26000" y="4285396"/>
            <a:ext cx="3522980" cy="2460843"/>
          </a:xfrm>
          <a:prstGeom prst="rect">
            <a:avLst/>
          </a:prstGeom>
          <a:noFill/>
          <a:ln>
            <a:noFill/>
          </a:ln>
        </p:spPr>
      </p:pic>
    </p:spTree>
    <p:extLst>
      <p:ext uri="{BB962C8B-B14F-4D97-AF65-F5344CB8AC3E}">
        <p14:creationId xmlns:p14="http://schemas.microsoft.com/office/powerpoint/2010/main" val="213234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5112-1627-1C89-0D66-4BF0BA2D2D3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Multinomial Naïve Bayes</a:t>
            </a:r>
          </a:p>
        </p:txBody>
      </p:sp>
      <p:sp>
        <p:nvSpPr>
          <p:cNvPr id="3" name="Content Placeholder 2">
            <a:extLst>
              <a:ext uri="{FF2B5EF4-FFF2-40B4-BE49-F238E27FC236}">
                <a16:creationId xmlns:a16="http://schemas.microsoft.com/office/drawing/2014/main" id="{C07556EB-C404-EC15-126F-46E727957B99}"/>
              </a:ext>
            </a:extLst>
          </p:cNvPr>
          <p:cNvSpPr>
            <a:spLocks noGrp="1"/>
          </p:cNvSpPr>
          <p:nvPr>
            <p:ph idx="1"/>
          </p:nvPr>
        </p:nvSpPr>
        <p:spPr/>
        <p:txBody>
          <a:bodyPr>
            <a:normAutofit/>
          </a:bodyPr>
          <a:lstStyle/>
          <a:p>
            <a:pPr algn="just"/>
            <a:r>
              <a:rPr lang="en-US" sz="2500" b="0" i="0" dirty="0">
                <a:solidFill>
                  <a:srgbClr val="000000"/>
                </a:solidFill>
                <a:effectLst/>
                <a:latin typeface="Times New Roman" panose="02020603050405020304" pitchFamily="18" charset="0"/>
                <a:cs typeface="Times New Roman" panose="02020603050405020304" pitchFamily="18" charset="0"/>
              </a:rPr>
              <a:t>Multinomial Naive Bayes algorithm is a probabilistic learning method that is mostly used in Natural Language Processing (NLP). The algorithm is based on the Bayes theorem and predicts the tag of a text such as a piece of email or newspaper article. It calculates the probability of each tag for a given sample and then gives the tag with the highest probability as output. Naive Bayes classifier is a collection of many algorithms where all the algorithms share one common principle, and that is each feature being classified is not related to any other feature. The presence or absence of a feature does not affect the presence or absence of the other feature</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35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0943-BAB5-DDF7-D34D-FDBB4F210718}"/>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4360485B-8FF6-D770-CC67-C8F038DC70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28" y="1690688"/>
            <a:ext cx="5135933" cy="3858774"/>
          </a:xfrm>
        </p:spPr>
      </p:pic>
      <p:pic>
        <p:nvPicPr>
          <p:cNvPr id="7" name="Picture 6">
            <a:extLst>
              <a:ext uri="{FF2B5EF4-FFF2-40B4-BE49-F238E27FC236}">
                <a16:creationId xmlns:a16="http://schemas.microsoft.com/office/drawing/2014/main" id="{F6A38FBF-A405-2161-47D0-70D613BF0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7"/>
            <a:ext cx="4927600" cy="3858774"/>
          </a:xfrm>
          <a:prstGeom prst="rect">
            <a:avLst/>
          </a:prstGeom>
        </p:spPr>
      </p:pic>
    </p:spTree>
    <p:extLst>
      <p:ext uri="{BB962C8B-B14F-4D97-AF65-F5344CB8AC3E}">
        <p14:creationId xmlns:p14="http://schemas.microsoft.com/office/powerpoint/2010/main" val="196086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E5BF-C926-2A90-7CDA-250884FAF6D5}"/>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64C4A3EE-DCBB-2D2C-BB6E-5299E6ADE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234" y="1418897"/>
            <a:ext cx="7483366" cy="4265941"/>
          </a:xfrm>
        </p:spPr>
      </p:pic>
    </p:spTree>
    <p:extLst>
      <p:ext uri="{BB962C8B-B14F-4D97-AF65-F5344CB8AC3E}">
        <p14:creationId xmlns:p14="http://schemas.microsoft.com/office/powerpoint/2010/main" val="4216250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9EBAA-67B0-34CA-31E0-738CF86CD0C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CEB251B-C7BC-0118-E740-00D8053BDD6C}"/>
              </a:ext>
            </a:extLst>
          </p:cNvPr>
          <p:cNvSpPr>
            <a:spLocks noGrp="1"/>
          </p:cNvSpPr>
          <p:nvPr>
            <p:ph idx="1"/>
          </p:nvPr>
        </p:nvSpPr>
        <p:spPr/>
        <p:txBody>
          <a:bodyPr>
            <a:normAutofit/>
          </a:bodyPr>
          <a:lstStyle/>
          <a:p>
            <a:pPr marL="0" indent="0" algn="ctr">
              <a:buNone/>
            </a:pPr>
            <a:r>
              <a:rPr lang="en-US" sz="4400" dirty="0"/>
              <a:t>Thank You</a:t>
            </a:r>
          </a:p>
        </p:txBody>
      </p:sp>
    </p:spTree>
    <p:extLst>
      <p:ext uri="{BB962C8B-B14F-4D97-AF65-F5344CB8AC3E}">
        <p14:creationId xmlns:p14="http://schemas.microsoft.com/office/powerpoint/2010/main" val="323419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1E74-0708-E9BC-7FC5-455FB772EBE9}"/>
              </a:ext>
            </a:extLst>
          </p:cNvPr>
          <p:cNvSpPr>
            <a:spLocks noGrp="1"/>
          </p:cNvSpPr>
          <p:nvPr>
            <p:ph type="title"/>
          </p:nvPr>
        </p:nvSpPr>
        <p:spPr/>
        <p:txBody>
          <a:bodyPr>
            <a:normAutofit/>
          </a:bodyPr>
          <a:lstStyle/>
          <a:p>
            <a:r>
              <a:rPr lang="en-US" sz="4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31E177F-D7AC-71AB-0DC3-FD9A458877D5}"/>
              </a:ext>
            </a:extLst>
          </p:cNvPr>
          <p:cNvSpPr>
            <a:spLocks noGrp="1"/>
          </p:cNvSpPr>
          <p:nvPr>
            <p:ph idx="1"/>
          </p:nvPr>
        </p:nvSpPr>
        <p:spPr/>
        <p:txBody>
          <a:bodyPr>
            <a:normAutofit/>
          </a:bodyPr>
          <a:lstStyle/>
          <a:p>
            <a:pPr algn="just"/>
            <a:r>
              <a:rPr lang="en-US" sz="2500" b="0" i="0" u="none" strike="noStrike" dirty="0">
                <a:solidFill>
                  <a:srgbClr val="2E2E2E"/>
                </a:solidFill>
                <a:effectLst/>
                <a:latin typeface="Times New Roman" panose="02020603050405020304" pitchFamily="18" charset="0"/>
                <a:cs typeface="Times New Roman" panose="02020603050405020304" pitchFamily="18" charset="0"/>
              </a:rPr>
              <a:t>” your most unhappy customers are your greatest source of learning” – Bill Gates</a:t>
            </a:r>
          </a:p>
          <a:p>
            <a:pPr algn="just"/>
            <a:r>
              <a:rPr lang="en-US" sz="2500" dirty="0">
                <a:solidFill>
                  <a:srgbClr val="2E2E2E"/>
                </a:solidFill>
                <a:latin typeface="Times New Roman" panose="02020603050405020304" pitchFamily="18" charset="0"/>
                <a:cs typeface="Times New Roman" panose="02020603050405020304" pitchFamily="18" charset="0"/>
              </a:rPr>
              <a:t>In this modern era reviews are very important for both producers and the consumers, whether its a</a:t>
            </a:r>
            <a:r>
              <a:rPr lang="en-US" sz="2500" b="0" i="0" u="none" strike="noStrike" dirty="0">
                <a:solidFill>
                  <a:srgbClr val="2E2E2E"/>
                </a:solidFill>
                <a:effectLst/>
                <a:latin typeface="Times New Roman" panose="02020603050405020304" pitchFamily="18" charset="0"/>
                <a:cs typeface="Times New Roman" panose="02020603050405020304" pitchFamily="18" charset="0"/>
              </a:rPr>
              <a:t> movie, restaurant or any kind of product and analyzing these reviews properly is also very important to  get the accurate results </a:t>
            </a:r>
          </a:p>
          <a:p>
            <a:pPr algn="just"/>
            <a:r>
              <a:rPr lang="en-US" sz="2500" b="0" i="0" u="none" strike="noStrike" dirty="0">
                <a:solidFill>
                  <a:srgbClr val="2E2E2E"/>
                </a:solidFill>
                <a:effectLst/>
                <a:latin typeface="Times New Roman" panose="02020603050405020304" pitchFamily="18" charset="0"/>
                <a:cs typeface="Times New Roman" panose="02020603050405020304" pitchFamily="18" charset="0"/>
              </a:rPr>
              <a:t>In this project the user reviews are analyzed and classified by using various machine learning techniques such as KNN and </a:t>
            </a:r>
            <a:r>
              <a:rPr lang="en-US" sz="2500" b="0" i="0" u="none" strike="noStrike" dirty="0" err="1">
                <a:solidFill>
                  <a:srgbClr val="2E2E2E"/>
                </a:solidFill>
                <a:effectLst/>
                <a:latin typeface="Times New Roman" panose="02020603050405020304" pitchFamily="18" charset="0"/>
                <a:cs typeface="Times New Roman" panose="02020603050405020304" pitchFamily="18" charset="0"/>
              </a:rPr>
              <a:t>MultiNomial</a:t>
            </a:r>
            <a:r>
              <a:rPr lang="en-US" sz="2500" b="0" i="0" u="none" strike="noStrike" dirty="0">
                <a:solidFill>
                  <a:srgbClr val="2E2E2E"/>
                </a:solidFill>
                <a:effectLst/>
                <a:latin typeface="Times New Roman" panose="02020603050405020304" pitchFamily="18" charset="0"/>
                <a:cs typeface="Times New Roman" panose="02020603050405020304" pitchFamily="18" charset="0"/>
              </a:rPr>
              <a:t> and the graphical reviews of the data is displayed as the end result </a:t>
            </a:r>
          </a:p>
          <a:p>
            <a:pPr algn="just"/>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78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019C-9EF3-08CC-6571-16F870B925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FFFFC334-459D-15F0-A545-38EE22AB9A75}"/>
              </a:ext>
            </a:extLst>
          </p:cNvPr>
          <p:cNvSpPr>
            <a:spLocks noGrp="1"/>
          </p:cNvSpPr>
          <p:nvPr>
            <p:ph idx="1"/>
          </p:nvPr>
        </p:nvSpPr>
        <p:spPr/>
        <p:txBody>
          <a:bodyPr/>
          <a:lstStyle/>
          <a:p>
            <a:pPr algn="just"/>
            <a:r>
              <a:rPr lang="en-US" sz="2500" dirty="0">
                <a:latin typeface="Times New Roman" panose="02020603050405020304" pitchFamily="18" charset="0"/>
                <a:cs typeface="Times New Roman" panose="02020603050405020304" pitchFamily="18" charset="0"/>
              </a:rPr>
              <a:t>Finding a method to analyze reviews and to determine the most accurate sentiment of them is the aim of this project </a:t>
            </a:r>
          </a:p>
          <a:p>
            <a:pPr algn="just"/>
            <a:r>
              <a:rPr lang="en-US" sz="2500" dirty="0">
                <a:latin typeface="Times New Roman" panose="02020603050405020304" pitchFamily="18" charset="0"/>
                <a:cs typeface="Times New Roman" panose="02020603050405020304" pitchFamily="18" charset="0"/>
              </a:rPr>
              <a:t>The goal is to become familiar with a wide range of machine learning approaches, choose those that will be most helpful for the project, and then compare the outcomes.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72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1A42-96B2-BE1E-A30E-B1FE1ADEB76F}"/>
              </a:ext>
            </a:extLst>
          </p:cNvPr>
          <p:cNvSpPr>
            <a:spLocks noGrp="1"/>
          </p:cNvSpPr>
          <p:nvPr>
            <p:ph type="title"/>
          </p:nvPr>
        </p:nvSpPr>
        <p:spPr/>
        <p:txBody>
          <a:bodyPr/>
          <a:lstStyle/>
          <a:p>
            <a:r>
              <a:rPr lang="en-US" dirty="0"/>
              <a:t>SCOPE OF PROJECT</a:t>
            </a:r>
          </a:p>
        </p:txBody>
      </p:sp>
      <p:sp>
        <p:nvSpPr>
          <p:cNvPr id="3" name="Content Placeholder 2">
            <a:extLst>
              <a:ext uri="{FF2B5EF4-FFF2-40B4-BE49-F238E27FC236}">
                <a16:creationId xmlns:a16="http://schemas.microsoft.com/office/drawing/2014/main" id="{848D4926-5D43-728F-FF82-D527AB7C4CC8}"/>
              </a:ext>
            </a:extLst>
          </p:cNvPr>
          <p:cNvSpPr>
            <a:spLocks noGrp="1"/>
          </p:cNvSpPr>
          <p:nvPr>
            <p:ph idx="1"/>
          </p:nvPr>
        </p:nvSpPr>
        <p:spPr/>
        <p:txBody>
          <a:bodyPr/>
          <a:lstStyle/>
          <a:p>
            <a:pPr algn="just"/>
            <a:r>
              <a:rPr lang="en-US" sz="2500" dirty="0">
                <a:latin typeface="Times New Roman" panose="02020603050405020304" pitchFamily="18" charset="0"/>
                <a:cs typeface="Times New Roman" panose="02020603050405020304" pitchFamily="18" charset="0"/>
              </a:rPr>
              <a:t>It helps the restaurants to better their business by knowing accurately about the customers opinions </a:t>
            </a:r>
          </a:p>
          <a:p>
            <a:pPr algn="just"/>
            <a:r>
              <a:rPr lang="en-US" sz="2500" dirty="0">
                <a:latin typeface="Times New Roman" panose="02020603050405020304" pitchFamily="18" charset="0"/>
                <a:cs typeface="Times New Roman" panose="02020603050405020304" pitchFamily="18" charset="0"/>
              </a:rPr>
              <a:t>  Individuals can choose their to go place easily by seeing other customers ratings </a:t>
            </a:r>
          </a:p>
          <a:p>
            <a:pPr algn="just"/>
            <a:r>
              <a:rPr lang="en-US" sz="2500" dirty="0">
                <a:latin typeface="Times New Roman" panose="02020603050405020304" pitchFamily="18" charset="0"/>
                <a:cs typeface="Times New Roman" panose="02020603050405020304" pitchFamily="18" charset="0"/>
              </a:rPr>
              <a:t> the data analyzed in this project can be used by the apps like travel apps to give tourists an  understanding about the good and high rated restaurants around.</a:t>
            </a:r>
          </a:p>
          <a:p>
            <a:pPr algn="just"/>
            <a:endParaRPr lang="en" sz="2800" dirty="0">
              <a:latin typeface="Times New Roman" panose="02020603050405020304" pitchFamily="18" charset="0"/>
              <a:ea typeface="Source Sans Pro"/>
              <a:cs typeface="Times New Roman" panose="02020603050405020304" pitchFamily="18" charset="0"/>
              <a:sym typeface="Source Sans Pro"/>
            </a:endParaRPr>
          </a:p>
        </p:txBody>
      </p:sp>
    </p:spTree>
    <p:extLst>
      <p:ext uri="{BB962C8B-B14F-4D97-AF65-F5344CB8AC3E}">
        <p14:creationId xmlns:p14="http://schemas.microsoft.com/office/powerpoint/2010/main" val="270428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8D5C-0FB6-9F8D-8BB6-0DFFF58062DB}"/>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E52B2D95-0BFE-6692-75B6-0054DDB20172}"/>
              </a:ext>
            </a:extLst>
          </p:cNvPr>
          <p:cNvSpPr>
            <a:spLocks noGrp="1"/>
          </p:cNvSpPr>
          <p:nvPr>
            <p:ph idx="1"/>
          </p:nvPr>
        </p:nvSpPr>
        <p:spPr/>
        <p:txBody>
          <a:bodyPr>
            <a:normAutofit/>
          </a:bodyPr>
          <a:lstStyle/>
          <a:p>
            <a:pPr algn="just"/>
            <a:r>
              <a:rPr lang="en-US" sz="2500" dirty="0">
                <a:latin typeface="Times New Roman" panose="02020603050405020304" pitchFamily="18" charset="0"/>
                <a:cs typeface="Times New Roman" panose="02020603050405020304" pitchFamily="18" charset="0"/>
              </a:rPr>
              <a:t>D</a:t>
            </a:r>
            <a:r>
              <a:rPr lang="en-US" sz="2500" i="0" dirty="0">
                <a:effectLst/>
                <a:latin typeface="Times New Roman" panose="02020603050405020304" pitchFamily="18" charset="0"/>
                <a:cs typeface="Times New Roman" panose="02020603050405020304" pitchFamily="18" charset="0"/>
              </a:rPr>
              <a:t>ata cleaning is the process of detecting and correcting inaccurate records from a record set, table, or database and refers to identifying the incomplete, incorrect, inaccurate or irrelevant parts of the data and then replacing, modifying, or deleting the  data.</a:t>
            </a:r>
          </a:p>
          <a:p>
            <a:pPr algn="just"/>
            <a:r>
              <a:rPr lang="en-US" sz="2500" b="0" i="0" dirty="0">
                <a:solidFill>
                  <a:schemeClr val="tx2"/>
                </a:solidFill>
                <a:effectLst/>
                <a:latin typeface="Times New Roman" panose="02020603050405020304" pitchFamily="18" charset="0"/>
                <a:cs typeface="Times New Roman" panose="02020603050405020304" pitchFamily="18" charset="0"/>
              </a:rPr>
              <a:t>Data Merging is the process of combining two or more data sets into a single data set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56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20C0-AE08-E918-E61F-456E9EE1DDE7}"/>
              </a:ext>
            </a:extLst>
          </p:cNvPr>
          <p:cNvSpPr>
            <a:spLocks noGrp="1"/>
          </p:cNvSpPr>
          <p:nvPr>
            <p:ph type="title"/>
          </p:nvPr>
        </p:nvSpPr>
        <p:spPr/>
        <p:txBody>
          <a:bodyPr/>
          <a:lstStyle/>
          <a:p>
            <a:r>
              <a:rPr lang="en-US" dirty="0"/>
              <a:t>Natural Language Processing(NLP)</a:t>
            </a:r>
          </a:p>
        </p:txBody>
      </p:sp>
      <p:sp>
        <p:nvSpPr>
          <p:cNvPr id="3" name="Content Placeholder 2">
            <a:extLst>
              <a:ext uri="{FF2B5EF4-FFF2-40B4-BE49-F238E27FC236}">
                <a16:creationId xmlns:a16="http://schemas.microsoft.com/office/drawing/2014/main" id="{62B891AE-FAED-CFBD-B5B3-247E0EB92D81}"/>
              </a:ext>
            </a:extLst>
          </p:cNvPr>
          <p:cNvSpPr>
            <a:spLocks noGrp="1"/>
          </p:cNvSpPr>
          <p:nvPr>
            <p:ph idx="1"/>
          </p:nvPr>
        </p:nvSpPr>
        <p:spPr/>
        <p:txBody>
          <a:bodyPr/>
          <a:lstStyle/>
          <a:p>
            <a:pPr algn="just"/>
            <a:r>
              <a:rPr lang="en-US" sz="2500" b="0" i="0" dirty="0">
                <a:solidFill>
                  <a:srgbClr val="292929"/>
                </a:solidFill>
                <a:effectLst/>
                <a:latin typeface="Times New Roman" panose="02020603050405020304" pitchFamily="18" charset="0"/>
                <a:cs typeface="Times New Roman" panose="02020603050405020304" pitchFamily="18" charset="0"/>
              </a:rPr>
              <a:t>Natural Language Processing, usually shortened as NLP, is a branch of artificial intelligence that deals with the interaction between computers and humans using the natural language.</a:t>
            </a:r>
          </a:p>
          <a:p>
            <a:pPr algn="just"/>
            <a:r>
              <a:rPr lang="en-IN" sz="2500" b="0" i="0" dirty="0">
                <a:solidFill>
                  <a:srgbClr val="292929"/>
                </a:solidFill>
                <a:effectLst/>
                <a:latin typeface="Times New Roman" panose="02020603050405020304" pitchFamily="18" charset="0"/>
                <a:cs typeface="Times New Roman" panose="02020603050405020304" pitchFamily="18" charset="0"/>
              </a:rPr>
              <a:t>Language translation applications.</a:t>
            </a:r>
          </a:p>
          <a:p>
            <a:pPr algn="just"/>
            <a:r>
              <a:rPr lang="en-US" sz="2500" b="0" i="0" dirty="0">
                <a:solidFill>
                  <a:srgbClr val="292929"/>
                </a:solidFill>
                <a:effectLst/>
                <a:latin typeface="Times New Roman" panose="02020603050405020304" pitchFamily="18" charset="0"/>
                <a:cs typeface="Times New Roman" panose="02020603050405020304" pitchFamily="18" charset="0"/>
              </a:rPr>
              <a:t>Word Processors such as Microsoft Word and Grammarly that employ NLP to check grammatical accuracy of texts.</a:t>
            </a:r>
          </a:p>
          <a:p>
            <a:pPr algn="just"/>
            <a:r>
              <a:rPr lang="en-US" sz="2500" b="0" i="0" dirty="0">
                <a:solidFill>
                  <a:srgbClr val="292929"/>
                </a:solidFill>
                <a:effectLst/>
                <a:latin typeface="Times New Roman" panose="02020603050405020304" pitchFamily="18" charset="0"/>
                <a:cs typeface="Times New Roman" panose="02020603050405020304" pitchFamily="18" charset="0"/>
              </a:rPr>
              <a:t>Personal assistant applications such as Google, Siri, Cortana, and Alex</a:t>
            </a:r>
            <a:r>
              <a:rPr lang="en-US" b="0" i="0" dirty="0">
                <a:solidFill>
                  <a:srgbClr val="292929"/>
                </a:solidFill>
                <a:effectLst/>
                <a:latin typeface="charter"/>
              </a:rPr>
              <a:t>a</a:t>
            </a:r>
            <a:endParaRPr lang="en-US" dirty="0"/>
          </a:p>
        </p:txBody>
      </p:sp>
    </p:spTree>
    <p:extLst>
      <p:ext uri="{BB962C8B-B14F-4D97-AF65-F5344CB8AC3E}">
        <p14:creationId xmlns:p14="http://schemas.microsoft.com/office/powerpoint/2010/main" val="54110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5370-F85C-265A-1653-CED8C2F364F1}"/>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C30EB450-D4AA-5847-54E2-A004F1F9B77E}"/>
              </a:ext>
            </a:extLst>
          </p:cNvPr>
          <p:cNvSpPr>
            <a:spLocks noGrp="1"/>
          </p:cNvSpPr>
          <p:nvPr>
            <p:ph idx="1"/>
          </p:nvPr>
        </p:nvSpPr>
        <p:spPr/>
        <p:txBody>
          <a:bodyPr>
            <a:normAutofit fontScale="92500" lnSpcReduction="10000"/>
          </a:bodyPr>
          <a:lstStyle/>
          <a:p>
            <a:pPr algn="just"/>
            <a:r>
              <a:rPr lang="en-US" sz="2700" dirty="0">
                <a:solidFill>
                  <a:srgbClr val="202124"/>
                </a:solidFill>
                <a:effectLst/>
                <a:latin typeface="Times New Roman" panose="02020603050405020304" pitchFamily="18" charset="0"/>
                <a:ea typeface="LM Roman 12"/>
                <a:cs typeface="Times New Roman" panose="02020603050405020304" pitchFamily="18" charset="0"/>
              </a:rPr>
              <a:t>Tokenization is one of the most common tasks when it comes to working with text   data.  Tokenization is essentially splitting a phrase, sentence, paragraph, or an entire text document into smaller units, such as individual words or terms. Each of these smaller units are called tokens.</a:t>
            </a:r>
            <a:r>
              <a:rPr lang="en-US" sz="2700" b="1" dirty="0">
                <a:solidFill>
                  <a:srgbClr val="202124"/>
                </a:solidFill>
                <a:effectLst/>
                <a:latin typeface="Times New Roman" panose="02020603050405020304" pitchFamily="18" charset="0"/>
                <a:ea typeface="LM Roman 12"/>
                <a:cs typeface="Times New Roman" panose="02020603050405020304" pitchFamily="18" charset="0"/>
              </a:rPr>
              <a:t> </a:t>
            </a:r>
            <a:r>
              <a:rPr lang="en-IN" sz="27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Tokenization breaks the raw text into words, sentences called tokens. These tokens help in understanding the context or developing the model for the NLP. The tokenization helps in interpreting the meaning of the text by </a:t>
            </a:r>
            <a:r>
              <a:rPr lang="en-IN" sz="2700" dirty="0" err="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IN" sz="27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the sequence of the </a:t>
            </a:r>
            <a:r>
              <a:rPr lang="en-IN" sz="2700" dirty="0" err="1">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words.</a:t>
            </a:r>
            <a:r>
              <a:rPr lang="en-IN" sz="2700"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For</a:t>
            </a:r>
            <a:r>
              <a:rPr lang="en-IN" sz="27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example, consider the sentence: “Never give up”. The most common way of forming tokens is based on space. Assuming space as a delimiter, the tokenization of the sentence results in 3 tokens – Never-give-up. As each token is a word, it becomes an example of Word tokenization.</a:t>
            </a:r>
            <a:endParaRPr lang="en-IN" sz="27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2739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3835-DBA8-2B3E-AB70-8F171B267206}"/>
              </a:ext>
            </a:extLst>
          </p:cNvPr>
          <p:cNvSpPr>
            <a:spLocks noGrp="1"/>
          </p:cNvSpPr>
          <p:nvPr>
            <p:ph type="title"/>
          </p:nvPr>
        </p:nvSpPr>
        <p:spPr/>
        <p:txBody>
          <a:bodyPr/>
          <a:lstStyle/>
          <a:p>
            <a:r>
              <a:rPr lang="en-US" dirty="0"/>
              <a:t>STOP WORDS</a:t>
            </a:r>
          </a:p>
        </p:txBody>
      </p:sp>
      <p:sp>
        <p:nvSpPr>
          <p:cNvPr id="3" name="Content Placeholder 2">
            <a:extLst>
              <a:ext uri="{FF2B5EF4-FFF2-40B4-BE49-F238E27FC236}">
                <a16:creationId xmlns:a16="http://schemas.microsoft.com/office/drawing/2014/main" id="{99305389-AE03-8928-2758-CAE5D45DEF83}"/>
              </a:ext>
            </a:extLst>
          </p:cNvPr>
          <p:cNvSpPr>
            <a:spLocks noGrp="1"/>
          </p:cNvSpPr>
          <p:nvPr>
            <p:ph idx="1"/>
          </p:nvPr>
        </p:nvSpPr>
        <p:spPr/>
        <p:txBody>
          <a:bodyPr>
            <a:normAutofit fontScale="92500" lnSpcReduction="10000"/>
          </a:bodyPr>
          <a:lstStyle/>
          <a:p>
            <a:pPr algn="just"/>
            <a:r>
              <a:rPr lang="en-US" sz="2700" dirty="0">
                <a:solidFill>
                  <a:schemeClr val="tx2"/>
                </a:solidFill>
                <a:effectLst/>
                <a:latin typeface="Times New Roman" panose="02020603050405020304" pitchFamily="18" charset="0"/>
                <a:ea typeface="LM Roman 12"/>
                <a:cs typeface="Times New Roman" panose="02020603050405020304" pitchFamily="18" charset="0"/>
              </a:rPr>
              <a:t>Stop words are the most common words in any natural language. For the purpose of analyzing text data and building NLP models, these </a:t>
            </a:r>
            <a:r>
              <a:rPr lang="en-US" sz="2700" dirty="0" err="1">
                <a:solidFill>
                  <a:schemeClr val="tx2"/>
                </a:solidFill>
                <a:effectLst/>
                <a:latin typeface="Times New Roman" panose="02020603050405020304" pitchFamily="18" charset="0"/>
                <a:ea typeface="LM Roman 12"/>
                <a:cs typeface="Times New Roman" panose="02020603050405020304" pitchFamily="18" charset="0"/>
              </a:rPr>
              <a:t>stopwords</a:t>
            </a:r>
            <a:r>
              <a:rPr lang="en-US" sz="2700" dirty="0">
                <a:solidFill>
                  <a:schemeClr val="tx2"/>
                </a:solidFill>
                <a:effectLst/>
                <a:latin typeface="Times New Roman" panose="02020603050405020304" pitchFamily="18" charset="0"/>
                <a:ea typeface="LM Roman 12"/>
                <a:cs typeface="Times New Roman" panose="02020603050405020304" pitchFamily="18" charset="0"/>
              </a:rPr>
              <a:t> might not add much value to the meaning of the document.</a:t>
            </a:r>
            <a:r>
              <a:rPr lang="en-US" sz="2700" i="1" dirty="0">
                <a:solidFill>
                  <a:schemeClr val="tx2"/>
                </a:solidFill>
                <a:effectLst/>
                <a:latin typeface="Times New Roman" panose="02020603050405020304" pitchFamily="18" charset="0"/>
                <a:ea typeface="LM Roman 12"/>
                <a:cs typeface="Times New Roman" panose="02020603050405020304" pitchFamily="18" charset="0"/>
              </a:rPr>
              <a:t> </a:t>
            </a:r>
            <a:r>
              <a:rPr lang="en-US" sz="2700" dirty="0">
                <a:solidFill>
                  <a:schemeClr val="tx2"/>
                </a:solidFill>
                <a:effectLst/>
                <a:latin typeface="Times New Roman" panose="02020603050405020304" pitchFamily="18" charset="0"/>
                <a:ea typeface="LM Roman 12"/>
                <a:cs typeface="Times New Roman" panose="02020603050405020304" pitchFamily="18" charset="0"/>
              </a:rPr>
              <a:t>Generally, the most common words used in a text are “the”, “is”, “in”, “for”, “where”, “when”, “to”, “at” </a:t>
            </a:r>
            <a:r>
              <a:rPr lang="en-US" sz="2700" dirty="0" err="1">
                <a:solidFill>
                  <a:schemeClr val="tx2"/>
                </a:solidFill>
                <a:effectLst/>
                <a:latin typeface="Times New Roman" panose="02020603050405020304" pitchFamily="18" charset="0"/>
                <a:ea typeface="LM Roman 12"/>
                <a:cs typeface="Times New Roman" panose="02020603050405020304" pitchFamily="18" charset="0"/>
              </a:rPr>
              <a:t>etc.Consider</a:t>
            </a:r>
            <a:r>
              <a:rPr lang="en-US" sz="2700" dirty="0">
                <a:solidFill>
                  <a:schemeClr val="tx2"/>
                </a:solidFill>
                <a:effectLst/>
                <a:latin typeface="Times New Roman" panose="02020603050405020304" pitchFamily="18" charset="0"/>
                <a:ea typeface="LM Roman 12"/>
                <a:cs typeface="Times New Roman" panose="02020603050405020304" pitchFamily="18" charset="0"/>
              </a:rPr>
              <a:t> this text string – “There is a pen on the table”. Now, the words “is”, “a”, “on”, and  “the” add no meaning to the statement while parsing it.  Whereas words like “there”, “book”, and “table” are the keywords and tell us what the statement is all </a:t>
            </a:r>
            <a:r>
              <a:rPr lang="en-US" sz="2700" dirty="0" err="1">
                <a:solidFill>
                  <a:schemeClr val="tx2"/>
                </a:solidFill>
                <a:effectLst/>
                <a:latin typeface="Times New Roman" panose="02020603050405020304" pitchFamily="18" charset="0"/>
                <a:ea typeface="LM Roman 12"/>
                <a:cs typeface="Times New Roman" panose="02020603050405020304" pitchFamily="18" charset="0"/>
              </a:rPr>
              <a:t>about.Removing</a:t>
            </a:r>
            <a:r>
              <a:rPr lang="en-US" sz="2700" dirty="0">
                <a:solidFill>
                  <a:schemeClr val="tx2"/>
                </a:solidFill>
                <a:effectLst/>
                <a:latin typeface="Times New Roman" panose="02020603050405020304" pitchFamily="18" charset="0"/>
                <a:ea typeface="LM Roman 12"/>
                <a:cs typeface="Times New Roman" panose="02020603050405020304" pitchFamily="18" charset="0"/>
              </a:rPr>
              <a:t> stop words is not a hard and fast rule in NLP. It depends upon the task that we are working on</a:t>
            </a:r>
            <a:r>
              <a:rPr lang="en-US" sz="2700" b="1" dirty="0">
                <a:solidFill>
                  <a:schemeClr val="tx2"/>
                </a:solidFill>
                <a:effectLst/>
                <a:latin typeface="Times New Roman" panose="02020603050405020304" pitchFamily="18" charset="0"/>
                <a:ea typeface="LM Roman 12"/>
                <a:cs typeface="Times New Roman" panose="02020603050405020304" pitchFamily="18" charset="0"/>
              </a:rPr>
              <a:t>.</a:t>
            </a:r>
            <a:r>
              <a:rPr lang="en-US" sz="2700" dirty="0">
                <a:solidFill>
                  <a:schemeClr val="tx2"/>
                </a:solidFill>
                <a:effectLst/>
                <a:latin typeface="Times New Roman" panose="02020603050405020304" pitchFamily="18" charset="0"/>
                <a:ea typeface="LM Roman 12"/>
                <a:cs typeface="Times New Roman" panose="02020603050405020304" pitchFamily="18" charset="0"/>
              </a:rPr>
              <a:t> For tasks like text classification, where the text is to be classified into different categories, stop words are removed or excluded from the given text so that more focus can be given to those words which define the meaning of the text.</a:t>
            </a:r>
            <a:endParaRPr lang="en-IN" sz="2700" dirty="0">
              <a:solidFill>
                <a:schemeClr val="tx2"/>
              </a:solidFill>
              <a:effectLst/>
              <a:latin typeface="Times New Roman" panose="02020603050405020304" pitchFamily="18" charset="0"/>
              <a:ea typeface="LM Roman 12"/>
              <a:cs typeface="Times New Roman" panose="02020603050405020304" pitchFamily="18" charset="0"/>
            </a:endParaRPr>
          </a:p>
          <a:p>
            <a:endParaRPr lang="en-US" dirty="0"/>
          </a:p>
        </p:txBody>
      </p:sp>
    </p:spTree>
    <p:extLst>
      <p:ext uri="{BB962C8B-B14F-4D97-AF65-F5344CB8AC3E}">
        <p14:creationId xmlns:p14="http://schemas.microsoft.com/office/powerpoint/2010/main" val="268799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0580-6F50-42F6-61D0-5FE980A36594}"/>
              </a:ext>
            </a:extLst>
          </p:cNvPr>
          <p:cNvSpPr>
            <a:spLocks noGrp="1"/>
          </p:cNvSpPr>
          <p:nvPr>
            <p:ph type="title"/>
          </p:nvPr>
        </p:nvSpPr>
        <p:spPr/>
        <p:txBody>
          <a:bodyPr/>
          <a:lstStyle/>
          <a:p>
            <a:r>
              <a:rPr lang="en-US" dirty="0"/>
              <a:t>Lemmatization</a:t>
            </a:r>
          </a:p>
        </p:txBody>
      </p:sp>
      <p:sp>
        <p:nvSpPr>
          <p:cNvPr id="3" name="Content Placeholder 2">
            <a:extLst>
              <a:ext uri="{FF2B5EF4-FFF2-40B4-BE49-F238E27FC236}">
                <a16:creationId xmlns:a16="http://schemas.microsoft.com/office/drawing/2014/main" id="{BE3CA657-09FD-A789-C891-2C31CAF89A25}"/>
              </a:ext>
            </a:extLst>
          </p:cNvPr>
          <p:cNvSpPr>
            <a:spLocks noGrp="1"/>
          </p:cNvSpPr>
          <p:nvPr>
            <p:ph idx="1"/>
          </p:nvPr>
        </p:nvSpPr>
        <p:spPr/>
        <p:txBody>
          <a:bodyPr>
            <a:noAutofit/>
          </a:bodyPr>
          <a:lstStyle/>
          <a:p>
            <a:pPr algn="just"/>
            <a:r>
              <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lemmatization usually refers to doing things properly with the use of a vocabulary and morphological analysis of words, normally aiming to remove inflectional endings only and to return the base or dictionary form of a word, which is known as the lemma. Stemming and Lemmatization are Text Normalization (or sometimes called Word Normalization) techniques in the field of Natural Language Processing that are used to prepare text, words, and documents for further processing. Stemming and Lemmatization in a practical approach covering the background, some famous algorithms, applications of Stemming and Lemmatization, and how to stem and lemmatize words, sentences and documents using the Python </a:t>
            </a:r>
            <a:r>
              <a:rPr lang="en-IN"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nltk</a:t>
            </a:r>
            <a:r>
              <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package which is the Natural Language Tool Kit  package provided by Python for Natural Language Processing tasks.</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820198"/>
      </p:ext>
    </p:extLst>
  </p:cSld>
  <p:clrMapOvr>
    <a:masterClrMapping/>
  </p:clrMapOvr>
</p:sld>
</file>

<file path=ppt/theme/theme1.xml><?xml version="1.0" encoding="utf-8"?>
<a:theme xmlns:a="http://schemas.openxmlformats.org/drawingml/2006/main" name="Shapes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414</TotalTime>
  <Words>1121</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Calibri</vt:lpstr>
      <vt:lpstr>charter</vt:lpstr>
      <vt:lpstr>Times New Roman</vt:lpstr>
      <vt:lpstr>Tw Cen MT</vt:lpstr>
      <vt:lpstr>ShapesVTI</vt:lpstr>
      <vt:lpstr>Review Classifier</vt:lpstr>
      <vt:lpstr>INTRODUCTION</vt:lpstr>
      <vt:lpstr>OBJECTIVE</vt:lpstr>
      <vt:lpstr>SCOPE OF PROJECT</vt:lpstr>
      <vt:lpstr>PRE-PROCESSING</vt:lpstr>
      <vt:lpstr>Natural Language Processing(NLP)</vt:lpstr>
      <vt:lpstr>TOKENIZATION</vt:lpstr>
      <vt:lpstr>STOP WORDS</vt:lpstr>
      <vt:lpstr>Lemmatization</vt:lpstr>
      <vt:lpstr>Count Vectorizer </vt:lpstr>
      <vt:lpstr>ALGORITHMS</vt:lpstr>
      <vt:lpstr>K-Nearest Neighbors</vt:lpstr>
      <vt:lpstr>Multinomial Naïve Bayes</vt:lpstr>
      <vt:lpstr>Results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Classifier</dc:title>
  <dc:creator>sai vijay</dc:creator>
  <cp:lastModifiedBy>sai vijay</cp:lastModifiedBy>
  <cp:revision>6</cp:revision>
  <dcterms:created xsi:type="dcterms:W3CDTF">2022-11-10T01:26:31Z</dcterms:created>
  <dcterms:modified xsi:type="dcterms:W3CDTF">2022-12-12T23:45:54Z</dcterms:modified>
</cp:coreProperties>
</file>