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3" r:id="rId8"/>
    <p:sldId id="262"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5707"/>
  </p:normalViewPr>
  <p:slideViewPr>
    <p:cSldViewPr snapToGrid="0">
      <p:cViewPr>
        <p:scale>
          <a:sx n="117" d="100"/>
          <a:sy n="117" d="100"/>
        </p:scale>
        <p:origin x="360" y="3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GB"/>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5/3/23</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5/3/23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GB"/>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5/3/23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5/3/23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GB"/>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5/3/23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GB"/>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5/3/23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GB"/>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5/3/23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5/3/23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5/3/23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GB"/>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5/3/23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5/3/23</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5/3/23</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4D801-7911-5F9E-BE84-2853A5D46C88}"/>
              </a:ext>
            </a:extLst>
          </p:cNvPr>
          <p:cNvSpPr>
            <a:spLocks noGrp="1"/>
          </p:cNvSpPr>
          <p:nvPr>
            <p:ph type="ctrTitle"/>
          </p:nvPr>
        </p:nvSpPr>
        <p:spPr/>
        <p:txBody>
          <a:bodyPr>
            <a:normAutofit/>
          </a:bodyPr>
          <a:lstStyle/>
          <a:p>
            <a:r>
              <a:rPr lang="en-US" sz="2800" dirty="0"/>
              <a:t>SALIENCY DETECTION ON documents(resumes)</a:t>
            </a:r>
          </a:p>
        </p:txBody>
      </p:sp>
      <p:sp>
        <p:nvSpPr>
          <p:cNvPr id="4" name="TextBox 3">
            <a:extLst>
              <a:ext uri="{FF2B5EF4-FFF2-40B4-BE49-F238E27FC236}">
                <a16:creationId xmlns:a16="http://schemas.microsoft.com/office/drawing/2014/main" id="{BDD9946C-9123-C863-D0A5-83D5B6857AA1}"/>
              </a:ext>
            </a:extLst>
          </p:cNvPr>
          <p:cNvSpPr txBox="1"/>
          <p:nvPr/>
        </p:nvSpPr>
        <p:spPr>
          <a:xfrm>
            <a:off x="5186363" y="3900488"/>
            <a:ext cx="5369099" cy="369332"/>
          </a:xfrm>
          <a:prstGeom prst="rect">
            <a:avLst/>
          </a:prstGeom>
          <a:noFill/>
        </p:spPr>
        <p:txBody>
          <a:bodyPr wrap="none" rtlCol="0">
            <a:spAutoFit/>
          </a:bodyPr>
          <a:lstStyle/>
          <a:p>
            <a:r>
              <a:rPr lang="en-US" dirty="0"/>
              <a:t>								Sai Annapragada</a:t>
            </a:r>
          </a:p>
        </p:txBody>
      </p:sp>
    </p:spTree>
    <p:extLst>
      <p:ext uri="{BB962C8B-B14F-4D97-AF65-F5344CB8AC3E}">
        <p14:creationId xmlns:p14="http://schemas.microsoft.com/office/powerpoint/2010/main" val="14606718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CEA97-71C1-6DA2-D005-B01D83E6F056}"/>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C6166F54-2262-3F4F-3335-2C15EDF0DE46}"/>
              </a:ext>
            </a:extLst>
          </p:cNvPr>
          <p:cNvSpPr>
            <a:spLocks noGrp="1"/>
          </p:cNvSpPr>
          <p:nvPr>
            <p:ph idx="1"/>
          </p:nvPr>
        </p:nvSpPr>
        <p:spPr/>
        <p:txBody>
          <a:bodyPr/>
          <a:lstStyle/>
          <a:p>
            <a:r>
              <a:rPr lang="en-US" dirty="0"/>
              <a:t>This research work is to find out the saliency prediction of an document especially resumes.</a:t>
            </a:r>
          </a:p>
          <a:p>
            <a:r>
              <a:rPr lang="en-US" dirty="0"/>
              <a:t>The motivation to this problem is based on the new approach to webpage saliency prediction by combining two independent sub-tasks task-specific attention shift prediction and task free saliency prediction</a:t>
            </a:r>
          </a:p>
          <a:p>
            <a:endParaRPr lang="en-US" dirty="0"/>
          </a:p>
          <a:p>
            <a:endParaRPr lang="en-US" dirty="0"/>
          </a:p>
        </p:txBody>
      </p:sp>
    </p:spTree>
    <p:extLst>
      <p:ext uri="{BB962C8B-B14F-4D97-AF65-F5344CB8AC3E}">
        <p14:creationId xmlns:p14="http://schemas.microsoft.com/office/powerpoint/2010/main" val="10217509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8C534-4D38-341F-3F27-32B0AECFEB32}"/>
              </a:ext>
            </a:extLst>
          </p:cNvPr>
          <p:cNvSpPr>
            <a:spLocks noGrp="1"/>
          </p:cNvSpPr>
          <p:nvPr>
            <p:ph type="title"/>
          </p:nvPr>
        </p:nvSpPr>
        <p:spPr/>
        <p:txBody>
          <a:bodyPr/>
          <a:lstStyle/>
          <a:p>
            <a:r>
              <a:rPr lang="en-US" dirty="0"/>
              <a:t>Dataset</a:t>
            </a:r>
          </a:p>
        </p:txBody>
      </p:sp>
      <p:sp>
        <p:nvSpPr>
          <p:cNvPr id="3" name="Content Placeholder 2">
            <a:extLst>
              <a:ext uri="{FF2B5EF4-FFF2-40B4-BE49-F238E27FC236}">
                <a16:creationId xmlns:a16="http://schemas.microsoft.com/office/drawing/2014/main" id="{882AD8A3-1B1A-82E8-C6F9-EA614E2ED70B}"/>
              </a:ext>
            </a:extLst>
          </p:cNvPr>
          <p:cNvSpPr>
            <a:spLocks noGrp="1"/>
          </p:cNvSpPr>
          <p:nvPr>
            <p:ph idx="1"/>
          </p:nvPr>
        </p:nvSpPr>
        <p:spPr/>
        <p:txBody>
          <a:bodyPr/>
          <a:lstStyle/>
          <a:p>
            <a:r>
              <a:rPr lang="en-US" dirty="0"/>
              <a:t>Dataset was created using </a:t>
            </a:r>
            <a:r>
              <a:rPr lang="en-US" dirty="0" err="1"/>
              <a:t>webgazer.js</a:t>
            </a:r>
            <a:r>
              <a:rPr lang="en-US" dirty="0"/>
              <a:t> package which is an </a:t>
            </a:r>
            <a:r>
              <a:rPr lang="en-US" dirty="0" err="1"/>
              <a:t>eyetracking</a:t>
            </a:r>
            <a:r>
              <a:rPr lang="en-US" dirty="0"/>
              <a:t> tool.</a:t>
            </a:r>
          </a:p>
          <a:p>
            <a:r>
              <a:rPr lang="en-US" dirty="0"/>
              <a:t>In eye tracking, the gaze point refers to the location on a screen or visual display that a person is looking at with their eyes.</a:t>
            </a:r>
          </a:p>
          <a:p>
            <a:r>
              <a:rPr lang="en-US" dirty="0"/>
              <a:t>The gaze point is typically represented by a pair of X and Y coordinates, which correspond to the horizontal and vertical position of the person's gaze on the screen, respectively.</a:t>
            </a:r>
          </a:p>
        </p:txBody>
      </p:sp>
    </p:spTree>
    <p:extLst>
      <p:ext uri="{BB962C8B-B14F-4D97-AF65-F5344CB8AC3E}">
        <p14:creationId xmlns:p14="http://schemas.microsoft.com/office/powerpoint/2010/main" val="7754595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022DCAB-E8A0-D2C4-D6D5-2864975991DF}"/>
              </a:ext>
            </a:extLst>
          </p:cNvPr>
          <p:cNvSpPr>
            <a:spLocks noGrp="1"/>
          </p:cNvSpPr>
          <p:nvPr>
            <p:ph idx="1"/>
          </p:nvPr>
        </p:nvSpPr>
        <p:spPr/>
        <p:txBody>
          <a:bodyPr>
            <a:normAutofit fontScale="85000" lnSpcReduction="20000"/>
          </a:bodyPr>
          <a:lstStyle/>
          <a:p>
            <a:r>
              <a:rPr lang="en-US" b="0" dirty="0" err="1">
                <a:solidFill>
                  <a:srgbClr val="000000"/>
                </a:solidFill>
                <a:effectLst/>
                <a:latin typeface="Menlo" panose="020B0609030804020204" pitchFamily="49" charset="0"/>
              </a:rPr>
              <a:t>WebGazer.js</a:t>
            </a:r>
            <a:r>
              <a:rPr lang="en-US" b="0" dirty="0">
                <a:solidFill>
                  <a:srgbClr val="000000"/>
                </a:solidFill>
                <a:effectLst/>
                <a:latin typeface="Menlo" panose="020B0609030804020204" pitchFamily="49" charset="0"/>
              </a:rPr>
              <a:t> generates eye tracking data as an object containing the following parameters:</a:t>
            </a:r>
          </a:p>
          <a:p>
            <a:br>
              <a:rPr lang="en-US" b="0" dirty="0">
                <a:solidFill>
                  <a:srgbClr val="000000"/>
                </a:solidFill>
                <a:effectLst/>
                <a:latin typeface="Menlo" panose="020B0609030804020204" pitchFamily="49" charset="0"/>
              </a:rPr>
            </a:br>
            <a:r>
              <a:rPr lang="en-US" b="0" dirty="0">
                <a:solidFill>
                  <a:srgbClr val="000000"/>
                </a:solidFill>
                <a:effectLst/>
                <a:latin typeface="Menlo" panose="020B0609030804020204" pitchFamily="49" charset="0"/>
              </a:rPr>
              <a:t>x: The x-coordinate of the gaze point on the screen in pixels.</a:t>
            </a:r>
          </a:p>
          <a:p>
            <a:r>
              <a:rPr lang="en-US" b="0" dirty="0">
                <a:solidFill>
                  <a:srgbClr val="000000"/>
                </a:solidFill>
                <a:effectLst/>
                <a:latin typeface="Menlo" panose="020B0609030804020204" pitchFamily="49" charset="0"/>
              </a:rPr>
              <a:t>y: The y-coordinate of the gaze point on the screen in pixels.</a:t>
            </a:r>
          </a:p>
          <a:p>
            <a:r>
              <a:rPr lang="en-US" b="0" dirty="0">
                <a:solidFill>
                  <a:srgbClr val="000000"/>
                </a:solidFill>
                <a:effectLst/>
                <a:latin typeface="Menlo" panose="020B0609030804020204" pitchFamily="49" charset="0"/>
              </a:rPr>
              <a:t>time: The timestamp of the gaze point in milliseconds.</a:t>
            </a:r>
          </a:p>
          <a:p>
            <a:r>
              <a:rPr lang="en-US" b="0" dirty="0" err="1">
                <a:solidFill>
                  <a:srgbClr val="000000"/>
                </a:solidFill>
                <a:effectLst/>
                <a:latin typeface="Menlo" panose="020B0609030804020204" pitchFamily="49" charset="0"/>
              </a:rPr>
              <a:t>windowWidth</a:t>
            </a:r>
            <a:r>
              <a:rPr lang="en-US" b="0" dirty="0">
                <a:solidFill>
                  <a:srgbClr val="000000"/>
                </a:solidFill>
                <a:effectLst/>
                <a:latin typeface="Menlo" panose="020B0609030804020204" pitchFamily="49" charset="0"/>
              </a:rPr>
              <a:t>: The width of the window in pixels.</a:t>
            </a:r>
          </a:p>
          <a:p>
            <a:r>
              <a:rPr lang="en-US" b="0" dirty="0" err="1">
                <a:solidFill>
                  <a:srgbClr val="000000"/>
                </a:solidFill>
                <a:effectLst/>
                <a:latin typeface="Menlo" panose="020B0609030804020204" pitchFamily="49" charset="0"/>
              </a:rPr>
              <a:t>windowHeight</a:t>
            </a:r>
            <a:r>
              <a:rPr lang="en-US" b="0" dirty="0">
                <a:solidFill>
                  <a:srgbClr val="000000"/>
                </a:solidFill>
                <a:effectLst/>
                <a:latin typeface="Menlo" panose="020B0609030804020204" pitchFamily="49" charset="0"/>
              </a:rPr>
              <a:t>: The height of the window in pixels.</a:t>
            </a:r>
          </a:p>
          <a:p>
            <a:br>
              <a:rPr lang="en-US" b="0" dirty="0">
                <a:solidFill>
                  <a:srgbClr val="000000"/>
                </a:solidFill>
                <a:effectLst/>
                <a:latin typeface="Menlo" panose="020B0609030804020204" pitchFamily="49" charset="0"/>
              </a:rPr>
            </a:br>
            <a:endParaRPr lang="en-US" b="0" dirty="0">
              <a:solidFill>
                <a:srgbClr val="000000"/>
              </a:solidFill>
              <a:effectLst/>
              <a:latin typeface="Menlo" panose="020B0609030804020204" pitchFamily="49" charset="0"/>
            </a:endParaRPr>
          </a:p>
          <a:p>
            <a:endParaRPr lang="en-US" dirty="0"/>
          </a:p>
        </p:txBody>
      </p:sp>
    </p:spTree>
    <p:extLst>
      <p:ext uri="{BB962C8B-B14F-4D97-AF65-F5344CB8AC3E}">
        <p14:creationId xmlns:p14="http://schemas.microsoft.com/office/powerpoint/2010/main" val="20488328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39343-4C83-5145-F552-D19EB03667D2}"/>
              </a:ext>
            </a:extLst>
          </p:cNvPr>
          <p:cNvSpPr>
            <a:spLocks noGrp="1"/>
          </p:cNvSpPr>
          <p:nvPr>
            <p:ph type="title"/>
          </p:nvPr>
        </p:nvSpPr>
        <p:spPr/>
        <p:txBody>
          <a:bodyPr/>
          <a:lstStyle/>
          <a:p>
            <a:r>
              <a:rPr lang="en-US" dirty="0"/>
              <a:t>implementation</a:t>
            </a:r>
          </a:p>
        </p:txBody>
      </p:sp>
      <p:sp>
        <p:nvSpPr>
          <p:cNvPr id="3" name="Content Placeholder 2">
            <a:extLst>
              <a:ext uri="{FF2B5EF4-FFF2-40B4-BE49-F238E27FC236}">
                <a16:creationId xmlns:a16="http://schemas.microsoft.com/office/drawing/2014/main" id="{EC48AC64-74C9-AF7F-DD16-B12C845F1769}"/>
              </a:ext>
            </a:extLst>
          </p:cNvPr>
          <p:cNvSpPr>
            <a:spLocks noGrp="1"/>
          </p:cNvSpPr>
          <p:nvPr>
            <p:ph idx="1"/>
          </p:nvPr>
        </p:nvSpPr>
        <p:spPr/>
        <p:txBody>
          <a:bodyPr/>
          <a:lstStyle/>
          <a:p>
            <a:r>
              <a:rPr lang="en-US" dirty="0"/>
              <a:t>Created a simple http server using flask and integrated </a:t>
            </a:r>
            <a:r>
              <a:rPr lang="en-US" dirty="0" err="1"/>
              <a:t>webgazer.js</a:t>
            </a:r>
            <a:r>
              <a:rPr lang="en-US" dirty="0"/>
              <a:t> package in the webpage to access the </a:t>
            </a:r>
            <a:r>
              <a:rPr lang="en-US" dirty="0" err="1"/>
              <a:t>eyetracking</a:t>
            </a:r>
            <a:r>
              <a:rPr lang="en-US" dirty="0"/>
              <a:t> and the data generated by this server will be stored in an csv file.</a:t>
            </a:r>
          </a:p>
          <a:p>
            <a:r>
              <a:rPr lang="en-US" dirty="0"/>
              <a:t>For the POC phase I have used few resumes and and created an single csv file which has to preprocessed before implementing an model.</a:t>
            </a:r>
          </a:p>
        </p:txBody>
      </p:sp>
    </p:spTree>
    <p:extLst>
      <p:ext uri="{BB962C8B-B14F-4D97-AF65-F5344CB8AC3E}">
        <p14:creationId xmlns:p14="http://schemas.microsoft.com/office/powerpoint/2010/main" val="22454026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Graphical user interface, text&#10;&#10;Description automatically generated">
            <a:extLst>
              <a:ext uri="{FF2B5EF4-FFF2-40B4-BE49-F238E27FC236}">
                <a16:creationId xmlns:a16="http://schemas.microsoft.com/office/drawing/2014/main" id="{0DB45C80-C604-3851-8F5F-47AFA9D52E0C}"/>
              </a:ext>
            </a:extLst>
          </p:cNvPr>
          <p:cNvPicPr>
            <a:picLocks noGrp="1" noChangeAspect="1"/>
          </p:cNvPicPr>
          <p:nvPr>
            <p:ph idx="1"/>
          </p:nvPr>
        </p:nvPicPr>
        <p:blipFill>
          <a:blip r:embed="rId2"/>
          <a:stretch>
            <a:fillRect/>
          </a:stretch>
        </p:blipFill>
        <p:spPr>
          <a:xfrm>
            <a:off x="3493452" y="2016125"/>
            <a:ext cx="5519420" cy="3449638"/>
          </a:xfrm>
        </p:spPr>
      </p:pic>
    </p:spTree>
    <p:extLst>
      <p:ext uri="{BB962C8B-B14F-4D97-AF65-F5344CB8AC3E}">
        <p14:creationId xmlns:p14="http://schemas.microsoft.com/office/powerpoint/2010/main" val="38488769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C1EAF-0406-F0D2-A163-3491898B6D86}"/>
              </a:ext>
            </a:extLst>
          </p:cNvPr>
          <p:cNvSpPr>
            <a:spLocks noGrp="1"/>
          </p:cNvSpPr>
          <p:nvPr>
            <p:ph type="title"/>
          </p:nvPr>
        </p:nvSpPr>
        <p:spPr/>
        <p:txBody>
          <a:bodyPr/>
          <a:lstStyle/>
          <a:p>
            <a:r>
              <a:rPr lang="en-US" dirty="0"/>
              <a:t>Saliency map of an resume</a:t>
            </a:r>
          </a:p>
        </p:txBody>
      </p:sp>
      <p:pic>
        <p:nvPicPr>
          <p:cNvPr id="5" name="Content Placeholder 4" descr="Graphical user interface, application&#10;&#10;Description automatically generated">
            <a:extLst>
              <a:ext uri="{FF2B5EF4-FFF2-40B4-BE49-F238E27FC236}">
                <a16:creationId xmlns:a16="http://schemas.microsoft.com/office/drawing/2014/main" id="{915CA04D-5F40-C902-2B4C-3F52E34701DD}"/>
              </a:ext>
            </a:extLst>
          </p:cNvPr>
          <p:cNvPicPr>
            <a:picLocks noGrp="1" noChangeAspect="1"/>
          </p:cNvPicPr>
          <p:nvPr>
            <p:ph idx="1"/>
          </p:nvPr>
        </p:nvPicPr>
        <p:blipFill>
          <a:blip r:embed="rId2"/>
          <a:stretch>
            <a:fillRect/>
          </a:stretch>
        </p:blipFill>
        <p:spPr>
          <a:xfrm>
            <a:off x="3424117" y="2016125"/>
            <a:ext cx="5658091" cy="3449638"/>
          </a:xfrm>
        </p:spPr>
      </p:pic>
    </p:spTree>
    <p:extLst>
      <p:ext uri="{BB962C8B-B14F-4D97-AF65-F5344CB8AC3E}">
        <p14:creationId xmlns:p14="http://schemas.microsoft.com/office/powerpoint/2010/main" val="25688392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1AD4C-2331-9DC9-71F6-A26D72AA4108}"/>
              </a:ext>
            </a:extLst>
          </p:cNvPr>
          <p:cNvSpPr>
            <a:spLocks noGrp="1"/>
          </p:cNvSpPr>
          <p:nvPr>
            <p:ph type="title"/>
          </p:nvPr>
        </p:nvSpPr>
        <p:spPr/>
        <p:txBody>
          <a:bodyPr/>
          <a:lstStyle/>
          <a:p>
            <a:r>
              <a:rPr lang="en-US" dirty="0"/>
              <a:t>System(conceptual)</a:t>
            </a:r>
          </a:p>
        </p:txBody>
      </p:sp>
      <p:sp>
        <p:nvSpPr>
          <p:cNvPr id="3" name="Content Placeholder 2">
            <a:extLst>
              <a:ext uri="{FF2B5EF4-FFF2-40B4-BE49-F238E27FC236}">
                <a16:creationId xmlns:a16="http://schemas.microsoft.com/office/drawing/2014/main" id="{B4927B12-AC39-EDA6-6C09-909D5CA645AD}"/>
              </a:ext>
            </a:extLst>
          </p:cNvPr>
          <p:cNvSpPr>
            <a:spLocks noGrp="1"/>
          </p:cNvSpPr>
          <p:nvPr>
            <p:ph idx="1"/>
          </p:nvPr>
        </p:nvSpPr>
        <p:spPr/>
        <p:txBody>
          <a:bodyPr>
            <a:normAutofit fontScale="47500" lnSpcReduction="20000"/>
          </a:bodyPr>
          <a:lstStyle/>
          <a:p>
            <a:pPr algn="l">
              <a:buFont typeface="+mj-lt"/>
              <a:buAutoNum type="arabicPeriod"/>
            </a:pPr>
            <a:r>
              <a:rPr lang="en-US" b="0" i="0" dirty="0">
                <a:solidFill>
                  <a:srgbClr val="374151"/>
                </a:solidFill>
                <a:effectLst/>
                <a:latin typeface="Söhne"/>
              </a:rPr>
              <a:t>Data Preparation:</a:t>
            </a:r>
          </a:p>
          <a:p>
            <a:pPr marL="742950" lvl="1" indent="-285750" algn="l">
              <a:buFont typeface="+mj-lt"/>
              <a:buAutoNum type="arabicPeriod"/>
            </a:pPr>
            <a:r>
              <a:rPr lang="en-US" b="0" i="0" dirty="0">
                <a:solidFill>
                  <a:srgbClr val="374151"/>
                </a:solidFill>
                <a:effectLst/>
                <a:latin typeface="Söhne"/>
              </a:rPr>
              <a:t>Collect a labeled dataset of resumes and their salient features. The dataset should contain information on which parts of the resume are most likely to be salient to a human reader. This can be done through eye-tracking experiments or manual labeling.</a:t>
            </a:r>
          </a:p>
          <a:p>
            <a:pPr marL="742950" lvl="1" indent="-285750" algn="l">
              <a:buFont typeface="+mj-lt"/>
              <a:buAutoNum type="arabicPeriod"/>
            </a:pPr>
            <a:r>
              <a:rPr lang="en-US" b="0" i="0" dirty="0">
                <a:solidFill>
                  <a:srgbClr val="374151"/>
                </a:solidFill>
                <a:effectLst/>
                <a:latin typeface="Söhne"/>
              </a:rPr>
              <a:t>Preprocess the dataset by normalizing, scaling, and splitting it into training, validation, and test sets.</a:t>
            </a:r>
          </a:p>
          <a:p>
            <a:pPr algn="l">
              <a:buFont typeface="+mj-lt"/>
              <a:buAutoNum type="arabicPeriod"/>
            </a:pPr>
            <a:r>
              <a:rPr lang="en-US" b="0" i="0" dirty="0">
                <a:solidFill>
                  <a:srgbClr val="374151"/>
                </a:solidFill>
                <a:effectLst/>
                <a:latin typeface="Söhne"/>
              </a:rPr>
              <a:t>Model Architecture:</a:t>
            </a:r>
          </a:p>
          <a:p>
            <a:pPr marL="742950" lvl="1" indent="-285750" algn="l">
              <a:buFont typeface="+mj-lt"/>
              <a:buAutoNum type="arabicPeriod"/>
            </a:pPr>
            <a:r>
              <a:rPr lang="en-US" b="0" i="0" dirty="0">
                <a:solidFill>
                  <a:srgbClr val="374151"/>
                </a:solidFill>
                <a:effectLst/>
                <a:latin typeface="Söhne"/>
              </a:rPr>
              <a:t>Design a deep neural network architecture that can take in a resume as input and output a saliency heatmap indicating the areas of the resume that are most likely to be salient to a human reader.</a:t>
            </a:r>
          </a:p>
          <a:p>
            <a:pPr marL="742950" lvl="1" indent="-285750" algn="l">
              <a:buFont typeface="+mj-lt"/>
              <a:buAutoNum type="arabicPeriod"/>
            </a:pPr>
            <a:r>
              <a:rPr lang="en-US" b="0" i="0" dirty="0">
                <a:solidFill>
                  <a:srgbClr val="374151"/>
                </a:solidFill>
                <a:effectLst/>
                <a:latin typeface="Söhne"/>
              </a:rPr>
              <a:t>Some popular deep learning architectures for image processing, such as Convolutional Neural Networks (CNNs) or Recurrent Neural Networks (RNNs), can be adapted for this task.</a:t>
            </a:r>
          </a:p>
          <a:p>
            <a:pPr algn="l">
              <a:buFont typeface="+mj-lt"/>
              <a:buAutoNum type="arabicPeriod"/>
            </a:pPr>
            <a:r>
              <a:rPr lang="en-US" b="0" i="0" dirty="0">
                <a:solidFill>
                  <a:srgbClr val="374151"/>
                </a:solidFill>
                <a:effectLst/>
                <a:latin typeface="Söhne"/>
              </a:rPr>
              <a:t>Training:</a:t>
            </a:r>
          </a:p>
          <a:p>
            <a:pPr marL="742950" lvl="1" indent="-285750" algn="l">
              <a:buFont typeface="+mj-lt"/>
              <a:buAutoNum type="arabicPeriod"/>
            </a:pPr>
            <a:r>
              <a:rPr lang="en-US" b="0" i="0" dirty="0">
                <a:solidFill>
                  <a:srgbClr val="374151"/>
                </a:solidFill>
                <a:effectLst/>
                <a:latin typeface="Söhne"/>
              </a:rPr>
              <a:t>Train the model on the labeled dataset using backpropagation and gradient descent.</a:t>
            </a:r>
          </a:p>
          <a:p>
            <a:pPr marL="742950" lvl="1" indent="-285750" algn="l">
              <a:buFont typeface="+mj-lt"/>
              <a:buAutoNum type="arabicPeriod"/>
            </a:pPr>
            <a:r>
              <a:rPr lang="en-US" b="0" i="0" dirty="0">
                <a:solidFill>
                  <a:srgbClr val="374151"/>
                </a:solidFill>
                <a:effectLst/>
                <a:latin typeface="Söhne"/>
              </a:rPr>
              <a:t>The training process involves feeding the network with the training set, computing the loss between the predicted saliency heatmap and the ground truth, and updating the weights of the network to minimize the loss.</a:t>
            </a:r>
          </a:p>
          <a:p>
            <a:pPr marL="742950" lvl="1" indent="-285750" algn="l">
              <a:buFont typeface="+mj-lt"/>
              <a:buAutoNum type="arabicPeriod"/>
            </a:pPr>
            <a:r>
              <a:rPr lang="en-US" b="0" i="0" dirty="0">
                <a:solidFill>
                  <a:srgbClr val="374151"/>
                </a:solidFill>
                <a:effectLst/>
                <a:latin typeface="Söhne"/>
              </a:rPr>
              <a:t>Monitor the performance of the model on the validation set to avoid overfitting.</a:t>
            </a:r>
          </a:p>
          <a:p>
            <a:pPr algn="l">
              <a:buFont typeface="+mj-lt"/>
              <a:buAutoNum type="arabicPeriod"/>
            </a:pPr>
            <a:r>
              <a:rPr lang="en-US" b="0" i="0" dirty="0">
                <a:solidFill>
                  <a:srgbClr val="374151"/>
                </a:solidFill>
                <a:effectLst/>
                <a:latin typeface="Söhne"/>
              </a:rPr>
              <a:t>Evaluation:</a:t>
            </a:r>
          </a:p>
          <a:p>
            <a:pPr marL="742950" lvl="1" indent="-285750" algn="l">
              <a:buFont typeface="+mj-lt"/>
              <a:buAutoNum type="arabicPeriod"/>
            </a:pPr>
            <a:r>
              <a:rPr lang="en-US" b="0" i="0" dirty="0">
                <a:solidFill>
                  <a:srgbClr val="374151"/>
                </a:solidFill>
                <a:effectLst/>
                <a:latin typeface="Söhne"/>
              </a:rPr>
              <a:t>Evaluate the performance of the trained model on the test set using metrics such as mean absolute error, mean squared error, or correlation coefficients.</a:t>
            </a:r>
          </a:p>
          <a:p>
            <a:pPr marL="742950" lvl="1" indent="-285750" algn="l">
              <a:buFont typeface="+mj-lt"/>
              <a:buAutoNum type="arabicPeriod"/>
            </a:pPr>
            <a:r>
              <a:rPr lang="en-US" b="0" i="0" dirty="0">
                <a:solidFill>
                  <a:srgbClr val="374151"/>
                </a:solidFill>
                <a:effectLst/>
                <a:latin typeface="Söhne"/>
              </a:rPr>
              <a:t>Visualize the saliency heatmap predicted by the model for a given resume and compare it to the ground truth.</a:t>
            </a:r>
          </a:p>
          <a:p>
            <a:endParaRPr lang="en-US" dirty="0">
              <a:latin typeface="Times" pitchFamily="2" charset="0"/>
            </a:endParaRPr>
          </a:p>
        </p:txBody>
      </p:sp>
    </p:spTree>
    <p:extLst>
      <p:ext uri="{BB962C8B-B14F-4D97-AF65-F5344CB8AC3E}">
        <p14:creationId xmlns:p14="http://schemas.microsoft.com/office/powerpoint/2010/main" val="40933460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59C64-0A6D-2A16-F11B-4C8B2BCFD9D9}"/>
              </a:ext>
            </a:extLst>
          </p:cNvPr>
          <p:cNvSpPr>
            <a:spLocks noGrp="1"/>
          </p:cNvSpPr>
          <p:nvPr>
            <p:ph type="title"/>
          </p:nvPr>
        </p:nvSpPr>
        <p:spPr/>
        <p:txBody>
          <a:bodyPr/>
          <a:lstStyle/>
          <a:p>
            <a:r>
              <a:rPr lang="en-US" dirty="0"/>
              <a:t>FUTURE WORK</a:t>
            </a:r>
          </a:p>
        </p:txBody>
      </p:sp>
      <p:sp>
        <p:nvSpPr>
          <p:cNvPr id="3" name="Content Placeholder 2">
            <a:extLst>
              <a:ext uri="{FF2B5EF4-FFF2-40B4-BE49-F238E27FC236}">
                <a16:creationId xmlns:a16="http://schemas.microsoft.com/office/drawing/2014/main" id="{F141F74E-632C-64B4-E08B-6AA4F48B29A5}"/>
              </a:ext>
            </a:extLst>
          </p:cNvPr>
          <p:cNvSpPr>
            <a:spLocks noGrp="1"/>
          </p:cNvSpPr>
          <p:nvPr>
            <p:ph idx="1"/>
          </p:nvPr>
        </p:nvSpPr>
        <p:spPr/>
        <p:txBody>
          <a:bodyPr/>
          <a:lstStyle/>
          <a:p>
            <a:r>
              <a:rPr lang="en-US" dirty="0"/>
              <a:t>Future work would be creating an AI model that can take resume as an input and generate the saliency  heatmap by saying which parts are the most effective in the resume.</a:t>
            </a:r>
          </a:p>
          <a:p>
            <a:endParaRPr lang="en-US" dirty="0"/>
          </a:p>
        </p:txBody>
      </p:sp>
    </p:spTree>
    <p:extLst>
      <p:ext uri="{BB962C8B-B14F-4D97-AF65-F5344CB8AC3E}">
        <p14:creationId xmlns:p14="http://schemas.microsoft.com/office/powerpoint/2010/main" val="2404583128"/>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177</TotalTime>
  <Words>571</Words>
  <Application>Microsoft Macintosh PowerPoint</Application>
  <PresentationFormat>Widescreen</PresentationFormat>
  <Paragraphs>36</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Gill Sans MT</vt:lpstr>
      <vt:lpstr>Menlo</vt:lpstr>
      <vt:lpstr>Söhne</vt:lpstr>
      <vt:lpstr>Times</vt:lpstr>
      <vt:lpstr>Gallery</vt:lpstr>
      <vt:lpstr>SALIENCY DETECTION ON documents(resumes)</vt:lpstr>
      <vt:lpstr>INTRODUCTION</vt:lpstr>
      <vt:lpstr>Dataset</vt:lpstr>
      <vt:lpstr>PowerPoint Presentation</vt:lpstr>
      <vt:lpstr>implementation</vt:lpstr>
      <vt:lpstr>PowerPoint Presentation</vt:lpstr>
      <vt:lpstr>Saliency map of an resume</vt:lpstr>
      <vt:lpstr>System(conceptual)</vt:lpstr>
      <vt:lpstr>FUTURE 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SALIENCY ON RESUMES</dc:title>
  <dc:creator>ANNAPRAGADA, SAI CHANDHAR</dc:creator>
  <cp:lastModifiedBy>ANNAPRAGADA, SAI CHANDHAR</cp:lastModifiedBy>
  <cp:revision>7</cp:revision>
  <dcterms:created xsi:type="dcterms:W3CDTF">2023-05-03T14:41:59Z</dcterms:created>
  <dcterms:modified xsi:type="dcterms:W3CDTF">2023-05-03T17:39:55Z</dcterms:modified>
</cp:coreProperties>
</file>