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CF212-8F2E-49BA-889F-219B43D257F2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6141B65-C7F7-4B1D-9BEB-279212F1FE2D}">
      <dgm:prSet/>
      <dgm:spPr/>
      <dgm:t>
        <a:bodyPr/>
        <a:lstStyle/>
        <a:p>
          <a:r>
            <a:rPr lang="en-US" dirty="0"/>
            <a:t>We are able to install all the packages and train the Donut model. </a:t>
          </a:r>
        </a:p>
      </dgm:t>
    </dgm:pt>
    <dgm:pt modelId="{C59B4FBA-BA5C-4FD3-8240-EAA1C1884CBC}" type="parTrans" cxnId="{25FEE818-189A-4898-8550-2E4453C24B14}">
      <dgm:prSet/>
      <dgm:spPr/>
      <dgm:t>
        <a:bodyPr/>
        <a:lstStyle/>
        <a:p>
          <a:endParaRPr lang="en-US"/>
        </a:p>
      </dgm:t>
    </dgm:pt>
    <dgm:pt modelId="{5919490A-9BEC-449B-B113-29D8D2F4F983}" type="sibTrans" cxnId="{25FEE818-189A-4898-8550-2E4453C24B14}">
      <dgm:prSet/>
      <dgm:spPr/>
      <dgm:t>
        <a:bodyPr/>
        <a:lstStyle/>
        <a:p>
          <a:endParaRPr lang="en-US"/>
        </a:p>
      </dgm:t>
    </dgm:pt>
    <dgm:pt modelId="{0CE0ED28-77AE-4529-8727-F03BD0FA2158}">
      <dgm:prSet/>
      <dgm:spPr/>
      <dgm:t>
        <a:bodyPr/>
        <a:lstStyle/>
        <a:p>
          <a:r>
            <a:rPr lang="en-US" dirty="0"/>
            <a:t>We did a basic demo how donut works on hotel menu.</a:t>
          </a:r>
        </a:p>
      </dgm:t>
    </dgm:pt>
    <dgm:pt modelId="{0B1A4933-095E-4C6F-A508-6DBF52D260D1}" type="parTrans" cxnId="{A8CDABEB-43A4-44C0-98FD-16D19DB32D18}">
      <dgm:prSet/>
      <dgm:spPr/>
      <dgm:t>
        <a:bodyPr/>
        <a:lstStyle/>
        <a:p>
          <a:endParaRPr lang="en-US"/>
        </a:p>
      </dgm:t>
    </dgm:pt>
    <dgm:pt modelId="{43A01CB0-D6E1-4BE4-AF95-659E56118968}" type="sibTrans" cxnId="{A8CDABEB-43A4-44C0-98FD-16D19DB32D18}">
      <dgm:prSet/>
      <dgm:spPr/>
      <dgm:t>
        <a:bodyPr/>
        <a:lstStyle/>
        <a:p>
          <a:endParaRPr lang="en-US"/>
        </a:p>
      </dgm:t>
    </dgm:pt>
    <dgm:pt modelId="{5B96B49D-7933-4706-B48F-FDFDB7543851}">
      <dgm:prSet/>
      <dgm:spPr/>
      <dgm:t>
        <a:bodyPr/>
        <a:lstStyle/>
        <a:p>
          <a:r>
            <a:rPr lang="en-US" dirty="0"/>
            <a:t>This will explain how precise it is compared to OCR’s.</a:t>
          </a:r>
        </a:p>
      </dgm:t>
    </dgm:pt>
    <dgm:pt modelId="{3126A3B1-7A10-462C-817F-02AEB1756384}" type="parTrans" cxnId="{CACB434D-DE62-47E8-A1E6-46C4C69852F1}">
      <dgm:prSet/>
      <dgm:spPr/>
      <dgm:t>
        <a:bodyPr/>
        <a:lstStyle/>
        <a:p>
          <a:endParaRPr lang="en-US"/>
        </a:p>
      </dgm:t>
    </dgm:pt>
    <dgm:pt modelId="{EAD57B4D-0481-47D2-99EE-C9562FB9C1DE}" type="sibTrans" cxnId="{CACB434D-DE62-47E8-A1E6-46C4C69852F1}">
      <dgm:prSet/>
      <dgm:spPr/>
      <dgm:t>
        <a:bodyPr/>
        <a:lstStyle/>
        <a:p>
          <a:endParaRPr lang="en-US"/>
        </a:p>
      </dgm:t>
    </dgm:pt>
    <dgm:pt modelId="{C72BEEB5-545A-4354-AE42-B696CF27899E}" type="pres">
      <dgm:prSet presAssocID="{9C4CF212-8F2E-49BA-889F-219B43D257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A2A0CC-5D65-420E-A774-88095D584737}" type="pres">
      <dgm:prSet presAssocID="{96141B65-C7F7-4B1D-9BEB-279212F1FE2D}" presName="hierRoot1" presStyleCnt="0"/>
      <dgm:spPr/>
    </dgm:pt>
    <dgm:pt modelId="{B512081D-5A2A-402F-B850-D5D94E258B4A}" type="pres">
      <dgm:prSet presAssocID="{96141B65-C7F7-4B1D-9BEB-279212F1FE2D}" presName="composite" presStyleCnt="0"/>
      <dgm:spPr/>
    </dgm:pt>
    <dgm:pt modelId="{85E6EF0C-DF9D-42FC-A250-23AF8DC0C47E}" type="pres">
      <dgm:prSet presAssocID="{96141B65-C7F7-4B1D-9BEB-279212F1FE2D}" presName="background" presStyleLbl="node0" presStyleIdx="0" presStyleCnt="3"/>
      <dgm:spPr/>
    </dgm:pt>
    <dgm:pt modelId="{5C63A09A-2776-4FC1-88B1-8B762DC930EA}" type="pres">
      <dgm:prSet presAssocID="{96141B65-C7F7-4B1D-9BEB-279212F1FE2D}" presName="text" presStyleLbl="fgAcc0" presStyleIdx="0" presStyleCnt="3">
        <dgm:presLayoutVars>
          <dgm:chPref val="3"/>
        </dgm:presLayoutVars>
      </dgm:prSet>
      <dgm:spPr/>
    </dgm:pt>
    <dgm:pt modelId="{79DD9826-68BD-4776-B356-1592E12FD911}" type="pres">
      <dgm:prSet presAssocID="{96141B65-C7F7-4B1D-9BEB-279212F1FE2D}" presName="hierChild2" presStyleCnt="0"/>
      <dgm:spPr/>
    </dgm:pt>
    <dgm:pt modelId="{5F6F2B44-665F-433A-AA36-B85D0339A895}" type="pres">
      <dgm:prSet presAssocID="{0CE0ED28-77AE-4529-8727-F03BD0FA2158}" presName="hierRoot1" presStyleCnt="0"/>
      <dgm:spPr/>
    </dgm:pt>
    <dgm:pt modelId="{81E6467B-EA49-49DC-8015-D3952F45B40B}" type="pres">
      <dgm:prSet presAssocID="{0CE0ED28-77AE-4529-8727-F03BD0FA2158}" presName="composite" presStyleCnt="0"/>
      <dgm:spPr/>
    </dgm:pt>
    <dgm:pt modelId="{57EE434F-DB36-46AD-81C6-FF12704A8F2F}" type="pres">
      <dgm:prSet presAssocID="{0CE0ED28-77AE-4529-8727-F03BD0FA2158}" presName="background" presStyleLbl="node0" presStyleIdx="1" presStyleCnt="3"/>
      <dgm:spPr/>
    </dgm:pt>
    <dgm:pt modelId="{B4267BF7-4508-4727-B932-DA0D48C2A0F3}" type="pres">
      <dgm:prSet presAssocID="{0CE0ED28-77AE-4529-8727-F03BD0FA2158}" presName="text" presStyleLbl="fgAcc0" presStyleIdx="1" presStyleCnt="3">
        <dgm:presLayoutVars>
          <dgm:chPref val="3"/>
        </dgm:presLayoutVars>
      </dgm:prSet>
      <dgm:spPr/>
    </dgm:pt>
    <dgm:pt modelId="{6E9FA91D-C3B6-4C76-9282-2B5DCE0410BD}" type="pres">
      <dgm:prSet presAssocID="{0CE0ED28-77AE-4529-8727-F03BD0FA2158}" presName="hierChild2" presStyleCnt="0"/>
      <dgm:spPr/>
    </dgm:pt>
    <dgm:pt modelId="{AD24DC9D-896D-49F8-B464-43537246FB2A}" type="pres">
      <dgm:prSet presAssocID="{5B96B49D-7933-4706-B48F-FDFDB7543851}" presName="hierRoot1" presStyleCnt="0"/>
      <dgm:spPr/>
    </dgm:pt>
    <dgm:pt modelId="{440BF591-B7B6-4FB5-A03F-FE093C24C999}" type="pres">
      <dgm:prSet presAssocID="{5B96B49D-7933-4706-B48F-FDFDB7543851}" presName="composite" presStyleCnt="0"/>
      <dgm:spPr/>
    </dgm:pt>
    <dgm:pt modelId="{8A59F996-99EA-4769-93A2-4F80A0C5525A}" type="pres">
      <dgm:prSet presAssocID="{5B96B49D-7933-4706-B48F-FDFDB7543851}" presName="background" presStyleLbl="node0" presStyleIdx="2" presStyleCnt="3"/>
      <dgm:spPr/>
    </dgm:pt>
    <dgm:pt modelId="{ACF6842C-07D9-4917-87BA-A4A5E98DE638}" type="pres">
      <dgm:prSet presAssocID="{5B96B49D-7933-4706-B48F-FDFDB7543851}" presName="text" presStyleLbl="fgAcc0" presStyleIdx="2" presStyleCnt="3">
        <dgm:presLayoutVars>
          <dgm:chPref val="3"/>
        </dgm:presLayoutVars>
      </dgm:prSet>
      <dgm:spPr/>
    </dgm:pt>
    <dgm:pt modelId="{EF46A8BC-EF6A-4AD3-B582-56E3C4B8AA8D}" type="pres">
      <dgm:prSet presAssocID="{5B96B49D-7933-4706-B48F-FDFDB7543851}" presName="hierChild2" presStyleCnt="0"/>
      <dgm:spPr/>
    </dgm:pt>
  </dgm:ptLst>
  <dgm:cxnLst>
    <dgm:cxn modelId="{25FEE818-189A-4898-8550-2E4453C24B14}" srcId="{9C4CF212-8F2E-49BA-889F-219B43D257F2}" destId="{96141B65-C7F7-4B1D-9BEB-279212F1FE2D}" srcOrd="0" destOrd="0" parTransId="{C59B4FBA-BA5C-4FD3-8240-EAA1C1884CBC}" sibTransId="{5919490A-9BEC-449B-B113-29D8D2F4F983}"/>
    <dgm:cxn modelId="{9BEE3A4A-8A2F-4F1B-88DC-E4C5703A8C0A}" type="presOf" srcId="{9C4CF212-8F2E-49BA-889F-219B43D257F2}" destId="{C72BEEB5-545A-4354-AE42-B696CF27899E}" srcOrd="0" destOrd="0" presId="urn:microsoft.com/office/officeart/2005/8/layout/hierarchy1"/>
    <dgm:cxn modelId="{CACB434D-DE62-47E8-A1E6-46C4C69852F1}" srcId="{9C4CF212-8F2E-49BA-889F-219B43D257F2}" destId="{5B96B49D-7933-4706-B48F-FDFDB7543851}" srcOrd="2" destOrd="0" parTransId="{3126A3B1-7A10-462C-817F-02AEB1756384}" sibTransId="{EAD57B4D-0481-47D2-99EE-C9562FB9C1DE}"/>
    <dgm:cxn modelId="{D75DE54F-F662-42ED-85B5-4A56D70FCC87}" type="presOf" srcId="{0CE0ED28-77AE-4529-8727-F03BD0FA2158}" destId="{B4267BF7-4508-4727-B932-DA0D48C2A0F3}" srcOrd="0" destOrd="0" presId="urn:microsoft.com/office/officeart/2005/8/layout/hierarchy1"/>
    <dgm:cxn modelId="{30E37F7E-C17F-492A-B34E-C64D159A5D9F}" type="presOf" srcId="{5B96B49D-7933-4706-B48F-FDFDB7543851}" destId="{ACF6842C-07D9-4917-87BA-A4A5E98DE638}" srcOrd="0" destOrd="0" presId="urn:microsoft.com/office/officeart/2005/8/layout/hierarchy1"/>
    <dgm:cxn modelId="{D4C4C69E-CB8B-4484-B6C9-65B330476E60}" type="presOf" srcId="{96141B65-C7F7-4B1D-9BEB-279212F1FE2D}" destId="{5C63A09A-2776-4FC1-88B1-8B762DC930EA}" srcOrd="0" destOrd="0" presId="urn:microsoft.com/office/officeart/2005/8/layout/hierarchy1"/>
    <dgm:cxn modelId="{A8CDABEB-43A4-44C0-98FD-16D19DB32D18}" srcId="{9C4CF212-8F2E-49BA-889F-219B43D257F2}" destId="{0CE0ED28-77AE-4529-8727-F03BD0FA2158}" srcOrd="1" destOrd="0" parTransId="{0B1A4933-095E-4C6F-A508-6DBF52D260D1}" sibTransId="{43A01CB0-D6E1-4BE4-AF95-659E56118968}"/>
    <dgm:cxn modelId="{CB89DE05-257F-4CF4-9903-5D8268D43D5C}" type="presParOf" srcId="{C72BEEB5-545A-4354-AE42-B696CF27899E}" destId="{2BA2A0CC-5D65-420E-A774-88095D584737}" srcOrd="0" destOrd="0" presId="urn:microsoft.com/office/officeart/2005/8/layout/hierarchy1"/>
    <dgm:cxn modelId="{1F39A471-39FB-424C-83A8-81A10A003264}" type="presParOf" srcId="{2BA2A0CC-5D65-420E-A774-88095D584737}" destId="{B512081D-5A2A-402F-B850-D5D94E258B4A}" srcOrd="0" destOrd="0" presId="urn:microsoft.com/office/officeart/2005/8/layout/hierarchy1"/>
    <dgm:cxn modelId="{EE0775F8-FDFC-47D6-AD84-991512E6B452}" type="presParOf" srcId="{B512081D-5A2A-402F-B850-D5D94E258B4A}" destId="{85E6EF0C-DF9D-42FC-A250-23AF8DC0C47E}" srcOrd="0" destOrd="0" presId="urn:microsoft.com/office/officeart/2005/8/layout/hierarchy1"/>
    <dgm:cxn modelId="{E8C9FFF5-C651-4D2F-BE77-24FAF9BD952E}" type="presParOf" srcId="{B512081D-5A2A-402F-B850-D5D94E258B4A}" destId="{5C63A09A-2776-4FC1-88B1-8B762DC930EA}" srcOrd="1" destOrd="0" presId="urn:microsoft.com/office/officeart/2005/8/layout/hierarchy1"/>
    <dgm:cxn modelId="{26EAE71B-8479-4C8B-8F49-6EAF5A78B402}" type="presParOf" srcId="{2BA2A0CC-5D65-420E-A774-88095D584737}" destId="{79DD9826-68BD-4776-B356-1592E12FD911}" srcOrd="1" destOrd="0" presId="urn:microsoft.com/office/officeart/2005/8/layout/hierarchy1"/>
    <dgm:cxn modelId="{FDECC8EC-8AB6-4412-B4B3-8DED618FA894}" type="presParOf" srcId="{C72BEEB5-545A-4354-AE42-B696CF27899E}" destId="{5F6F2B44-665F-433A-AA36-B85D0339A895}" srcOrd="1" destOrd="0" presId="urn:microsoft.com/office/officeart/2005/8/layout/hierarchy1"/>
    <dgm:cxn modelId="{54374687-10E7-47F8-A2CA-277097F50487}" type="presParOf" srcId="{5F6F2B44-665F-433A-AA36-B85D0339A895}" destId="{81E6467B-EA49-49DC-8015-D3952F45B40B}" srcOrd="0" destOrd="0" presId="urn:microsoft.com/office/officeart/2005/8/layout/hierarchy1"/>
    <dgm:cxn modelId="{14713FE7-908E-47CD-94B9-07FD55C999E6}" type="presParOf" srcId="{81E6467B-EA49-49DC-8015-D3952F45B40B}" destId="{57EE434F-DB36-46AD-81C6-FF12704A8F2F}" srcOrd="0" destOrd="0" presId="urn:microsoft.com/office/officeart/2005/8/layout/hierarchy1"/>
    <dgm:cxn modelId="{3651E71D-BB86-4566-A225-5650CFE44BC2}" type="presParOf" srcId="{81E6467B-EA49-49DC-8015-D3952F45B40B}" destId="{B4267BF7-4508-4727-B932-DA0D48C2A0F3}" srcOrd="1" destOrd="0" presId="urn:microsoft.com/office/officeart/2005/8/layout/hierarchy1"/>
    <dgm:cxn modelId="{1F7A5CBE-7395-42CA-94CE-42BAABAE19A1}" type="presParOf" srcId="{5F6F2B44-665F-433A-AA36-B85D0339A895}" destId="{6E9FA91D-C3B6-4C76-9282-2B5DCE0410BD}" srcOrd="1" destOrd="0" presId="urn:microsoft.com/office/officeart/2005/8/layout/hierarchy1"/>
    <dgm:cxn modelId="{A074DB81-CF8F-484E-B90F-1CA729675102}" type="presParOf" srcId="{C72BEEB5-545A-4354-AE42-B696CF27899E}" destId="{AD24DC9D-896D-49F8-B464-43537246FB2A}" srcOrd="2" destOrd="0" presId="urn:microsoft.com/office/officeart/2005/8/layout/hierarchy1"/>
    <dgm:cxn modelId="{8213835B-CA45-4200-BB60-698223913346}" type="presParOf" srcId="{AD24DC9D-896D-49F8-B464-43537246FB2A}" destId="{440BF591-B7B6-4FB5-A03F-FE093C24C999}" srcOrd="0" destOrd="0" presId="urn:microsoft.com/office/officeart/2005/8/layout/hierarchy1"/>
    <dgm:cxn modelId="{E71620E0-CCAC-4519-B865-BC788B42EEFC}" type="presParOf" srcId="{440BF591-B7B6-4FB5-A03F-FE093C24C999}" destId="{8A59F996-99EA-4769-93A2-4F80A0C5525A}" srcOrd="0" destOrd="0" presId="urn:microsoft.com/office/officeart/2005/8/layout/hierarchy1"/>
    <dgm:cxn modelId="{9ECE6134-D6D1-44E0-84FB-D56D49647323}" type="presParOf" srcId="{440BF591-B7B6-4FB5-A03F-FE093C24C999}" destId="{ACF6842C-07D9-4917-87BA-A4A5E98DE638}" srcOrd="1" destOrd="0" presId="urn:microsoft.com/office/officeart/2005/8/layout/hierarchy1"/>
    <dgm:cxn modelId="{55F1B6A8-6FA2-40AD-9996-3F0EED4990C4}" type="presParOf" srcId="{AD24DC9D-896D-49F8-B464-43537246FB2A}" destId="{EF46A8BC-EF6A-4AD3-B582-56E3C4B8AA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6EF0C-DF9D-42FC-A250-23AF8DC0C47E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3A09A-2776-4FC1-88B1-8B762DC930EA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 are able to install all the packages and train the Donut model. </a:t>
          </a:r>
        </a:p>
      </dsp:txBody>
      <dsp:txXfrm>
        <a:off x="398656" y="1088253"/>
        <a:ext cx="2959127" cy="1837317"/>
      </dsp:txXfrm>
    </dsp:sp>
    <dsp:sp modelId="{57EE434F-DB36-46AD-81C6-FF12704A8F2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67BF7-4508-4727-B932-DA0D48C2A0F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 did a basic demo how donut works on hotel menu.</a:t>
          </a:r>
        </a:p>
      </dsp:txBody>
      <dsp:txXfrm>
        <a:off x="4155097" y="1088253"/>
        <a:ext cx="2959127" cy="1837317"/>
      </dsp:txXfrm>
    </dsp:sp>
    <dsp:sp modelId="{8A59F996-99EA-4769-93A2-4F80A0C5525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6842C-07D9-4917-87BA-A4A5E98DE63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This will explain how precise it is compared to OCR’s.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F025-30C5-C44A-42F4-F2442C242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5FE54-5C11-833A-8A01-5F5E604E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CDEF-6CE3-B507-A72A-301F9086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5403-AC0D-E1AD-FCD7-3691DD92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F47A-8AC6-5320-D25D-99EC7458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106-2A10-2004-DED9-861B1BCB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F2C41-718B-AEFE-C797-F76661B28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4C1E-798C-1D81-671F-20BFBD03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1B86-0EF1-5795-AB65-2074D744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A8C1-F502-C7F8-7CA2-929E4788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2C83E-EDA7-F3C9-6469-3E67DE316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7E845-D23E-83EE-A78C-F141DA12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078F-AE45-1234-9C10-F13E35D4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B592-8B00-293F-65CB-CFBA6C82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AC2E-E288-B0CA-DEBA-F24C8F64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FD41-5931-0CB2-FA3E-468272E1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B6D2-EF3A-47D1-CC20-25A8FA5E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6D47-6A84-3BC8-A213-69B5EE04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EE87-B290-6B03-28DF-DDAF60AF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60C9-551D-4F92-00E6-D7E41B3F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5D54-477C-78F1-D915-085D7BCA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B7350-2907-83AE-132C-AB841ABF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94C8-C9E9-25B5-58DC-2AEA70FE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64EE-3C6E-755F-332C-52152408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BA9E-89B2-C5F0-F617-C7140805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BDC-CC40-4AE0-8728-86009455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C2A8-D9E3-BE4A-3AA0-17927BE49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30FD-81B9-15E1-FF15-E07724B1E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44012-77AA-5B02-3E04-59E9B3CF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84BC6-654B-FB8F-BFE0-DB10D8D6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3F83B-4449-B2F6-98F7-FDCF00D3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3F4A-BBAC-0622-3079-490C7CC3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C84EE-6D01-E42D-3DB1-2349FA70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4F63-9674-3EF9-94F5-3630CF892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E72AD-F9A6-6961-7AEB-8BED1EBA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A00B-F04E-D09F-338C-0F633E3CF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AE3CF-0462-C1F8-DBB2-89D4CA6A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2054E-0E4F-5484-9E83-FFBC2CA7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4A877-A424-2174-3DA5-0BD1D64B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41D3-2D7A-1C23-5B53-A4958BD7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E7187-8443-D1A7-F547-60E6D020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96616-CC63-9852-F1EE-9DFC22CB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7E5C5-D94C-845D-46CD-1DF0B208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27CC3-57B0-A8DC-4C5D-D221AF32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1AE00-4E8E-F2A9-10DF-70C21C14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2BF0E-1FB3-0D03-4DBE-690FE4C9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DA57-3512-72A4-F5E4-11AC1BED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2C6C-FF73-FE08-7024-A41B0900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5C130-228B-F945-BD8C-C04574D7B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1A5DD-A907-AE70-F6A9-DC532FC5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03637-2380-6E2F-86D7-2F77EE2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4FB75-13AC-9950-D7AD-6856EFA8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72A1-6BFE-06DA-4FCA-262E4402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4A031-8337-5609-F151-23F669AB9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32FF-8C97-EB19-2D16-E4DFB044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DFCD-8C77-4E6C-CD0D-1F75FB32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88E43-4879-FB1C-370E-FEB13E25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F98B5-D125-4A43-4D40-C3A2AE07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2BA08-3257-3CC3-E010-DF4D4792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B3CB-CAAB-DAA8-43BD-62AF55FC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C83A-6D64-0682-65F6-8AFC4A474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4CEA-B219-42B9-B941-A22B66FEBDC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29B9-645A-352B-B5A3-0BD4B9EDA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AF9F-AF5B-8F57-8875-189F6BB79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B561-D1C5-4180-B4CB-AED3D488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drawn illustration of assorted desserts and drinks">
            <a:extLst>
              <a:ext uri="{FF2B5EF4-FFF2-40B4-BE49-F238E27FC236}">
                <a16:creationId xmlns:a16="http://schemas.microsoft.com/office/drawing/2014/main" id="{D1FAFF28-7861-5219-C018-AE44AFC83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211" r="-1" b="1440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4E049-7E4F-3BCE-F11F-A5CCD6C56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An Image-Based Classifier for Text Extraction from Restaurant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84102-78BE-7E94-F4A9-E12325227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Sandeep Kalari</a:t>
            </a:r>
          </a:p>
          <a:p>
            <a:r>
              <a:rPr lang="en-US" dirty="0">
                <a:solidFill>
                  <a:srgbClr val="FFFFFF"/>
                </a:solidFill>
              </a:rPr>
              <a:t>01215523</a:t>
            </a:r>
          </a:p>
          <a:p>
            <a:r>
              <a:rPr lang="en-US" dirty="0">
                <a:solidFill>
                  <a:srgbClr val="FFFFFF"/>
                </a:solidFill>
              </a:rPr>
              <a:t>Sai </a:t>
            </a:r>
            <a:r>
              <a:rPr lang="en-US" dirty="0" err="1">
                <a:solidFill>
                  <a:srgbClr val="FFFFFF"/>
                </a:solidFill>
              </a:rPr>
              <a:t>Annapragada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01214528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3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8671F-E604-6689-EF18-93D9976E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Future scope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1D0F-3F6D-81DB-D74A-C2F279B6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future we would like to fine tune the Donut with hotel menu images and extract text from image more accurately By creating </a:t>
            </a:r>
            <a:r>
              <a:rPr lang="en-US" sz="2000" dirty="0" err="1">
                <a:solidFill>
                  <a:schemeClr val="bg1"/>
                </a:solidFill>
              </a:rPr>
              <a:t>Jsonl</a:t>
            </a:r>
            <a:r>
              <a:rPr lang="en-US" sz="2000" dirty="0">
                <a:solidFill>
                  <a:schemeClr val="bg1"/>
                </a:solidFill>
              </a:rPr>
              <a:t> file and precisely calculate bounding boxes of the image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classify that text according to the text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the text file creation with Headings and price will be obtained in a </a:t>
            </a:r>
            <a:r>
              <a:rPr lang="en-US" sz="2000" dirty="0" err="1">
                <a:solidFill>
                  <a:schemeClr val="bg1"/>
                </a:solidFill>
              </a:rPr>
              <a:t>json</a:t>
            </a:r>
            <a:r>
              <a:rPr lang="en-US" sz="2000" dirty="0">
                <a:solidFill>
                  <a:schemeClr val="bg1"/>
                </a:solidFill>
              </a:rPr>
              <a:t> file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According to the </a:t>
            </a:r>
            <a:r>
              <a:rPr lang="en-US" sz="2000" dirty="0" err="1">
                <a:solidFill>
                  <a:schemeClr val="bg1"/>
                </a:solidFill>
              </a:rPr>
              <a:t>Json</a:t>
            </a:r>
            <a:r>
              <a:rPr lang="en-US" sz="2000" dirty="0">
                <a:solidFill>
                  <a:schemeClr val="bg1"/>
                </a:solidFill>
              </a:rPr>
              <a:t> file we can create a chat bot which will answer the basic questions in menu which is asked by the user.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BCD2E-146D-E60A-9102-7E7ACB13B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217" b="13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85BE9-2849-E20F-EAA5-DE0B619A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366" y="965200"/>
            <a:ext cx="7914433" cy="3564869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9532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C8244-4DFC-530C-8247-A002BAD9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Topics to Discuss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590E-C850-F921-977D-5AE109C5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Introduction</a:t>
            </a:r>
          </a:p>
          <a:p>
            <a:r>
              <a:rPr lang="en-US" sz="2000">
                <a:solidFill>
                  <a:schemeClr val="bg1"/>
                </a:solidFill>
              </a:rPr>
              <a:t>Expected output</a:t>
            </a:r>
          </a:p>
          <a:p>
            <a:r>
              <a:rPr lang="en-US" sz="2000">
                <a:solidFill>
                  <a:schemeClr val="bg1"/>
                </a:solidFill>
              </a:rPr>
              <a:t>OCR text extraction</a:t>
            </a:r>
          </a:p>
          <a:p>
            <a:r>
              <a:rPr lang="en-US" sz="2000">
                <a:solidFill>
                  <a:schemeClr val="bg1"/>
                </a:solidFill>
              </a:rPr>
              <a:t>Problems with OCR</a:t>
            </a:r>
          </a:p>
          <a:p>
            <a:r>
              <a:rPr lang="en-US" sz="2000">
                <a:solidFill>
                  <a:schemeClr val="bg1"/>
                </a:solidFill>
              </a:rPr>
              <a:t>DONUT OCR free</a:t>
            </a:r>
          </a:p>
          <a:p>
            <a:r>
              <a:rPr lang="en-US" sz="2000">
                <a:solidFill>
                  <a:schemeClr val="bg1"/>
                </a:solidFill>
              </a:rPr>
              <a:t>How this DONUT works </a:t>
            </a:r>
          </a:p>
          <a:p>
            <a:r>
              <a:rPr lang="en-US" sz="2000">
                <a:solidFill>
                  <a:schemeClr val="bg1"/>
                </a:solidFill>
              </a:rPr>
              <a:t>What we’ve done </a:t>
            </a:r>
          </a:p>
          <a:p>
            <a:r>
              <a:rPr lang="en-US" sz="2000">
                <a:solidFill>
                  <a:schemeClr val="bg1"/>
                </a:solidFill>
              </a:rPr>
              <a:t>Future scope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DFFB7-1A97-DBB4-62A3-E40C8933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Introduction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0EA5-A156-84F8-914B-790A64C34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goal is to digitization of restaurant menus and classify those text into meaning-full classification.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 this we are using different kinds of OCR that will give text as a output in the image with bounding boxes and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OCR-free end-to-end Transformer model.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Get a conclusion which better for the Hotel menu text extraction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35067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DD134-4E5F-A04F-774C-FE5B8B8F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Expected output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56E6-EF27-E9D1-CE72-16A7B2D7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are expecting the output of text and the layout of that text as a bounding boxes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Also, accuracy of each OCR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What are the other alternatives that we can achieve other than </a:t>
            </a:r>
            <a:r>
              <a:rPr lang="en-US" sz="1800" dirty="0">
                <a:solidFill>
                  <a:schemeClr val="bg1"/>
                </a:solidFill>
              </a:rPr>
              <a:t>OCR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 for </a:t>
            </a:r>
            <a:r>
              <a:rPr lang="en-US" sz="1800" dirty="0">
                <a:solidFill>
                  <a:schemeClr val="bg1"/>
                </a:solidFill>
              </a:rPr>
              <a:t>the 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better accuracy.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7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6D971-2F2E-5E4F-117F-2CE6B3E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OCR text extraction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7EDE-A0A8-6FC6-339C-7444C37A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47" y="1143014"/>
            <a:ext cx="6158730" cy="4571972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Optical character recognition or optical character reader is the electronic or mechanical conversion of images of typed, handwritten or printed text into machine-encoded text, whether from a scanned document, a photo of a document, a scene-photo or from subtitle text superimposed on an image.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anose="020B0604020202020204" pitchFamily="2" charset="0"/>
              </a:rPr>
              <a:t>We have used Different kinds of OCR like easy OCR, </a:t>
            </a:r>
            <a:r>
              <a:rPr lang="en-US" sz="2000" dirty="0" err="1">
                <a:solidFill>
                  <a:schemeClr val="bg1"/>
                </a:solidFill>
                <a:latin typeface="Roboto" panose="020B0604020202020204" pitchFamily="2" charset="0"/>
              </a:rPr>
              <a:t>keras</a:t>
            </a:r>
            <a:r>
              <a:rPr lang="en-US" sz="2000" dirty="0">
                <a:solidFill>
                  <a:schemeClr val="bg1"/>
                </a:solidFill>
                <a:latin typeface="Roboto" panose="020B0604020202020204" pitchFamily="2" charset="0"/>
              </a:rPr>
              <a:t> OCR, etc.</a:t>
            </a:r>
            <a:endParaRPr lang="en-US" sz="20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4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8B747-A26D-6CAB-CE18-C5E03C96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Problems with OCR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482F-A615-A246-5D2E-ECEC38B9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Main problem with OCR is the accuracy is Low i.e, while extraction of the text OCR is either missing the text or giving the text in a single colum even though it has multiple colum format</a:t>
            </a:r>
          </a:p>
          <a:p>
            <a:r>
              <a:rPr lang="en-US" sz="2000">
                <a:solidFill>
                  <a:schemeClr val="bg1"/>
                </a:solidFill>
              </a:rPr>
              <a:t>This leads to the Data ambiguity and can’t conclude the accurate results regarding to the text extraction</a:t>
            </a:r>
          </a:p>
          <a:p>
            <a:r>
              <a:rPr lang="en-US" sz="2000">
                <a:solidFill>
                  <a:schemeClr val="bg1"/>
                </a:solidFill>
              </a:rPr>
              <a:t>Current OCR is not suitable for the Hotel menu</a:t>
            </a:r>
          </a:p>
          <a:p>
            <a:r>
              <a:rPr lang="en-US" sz="2000">
                <a:solidFill>
                  <a:schemeClr val="bg1"/>
                </a:solidFill>
              </a:rPr>
              <a:t>We need to develop our own coustomised ocr for the better accuracy which wiil take lot of time and resources.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37D16-E44C-72F5-2FEF-A44DAF90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Donut OCR free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4AD1-8890-3C1B-56D5-8FF6D5CC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070" y="1108061"/>
            <a:ext cx="5627832" cy="4571972"/>
          </a:xfrm>
        </p:spPr>
        <p:txBody>
          <a:bodyPr anchor="ctr">
            <a:norm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Donut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🍩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,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Do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cume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t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nderstanding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ransformer, is a new method of document understanding that utilizes an OCR-free end-to-end Transformer model.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Donut does not require off-the-shelf OCR engines/APIs, yet it shows state-of-the-art performances on various visual document understanding tasks, such as visual document classification or information extraction 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7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268AA-0538-A8C0-02F4-D1245C37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donut works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64B5485-AE93-759F-02E7-1E847BCBE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061113"/>
            <a:ext cx="11496821" cy="273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28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BB8FD-5157-B971-02DA-71FC5478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 have achived so far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3DC883-B27B-F354-DCB8-ED43677CC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07212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5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483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Poppins</vt:lpstr>
      <vt:lpstr>Roboto</vt:lpstr>
      <vt:lpstr>Office Theme</vt:lpstr>
      <vt:lpstr>An Image-Based Classifier for Text Extraction from Restaurant Menus</vt:lpstr>
      <vt:lpstr>Topics to Discuss</vt:lpstr>
      <vt:lpstr>Introduction </vt:lpstr>
      <vt:lpstr>Expected output</vt:lpstr>
      <vt:lpstr>OCR text extraction</vt:lpstr>
      <vt:lpstr>Problems with OCR</vt:lpstr>
      <vt:lpstr>Donut OCR free</vt:lpstr>
      <vt:lpstr>How donut works</vt:lpstr>
      <vt:lpstr>We have achived so far </vt:lpstr>
      <vt:lpstr>Future 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Digitization of restaurant menus</dc:title>
  <dc:creator>KALARI, SANDEEP</dc:creator>
  <cp:lastModifiedBy>ANNAPRAGADA, SAI CHANDHAR</cp:lastModifiedBy>
  <cp:revision>4</cp:revision>
  <dcterms:created xsi:type="dcterms:W3CDTF">2022-12-17T18:59:13Z</dcterms:created>
  <dcterms:modified xsi:type="dcterms:W3CDTF">2022-12-18T22:20:10Z</dcterms:modified>
</cp:coreProperties>
</file>