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58" r:id="rId3"/>
    <p:sldId id="265" r:id="rId4"/>
    <p:sldId id="290" r:id="rId5"/>
    <p:sldId id="289" r:id="rId6"/>
    <p:sldId id="291" r:id="rId7"/>
    <p:sldId id="284" r:id="rId8"/>
    <p:sldId id="293" r:id="rId9"/>
    <p:sldId id="301" r:id="rId10"/>
    <p:sldId id="295" r:id="rId11"/>
    <p:sldId id="296" r:id="rId12"/>
    <p:sldId id="297" r:id="rId13"/>
    <p:sldId id="294" r:id="rId14"/>
    <p:sldId id="298" r:id="rId15"/>
    <p:sldId id="299" r:id="rId16"/>
    <p:sldId id="300" r:id="rId17"/>
    <p:sldId id="302" r:id="rId18"/>
    <p:sldId id="303" r:id="rId19"/>
    <p:sldId id="304" r:id="rId20"/>
    <p:sldId id="305" r:id="rId21"/>
    <p:sldId id="306" r:id="rId22"/>
    <p:sldId id="307" r:id="rId23"/>
    <p:sldId id="308"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vek agarwal" initials="va" lastIdx="1" clrIdx="0">
    <p:extLst>
      <p:ext uri="{19B8F6BF-5375-455C-9EA6-DF929625EA0E}">
        <p15:presenceInfo xmlns:p15="http://schemas.microsoft.com/office/powerpoint/2012/main" userId="4b520b7f475b20e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55" autoAdjust="0"/>
    <p:restoredTop sz="85588" autoAdjust="0"/>
  </p:normalViewPr>
  <p:slideViewPr>
    <p:cSldViewPr snapToGrid="0">
      <p:cViewPr>
        <p:scale>
          <a:sx n="50" d="100"/>
          <a:sy n="50" d="100"/>
        </p:scale>
        <p:origin x="2083" y="4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7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7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A0EA98-5831-4853-B862-C702E6EB345C}" type="slidenum">
              <a:rPr lang="en-US" smtClean="0"/>
              <a:t>5</a:t>
            </a:fld>
            <a:endParaRPr lang="en-US"/>
          </a:p>
        </p:txBody>
      </p:sp>
    </p:spTree>
    <p:extLst>
      <p:ext uri="{BB962C8B-B14F-4D97-AF65-F5344CB8AC3E}">
        <p14:creationId xmlns:p14="http://schemas.microsoft.com/office/powerpoint/2010/main" val="565174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A0EA98-5831-4853-B862-C702E6EB345C}" type="slidenum">
              <a:rPr lang="en-US" smtClean="0"/>
              <a:t>12</a:t>
            </a:fld>
            <a:endParaRPr lang="en-US"/>
          </a:p>
        </p:txBody>
      </p:sp>
    </p:spTree>
    <p:extLst>
      <p:ext uri="{BB962C8B-B14F-4D97-AF65-F5344CB8AC3E}">
        <p14:creationId xmlns:p14="http://schemas.microsoft.com/office/powerpoint/2010/main" val="3291815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0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604" name="Date Placeholder 3"/>
          <p:cNvSpPr>
            <a:spLocks noGrp="1"/>
          </p:cNvSpPr>
          <p:nvPr>
            <p:ph type="dt" sz="half" idx="10"/>
          </p:nvPr>
        </p:nvSpPr>
        <p:spPr/>
        <p:txBody>
          <a:bodyPr/>
          <a:lstStyle/>
          <a:p>
            <a:fld id="{1D6259AB-C8F2-41DF-B516-882DC29287F6}" type="datetimeFigureOut">
              <a:rPr lang="en-IN" smtClean="0"/>
              <a:t>27-03-2023</a:t>
            </a:fld>
            <a:endParaRPr lang="en-IN"/>
          </a:p>
        </p:txBody>
      </p:sp>
      <p:sp>
        <p:nvSpPr>
          <p:cNvPr id="1048605" name="Footer Placeholder 4"/>
          <p:cNvSpPr>
            <a:spLocks noGrp="1"/>
          </p:cNvSpPr>
          <p:nvPr>
            <p:ph type="ftr" sz="quarter" idx="11"/>
          </p:nvPr>
        </p:nvSpPr>
        <p:spPr/>
        <p:txBody>
          <a:bodyPr/>
          <a:lstStyle/>
          <a:p>
            <a:endParaRPr lang="en-IN"/>
          </a:p>
        </p:txBody>
      </p:sp>
      <p:sp>
        <p:nvSpPr>
          <p:cNvPr id="1048606" name="Slide Number Placeholder 5"/>
          <p:cNvSpPr>
            <a:spLocks noGrp="1"/>
          </p:cNvSpPr>
          <p:nvPr>
            <p:ph type="sldNum" sz="quarter" idx="12"/>
          </p:nvPr>
        </p:nvSpPr>
        <p:spPr/>
        <p:txBody>
          <a:bodyPr/>
          <a:lstStyle/>
          <a:p>
            <a:fld id="{8D19482D-AC8B-48CE-84EF-F00BEB12D7D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4" name="Title 1"/>
          <p:cNvSpPr>
            <a:spLocks noGrp="1"/>
          </p:cNvSpPr>
          <p:nvPr>
            <p:ph type="title"/>
          </p:nvPr>
        </p:nvSpPr>
        <p:spPr/>
        <p:txBody>
          <a:bodyPr/>
          <a:lstStyle/>
          <a:p>
            <a:r>
              <a:rPr lang="en-US"/>
              <a:t>Click to edit Master title style</a:t>
            </a:r>
            <a:endParaRPr lang="en-IN"/>
          </a:p>
        </p:txBody>
      </p:sp>
      <p:sp>
        <p:nvSpPr>
          <p:cNvPr id="1048635"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6" name="Date Placeholder 3"/>
          <p:cNvSpPr>
            <a:spLocks noGrp="1"/>
          </p:cNvSpPr>
          <p:nvPr>
            <p:ph type="dt" sz="half" idx="10"/>
          </p:nvPr>
        </p:nvSpPr>
        <p:spPr/>
        <p:txBody>
          <a:bodyPr/>
          <a:lstStyle/>
          <a:p>
            <a:fld id="{1D6259AB-C8F2-41DF-B516-882DC29287F6}" type="datetimeFigureOut">
              <a:rPr lang="en-IN" smtClean="0"/>
              <a:t>27-03-2023</a:t>
            </a:fld>
            <a:endParaRPr lang="en-IN"/>
          </a:p>
        </p:txBody>
      </p:sp>
      <p:sp>
        <p:nvSpPr>
          <p:cNvPr id="1048637" name="Footer Placeholder 4"/>
          <p:cNvSpPr>
            <a:spLocks noGrp="1"/>
          </p:cNvSpPr>
          <p:nvPr>
            <p:ph type="ftr" sz="quarter" idx="11"/>
          </p:nvPr>
        </p:nvSpPr>
        <p:spPr/>
        <p:txBody>
          <a:bodyPr/>
          <a:lstStyle/>
          <a:p>
            <a:endParaRPr lang="en-IN"/>
          </a:p>
        </p:txBody>
      </p:sp>
      <p:sp>
        <p:nvSpPr>
          <p:cNvPr id="1048638" name="Slide Number Placeholder 5"/>
          <p:cNvSpPr>
            <a:spLocks noGrp="1"/>
          </p:cNvSpPr>
          <p:nvPr>
            <p:ph type="sldNum" sz="quarter" idx="12"/>
          </p:nvPr>
        </p:nvSpPr>
        <p:spPr/>
        <p:txBody>
          <a:bodyPr/>
          <a:lstStyle/>
          <a:p>
            <a:fld id="{8D19482D-AC8B-48CE-84EF-F00BEB12D7D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3"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24"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5" name="Date Placeholder 3"/>
          <p:cNvSpPr>
            <a:spLocks noGrp="1"/>
          </p:cNvSpPr>
          <p:nvPr>
            <p:ph type="dt" sz="half" idx="10"/>
          </p:nvPr>
        </p:nvSpPr>
        <p:spPr/>
        <p:txBody>
          <a:bodyPr/>
          <a:lstStyle/>
          <a:p>
            <a:fld id="{1D6259AB-C8F2-41DF-B516-882DC29287F6}" type="datetimeFigureOut">
              <a:rPr lang="en-IN" smtClean="0"/>
              <a:t>27-03-2023</a:t>
            </a:fld>
            <a:endParaRPr lang="en-IN"/>
          </a:p>
        </p:txBody>
      </p:sp>
      <p:sp>
        <p:nvSpPr>
          <p:cNvPr id="1048626" name="Footer Placeholder 4"/>
          <p:cNvSpPr>
            <a:spLocks noGrp="1"/>
          </p:cNvSpPr>
          <p:nvPr>
            <p:ph type="ftr" sz="quarter" idx="11"/>
          </p:nvPr>
        </p:nvSpPr>
        <p:spPr/>
        <p:txBody>
          <a:bodyPr/>
          <a:lstStyle/>
          <a:p>
            <a:endParaRPr lang="en-IN"/>
          </a:p>
        </p:txBody>
      </p:sp>
      <p:sp>
        <p:nvSpPr>
          <p:cNvPr id="1048627" name="Slide Number Placeholder 5"/>
          <p:cNvSpPr>
            <a:spLocks noGrp="1"/>
          </p:cNvSpPr>
          <p:nvPr>
            <p:ph type="sldNum" sz="quarter" idx="12"/>
          </p:nvPr>
        </p:nvSpPr>
        <p:spPr/>
        <p:txBody>
          <a:bodyPr/>
          <a:lstStyle/>
          <a:p>
            <a:fld id="{8D19482D-AC8B-48CE-84EF-F00BEB12D7D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endParaRPr lang="en-IN"/>
          </a:p>
        </p:txBody>
      </p:sp>
      <p:sp>
        <p:nvSpPr>
          <p:cNvPr id="104858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83" name="Date Placeholder 3"/>
          <p:cNvSpPr>
            <a:spLocks noGrp="1"/>
          </p:cNvSpPr>
          <p:nvPr>
            <p:ph type="dt" sz="half" idx="10"/>
          </p:nvPr>
        </p:nvSpPr>
        <p:spPr/>
        <p:txBody>
          <a:bodyPr/>
          <a:lstStyle/>
          <a:p>
            <a:fld id="{1D6259AB-C8F2-41DF-B516-882DC29287F6}" type="datetimeFigureOut">
              <a:rPr lang="en-IN" smtClean="0"/>
              <a:t>27-03-2023</a:t>
            </a:fld>
            <a:endParaRPr lang="en-IN"/>
          </a:p>
        </p:txBody>
      </p:sp>
      <p:sp>
        <p:nvSpPr>
          <p:cNvPr id="1048584" name="Footer Placeholder 4"/>
          <p:cNvSpPr>
            <a:spLocks noGrp="1"/>
          </p:cNvSpPr>
          <p:nvPr>
            <p:ph type="ftr" sz="quarter" idx="11"/>
          </p:nvPr>
        </p:nvSpPr>
        <p:spPr/>
        <p:txBody>
          <a:bodyPr/>
          <a:lstStyle/>
          <a:p>
            <a:endParaRPr lang="en-IN"/>
          </a:p>
        </p:txBody>
      </p:sp>
      <p:sp>
        <p:nvSpPr>
          <p:cNvPr id="1048585" name="Slide Number Placeholder 5"/>
          <p:cNvSpPr>
            <a:spLocks noGrp="1"/>
          </p:cNvSpPr>
          <p:nvPr>
            <p:ph type="sldNum" sz="quarter" idx="12"/>
          </p:nvPr>
        </p:nvSpPr>
        <p:spPr/>
        <p:txBody>
          <a:bodyPr/>
          <a:lstStyle/>
          <a:p>
            <a:fld id="{8D19482D-AC8B-48CE-84EF-F00BEB12D7D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9"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40"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41" name="Date Placeholder 3"/>
          <p:cNvSpPr>
            <a:spLocks noGrp="1"/>
          </p:cNvSpPr>
          <p:nvPr>
            <p:ph type="dt" sz="half" idx="10"/>
          </p:nvPr>
        </p:nvSpPr>
        <p:spPr/>
        <p:txBody>
          <a:bodyPr/>
          <a:lstStyle/>
          <a:p>
            <a:fld id="{1D6259AB-C8F2-41DF-B516-882DC29287F6}" type="datetimeFigureOut">
              <a:rPr lang="en-IN" smtClean="0"/>
              <a:t>27-03-2023</a:t>
            </a:fld>
            <a:endParaRPr lang="en-IN"/>
          </a:p>
        </p:txBody>
      </p:sp>
      <p:sp>
        <p:nvSpPr>
          <p:cNvPr id="1048642" name="Footer Placeholder 4"/>
          <p:cNvSpPr>
            <a:spLocks noGrp="1"/>
          </p:cNvSpPr>
          <p:nvPr>
            <p:ph type="ftr" sz="quarter" idx="11"/>
          </p:nvPr>
        </p:nvSpPr>
        <p:spPr/>
        <p:txBody>
          <a:bodyPr/>
          <a:lstStyle/>
          <a:p>
            <a:endParaRPr lang="en-IN"/>
          </a:p>
        </p:txBody>
      </p:sp>
      <p:sp>
        <p:nvSpPr>
          <p:cNvPr id="1048643" name="Slide Number Placeholder 5"/>
          <p:cNvSpPr>
            <a:spLocks noGrp="1"/>
          </p:cNvSpPr>
          <p:nvPr>
            <p:ph type="sldNum" sz="quarter" idx="12"/>
          </p:nvPr>
        </p:nvSpPr>
        <p:spPr/>
        <p:txBody>
          <a:bodyPr/>
          <a:lstStyle/>
          <a:p>
            <a:fld id="{8D19482D-AC8B-48CE-84EF-F00BEB12D7DA}"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4" name="Title 1"/>
          <p:cNvSpPr>
            <a:spLocks noGrp="1"/>
          </p:cNvSpPr>
          <p:nvPr>
            <p:ph type="title"/>
          </p:nvPr>
        </p:nvSpPr>
        <p:spPr/>
        <p:txBody>
          <a:bodyPr/>
          <a:lstStyle/>
          <a:p>
            <a:r>
              <a:rPr lang="en-US"/>
              <a:t>Click to edit Master title style</a:t>
            </a:r>
            <a:endParaRPr lang="en-IN"/>
          </a:p>
        </p:txBody>
      </p:sp>
      <p:sp>
        <p:nvSpPr>
          <p:cNvPr id="1048645"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6"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7" name="Date Placeholder 4"/>
          <p:cNvSpPr>
            <a:spLocks noGrp="1"/>
          </p:cNvSpPr>
          <p:nvPr>
            <p:ph type="dt" sz="half" idx="10"/>
          </p:nvPr>
        </p:nvSpPr>
        <p:spPr/>
        <p:txBody>
          <a:bodyPr/>
          <a:lstStyle/>
          <a:p>
            <a:fld id="{1D6259AB-C8F2-41DF-B516-882DC29287F6}" type="datetimeFigureOut">
              <a:rPr lang="en-IN" smtClean="0"/>
              <a:t>27-03-2023</a:t>
            </a:fld>
            <a:endParaRPr lang="en-IN"/>
          </a:p>
        </p:txBody>
      </p:sp>
      <p:sp>
        <p:nvSpPr>
          <p:cNvPr id="1048648" name="Footer Placeholder 5"/>
          <p:cNvSpPr>
            <a:spLocks noGrp="1"/>
          </p:cNvSpPr>
          <p:nvPr>
            <p:ph type="ftr" sz="quarter" idx="11"/>
          </p:nvPr>
        </p:nvSpPr>
        <p:spPr/>
        <p:txBody>
          <a:bodyPr/>
          <a:lstStyle/>
          <a:p>
            <a:endParaRPr lang="en-IN"/>
          </a:p>
        </p:txBody>
      </p:sp>
      <p:sp>
        <p:nvSpPr>
          <p:cNvPr id="1048649" name="Slide Number Placeholder 6"/>
          <p:cNvSpPr>
            <a:spLocks noGrp="1"/>
          </p:cNvSpPr>
          <p:nvPr>
            <p:ph type="sldNum" sz="quarter" idx="12"/>
          </p:nvPr>
        </p:nvSpPr>
        <p:spPr/>
        <p:txBody>
          <a:bodyPr/>
          <a:lstStyle/>
          <a:p>
            <a:fld id="{8D19482D-AC8B-48CE-84EF-F00BEB12D7D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0"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651"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2"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3"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4"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5" name="Date Placeholder 6"/>
          <p:cNvSpPr>
            <a:spLocks noGrp="1"/>
          </p:cNvSpPr>
          <p:nvPr>
            <p:ph type="dt" sz="half" idx="10"/>
          </p:nvPr>
        </p:nvSpPr>
        <p:spPr/>
        <p:txBody>
          <a:bodyPr/>
          <a:lstStyle/>
          <a:p>
            <a:fld id="{1D6259AB-C8F2-41DF-B516-882DC29287F6}" type="datetimeFigureOut">
              <a:rPr lang="en-IN" smtClean="0"/>
              <a:t>27-03-2023</a:t>
            </a:fld>
            <a:endParaRPr lang="en-IN"/>
          </a:p>
        </p:txBody>
      </p:sp>
      <p:sp>
        <p:nvSpPr>
          <p:cNvPr id="1048656" name="Footer Placeholder 7"/>
          <p:cNvSpPr>
            <a:spLocks noGrp="1"/>
          </p:cNvSpPr>
          <p:nvPr>
            <p:ph type="ftr" sz="quarter" idx="11"/>
          </p:nvPr>
        </p:nvSpPr>
        <p:spPr/>
        <p:txBody>
          <a:bodyPr/>
          <a:lstStyle/>
          <a:p>
            <a:endParaRPr lang="en-IN"/>
          </a:p>
        </p:txBody>
      </p:sp>
      <p:sp>
        <p:nvSpPr>
          <p:cNvPr id="1048657" name="Slide Number Placeholder 8"/>
          <p:cNvSpPr>
            <a:spLocks noGrp="1"/>
          </p:cNvSpPr>
          <p:nvPr>
            <p:ph type="sldNum" sz="quarter" idx="12"/>
          </p:nvPr>
        </p:nvSpPr>
        <p:spPr/>
        <p:txBody>
          <a:bodyPr/>
          <a:lstStyle/>
          <a:p>
            <a:fld id="{8D19482D-AC8B-48CE-84EF-F00BEB12D7D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9" name="Title 1"/>
          <p:cNvSpPr>
            <a:spLocks noGrp="1"/>
          </p:cNvSpPr>
          <p:nvPr>
            <p:ph type="title"/>
          </p:nvPr>
        </p:nvSpPr>
        <p:spPr/>
        <p:txBody>
          <a:bodyPr/>
          <a:lstStyle/>
          <a:p>
            <a:r>
              <a:rPr lang="en-US"/>
              <a:t>Click to edit Master title style</a:t>
            </a:r>
            <a:endParaRPr lang="en-IN"/>
          </a:p>
        </p:txBody>
      </p:sp>
      <p:sp>
        <p:nvSpPr>
          <p:cNvPr id="1048620" name="Date Placeholder 2"/>
          <p:cNvSpPr>
            <a:spLocks noGrp="1"/>
          </p:cNvSpPr>
          <p:nvPr>
            <p:ph type="dt" sz="half" idx="10"/>
          </p:nvPr>
        </p:nvSpPr>
        <p:spPr/>
        <p:txBody>
          <a:bodyPr/>
          <a:lstStyle/>
          <a:p>
            <a:fld id="{1D6259AB-C8F2-41DF-B516-882DC29287F6}" type="datetimeFigureOut">
              <a:rPr lang="en-IN" smtClean="0"/>
              <a:t>27-03-2023</a:t>
            </a:fld>
            <a:endParaRPr lang="en-IN"/>
          </a:p>
        </p:txBody>
      </p:sp>
      <p:sp>
        <p:nvSpPr>
          <p:cNvPr id="1048621" name="Footer Placeholder 3"/>
          <p:cNvSpPr>
            <a:spLocks noGrp="1"/>
          </p:cNvSpPr>
          <p:nvPr>
            <p:ph type="ftr" sz="quarter" idx="11"/>
          </p:nvPr>
        </p:nvSpPr>
        <p:spPr/>
        <p:txBody>
          <a:bodyPr/>
          <a:lstStyle/>
          <a:p>
            <a:endParaRPr lang="en-IN"/>
          </a:p>
        </p:txBody>
      </p:sp>
      <p:sp>
        <p:nvSpPr>
          <p:cNvPr id="1048622" name="Slide Number Placeholder 4"/>
          <p:cNvSpPr>
            <a:spLocks noGrp="1"/>
          </p:cNvSpPr>
          <p:nvPr>
            <p:ph type="sldNum" sz="quarter" idx="12"/>
          </p:nvPr>
        </p:nvSpPr>
        <p:spPr/>
        <p:txBody>
          <a:bodyPr/>
          <a:lstStyle/>
          <a:p>
            <a:fld id="{8D19482D-AC8B-48CE-84EF-F00BEB12D7D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8" name="Date Placeholder 1"/>
          <p:cNvSpPr>
            <a:spLocks noGrp="1"/>
          </p:cNvSpPr>
          <p:nvPr>
            <p:ph type="dt" sz="half" idx="10"/>
          </p:nvPr>
        </p:nvSpPr>
        <p:spPr/>
        <p:txBody>
          <a:bodyPr/>
          <a:lstStyle/>
          <a:p>
            <a:fld id="{1D6259AB-C8F2-41DF-B516-882DC29287F6}" type="datetimeFigureOut">
              <a:rPr lang="en-IN" smtClean="0"/>
              <a:t>27-03-2023</a:t>
            </a:fld>
            <a:endParaRPr lang="en-IN"/>
          </a:p>
        </p:txBody>
      </p:sp>
      <p:sp>
        <p:nvSpPr>
          <p:cNvPr id="1048659" name="Footer Placeholder 2"/>
          <p:cNvSpPr>
            <a:spLocks noGrp="1"/>
          </p:cNvSpPr>
          <p:nvPr>
            <p:ph type="ftr" sz="quarter" idx="11"/>
          </p:nvPr>
        </p:nvSpPr>
        <p:spPr/>
        <p:txBody>
          <a:bodyPr/>
          <a:lstStyle/>
          <a:p>
            <a:endParaRPr lang="en-IN"/>
          </a:p>
        </p:txBody>
      </p:sp>
      <p:sp>
        <p:nvSpPr>
          <p:cNvPr id="1048660" name="Slide Number Placeholder 3"/>
          <p:cNvSpPr>
            <a:spLocks noGrp="1"/>
          </p:cNvSpPr>
          <p:nvPr>
            <p:ph type="sldNum" sz="quarter" idx="12"/>
          </p:nvPr>
        </p:nvSpPr>
        <p:spPr/>
        <p:txBody>
          <a:bodyPr/>
          <a:lstStyle/>
          <a:p>
            <a:fld id="{8D19482D-AC8B-48CE-84EF-F00BEB12D7D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1"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62"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3"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64" name="Date Placeholder 4"/>
          <p:cNvSpPr>
            <a:spLocks noGrp="1"/>
          </p:cNvSpPr>
          <p:nvPr>
            <p:ph type="dt" sz="half" idx="10"/>
          </p:nvPr>
        </p:nvSpPr>
        <p:spPr/>
        <p:txBody>
          <a:bodyPr/>
          <a:lstStyle/>
          <a:p>
            <a:fld id="{1D6259AB-C8F2-41DF-B516-882DC29287F6}" type="datetimeFigureOut">
              <a:rPr lang="en-IN" smtClean="0"/>
              <a:t>27-03-2023</a:t>
            </a:fld>
            <a:endParaRPr lang="en-IN"/>
          </a:p>
        </p:txBody>
      </p:sp>
      <p:sp>
        <p:nvSpPr>
          <p:cNvPr id="1048665" name="Footer Placeholder 5"/>
          <p:cNvSpPr>
            <a:spLocks noGrp="1"/>
          </p:cNvSpPr>
          <p:nvPr>
            <p:ph type="ftr" sz="quarter" idx="11"/>
          </p:nvPr>
        </p:nvSpPr>
        <p:spPr/>
        <p:txBody>
          <a:bodyPr/>
          <a:lstStyle/>
          <a:p>
            <a:endParaRPr lang="en-IN"/>
          </a:p>
        </p:txBody>
      </p:sp>
      <p:sp>
        <p:nvSpPr>
          <p:cNvPr id="1048666" name="Slide Number Placeholder 6"/>
          <p:cNvSpPr>
            <a:spLocks noGrp="1"/>
          </p:cNvSpPr>
          <p:nvPr>
            <p:ph type="sldNum" sz="quarter" idx="12"/>
          </p:nvPr>
        </p:nvSpPr>
        <p:spPr/>
        <p:txBody>
          <a:bodyPr/>
          <a:lstStyle/>
          <a:p>
            <a:fld id="{8D19482D-AC8B-48CE-84EF-F00BEB12D7D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8"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29"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30"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31" name="Date Placeholder 4"/>
          <p:cNvSpPr>
            <a:spLocks noGrp="1"/>
          </p:cNvSpPr>
          <p:nvPr>
            <p:ph type="dt" sz="half" idx="10"/>
          </p:nvPr>
        </p:nvSpPr>
        <p:spPr/>
        <p:txBody>
          <a:bodyPr/>
          <a:lstStyle/>
          <a:p>
            <a:fld id="{1D6259AB-C8F2-41DF-B516-882DC29287F6}" type="datetimeFigureOut">
              <a:rPr lang="en-IN" smtClean="0"/>
              <a:t>27-03-2023</a:t>
            </a:fld>
            <a:endParaRPr lang="en-IN"/>
          </a:p>
        </p:txBody>
      </p:sp>
      <p:sp>
        <p:nvSpPr>
          <p:cNvPr id="1048632" name="Footer Placeholder 5"/>
          <p:cNvSpPr>
            <a:spLocks noGrp="1"/>
          </p:cNvSpPr>
          <p:nvPr>
            <p:ph type="ftr" sz="quarter" idx="11"/>
          </p:nvPr>
        </p:nvSpPr>
        <p:spPr/>
        <p:txBody>
          <a:bodyPr/>
          <a:lstStyle/>
          <a:p>
            <a:endParaRPr lang="en-IN"/>
          </a:p>
        </p:txBody>
      </p:sp>
      <p:sp>
        <p:nvSpPr>
          <p:cNvPr id="1048633" name="Slide Number Placeholder 6"/>
          <p:cNvSpPr>
            <a:spLocks noGrp="1"/>
          </p:cNvSpPr>
          <p:nvPr>
            <p:ph type="sldNum" sz="quarter" idx="12"/>
          </p:nvPr>
        </p:nvSpPr>
        <p:spPr/>
        <p:txBody>
          <a:bodyPr/>
          <a:lstStyle/>
          <a:p>
            <a:fld id="{8D19482D-AC8B-48CE-84EF-F00BEB12D7D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6259AB-C8F2-41DF-B516-882DC29287F6}" type="datetimeFigureOut">
              <a:rPr lang="en-IN" smtClean="0"/>
              <a:t>27-03-2023</a:t>
            </a:fld>
            <a:endParaRPr lang="en-IN"/>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19482D-AC8B-48CE-84EF-F00BEB12D7DA}"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s://www.tutorialspoint.com/python/index.htm" TargetMode="External"/><Relationship Id="rId2" Type="http://schemas.openxmlformats.org/officeDocument/2006/relationships/hyperlink" Target="https://www.w3schools.com/python/" TargetMode="External"/><Relationship Id="rId1" Type="http://schemas.openxmlformats.org/officeDocument/2006/relationships/slideLayout" Target="../slideLayouts/slideLayout2.xml"/><Relationship Id="rId6" Type="http://schemas.openxmlformats.org/officeDocument/2006/relationships/hyperlink" Target="https://www.pythontutorial.net/" TargetMode="External"/><Relationship Id="rId5" Type="http://schemas.openxmlformats.org/officeDocument/2006/relationships/hyperlink" Target="https://www.learnpython.org/" TargetMode="External"/><Relationship Id="rId4" Type="http://schemas.openxmlformats.org/officeDocument/2006/relationships/hyperlink" Target="https://www.javatpoint.com/python-tutoria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Picture 3"/>
          <p:cNvPicPr>
            <a:picLocks/>
          </p:cNvPicPr>
          <p:nvPr/>
        </p:nvPicPr>
        <p:blipFill>
          <a:blip r:embed="rId2"/>
          <a:stretch>
            <a:fillRect/>
          </a:stretch>
        </p:blipFill>
        <p:spPr>
          <a:xfrm>
            <a:off x="804581" y="553570"/>
            <a:ext cx="1866901" cy="1275230"/>
          </a:xfrm>
          <a:prstGeom prst="rect">
            <a:avLst/>
          </a:prstGeom>
        </p:spPr>
      </p:pic>
      <p:sp>
        <p:nvSpPr>
          <p:cNvPr id="1048607" name="TextBox 9"/>
          <p:cNvSpPr txBox="1"/>
          <p:nvPr/>
        </p:nvSpPr>
        <p:spPr>
          <a:xfrm>
            <a:off x="3397624" y="627529"/>
            <a:ext cx="7422776" cy="1015663"/>
          </a:xfrm>
          <a:prstGeom prst="rect">
            <a:avLst/>
          </a:prstGeom>
          <a:noFill/>
        </p:spPr>
        <p:txBody>
          <a:bodyPr wrap="square" rtlCol="0">
            <a:spAutoFit/>
          </a:bodyPr>
          <a:lstStyle/>
          <a:p>
            <a:pPr algn="ctr"/>
            <a:r>
              <a:rPr lang="en-US" sz="2000" dirty="0">
                <a:solidFill>
                  <a:schemeClr val="accent1">
                    <a:lumMod val="75000"/>
                  </a:schemeClr>
                </a:solidFill>
                <a:latin typeface="Arial" panose="020B0604020202020204" pitchFamily="34" charset="0"/>
                <a:cs typeface="Arial" panose="020B0604020202020204" pitchFamily="34" charset="0"/>
              </a:rPr>
              <a:t>CMR TECHNICAL CAMPUS(</a:t>
            </a:r>
            <a:r>
              <a:rPr lang="en-US" sz="2000" dirty="0">
                <a:solidFill>
                  <a:schemeClr val="accent5">
                    <a:lumMod val="75000"/>
                  </a:schemeClr>
                </a:solidFill>
                <a:latin typeface="Arial" panose="020B0604020202020204" pitchFamily="34" charset="0"/>
                <a:cs typeface="Arial" panose="020B0604020202020204" pitchFamily="34" charset="0"/>
              </a:rPr>
              <a:t>UCG AUTONOMOUS)</a:t>
            </a:r>
            <a:endParaRPr lang="en-US" sz="2000" dirty="0">
              <a:solidFill>
                <a:schemeClr val="accent1">
                  <a:lumMod val="75000"/>
                </a:schemeClr>
              </a:solidFill>
              <a:latin typeface="Arial" panose="020B0604020202020204" pitchFamily="34" charset="0"/>
              <a:cs typeface="Arial" panose="020B0604020202020204" pitchFamily="34" charset="0"/>
            </a:endParaRPr>
          </a:p>
          <a:p>
            <a:pPr algn="ctr"/>
            <a:r>
              <a:rPr lang="en-US" sz="2000" dirty="0">
                <a:solidFill>
                  <a:schemeClr val="accent1">
                    <a:lumMod val="75000"/>
                  </a:schemeClr>
                </a:solidFill>
                <a:latin typeface="Arial" panose="020B0604020202020204" pitchFamily="34" charset="0"/>
                <a:cs typeface="Arial" panose="020B0604020202020204" pitchFamily="34" charset="0"/>
              </a:rPr>
              <a:t>Kandlakoya, Medchal, Hyderabad – 501401</a:t>
            </a:r>
          </a:p>
          <a:p>
            <a:pPr algn="ctr"/>
            <a:r>
              <a:rPr lang="en-IN" sz="2000" dirty="0">
                <a:solidFill>
                  <a:schemeClr val="accent1">
                    <a:lumMod val="75000"/>
                  </a:schemeClr>
                </a:solidFill>
                <a:latin typeface="Arial" panose="020B0604020202020204" pitchFamily="34" charset="0"/>
                <a:cs typeface="Arial" panose="020B0604020202020204" pitchFamily="34" charset="0"/>
              </a:rPr>
              <a:t>Department of Computer Science and Engineering</a:t>
            </a:r>
          </a:p>
        </p:txBody>
      </p:sp>
      <p:sp>
        <p:nvSpPr>
          <p:cNvPr id="1048608" name="TextBox 10"/>
          <p:cNvSpPr txBox="1"/>
          <p:nvPr/>
        </p:nvSpPr>
        <p:spPr>
          <a:xfrm>
            <a:off x="1442700" y="2274349"/>
            <a:ext cx="8875058" cy="646331"/>
          </a:xfrm>
          <a:prstGeom prst="rect">
            <a:avLst/>
          </a:prstGeom>
          <a:noFill/>
        </p:spPr>
        <p:txBody>
          <a:bodyPr wrap="square" rtlCol="0">
            <a:spAutoFit/>
          </a:bodyPr>
          <a:lstStyle/>
          <a:p>
            <a:pPr algn="ctr"/>
            <a:r>
              <a:rPr lang="en-US" sz="3600" b="1" u="sng" dirty="0">
                <a:latin typeface="Times New Roman" panose="02020603050405020304" pitchFamily="18" charset="0"/>
                <a:cs typeface="Times New Roman" panose="02020603050405020304" pitchFamily="18" charset="0"/>
              </a:rPr>
              <a:t>Predicting the Rice leaf diseases using CNN</a:t>
            </a:r>
            <a:endParaRPr lang="en-IN" sz="3600" b="1" u="sng" dirty="0">
              <a:latin typeface="Times New Roman" panose="02020603050405020304" pitchFamily="18" charset="0"/>
              <a:cs typeface="Times New Roman" panose="02020603050405020304" pitchFamily="18" charset="0"/>
            </a:endParaRPr>
          </a:p>
        </p:txBody>
      </p:sp>
      <p:sp>
        <p:nvSpPr>
          <p:cNvPr id="1048609" name="TextBox 11"/>
          <p:cNvSpPr txBox="1"/>
          <p:nvPr/>
        </p:nvSpPr>
        <p:spPr>
          <a:xfrm>
            <a:off x="7628965" y="4321278"/>
            <a:ext cx="3845858" cy="923330"/>
          </a:xfrm>
          <a:prstGeom prst="rect">
            <a:avLst/>
          </a:prstGeom>
          <a:noFill/>
        </p:spPr>
        <p:txBody>
          <a:bodyPr wrap="square" rtlCol="0">
            <a:spAutoFit/>
          </a:bodyPr>
          <a:lstStyle/>
          <a:p>
            <a:r>
              <a:rPr lang="en-US" b="1" dirty="0">
                <a:solidFill>
                  <a:schemeClr val="accent1">
                    <a:lumMod val="75000"/>
                  </a:schemeClr>
                </a:solidFill>
              </a:rPr>
              <a:t>197R1A05F4- MAHEEN FATHIMA</a:t>
            </a:r>
          </a:p>
          <a:p>
            <a:r>
              <a:rPr lang="en-US" b="1" dirty="0">
                <a:solidFill>
                  <a:schemeClr val="accent1">
                    <a:lumMod val="75000"/>
                  </a:schemeClr>
                </a:solidFill>
              </a:rPr>
              <a:t>197R1A05F9-PRARTHNA AGARWAL</a:t>
            </a:r>
          </a:p>
          <a:p>
            <a:r>
              <a:rPr lang="en-US" b="1" dirty="0">
                <a:solidFill>
                  <a:schemeClr val="accent1">
                    <a:lumMod val="75000"/>
                  </a:schemeClr>
                </a:solidFill>
              </a:rPr>
              <a:t>197R1A05G5-SAMA SRAVANI</a:t>
            </a:r>
          </a:p>
        </p:txBody>
      </p:sp>
      <p:sp>
        <p:nvSpPr>
          <p:cNvPr id="1048610" name="TextBox 13"/>
          <p:cNvSpPr txBox="1"/>
          <p:nvPr/>
        </p:nvSpPr>
        <p:spPr>
          <a:xfrm>
            <a:off x="896471" y="4321278"/>
            <a:ext cx="3845858" cy="1015663"/>
          </a:xfrm>
          <a:prstGeom prst="rect">
            <a:avLst/>
          </a:prstGeom>
          <a:noFill/>
        </p:spPr>
        <p:txBody>
          <a:bodyPr wrap="square" rtlCol="0">
            <a:spAutoFit/>
          </a:bodyPr>
          <a:lstStyle/>
          <a:p>
            <a:pPr algn="ctr"/>
            <a:r>
              <a:rPr lang="en-IN" sz="1800" b="1" dirty="0">
                <a:solidFill>
                  <a:srgbClr val="C00000"/>
                </a:solidFill>
                <a:effectLst/>
                <a:latin typeface="Arial" panose="020B0604020202020204" pitchFamily="34" charset="0"/>
                <a:ea typeface="Arial" panose="020B0604020202020204" pitchFamily="34" charset="0"/>
              </a:rPr>
              <a:t>Under esteemed guidance of</a:t>
            </a:r>
            <a:endParaRPr lang="en-IN" sz="1800" dirty="0">
              <a:solidFill>
                <a:srgbClr val="000000"/>
              </a:solidFill>
              <a:effectLst/>
              <a:latin typeface="Calibri" panose="020F0502020204030204" pitchFamily="34" charset="0"/>
              <a:ea typeface="Calibri" panose="020F0502020204030204" pitchFamily="34" charset="0"/>
            </a:endParaRPr>
          </a:p>
          <a:p>
            <a:pPr algn="ctr"/>
            <a:endParaRPr lang="en-IN" dirty="0"/>
          </a:p>
          <a:p>
            <a:pPr algn="ctr"/>
            <a:r>
              <a:rPr lang="en-IN" sz="2400" b="1" dirty="0">
                <a:solidFill>
                  <a:schemeClr val="accent1">
                    <a:lumMod val="75000"/>
                  </a:schemeClr>
                </a:solidFill>
              </a:rPr>
              <a:t>A.UDAY KIRAN</a:t>
            </a:r>
            <a:endParaRPr lang="en-IN" sz="2400" b="1" dirty="0">
              <a:solidFill>
                <a:schemeClr val="accent5">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BDB0C-4879-D42D-CAA7-A7337A7B4B35}"/>
              </a:ext>
            </a:extLst>
          </p:cNvPr>
          <p:cNvSpPr>
            <a:spLocks noGrp="1"/>
          </p:cNvSpPr>
          <p:nvPr>
            <p:ph type="title"/>
          </p:nvPr>
        </p:nvSpPr>
        <p:spPr>
          <a:xfrm>
            <a:off x="838200" y="0"/>
            <a:ext cx="10515600" cy="1325563"/>
          </a:xfrm>
        </p:spPr>
        <p:txBody>
          <a:bodyPr/>
          <a:lstStyle/>
          <a:p>
            <a:r>
              <a:rPr lang="en-US" b="1" dirty="0">
                <a:solidFill>
                  <a:srgbClr val="FF0000"/>
                </a:solidFill>
                <a:latin typeface="Times New Roman" panose="02020603050405020304" pitchFamily="18" charset="0"/>
                <a:cs typeface="Times New Roman" panose="02020603050405020304" pitchFamily="18" charset="0"/>
              </a:rPr>
              <a:t>Use Case Diagram:</a:t>
            </a:r>
            <a:endParaRPr lang="en-IN" b="1" dirty="0">
              <a:solidFill>
                <a:srgbClr val="FF0000"/>
              </a:solidFill>
              <a:latin typeface="Times New Roman" panose="02020603050405020304" pitchFamily="18" charset="0"/>
              <a:cs typeface="Times New Roman" panose="02020603050405020304" pitchFamily="18" charset="0"/>
            </a:endParaRPr>
          </a:p>
        </p:txBody>
      </p:sp>
      <p:pic>
        <p:nvPicPr>
          <p:cNvPr id="6" name="Picture 5" descr="C:\Users\GENIUS\Desktop\UseCase.jpg">
            <a:extLst>
              <a:ext uri="{FF2B5EF4-FFF2-40B4-BE49-F238E27FC236}">
                <a16:creationId xmlns:a16="http://schemas.microsoft.com/office/drawing/2014/main" id="{89CF96D6-4053-7641-2365-1FF15E86418C}"/>
              </a:ext>
            </a:extLst>
          </p:cNvPr>
          <p:cNvPicPr/>
          <p:nvPr/>
        </p:nvPicPr>
        <p:blipFill>
          <a:blip r:embed="rId2"/>
          <a:srcRect/>
          <a:stretch>
            <a:fillRect/>
          </a:stretch>
        </p:blipFill>
        <p:spPr bwMode="auto">
          <a:xfrm>
            <a:off x="3346132" y="1090716"/>
            <a:ext cx="6221614" cy="5767283"/>
          </a:xfrm>
          <a:prstGeom prst="rect">
            <a:avLst/>
          </a:prstGeom>
          <a:noFill/>
          <a:ln w="9525">
            <a:noFill/>
            <a:miter lim="800000"/>
            <a:headEnd/>
            <a:tailEnd/>
          </a:ln>
        </p:spPr>
      </p:pic>
    </p:spTree>
    <p:extLst>
      <p:ext uri="{BB962C8B-B14F-4D97-AF65-F5344CB8AC3E}">
        <p14:creationId xmlns:p14="http://schemas.microsoft.com/office/powerpoint/2010/main" val="1010025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A9238-EB95-1D30-8122-5F83A6D8C327}"/>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Class Diagram:</a:t>
            </a:r>
            <a:endParaRPr lang="en-IN" b="1" dirty="0">
              <a:solidFill>
                <a:srgbClr val="FF0000"/>
              </a:solidFill>
              <a:latin typeface="Times New Roman" panose="02020603050405020304" pitchFamily="18" charset="0"/>
              <a:cs typeface="Times New Roman" panose="02020603050405020304" pitchFamily="18" charset="0"/>
            </a:endParaRPr>
          </a:p>
        </p:txBody>
      </p:sp>
      <p:pic>
        <p:nvPicPr>
          <p:cNvPr id="3" name="Picture 2" descr="C:\Users\GENIUS\Desktop\Class.jpg">
            <a:extLst>
              <a:ext uri="{FF2B5EF4-FFF2-40B4-BE49-F238E27FC236}">
                <a16:creationId xmlns:a16="http://schemas.microsoft.com/office/drawing/2014/main" id="{B20AC888-3C2A-C23D-6131-067C3BF96FE4}"/>
              </a:ext>
            </a:extLst>
          </p:cNvPr>
          <p:cNvPicPr/>
          <p:nvPr/>
        </p:nvPicPr>
        <p:blipFill>
          <a:blip r:embed="rId2"/>
          <a:srcRect/>
          <a:stretch>
            <a:fillRect/>
          </a:stretch>
        </p:blipFill>
        <p:spPr bwMode="auto">
          <a:xfrm>
            <a:off x="4906537" y="1025912"/>
            <a:ext cx="2709746" cy="5832087"/>
          </a:xfrm>
          <a:prstGeom prst="rect">
            <a:avLst/>
          </a:prstGeom>
          <a:noFill/>
          <a:ln w="9525">
            <a:noFill/>
            <a:miter lim="800000"/>
            <a:headEnd/>
            <a:tailEnd/>
          </a:ln>
        </p:spPr>
      </p:pic>
    </p:spTree>
    <p:extLst>
      <p:ext uri="{BB962C8B-B14F-4D97-AF65-F5344CB8AC3E}">
        <p14:creationId xmlns:p14="http://schemas.microsoft.com/office/powerpoint/2010/main" val="3048474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6FFCD-70C1-ACA8-7002-0EB337DBC666}"/>
              </a:ext>
            </a:extLst>
          </p:cNvPr>
          <p:cNvSpPr>
            <a:spLocks noGrp="1"/>
          </p:cNvSpPr>
          <p:nvPr>
            <p:ph type="title"/>
          </p:nvPr>
        </p:nvSpPr>
        <p:spPr>
          <a:xfrm>
            <a:off x="838200" y="365126"/>
            <a:ext cx="3880945" cy="759482"/>
          </a:xfrm>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Sequence Diagram:</a:t>
            </a:r>
            <a:endParaRPr lang="en-IN" sz="3200" b="1" dirty="0">
              <a:solidFill>
                <a:srgbClr val="FF0000"/>
              </a:solidFill>
              <a:latin typeface="Times New Roman" panose="02020603050405020304" pitchFamily="18" charset="0"/>
              <a:cs typeface="Times New Roman" panose="02020603050405020304" pitchFamily="18" charset="0"/>
            </a:endParaRPr>
          </a:p>
        </p:txBody>
      </p:sp>
      <p:pic>
        <p:nvPicPr>
          <p:cNvPr id="3" name="Picture 2" descr="C:\Users\GENIUS\Desktop\Sequence.jpg">
            <a:extLst>
              <a:ext uri="{FF2B5EF4-FFF2-40B4-BE49-F238E27FC236}">
                <a16:creationId xmlns:a16="http://schemas.microsoft.com/office/drawing/2014/main" id="{E8F2D194-A6CF-5867-77C1-68BF717BC1A6}"/>
              </a:ext>
            </a:extLst>
          </p:cNvPr>
          <p:cNvPicPr/>
          <p:nvPr/>
        </p:nvPicPr>
        <p:blipFill>
          <a:blip r:embed="rId3"/>
          <a:srcRect/>
          <a:stretch>
            <a:fillRect/>
          </a:stretch>
        </p:blipFill>
        <p:spPr bwMode="auto">
          <a:xfrm>
            <a:off x="3337027" y="1107073"/>
            <a:ext cx="6511166" cy="5482912"/>
          </a:xfrm>
          <a:prstGeom prst="rect">
            <a:avLst/>
          </a:prstGeom>
          <a:noFill/>
          <a:ln w="9525">
            <a:noFill/>
            <a:miter lim="800000"/>
            <a:headEnd/>
            <a:tailEnd/>
          </a:ln>
        </p:spPr>
      </p:pic>
      <p:sp>
        <p:nvSpPr>
          <p:cNvPr id="4" name="TextBox 3">
            <a:extLst>
              <a:ext uri="{FF2B5EF4-FFF2-40B4-BE49-F238E27FC236}">
                <a16:creationId xmlns:a16="http://schemas.microsoft.com/office/drawing/2014/main" id="{2116586A-6789-4BC7-3C05-8D924D8D3A90}"/>
              </a:ext>
            </a:extLst>
          </p:cNvPr>
          <p:cNvSpPr txBox="1"/>
          <p:nvPr/>
        </p:nvSpPr>
        <p:spPr>
          <a:xfrm>
            <a:off x="3920359" y="6220653"/>
            <a:ext cx="914400" cy="369332"/>
          </a:xfrm>
          <a:prstGeom prst="rect">
            <a:avLst/>
          </a:prstGeom>
          <a:noFill/>
        </p:spPr>
        <p:txBody>
          <a:bodyPr wrap="square" rtlCol="0">
            <a:spAutoFit/>
          </a:bodyPr>
          <a:lstStyle/>
          <a:p>
            <a:r>
              <a:rPr lang="en-IN" dirty="0"/>
              <a:t>X</a:t>
            </a:r>
          </a:p>
        </p:txBody>
      </p:sp>
      <p:sp>
        <p:nvSpPr>
          <p:cNvPr id="5" name="TextBox 4">
            <a:extLst>
              <a:ext uri="{FF2B5EF4-FFF2-40B4-BE49-F238E27FC236}">
                <a16:creationId xmlns:a16="http://schemas.microsoft.com/office/drawing/2014/main" id="{ED39E724-A292-6182-5AE4-04911196A56C}"/>
              </a:ext>
            </a:extLst>
          </p:cNvPr>
          <p:cNvSpPr txBox="1"/>
          <p:nvPr/>
        </p:nvSpPr>
        <p:spPr>
          <a:xfrm>
            <a:off x="8240111" y="5943654"/>
            <a:ext cx="409903" cy="646331"/>
          </a:xfrm>
          <a:prstGeom prst="rect">
            <a:avLst/>
          </a:prstGeom>
          <a:noFill/>
        </p:spPr>
        <p:txBody>
          <a:bodyPr wrap="square" rtlCol="0">
            <a:spAutoFit/>
          </a:bodyPr>
          <a:lstStyle/>
          <a:p>
            <a:endParaRPr lang="en-IN" dirty="0"/>
          </a:p>
          <a:p>
            <a:r>
              <a:rPr lang="en-IN" dirty="0"/>
              <a:t>X</a:t>
            </a:r>
          </a:p>
        </p:txBody>
      </p:sp>
    </p:spTree>
    <p:extLst>
      <p:ext uri="{BB962C8B-B14F-4D97-AF65-F5344CB8AC3E}">
        <p14:creationId xmlns:p14="http://schemas.microsoft.com/office/powerpoint/2010/main" val="4278429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8BD57-EEA9-B52E-D7AB-ED6E7E875CEA}"/>
              </a:ext>
            </a:extLst>
          </p:cNvPr>
          <p:cNvSpPr>
            <a:spLocks noGrp="1"/>
          </p:cNvSpPr>
          <p:nvPr>
            <p:ph type="title"/>
          </p:nvPr>
        </p:nvSpPr>
        <p:spPr>
          <a:xfrm>
            <a:off x="838200" y="0"/>
            <a:ext cx="10515600" cy="1103971"/>
          </a:xfrm>
        </p:spPr>
        <p:txBody>
          <a:bodyPr/>
          <a:lstStyle/>
          <a:p>
            <a:r>
              <a:rPr lang="en-US" b="1" dirty="0">
                <a:solidFill>
                  <a:srgbClr val="FF0000"/>
                </a:solidFill>
                <a:latin typeface="Times New Roman" panose="02020603050405020304" pitchFamily="18" charset="0"/>
                <a:cs typeface="Times New Roman" panose="02020603050405020304" pitchFamily="18" charset="0"/>
              </a:rPr>
              <a:t>Activity Diagram:</a:t>
            </a:r>
            <a:endParaRPr lang="en-IN" b="1" dirty="0">
              <a:solidFill>
                <a:srgbClr val="FF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F5FB26D-B2A6-6ADD-0824-840C0F203EB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843219" y="183932"/>
            <a:ext cx="6657278" cy="6043961"/>
          </a:xfrm>
          <a:prstGeom prst="rect">
            <a:avLst/>
          </a:prstGeom>
          <a:noFill/>
          <a:ln>
            <a:noFill/>
          </a:ln>
          <a:effectLst/>
        </p:spPr>
      </p:pic>
      <p:sp>
        <p:nvSpPr>
          <p:cNvPr id="5" name="Rectangle 4">
            <a:extLst>
              <a:ext uri="{FF2B5EF4-FFF2-40B4-BE49-F238E27FC236}">
                <a16:creationId xmlns:a16="http://schemas.microsoft.com/office/drawing/2014/main" id="{C53F6C2C-C939-20E9-4C93-0B6EC8788E15}"/>
              </a:ext>
            </a:extLst>
          </p:cNvPr>
          <p:cNvSpPr/>
          <p:nvPr/>
        </p:nvSpPr>
        <p:spPr>
          <a:xfrm>
            <a:off x="8849710" y="4750676"/>
            <a:ext cx="1397875" cy="8303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7810855E-D55F-761F-E1CD-0B2863B9159E}"/>
              </a:ext>
            </a:extLst>
          </p:cNvPr>
          <p:cNvSpPr/>
          <p:nvPr/>
        </p:nvSpPr>
        <p:spPr>
          <a:xfrm>
            <a:off x="8271642" y="1686910"/>
            <a:ext cx="1765736" cy="7567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33110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BD9D3-E86A-B64D-E373-69C8F47DBF68}"/>
              </a:ext>
            </a:extLst>
          </p:cNvPr>
          <p:cNvSpPr>
            <a:spLocks noGrp="1"/>
          </p:cNvSpPr>
          <p:nvPr>
            <p:ph type="title"/>
          </p:nvPr>
        </p:nvSpPr>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Sample code:</a:t>
            </a:r>
          </a:p>
        </p:txBody>
      </p:sp>
      <p:sp>
        <p:nvSpPr>
          <p:cNvPr id="6" name="TextBox 5">
            <a:extLst>
              <a:ext uri="{FF2B5EF4-FFF2-40B4-BE49-F238E27FC236}">
                <a16:creationId xmlns:a16="http://schemas.microsoft.com/office/drawing/2014/main" id="{BF6CA0C0-2AB0-3445-4D8B-36C368E9B6EF}"/>
              </a:ext>
            </a:extLst>
          </p:cNvPr>
          <p:cNvSpPr txBox="1"/>
          <p:nvPr/>
        </p:nvSpPr>
        <p:spPr>
          <a:xfrm>
            <a:off x="838200" y="1225689"/>
            <a:ext cx="6096000" cy="5632311"/>
          </a:xfrm>
          <a:prstGeom prst="rect">
            <a:avLst/>
          </a:prstGeom>
          <a:noFill/>
        </p:spPr>
        <p:txBody>
          <a:bodyPr wrap="square">
            <a:spAutoFit/>
          </a:bodyPr>
          <a:lstStyle/>
          <a:p>
            <a:r>
              <a:rPr lang="en-IN" dirty="0"/>
              <a:t>from </a:t>
            </a:r>
            <a:r>
              <a:rPr lang="en-IN" dirty="0" err="1"/>
              <a:t>django.shortcuts</a:t>
            </a:r>
            <a:r>
              <a:rPr lang="en-IN" dirty="0"/>
              <a:t> import render</a:t>
            </a:r>
          </a:p>
          <a:p>
            <a:r>
              <a:rPr lang="en-IN" dirty="0"/>
              <a:t>from </a:t>
            </a:r>
            <a:r>
              <a:rPr lang="en-IN" dirty="0" err="1"/>
              <a:t>django.template</a:t>
            </a:r>
            <a:r>
              <a:rPr lang="en-IN" dirty="0"/>
              <a:t> import </a:t>
            </a:r>
            <a:r>
              <a:rPr lang="en-IN" dirty="0" err="1"/>
              <a:t>RequestContext</a:t>
            </a:r>
            <a:endParaRPr lang="en-IN" dirty="0"/>
          </a:p>
          <a:p>
            <a:r>
              <a:rPr lang="en-IN" dirty="0"/>
              <a:t>from </a:t>
            </a:r>
            <a:r>
              <a:rPr lang="en-IN" dirty="0" err="1"/>
              <a:t>django.contrib</a:t>
            </a:r>
            <a:r>
              <a:rPr lang="en-IN" dirty="0"/>
              <a:t> import messages</a:t>
            </a:r>
          </a:p>
          <a:p>
            <a:r>
              <a:rPr lang="en-IN" dirty="0"/>
              <a:t>import </a:t>
            </a:r>
            <a:r>
              <a:rPr lang="en-IN" dirty="0" err="1"/>
              <a:t>pymysql</a:t>
            </a:r>
            <a:endParaRPr lang="en-IN" dirty="0"/>
          </a:p>
          <a:p>
            <a:r>
              <a:rPr lang="en-IN" dirty="0"/>
              <a:t>from </a:t>
            </a:r>
            <a:r>
              <a:rPr lang="en-IN" dirty="0" err="1"/>
              <a:t>django.http</a:t>
            </a:r>
            <a:r>
              <a:rPr lang="en-IN" dirty="0"/>
              <a:t> import </a:t>
            </a:r>
            <a:r>
              <a:rPr lang="en-IN" dirty="0" err="1"/>
              <a:t>HttpResponse</a:t>
            </a:r>
            <a:endParaRPr lang="en-IN" dirty="0"/>
          </a:p>
          <a:p>
            <a:r>
              <a:rPr lang="en-IN" dirty="0"/>
              <a:t>from </a:t>
            </a:r>
            <a:r>
              <a:rPr lang="en-IN" dirty="0" err="1"/>
              <a:t>django.core.files.storage</a:t>
            </a:r>
            <a:r>
              <a:rPr lang="en-IN" dirty="0"/>
              <a:t> import </a:t>
            </a:r>
            <a:r>
              <a:rPr lang="en-IN" dirty="0" err="1"/>
              <a:t>FileSystemStorage</a:t>
            </a:r>
            <a:endParaRPr lang="en-IN" dirty="0"/>
          </a:p>
          <a:p>
            <a:r>
              <a:rPr lang="en-IN" dirty="0"/>
              <a:t>import </a:t>
            </a:r>
            <a:r>
              <a:rPr lang="en-IN" dirty="0" err="1"/>
              <a:t>os</a:t>
            </a:r>
            <a:endParaRPr lang="en-IN" dirty="0"/>
          </a:p>
          <a:p>
            <a:r>
              <a:rPr lang="en-IN" dirty="0"/>
              <a:t>from </a:t>
            </a:r>
            <a:r>
              <a:rPr lang="en-IN" dirty="0" err="1"/>
              <a:t>keras.models</a:t>
            </a:r>
            <a:r>
              <a:rPr lang="en-IN" dirty="0"/>
              <a:t> import </a:t>
            </a:r>
            <a:r>
              <a:rPr lang="en-IN" dirty="0" err="1"/>
              <a:t>model_from_json</a:t>
            </a:r>
            <a:endParaRPr lang="en-IN" dirty="0"/>
          </a:p>
          <a:p>
            <a:r>
              <a:rPr lang="en-IN" dirty="0"/>
              <a:t>import cv2</a:t>
            </a:r>
          </a:p>
          <a:p>
            <a:r>
              <a:rPr lang="en-IN" dirty="0"/>
              <a:t>import </a:t>
            </a:r>
            <a:r>
              <a:rPr lang="en-IN" dirty="0" err="1"/>
              <a:t>keras</a:t>
            </a:r>
            <a:endParaRPr lang="en-IN" dirty="0"/>
          </a:p>
          <a:p>
            <a:r>
              <a:rPr lang="en-IN" dirty="0"/>
              <a:t>import </a:t>
            </a:r>
            <a:r>
              <a:rPr lang="en-IN" dirty="0" err="1"/>
              <a:t>numpy</a:t>
            </a:r>
            <a:r>
              <a:rPr lang="en-IN" dirty="0"/>
              <a:t> as np</a:t>
            </a:r>
          </a:p>
          <a:p>
            <a:endParaRPr lang="en-IN" dirty="0"/>
          </a:p>
          <a:p>
            <a:r>
              <a:rPr lang="en-IN" dirty="0"/>
              <a:t>import </a:t>
            </a:r>
            <a:r>
              <a:rPr lang="en-IN" dirty="0" err="1"/>
              <a:t>os</a:t>
            </a:r>
            <a:endParaRPr lang="en-IN" dirty="0"/>
          </a:p>
          <a:p>
            <a:r>
              <a:rPr lang="en-IN" dirty="0"/>
              <a:t>from </a:t>
            </a:r>
            <a:r>
              <a:rPr lang="en-IN" dirty="0" err="1"/>
              <a:t>keras.utils.np_utils</a:t>
            </a:r>
            <a:r>
              <a:rPr lang="en-IN" dirty="0"/>
              <a:t> import </a:t>
            </a:r>
            <a:r>
              <a:rPr lang="en-IN" dirty="0" err="1"/>
              <a:t>to_categorical</a:t>
            </a:r>
            <a:endParaRPr lang="en-IN" dirty="0"/>
          </a:p>
          <a:p>
            <a:r>
              <a:rPr lang="en-IN" dirty="0"/>
              <a:t>from </a:t>
            </a:r>
            <a:r>
              <a:rPr lang="en-IN" dirty="0" err="1"/>
              <a:t>keras.layers</a:t>
            </a:r>
            <a:r>
              <a:rPr lang="en-IN" dirty="0"/>
              <a:t> import  MaxPooling2D</a:t>
            </a:r>
          </a:p>
          <a:p>
            <a:r>
              <a:rPr lang="en-IN" dirty="0"/>
              <a:t>from </a:t>
            </a:r>
            <a:r>
              <a:rPr lang="en-IN" dirty="0" err="1"/>
              <a:t>keras.layers</a:t>
            </a:r>
            <a:r>
              <a:rPr lang="en-IN" dirty="0"/>
              <a:t> import Dense, Dropout, Activation, Flatten</a:t>
            </a:r>
          </a:p>
          <a:p>
            <a:r>
              <a:rPr lang="en-IN" dirty="0"/>
              <a:t>from </a:t>
            </a:r>
            <a:r>
              <a:rPr lang="en-IN" dirty="0" err="1"/>
              <a:t>keras.layers</a:t>
            </a:r>
            <a:r>
              <a:rPr lang="en-IN" dirty="0"/>
              <a:t> import Convolution2D</a:t>
            </a:r>
          </a:p>
          <a:p>
            <a:r>
              <a:rPr lang="en-IN" dirty="0"/>
              <a:t>from </a:t>
            </a:r>
            <a:r>
              <a:rPr lang="en-IN" dirty="0" err="1"/>
              <a:t>keras.models</a:t>
            </a:r>
            <a:r>
              <a:rPr lang="en-IN" dirty="0"/>
              <a:t> import Sequential</a:t>
            </a:r>
          </a:p>
          <a:p>
            <a:r>
              <a:rPr lang="en-IN" dirty="0"/>
              <a:t>from </a:t>
            </a:r>
            <a:r>
              <a:rPr lang="en-IN" dirty="0" err="1"/>
              <a:t>keras.models</a:t>
            </a:r>
            <a:r>
              <a:rPr lang="en-IN" dirty="0"/>
              <a:t> import </a:t>
            </a:r>
            <a:r>
              <a:rPr lang="en-IN" dirty="0" err="1"/>
              <a:t>model_from_json</a:t>
            </a:r>
            <a:endParaRPr lang="en-IN" dirty="0"/>
          </a:p>
          <a:p>
            <a:r>
              <a:rPr lang="en-IN" dirty="0"/>
              <a:t>import pickle</a:t>
            </a:r>
          </a:p>
        </p:txBody>
      </p:sp>
      <p:sp>
        <p:nvSpPr>
          <p:cNvPr id="8" name="TextBox 7">
            <a:extLst>
              <a:ext uri="{FF2B5EF4-FFF2-40B4-BE49-F238E27FC236}">
                <a16:creationId xmlns:a16="http://schemas.microsoft.com/office/drawing/2014/main" id="{8AB984DC-FF7D-882F-44F2-A1EC32C696BB}"/>
              </a:ext>
            </a:extLst>
          </p:cNvPr>
          <p:cNvSpPr txBox="1"/>
          <p:nvPr/>
        </p:nvSpPr>
        <p:spPr>
          <a:xfrm>
            <a:off x="6463862" y="843092"/>
            <a:ext cx="6096000" cy="3416320"/>
          </a:xfrm>
          <a:prstGeom prst="rect">
            <a:avLst/>
          </a:prstGeom>
          <a:noFill/>
        </p:spPr>
        <p:txBody>
          <a:bodyPr wrap="square">
            <a:spAutoFit/>
          </a:bodyPr>
          <a:lstStyle/>
          <a:p>
            <a:endParaRPr lang="en-IN" dirty="0"/>
          </a:p>
          <a:p>
            <a:r>
              <a:rPr lang="en-IN" dirty="0"/>
              <a:t>from </a:t>
            </a:r>
            <a:r>
              <a:rPr lang="en-IN" dirty="0" err="1"/>
              <a:t>keras</a:t>
            </a:r>
            <a:r>
              <a:rPr lang="en-IN" dirty="0"/>
              <a:t> import applications</a:t>
            </a:r>
          </a:p>
          <a:p>
            <a:r>
              <a:rPr lang="en-IN" dirty="0"/>
              <a:t>from </a:t>
            </a:r>
            <a:r>
              <a:rPr lang="en-IN" dirty="0" err="1"/>
              <a:t>keras.layers</a:t>
            </a:r>
            <a:r>
              <a:rPr lang="en-IN" dirty="0"/>
              <a:t> import Input</a:t>
            </a:r>
          </a:p>
          <a:p>
            <a:r>
              <a:rPr lang="en-IN" dirty="0"/>
              <a:t>from </a:t>
            </a:r>
            <a:r>
              <a:rPr lang="en-IN" dirty="0" err="1"/>
              <a:t>keras.models</a:t>
            </a:r>
            <a:r>
              <a:rPr lang="en-IN" dirty="0"/>
              <a:t> import Model</a:t>
            </a:r>
          </a:p>
          <a:p>
            <a:r>
              <a:rPr lang="en-IN" dirty="0"/>
              <a:t>from </a:t>
            </a:r>
            <a:r>
              <a:rPr lang="en-IN" dirty="0" err="1"/>
              <a:t>keras.layers</a:t>
            </a:r>
            <a:r>
              <a:rPr lang="en-IN" dirty="0"/>
              <a:t> import Conv2D</a:t>
            </a:r>
          </a:p>
          <a:p>
            <a:endParaRPr lang="en-IN" dirty="0"/>
          </a:p>
          <a:p>
            <a:r>
              <a:rPr lang="en-IN" dirty="0"/>
              <a:t>global </a:t>
            </a:r>
            <a:r>
              <a:rPr lang="en-IN" dirty="0" err="1"/>
              <a:t>load_model</a:t>
            </a:r>
            <a:endParaRPr lang="en-IN" dirty="0"/>
          </a:p>
          <a:p>
            <a:r>
              <a:rPr lang="en-IN" dirty="0"/>
              <a:t>global </a:t>
            </a:r>
            <a:r>
              <a:rPr lang="en-IN" dirty="0" err="1"/>
              <a:t>loaded_model</a:t>
            </a:r>
            <a:endParaRPr lang="en-IN" dirty="0"/>
          </a:p>
          <a:p>
            <a:r>
              <a:rPr lang="en-IN" dirty="0" err="1"/>
              <a:t>load_model</a:t>
            </a:r>
            <a:r>
              <a:rPr lang="en-IN" dirty="0"/>
              <a:t> = 0</a:t>
            </a:r>
          </a:p>
          <a:p>
            <a:r>
              <a:rPr lang="en-IN" dirty="0"/>
              <a:t>global </a:t>
            </a:r>
            <a:r>
              <a:rPr lang="en-IN" dirty="0" err="1"/>
              <a:t>normal_accuracy</a:t>
            </a:r>
            <a:endParaRPr lang="en-IN" dirty="0"/>
          </a:p>
          <a:p>
            <a:r>
              <a:rPr lang="en-IN" dirty="0"/>
              <a:t>global </a:t>
            </a:r>
            <a:r>
              <a:rPr lang="en-IN" dirty="0" err="1"/>
              <a:t>vgg_accuracy</a:t>
            </a:r>
            <a:endParaRPr lang="en-IN" dirty="0"/>
          </a:p>
          <a:p>
            <a:r>
              <a:rPr lang="en-IN" dirty="0"/>
              <a:t>plants = ['</a:t>
            </a:r>
            <a:r>
              <a:rPr lang="en-IN" dirty="0" err="1"/>
              <a:t>Brownspot</a:t>
            </a:r>
            <a:r>
              <a:rPr lang="en-IN" dirty="0"/>
              <a:t>', 'Healthy', '</a:t>
            </a:r>
            <a:r>
              <a:rPr lang="en-IN" dirty="0" err="1"/>
              <a:t>Leafblast</a:t>
            </a:r>
            <a:r>
              <a:rPr lang="en-IN" dirty="0"/>
              <a:t>', '</a:t>
            </a:r>
            <a:r>
              <a:rPr lang="en-IN" dirty="0" err="1"/>
              <a:t>Leafblight</a:t>
            </a:r>
            <a:r>
              <a:rPr lang="en-IN" dirty="0"/>
              <a:t>']</a:t>
            </a:r>
          </a:p>
        </p:txBody>
      </p:sp>
    </p:spTree>
    <p:extLst>
      <p:ext uri="{BB962C8B-B14F-4D97-AF65-F5344CB8AC3E}">
        <p14:creationId xmlns:p14="http://schemas.microsoft.com/office/powerpoint/2010/main" val="1938991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0D56E-D2B5-3C51-5732-E0E46DF30DE9}"/>
              </a:ext>
            </a:extLst>
          </p:cNvPr>
          <p:cNvSpPr>
            <a:spLocks noGrp="1"/>
          </p:cNvSpPr>
          <p:nvPr>
            <p:ph type="title"/>
          </p:nvPr>
        </p:nvSpPr>
        <p:spPr>
          <a:xfrm>
            <a:off x="838200" y="333594"/>
            <a:ext cx="10515600" cy="1325563"/>
          </a:xfrm>
        </p:spPr>
        <p:txBody>
          <a:bodyPr/>
          <a:lstStyle/>
          <a:p>
            <a:r>
              <a:rPr lang="en-IN" dirty="0"/>
              <a:t> </a:t>
            </a:r>
          </a:p>
        </p:txBody>
      </p:sp>
      <p:sp>
        <p:nvSpPr>
          <p:cNvPr id="4" name="TextBox 3">
            <a:extLst>
              <a:ext uri="{FF2B5EF4-FFF2-40B4-BE49-F238E27FC236}">
                <a16:creationId xmlns:a16="http://schemas.microsoft.com/office/drawing/2014/main" id="{0C67D76B-49D1-D36C-0D55-57F5064F088E}"/>
              </a:ext>
            </a:extLst>
          </p:cNvPr>
          <p:cNvSpPr txBox="1"/>
          <p:nvPr/>
        </p:nvSpPr>
        <p:spPr>
          <a:xfrm>
            <a:off x="838199" y="671691"/>
            <a:ext cx="9871841" cy="5909310"/>
          </a:xfrm>
          <a:prstGeom prst="rect">
            <a:avLst/>
          </a:prstGeom>
          <a:noFill/>
        </p:spPr>
        <p:txBody>
          <a:bodyPr wrap="square">
            <a:spAutoFit/>
          </a:bodyPr>
          <a:lstStyle/>
          <a:p>
            <a:r>
              <a:rPr lang="en-IN" dirty="0"/>
              <a:t>def </a:t>
            </a:r>
            <a:r>
              <a:rPr lang="en-IN" dirty="0" err="1"/>
              <a:t>loadCNNModel</a:t>
            </a:r>
            <a:r>
              <a:rPr lang="en-IN" dirty="0"/>
              <a:t>():</a:t>
            </a:r>
          </a:p>
          <a:p>
            <a:r>
              <a:rPr lang="en-IN" dirty="0"/>
              <a:t>    global </a:t>
            </a:r>
            <a:r>
              <a:rPr lang="en-IN" dirty="0" err="1"/>
              <a:t>loaded_model</a:t>
            </a:r>
            <a:endParaRPr lang="en-IN" dirty="0"/>
          </a:p>
          <a:p>
            <a:r>
              <a:rPr lang="en-IN" dirty="0"/>
              <a:t>    </a:t>
            </a:r>
            <a:r>
              <a:rPr lang="en-IN" dirty="0" err="1"/>
              <a:t>X_train</a:t>
            </a:r>
            <a:r>
              <a:rPr lang="en-IN" dirty="0"/>
              <a:t> = </a:t>
            </a:r>
            <a:r>
              <a:rPr lang="en-IN" dirty="0" err="1"/>
              <a:t>np.load</a:t>
            </a:r>
            <a:r>
              <a:rPr lang="en-IN" dirty="0"/>
              <a:t>('model/</a:t>
            </a:r>
            <a:r>
              <a:rPr lang="en-IN" dirty="0" err="1"/>
              <a:t>X.txt.npy</a:t>
            </a:r>
            <a:r>
              <a:rPr lang="en-IN" dirty="0"/>
              <a:t>')</a:t>
            </a:r>
          </a:p>
          <a:p>
            <a:r>
              <a:rPr lang="en-IN" dirty="0"/>
              <a:t>    </a:t>
            </a:r>
            <a:r>
              <a:rPr lang="en-IN" dirty="0" err="1"/>
              <a:t>Y_train</a:t>
            </a:r>
            <a:r>
              <a:rPr lang="en-IN" dirty="0"/>
              <a:t> = </a:t>
            </a:r>
            <a:r>
              <a:rPr lang="en-IN" dirty="0" err="1"/>
              <a:t>np.load</a:t>
            </a:r>
            <a:r>
              <a:rPr lang="en-IN" dirty="0"/>
              <a:t>('model/</a:t>
            </a:r>
            <a:r>
              <a:rPr lang="en-IN" dirty="0" err="1"/>
              <a:t>Y.txt.npy</a:t>
            </a:r>
            <a:r>
              <a:rPr lang="en-IN" dirty="0"/>
              <a:t>')</a:t>
            </a:r>
          </a:p>
          <a:p>
            <a:r>
              <a:rPr lang="en-IN" dirty="0"/>
              <a:t>    print(</a:t>
            </a:r>
            <a:r>
              <a:rPr lang="en-IN" dirty="0" err="1"/>
              <a:t>Y_train</a:t>
            </a:r>
            <a:r>
              <a:rPr lang="en-IN" dirty="0"/>
              <a:t>)</a:t>
            </a:r>
          </a:p>
          <a:p>
            <a:r>
              <a:rPr lang="en-IN" dirty="0"/>
              <a:t>    accuracy = 0</a:t>
            </a:r>
          </a:p>
          <a:p>
            <a:r>
              <a:rPr lang="en-IN" dirty="0"/>
              <a:t>    if </a:t>
            </a:r>
            <a:r>
              <a:rPr lang="en-IN" dirty="0" err="1"/>
              <a:t>os.path.exists</a:t>
            </a:r>
            <a:r>
              <a:rPr lang="en-IN" dirty="0"/>
              <a:t>('model/</a:t>
            </a:r>
            <a:r>
              <a:rPr lang="en-IN" dirty="0" err="1"/>
              <a:t>normal_model.json</a:t>
            </a:r>
            <a:r>
              <a:rPr lang="en-IN" dirty="0"/>
              <a:t>'):</a:t>
            </a:r>
          </a:p>
          <a:p>
            <a:r>
              <a:rPr lang="en-IN" dirty="0"/>
              <a:t>        with open('model/</a:t>
            </a:r>
            <a:r>
              <a:rPr lang="en-IN" dirty="0" err="1"/>
              <a:t>normal_model.json</a:t>
            </a:r>
            <a:r>
              <a:rPr lang="en-IN" dirty="0"/>
              <a:t>', "r") as </a:t>
            </a:r>
            <a:r>
              <a:rPr lang="en-IN" dirty="0" err="1"/>
              <a:t>json_file</a:t>
            </a:r>
            <a:r>
              <a:rPr lang="en-IN" dirty="0"/>
              <a:t>:</a:t>
            </a:r>
          </a:p>
          <a:p>
            <a:r>
              <a:rPr lang="en-IN" dirty="0"/>
              <a:t>            </a:t>
            </a:r>
            <a:r>
              <a:rPr lang="en-IN" dirty="0" err="1"/>
              <a:t>loaded_model_json</a:t>
            </a:r>
            <a:r>
              <a:rPr lang="en-IN" dirty="0"/>
              <a:t> = </a:t>
            </a:r>
            <a:r>
              <a:rPr lang="en-IN" dirty="0" err="1"/>
              <a:t>json_file.read</a:t>
            </a:r>
            <a:r>
              <a:rPr lang="en-IN" dirty="0"/>
              <a:t>()</a:t>
            </a:r>
          </a:p>
          <a:p>
            <a:r>
              <a:rPr lang="en-IN" dirty="0"/>
              <a:t>            classifier = </a:t>
            </a:r>
            <a:r>
              <a:rPr lang="en-IN" dirty="0" err="1"/>
              <a:t>model_from_json</a:t>
            </a:r>
            <a:r>
              <a:rPr lang="en-IN" dirty="0"/>
              <a:t>(</a:t>
            </a:r>
            <a:r>
              <a:rPr lang="en-IN" dirty="0" err="1"/>
              <a:t>loaded_model_json</a:t>
            </a:r>
            <a:r>
              <a:rPr lang="en-IN" dirty="0"/>
              <a:t>)</a:t>
            </a:r>
          </a:p>
          <a:p>
            <a:r>
              <a:rPr lang="en-IN" dirty="0"/>
              <a:t>        </a:t>
            </a:r>
            <a:r>
              <a:rPr lang="en-IN" dirty="0" err="1"/>
              <a:t>json_file.close</a:t>
            </a:r>
            <a:r>
              <a:rPr lang="en-IN" dirty="0"/>
              <a:t>()</a:t>
            </a:r>
          </a:p>
          <a:p>
            <a:r>
              <a:rPr lang="en-IN" dirty="0"/>
              <a:t>        </a:t>
            </a:r>
            <a:r>
              <a:rPr lang="en-IN" dirty="0" err="1"/>
              <a:t>classifier.load_weights</a:t>
            </a:r>
            <a:r>
              <a:rPr lang="en-IN" dirty="0"/>
              <a:t>("model/normal_weights.h5")</a:t>
            </a:r>
          </a:p>
          <a:p>
            <a:r>
              <a:rPr lang="en-IN" dirty="0"/>
              <a:t>        classifier._</a:t>
            </a:r>
            <a:r>
              <a:rPr lang="en-IN" dirty="0" err="1"/>
              <a:t>make_predict_function</a:t>
            </a:r>
            <a:r>
              <a:rPr lang="en-IN" dirty="0"/>
              <a:t>()</a:t>
            </a:r>
          </a:p>
          <a:p>
            <a:r>
              <a:rPr lang="en-IN" dirty="0"/>
              <a:t>        </a:t>
            </a:r>
            <a:r>
              <a:rPr lang="en-IN" dirty="0" err="1"/>
              <a:t>loaded_model</a:t>
            </a:r>
            <a:r>
              <a:rPr lang="en-IN" dirty="0"/>
              <a:t> = classifier</a:t>
            </a:r>
          </a:p>
          <a:p>
            <a:r>
              <a:rPr lang="en-IN" dirty="0"/>
              <a:t>        print(</a:t>
            </a:r>
            <a:r>
              <a:rPr lang="en-IN" dirty="0" err="1"/>
              <a:t>classifier.summary</a:t>
            </a:r>
            <a:r>
              <a:rPr lang="en-IN" dirty="0"/>
              <a:t>())</a:t>
            </a:r>
          </a:p>
          <a:p>
            <a:r>
              <a:rPr lang="en-IN" dirty="0"/>
              <a:t>        f = open('model/</a:t>
            </a:r>
            <a:r>
              <a:rPr lang="en-IN" dirty="0" err="1"/>
              <a:t>normal_history.pckl</a:t>
            </a:r>
            <a:r>
              <a:rPr lang="en-IN" dirty="0"/>
              <a:t>', '</a:t>
            </a:r>
            <a:r>
              <a:rPr lang="en-IN" dirty="0" err="1"/>
              <a:t>rb</a:t>
            </a:r>
            <a:r>
              <a:rPr lang="en-IN" dirty="0"/>
              <a:t>')</a:t>
            </a:r>
          </a:p>
          <a:p>
            <a:r>
              <a:rPr lang="en-IN" dirty="0"/>
              <a:t>        data = </a:t>
            </a:r>
            <a:r>
              <a:rPr lang="en-IN" dirty="0" err="1"/>
              <a:t>pickle.load</a:t>
            </a:r>
            <a:r>
              <a:rPr lang="en-IN" dirty="0"/>
              <a:t>(f)</a:t>
            </a:r>
          </a:p>
          <a:p>
            <a:r>
              <a:rPr lang="en-IN" dirty="0"/>
              <a:t>        </a:t>
            </a:r>
            <a:r>
              <a:rPr lang="en-IN" dirty="0" err="1"/>
              <a:t>f.close</a:t>
            </a:r>
            <a:r>
              <a:rPr lang="en-IN" dirty="0"/>
              <a:t>()</a:t>
            </a:r>
          </a:p>
          <a:p>
            <a:r>
              <a:rPr lang="en-IN" dirty="0"/>
              <a:t>        </a:t>
            </a:r>
            <a:r>
              <a:rPr lang="en-IN" dirty="0" err="1"/>
              <a:t>acc</a:t>
            </a:r>
            <a:r>
              <a:rPr lang="en-IN" dirty="0"/>
              <a:t> = data['accuracy']</a:t>
            </a:r>
          </a:p>
          <a:p>
            <a:r>
              <a:rPr lang="en-IN" dirty="0"/>
              <a:t>        accuracy = </a:t>
            </a:r>
            <a:r>
              <a:rPr lang="en-IN" dirty="0" err="1"/>
              <a:t>acc</a:t>
            </a:r>
            <a:r>
              <a:rPr lang="en-IN" dirty="0"/>
              <a:t>[9] * 100</a:t>
            </a:r>
          </a:p>
          <a:p>
            <a:r>
              <a:rPr lang="en-IN" dirty="0"/>
              <a:t>        print("CNN without transfer learning Training Accuracy = "+str(accuracy))</a:t>
            </a:r>
          </a:p>
        </p:txBody>
      </p:sp>
    </p:spTree>
    <p:extLst>
      <p:ext uri="{BB962C8B-B14F-4D97-AF65-F5344CB8AC3E}">
        <p14:creationId xmlns:p14="http://schemas.microsoft.com/office/powerpoint/2010/main" val="1411540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499E2-7522-F436-2A0E-83D01C07D121}"/>
              </a:ext>
            </a:extLst>
          </p:cNvPr>
          <p:cNvSpPr>
            <a:spLocks noGrp="1"/>
          </p:cNvSpPr>
          <p:nvPr>
            <p:ph type="title"/>
          </p:nvPr>
        </p:nvSpPr>
        <p:spPr/>
        <p:txBody>
          <a:bodyPr/>
          <a:lstStyle/>
          <a:p>
            <a:r>
              <a:rPr lang="en-IN" dirty="0"/>
              <a:t>   </a:t>
            </a:r>
          </a:p>
        </p:txBody>
      </p:sp>
      <p:sp>
        <p:nvSpPr>
          <p:cNvPr id="4" name="TextBox 3">
            <a:extLst>
              <a:ext uri="{FF2B5EF4-FFF2-40B4-BE49-F238E27FC236}">
                <a16:creationId xmlns:a16="http://schemas.microsoft.com/office/drawing/2014/main" id="{970BDEA3-BD91-36B3-1F88-E092B5F718EF}"/>
              </a:ext>
            </a:extLst>
          </p:cNvPr>
          <p:cNvSpPr txBox="1"/>
          <p:nvPr/>
        </p:nvSpPr>
        <p:spPr>
          <a:xfrm>
            <a:off x="838200" y="0"/>
            <a:ext cx="9735208" cy="6986528"/>
          </a:xfrm>
          <a:prstGeom prst="rect">
            <a:avLst/>
          </a:prstGeom>
          <a:noFill/>
        </p:spPr>
        <p:txBody>
          <a:bodyPr wrap="square">
            <a:spAutoFit/>
          </a:bodyPr>
          <a:lstStyle/>
          <a:p>
            <a:r>
              <a:rPr lang="en-IN" sz="1600" dirty="0"/>
              <a:t>else:</a:t>
            </a:r>
          </a:p>
          <a:p>
            <a:r>
              <a:rPr lang="en-IN" sz="1600" dirty="0"/>
              <a:t>        classifier = Sequential()</a:t>
            </a:r>
          </a:p>
          <a:p>
            <a:r>
              <a:rPr lang="en-IN" sz="1600" dirty="0"/>
              <a:t>        </a:t>
            </a:r>
            <a:r>
              <a:rPr lang="en-IN" sz="1600" dirty="0" err="1"/>
              <a:t>classifier.add</a:t>
            </a:r>
            <a:r>
              <a:rPr lang="en-IN" sz="1600" dirty="0"/>
              <a:t>(Convolution2D(32, 3, 3, </a:t>
            </a:r>
            <a:r>
              <a:rPr lang="en-IN" sz="1600" dirty="0" err="1"/>
              <a:t>input_shape</a:t>
            </a:r>
            <a:r>
              <a:rPr lang="en-IN" sz="1600" dirty="0"/>
              <a:t> = (64, 64, 3), activation = '</a:t>
            </a:r>
            <a:r>
              <a:rPr lang="en-IN" sz="1600" dirty="0" err="1"/>
              <a:t>relu</a:t>
            </a:r>
            <a:r>
              <a:rPr lang="en-IN" sz="1600" dirty="0"/>
              <a:t>'))</a:t>
            </a:r>
          </a:p>
          <a:p>
            <a:r>
              <a:rPr lang="en-IN" sz="1600" dirty="0"/>
              <a:t>        </a:t>
            </a:r>
            <a:r>
              <a:rPr lang="en-IN" sz="1600" dirty="0" err="1"/>
              <a:t>classifier.add</a:t>
            </a:r>
            <a:r>
              <a:rPr lang="en-IN" sz="1600" dirty="0"/>
              <a:t>(MaxPooling2D(</a:t>
            </a:r>
            <a:r>
              <a:rPr lang="en-IN" sz="1600" dirty="0" err="1"/>
              <a:t>pool_size</a:t>
            </a:r>
            <a:r>
              <a:rPr lang="en-IN" sz="1600" dirty="0"/>
              <a:t> = (2, 2)))</a:t>
            </a:r>
          </a:p>
          <a:p>
            <a:r>
              <a:rPr lang="en-IN" sz="1600" dirty="0"/>
              <a:t>        </a:t>
            </a:r>
            <a:r>
              <a:rPr lang="en-IN" sz="1600" dirty="0" err="1"/>
              <a:t>classifier.add</a:t>
            </a:r>
            <a:r>
              <a:rPr lang="en-IN" sz="1600" dirty="0"/>
              <a:t>(Convolution2D(32, 3, 3, activation = '</a:t>
            </a:r>
            <a:r>
              <a:rPr lang="en-IN" sz="1600" dirty="0" err="1"/>
              <a:t>relu</a:t>
            </a:r>
            <a:r>
              <a:rPr lang="en-IN" sz="1600" dirty="0"/>
              <a:t>'))</a:t>
            </a:r>
          </a:p>
          <a:p>
            <a:r>
              <a:rPr lang="en-IN" sz="1600" dirty="0"/>
              <a:t>        </a:t>
            </a:r>
            <a:r>
              <a:rPr lang="en-IN" sz="1600" dirty="0" err="1"/>
              <a:t>classifier.add</a:t>
            </a:r>
            <a:r>
              <a:rPr lang="en-IN" sz="1600" dirty="0"/>
              <a:t>(MaxPooling2D(</a:t>
            </a:r>
            <a:r>
              <a:rPr lang="en-IN" sz="1600" dirty="0" err="1"/>
              <a:t>pool_size</a:t>
            </a:r>
            <a:r>
              <a:rPr lang="en-IN" sz="1600" dirty="0"/>
              <a:t> = (2, 2)))</a:t>
            </a:r>
          </a:p>
          <a:p>
            <a:r>
              <a:rPr lang="en-IN" sz="1600" dirty="0"/>
              <a:t>        </a:t>
            </a:r>
            <a:r>
              <a:rPr lang="en-IN" sz="1600" dirty="0" err="1"/>
              <a:t>classifier.add</a:t>
            </a:r>
            <a:r>
              <a:rPr lang="en-IN" sz="1600" dirty="0"/>
              <a:t>(Flatten())</a:t>
            </a:r>
          </a:p>
          <a:p>
            <a:r>
              <a:rPr lang="en-IN" sz="1600" dirty="0"/>
              <a:t>        </a:t>
            </a:r>
            <a:r>
              <a:rPr lang="en-IN" sz="1600" dirty="0" err="1"/>
              <a:t>classifier.add</a:t>
            </a:r>
            <a:r>
              <a:rPr lang="en-IN" sz="1600" dirty="0"/>
              <a:t>(Dense(</a:t>
            </a:r>
            <a:r>
              <a:rPr lang="en-IN" sz="1600" dirty="0" err="1"/>
              <a:t>output_dim</a:t>
            </a:r>
            <a:r>
              <a:rPr lang="en-IN" sz="1600" dirty="0"/>
              <a:t> = 256, activation = '</a:t>
            </a:r>
            <a:r>
              <a:rPr lang="en-IN" sz="1600" dirty="0" err="1"/>
              <a:t>relu</a:t>
            </a:r>
            <a:r>
              <a:rPr lang="en-IN" sz="1600" dirty="0"/>
              <a:t>'))</a:t>
            </a:r>
          </a:p>
          <a:p>
            <a:r>
              <a:rPr lang="en-IN" sz="1600" dirty="0"/>
              <a:t>        </a:t>
            </a:r>
            <a:r>
              <a:rPr lang="en-IN" sz="1600" dirty="0" err="1"/>
              <a:t>classifier.add</a:t>
            </a:r>
            <a:r>
              <a:rPr lang="en-IN" sz="1600" dirty="0"/>
              <a:t>(Dense(</a:t>
            </a:r>
            <a:r>
              <a:rPr lang="en-IN" sz="1600" dirty="0" err="1"/>
              <a:t>output_dim</a:t>
            </a:r>
            <a:r>
              <a:rPr lang="en-IN" sz="1600" dirty="0"/>
              <a:t> = 4, activation = '</a:t>
            </a:r>
            <a:r>
              <a:rPr lang="en-IN" sz="1600" dirty="0" err="1"/>
              <a:t>softmax</a:t>
            </a:r>
            <a:r>
              <a:rPr lang="en-IN" sz="1600" dirty="0"/>
              <a:t>'))</a:t>
            </a:r>
          </a:p>
          <a:p>
            <a:r>
              <a:rPr lang="en-IN" sz="1600" dirty="0"/>
              <a:t>        print(</a:t>
            </a:r>
            <a:r>
              <a:rPr lang="en-IN" sz="1600" dirty="0" err="1"/>
              <a:t>classifier.summary</a:t>
            </a:r>
            <a:r>
              <a:rPr lang="en-IN" sz="1600" dirty="0"/>
              <a:t>())</a:t>
            </a:r>
          </a:p>
          <a:p>
            <a:r>
              <a:rPr lang="en-IN" sz="1600" dirty="0"/>
              <a:t>        </a:t>
            </a:r>
            <a:r>
              <a:rPr lang="en-IN" sz="1600" dirty="0" err="1"/>
              <a:t>classifier.compile</a:t>
            </a:r>
            <a:r>
              <a:rPr lang="en-IN" sz="1600" dirty="0"/>
              <a:t>(optimizer = '</a:t>
            </a:r>
            <a:r>
              <a:rPr lang="en-IN" sz="1600" dirty="0" err="1"/>
              <a:t>adam</a:t>
            </a:r>
            <a:r>
              <a:rPr lang="en-IN" sz="1600" dirty="0"/>
              <a:t>', loss = '</a:t>
            </a:r>
            <a:r>
              <a:rPr lang="en-IN" sz="1600" dirty="0" err="1"/>
              <a:t>categorical_crossentropy</a:t>
            </a:r>
            <a:r>
              <a:rPr lang="en-IN" sz="1600" dirty="0"/>
              <a:t>', metrics = ['accuracy'])</a:t>
            </a:r>
          </a:p>
          <a:p>
            <a:r>
              <a:rPr lang="en-IN" sz="1600" dirty="0"/>
              <a:t>        hist = </a:t>
            </a:r>
            <a:r>
              <a:rPr lang="en-IN" sz="1600" dirty="0" err="1"/>
              <a:t>classifier.fit</a:t>
            </a:r>
            <a:r>
              <a:rPr lang="en-IN" sz="1600" dirty="0"/>
              <a:t>(</a:t>
            </a:r>
            <a:r>
              <a:rPr lang="en-IN" sz="1600" dirty="0" err="1"/>
              <a:t>X_train</a:t>
            </a:r>
            <a:r>
              <a:rPr lang="en-IN" sz="1600" dirty="0"/>
              <a:t>, </a:t>
            </a:r>
            <a:r>
              <a:rPr lang="en-IN" sz="1600" dirty="0" err="1"/>
              <a:t>Y_train</a:t>
            </a:r>
            <a:r>
              <a:rPr lang="en-IN" sz="1600" dirty="0"/>
              <a:t>, </a:t>
            </a:r>
            <a:r>
              <a:rPr lang="en-IN" sz="1600" dirty="0" err="1"/>
              <a:t>batch_size</a:t>
            </a:r>
            <a:r>
              <a:rPr lang="en-IN" sz="1600" dirty="0"/>
              <a:t>=16, epochs=10, shuffle=True, verbose=2)</a:t>
            </a:r>
          </a:p>
          <a:p>
            <a:r>
              <a:rPr lang="en-IN" sz="1600" dirty="0"/>
              <a:t>        </a:t>
            </a:r>
            <a:r>
              <a:rPr lang="en-IN" sz="1600" dirty="0" err="1"/>
              <a:t>classifier.save_weights</a:t>
            </a:r>
            <a:r>
              <a:rPr lang="en-IN" sz="1600" dirty="0"/>
              <a:t>('model/normal_weights.h5')</a:t>
            </a:r>
          </a:p>
          <a:p>
            <a:r>
              <a:rPr lang="en-IN" sz="1600" dirty="0"/>
              <a:t>        </a:t>
            </a:r>
            <a:r>
              <a:rPr lang="en-IN" sz="1600" dirty="0" err="1"/>
              <a:t>loaded_model</a:t>
            </a:r>
            <a:r>
              <a:rPr lang="en-IN" sz="1600" dirty="0"/>
              <a:t> = classifier</a:t>
            </a:r>
          </a:p>
          <a:p>
            <a:r>
              <a:rPr lang="en-IN" sz="1600" dirty="0"/>
              <a:t>        </a:t>
            </a:r>
            <a:r>
              <a:rPr lang="en-IN" sz="1600" dirty="0" err="1"/>
              <a:t>model_json</a:t>
            </a:r>
            <a:r>
              <a:rPr lang="en-IN" sz="1600" dirty="0"/>
              <a:t> = </a:t>
            </a:r>
            <a:r>
              <a:rPr lang="en-IN" sz="1600" dirty="0" err="1"/>
              <a:t>classifier.to_json</a:t>
            </a:r>
            <a:r>
              <a:rPr lang="en-IN" sz="1600" dirty="0"/>
              <a:t>()</a:t>
            </a:r>
          </a:p>
          <a:p>
            <a:r>
              <a:rPr lang="en-IN" sz="1600" dirty="0"/>
              <a:t>        with open("model/</a:t>
            </a:r>
            <a:r>
              <a:rPr lang="en-IN" sz="1600" dirty="0" err="1"/>
              <a:t>normal_model.json</a:t>
            </a:r>
            <a:r>
              <a:rPr lang="en-IN" sz="1600" dirty="0"/>
              <a:t>", "w") as </a:t>
            </a:r>
            <a:r>
              <a:rPr lang="en-IN" sz="1600" dirty="0" err="1"/>
              <a:t>json_file</a:t>
            </a:r>
            <a:r>
              <a:rPr lang="en-IN" sz="1600" dirty="0"/>
              <a:t>:</a:t>
            </a:r>
          </a:p>
          <a:p>
            <a:r>
              <a:rPr lang="en-IN" sz="1600" dirty="0"/>
              <a:t>            </a:t>
            </a:r>
            <a:r>
              <a:rPr lang="en-IN" sz="1600" dirty="0" err="1"/>
              <a:t>json_file.write</a:t>
            </a:r>
            <a:r>
              <a:rPr lang="en-IN" sz="1600" dirty="0"/>
              <a:t>(</a:t>
            </a:r>
            <a:r>
              <a:rPr lang="en-IN" sz="1600" dirty="0" err="1"/>
              <a:t>model_json</a:t>
            </a:r>
            <a:r>
              <a:rPr lang="en-IN" sz="1600" dirty="0"/>
              <a:t>)</a:t>
            </a:r>
          </a:p>
          <a:p>
            <a:r>
              <a:rPr lang="en-IN" sz="1600" dirty="0"/>
              <a:t>        </a:t>
            </a:r>
            <a:r>
              <a:rPr lang="en-IN" sz="1600" dirty="0" err="1"/>
              <a:t>json_file.close</a:t>
            </a:r>
            <a:r>
              <a:rPr lang="en-IN" sz="1600" dirty="0"/>
              <a:t>()</a:t>
            </a:r>
          </a:p>
          <a:p>
            <a:r>
              <a:rPr lang="en-IN" sz="1600" dirty="0"/>
              <a:t>        f = open('model/</a:t>
            </a:r>
            <a:r>
              <a:rPr lang="en-IN" sz="1600" dirty="0" err="1"/>
              <a:t>normal_history.pckl</a:t>
            </a:r>
            <a:r>
              <a:rPr lang="en-IN" sz="1600" dirty="0"/>
              <a:t>', '</a:t>
            </a:r>
            <a:r>
              <a:rPr lang="en-IN" sz="1600" dirty="0" err="1"/>
              <a:t>wb</a:t>
            </a:r>
            <a:r>
              <a:rPr lang="en-IN" sz="1600" dirty="0"/>
              <a:t>')</a:t>
            </a:r>
          </a:p>
          <a:p>
            <a:r>
              <a:rPr lang="en-IN" sz="1600" dirty="0"/>
              <a:t>        </a:t>
            </a:r>
            <a:r>
              <a:rPr lang="en-IN" sz="1600" dirty="0" err="1"/>
              <a:t>pickle.dump</a:t>
            </a:r>
            <a:r>
              <a:rPr lang="en-IN" sz="1600" dirty="0"/>
              <a:t>(</a:t>
            </a:r>
            <a:r>
              <a:rPr lang="en-IN" sz="1600" dirty="0" err="1"/>
              <a:t>hist.history</a:t>
            </a:r>
            <a:r>
              <a:rPr lang="en-IN" sz="1600" dirty="0"/>
              <a:t>, f)</a:t>
            </a:r>
          </a:p>
          <a:p>
            <a:r>
              <a:rPr lang="en-IN" sz="1600" dirty="0"/>
              <a:t>        </a:t>
            </a:r>
            <a:r>
              <a:rPr lang="en-IN" sz="1600" dirty="0" err="1"/>
              <a:t>f.close</a:t>
            </a:r>
            <a:r>
              <a:rPr lang="en-IN" sz="1600" dirty="0"/>
              <a:t>()</a:t>
            </a:r>
          </a:p>
          <a:p>
            <a:r>
              <a:rPr lang="en-IN" sz="1600" dirty="0"/>
              <a:t>        f = open('model/</a:t>
            </a:r>
            <a:r>
              <a:rPr lang="en-IN" sz="1600" dirty="0" err="1"/>
              <a:t>normal_history.pckl</a:t>
            </a:r>
            <a:r>
              <a:rPr lang="en-IN" sz="1600" dirty="0"/>
              <a:t>', '</a:t>
            </a:r>
            <a:r>
              <a:rPr lang="en-IN" sz="1600" dirty="0" err="1"/>
              <a:t>rb</a:t>
            </a:r>
            <a:r>
              <a:rPr lang="en-IN" sz="1600" dirty="0"/>
              <a:t>')</a:t>
            </a:r>
          </a:p>
          <a:p>
            <a:r>
              <a:rPr lang="en-IN" sz="1600" dirty="0"/>
              <a:t>        data = </a:t>
            </a:r>
            <a:r>
              <a:rPr lang="en-IN" sz="1600" dirty="0" err="1"/>
              <a:t>pickle.load</a:t>
            </a:r>
            <a:r>
              <a:rPr lang="en-IN" sz="1600" dirty="0"/>
              <a:t>(f)</a:t>
            </a:r>
          </a:p>
          <a:p>
            <a:r>
              <a:rPr lang="en-IN" sz="1600" dirty="0"/>
              <a:t>        </a:t>
            </a:r>
            <a:r>
              <a:rPr lang="en-IN" sz="1600" dirty="0" err="1"/>
              <a:t>f.close</a:t>
            </a:r>
            <a:r>
              <a:rPr lang="en-IN" sz="1600" dirty="0"/>
              <a:t>()</a:t>
            </a:r>
          </a:p>
          <a:p>
            <a:r>
              <a:rPr lang="en-IN" sz="1600" dirty="0"/>
              <a:t>        </a:t>
            </a:r>
            <a:r>
              <a:rPr lang="en-IN" sz="1600" dirty="0" err="1"/>
              <a:t>acc</a:t>
            </a:r>
            <a:r>
              <a:rPr lang="en-IN" sz="1600" dirty="0"/>
              <a:t> = data['accuracy']</a:t>
            </a:r>
          </a:p>
          <a:p>
            <a:r>
              <a:rPr lang="en-IN" sz="1600" dirty="0"/>
              <a:t>        accuracy = </a:t>
            </a:r>
            <a:r>
              <a:rPr lang="en-IN" sz="1600" dirty="0" err="1"/>
              <a:t>acc</a:t>
            </a:r>
            <a:r>
              <a:rPr lang="en-IN" sz="1600" dirty="0"/>
              <a:t>[9] * 100</a:t>
            </a:r>
          </a:p>
          <a:p>
            <a:r>
              <a:rPr lang="en-IN" sz="1600" dirty="0"/>
              <a:t>        print("CNN without transfer learning Training Accuracy = "+str(accuracy))</a:t>
            </a:r>
          </a:p>
          <a:p>
            <a:r>
              <a:rPr lang="en-IN" sz="1600" dirty="0"/>
              <a:t>    return accuracy </a:t>
            </a:r>
          </a:p>
        </p:txBody>
      </p:sp>
    </p:spTree>
    <p:extLst>
      <p:ext uri="{BB962C8B-B14F-4D97-AF65-F5344CB8AC3E}">
        <p14:creationId xmlns:p14="http://schemas.microsoft.com/office/powerpoint/2010/main" val="378444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43985-74B4-4F68-403E-483BA23F00E8}"/>
              </a:ext>
            </a:extLst>
          </p:cNvPr>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Screenshots:</a:t>
            </a:r>
          </a:p>
        </p:txBody>
      </p:sp>
      <p:pic>
        <p:nvPicPr>
          <p:cNvPr id="3" name="Picture 2">
            <a:extLst>
              <a:ext uri="{FF2B5EF4-FFF2-40B4-BE49-F238E27FC236}">
                <a16:creationId xmlns:a16="http://schemas.microsoft.com/office/drawing/2014/main" id="{38132868-12DC-2666-8EBF-BAE46259DEFB}"/>
              </a:ext>
            </a:extLst>
          </p:cNvPr>
          <p:cNvPicPr>
            <a:picLocks noChangeAspect="1"/>
          </p:cNvPicPr>
          <p:nvPr/>
        </p:nvPicPr>
        <p:blipFill rotWithShape="1">
          <a:blip r:embed="rId2"/>
          <a:srcRect t="5583" b="16895"/>
          <a:stretch/>
        </p:blipFill>
        <p:spPr>
          <a:xfrm>
            <a:off x="954706" y="1523420"/>
            <a:ext cx="10282588" cy="4481926"/>
          </a:xfrm>
          <a:prstGeom prst="rect">
            <a:avLst/>
          </a:prstGeom>
        </p:spPr>
      </p:pic>
    </p:spTree>
    <p:extLst>
      <p:ext uri="{BB962C8B-B14F-4D97-AF65-F5344CB8AC3E}">
        <p14:creationId xmlns:p14="http://schemas.microsoft.com/office/powerpoint/2010/main" val="3125225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563D9-550C-7899-0EA6-DF991908AEBD}"/>
              </a:ext>
            </a:extLst>
          </p:cNvPr>
          <p:cNvSpPr>
            <a:spLocks noGrp="1"/>
          </p:cNvSpPr>
          <p:nvPr>
            <p:ph type="title"/>
          </p:nvPr>
        </p:nvSpPr>
        <p:spPr/>
        <p:txBody>
          <a:bodyPr/>
          <a:lstStyle/>
          <a:p>
            <a:r>
              <a:rPr lang="en-IN" dirty="0"/>
              <a:t>  </a:t>
            </a:r>
          </a:p>
        </p:txBody>
      </p:sp>
      <p:pic>
        <p:nvPicPr>
          <p:cNvPr id="3" name="Picture 2">
            <a:extLst>
              <a:ext uri="{FF2B5EF4-FFF2-40B4-BE49-F238E27FC236}">
                <a16:creationId xmlns:a16="http://schemas.microsoft.com/office/drawing/2014/main" id="{2F9BB23E-53AB-1529-ACAB-876E675B23EE}"/>
              </a:ext>
            </a:extLst>
          </p:cNvPr>
          <p:cNvPicPr>
            <a:picLocks noChangeAspect="1"/>
          </p:cNvPicPr>
          <p:nvPr/>
        </p:nvPicPr>
        <p:blipFill rotWithShape="1">
          <a:blip r:embed="rId2"/>
          <a:srcRect b="15134"/>
          <a:stretch/>
        </p:blipFill>
        <p:spPr>
          <a:xfrm>
            <a:off x="1198311" y="1027906"/>
            <a:ext cx="9795378" cy="4674079"/>
          </a:xfrm>
          <a:prstGeom prst="rect">
            <a:avLst/>
          </a:prstGeom>
        </p:spPr>
      </p:pic>
    </p:spTree>
    <p:extLst>
      <p:ext uri="{BB962C8B-B14F-4D97-AF65-F5344CB8AC3E}">
        <p14:creationId xmlns:p14="http://schemas.microsoft.com/office/powerpoint/2010/main" val="3998631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E98BE-0608-536B-FC92-27513BA91207}"/>
              </a:ext>
            </a:extLst>
          </p:cNvPr>
          <p:cNvSpPr>
            <a:spLocks noGrp="1"/>
          </p:cNvSpPr>
          <p:nvPr>
            <p:ph type="title"/>
          </p:nvPr>
        </p:nvSpPr>
        <p:spPr/>
        <p:txBody>
          <a:bodyPr/>
          <a:lstStyle/>
          <a:p>
            <a:r>
              <a:rPr lang="en-IN" dirty="0"/>
              <a:t>  </a:t>
            </a:r>
          </a:p>
        </p:txBody>
      </p:sp>
      <p:pic>
        <p:nvPicPr>
          <p:cNvPr id="3" name="Picture 2">
            <a:extLst>
              <a:ext uri="{FF2B5EF4-FFF2-40B4-BE49-F238E27FC236}">
                <a16:creationId xmlns:a16="http://schemas.microsoft.com/office/drawing/2014/main" id="{350D13B9-F9F4-D237-83C4-2F3B6F294B86}"/>
              </a:ext>
            </a:extLst>
          </p:cNvPr>
          <p:cNvPicPr>
            <a:picLocks noChangeAspect="1"/>
          </p:cNvPicPr>
          <p:nvPr/>
        </p:nvPicPr>
        <p:blipFill rotWithShape="1">
          <a:blip r:embed="rId2"/>
          <a:srcRect l="13839" t="9405" r="14853" b="22246"/>
          <a:stretch/>
        </p:blipFill>
        <p:spPr bwMode="auto">
          <a:xfrm>
            <a:off x="1409409" y="1027906"/>
            <a:ext cx="9373181" cy="505146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54546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a:xfrm>
            <a:off x="838200" y="365126"/>
            <a:ext cx="10515600" cy="988546"/>
          </a:xfrm>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Abstract</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1048595" name="Content Placeholder 2"/>
          <p:cNvSpPr>
            <a:spLocks noGrp="1"/>
          </p:cNvSpPr>
          <p:nvPr>
            <p:ph idx="1"/>
          </p:nvPr>
        </p:nvSpPr>
        <p:spPr>
          <a:xfrm>
            <a:off x="965946" y="1443319"/>
            <a:ext cx="10515600" cy="5262282"/>
          </a:xfrm>
        </p:spPr>
        <p:txBody>
          <a:bodyPr>
            <a:noAutofit/>
          </a:bodyPr>
          <a:lstStyle/>
          <a:p>
            <a:pPr algn="just"/>
            <a:r>
              <a:rPr lang="en-US" sz="2400" dirty="0">
                <a:latin typeface="Times New Roman" panose="02020603050405020304" pitchFamily="18" charset="0"/>
                <a:cs typeface="Times New Roman" panose="02020603050405020304" pitchFamily="18" charset="0"/>
              </a:rPr>
              <a:t>Rice is one of the major cultivated crops in India which is affected by various diseases at various stages of its cultivation. It is very difficult for the farmers to manually identify these diseases accurately with their limited knowledge. </a:t>
            </a:r>
          </a:p>
          <a:p>
            <a:pPr algn="just"/>
            <a:r>
              <a:rPr lang="en-US" sz="2400" dirty="0">
                <a:latin typeface="Times New Roman" panose="02020603050405020304" pitchFamily="18" charset="0"/>
                <a:cs typeface="Times New Roman" panose="02020603050405020304" pitchFamily="18" charset="0"/>
              </a:rPr>
              <a:t>Recent developments in Deep Learning show that Automatic Image Recognition systems using Convolutional Neural Network (CNN) models can be very beneficial in such problems. </a:t>
            </a:r>
          </a:p>
          <a:p>
            <a:pPr algn="just"/>
            <a:r>
              <a:rPr lang="en-US" sz="2400" dirty="0">
                <a:latin typeface="Times New Roman" panose="02020603050405020304" pitchFamily="18" charset="0"/>
                <a:cs typeface="Times New Roman" panose="02020603050405020304" pitchFamily="18" charset="0"/>
              </a:rPr>
              <a:t>Since rice leaf disease image dataset is not easily available, we have created our own dataset which is small in size hence we have used Transfer Learning to develop our deep learning model.</a:t>
            </a:r>
          </a:p>
          <a:p>
            <a:pPr algn="just"/>
            <a:r>
              <a:rPr lang="en-US" sz="2400" dirty="0">
                <a:latin typeface="Times New Roman" panose="02020603050405020304" pitchFamily="18" charset="0"/>
                <a:cs typeface="Times New Roman" panose="02020603050405020304" pitchFamily="18" charset="0"/>
              </a:rPr>
              <a:t> The proposed CNN architecture is based on VGG-16 and is trained and tested on the dataset collected from rice fields and the internet. </a:t>
            </a:r>
            <a:endParaRPr lang="en-IN" sz="24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a:t>
            </a:r>
            <a:endPar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27" name="Group 6"/>
          <p:cNvGrpSpPr/>
          <p:nvPr/>
        </p:nvGrpSpPr>
        <p:grpSpPr>
          <a:xfrm>
            <a:off x="838200" y="1111624"/>
            <a:ext cx="10515600" cy="71717"/>
            <a:chOff x="0" y="0"/>
            <a:chExt cx="8380476" cy="76200"/>
          </a:xfrm>
        </p:grpSpPr>
        <p:sp>
          <p:nvSpPr>
            <p:cNvPr id="1048596" name="Shape 1390"/>
            <p:cNvSpPr/>
            <p:nvPr/>
          </p:nvSpPr>
          <p:spPr>
            <a:xfrm>
              <a:off x="0" y="0"/>
              <a:ext cx="8380476" cy="76200"/>
            </a:xfrm>
            <a:custGeom>
              <a:avLst/>
              <a:gdLst/>
              <a:ahLst/>
              <a:cxnLst/>
              <a:rect l="0" t="0" r="0" b="0"/>
              <a:pathLst>
                <a:path w="8380476" h="76200">
                  <a:moveTo>
                    <a:pt x="0" y="0"/>
                  </a:moveTo>
                  <a:lnTo>
                    <a:pt x="8380476" y="0"/>
                  </a:lnTo>
                  <a:lnTo>
                    <a:pt x="8380476" y="76200"/>
                  </a:lnTo>
                  <a:lnTo>
                    <a:pt x="0" y="76200"/>
                  </a:lnTo>
                  <a:lnTo>
                    <a:pt x="0" y="0"/>
                  </a:lnTo>
                </a:path>
              </a:pathLst>
            </a:custGeom>
            <a:solidFill>
              <a:srgbClr val="7030A0"/>
            </a:solidFill>
            <a:ln w="0" cap="flat">
              <a:noFill/>
              <a:miter lim="127000"/>
            </a:ln>
            <a:effectLst/>
          </p:spPr>
          <p:txBody>
            <a:bodyPr/>
            <a:lstStyle/>
            <a:p>
              <a:pPr marL="0" marR="0" lvl="0" indent="0" defTabSz="914400" eaLnBrk="1" fontAlgn="auto" latinLnBrk="0" hangingPunct="1">
                <a:lnSpc>
                  <a:spcPct val="100000"/>
                </a:lnSpc>
                <a:spcBef>
                  <a:spcPts val="0"/>
                </a:spcBef>
                <a:spcAft>
                  <a:spcPts val="0"/>
                </a:spcAft>
                <a:buClrTx/>
                <a:buSzTx/>
                <a:buFontTx/>
                <a:buNone/>
              </a:pPr>
              <a:endParaRPr kumimoji="0" lang="en-IN" sz="1800" b="0" i="0" u="none" strike="noStrike" kern="0" cap="none" spc="0" normalizeH="0" baseline="0" noProof="0">
                <a:ln>
                  <a:noFill/>
                </a:ln>
                <a:solidFill>
                  <a:sysClr val="windowText" lastClr="000000"/>
                </a:solidFill>
                <a:effectLst/>
                <a:uLnTx/>
                <a:uFillTx/>
              </a:endParaRPr>
            </a:p>
          </p:txBody>
        </p:sp>
        <p:sp>
          <p:nvSpPr>
            <p:cNvPr id="1048597" name="Shape 28"/>
            <p:cNvSpPr/>
            <p:nvPr/>
          </p:nvSpPr>
          <p:spPr>
            <a:xfrm>
              <a:off x="0" y="0"/>
              <a:ext cx="8380476" cy="76200"/>
            </a:xfrm>
            <a:custGeom>
              <a:avLst/>
              <a:gdLst/>
              <a:ahLst/>
              <a:cxnLst/>
              <a:rect l="0" t="0" r="0" b="0"/>
              <a:pathLst>
                <a:path w="8380476" h="76200">
                  <a:moveTo>
                    <a:pt x="0" y="76200"/>
                  </a:moveTo>
                  <a:lnTo>
                    <a:pt x="8380476" y="76200"/>
                  </a:lnTo>
                  <a:lnTo>
                    <a:pt x="8380476" y="0"/>
                  </a:lnTo>
                  <a:lnTo>
                    <a:pt x="0" y="0"/>
                  </a:lnTo>
                  <a:close/>
                </a:path>
              </a:pathLst>
            </a:custGeom>
            <a:noFill/>
            <a:ln w="25560" cap="flat" cmpd="sng" algn="ctr">
              <a:solidFill>
                <a:srgbClr val="3A5F8B"/>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pPr>
              <a:endParaRPr kumimoji="0" lang="en-IN" sz="1800" b="0" i="0" u="none" strike="noStrike" kern="0" cap="none" spc="0" normalizeH="0" baseline="0" noProof="0">
                <a:ln>
                  <a:noFill/>
                </a:ln>
                <a:solidFill>
                  <a:sysClr val="windowText" lastClr="000000"/>
                </a:solidFill>
                <a:effectLst/>
                <a:uLnTx/>
                <a:uFillTx/>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BEF72-E315-3D6E-E662-36ACEE60D6CB}"/>
              </a:ext>
            </a:extLst>
          </p:cNvPr>
          <p:cNvSpPr>
            <a:spLocks noGrp="1"/>
          </p:cNvSpPr>
          <p:nvPr>
            <p:ph type="title"/>
          </p:nvPr>
        </p:nvSpPr>
        <p:spPr/>
        <p:txBody>
          <a:bodyPr/>
          <a:lstStyle/>
          <a:p>
            <a:r>
              <a:rPr lang="en-IN" dirty="0"/>
              <a:t>   </a:t>
            </a:r>
          </a:p>
        </p:txBody>
      </p:sp>
      <p:pic>
        <p:nvPicPr>
          <p:cNvPr id="3" name="Picture 2">
            <a:extLst>
              <a:ext uri="{FF2B5EF4-FFF2-40B4-BE49-F238E27FC236}">
                <a16:creationId xmlns:a16="http://schemas.microsoft.com/office/drawing/2014/main" id="{68A164CC-52E2-F7B8-D4F3-FC5EB553D492}"/>
              </a:ext>
            </a:extLst>
          </p:cNvPr>
          <p:cNvPicPr>
            <a:picLocks noChangeAspect="1"/>
          </p:cNvPicPr>
          <p:nvPr/>
        </p:nvPicPr>
        <p:blipFill rotWithShape="1">
          <a:blip r:embed="rId2"/>
          <a:srcRect l="8376" t="9408" r="14589" b="21775"/>
          <a:stretch/>
        </p:blipFill>
        <p:spPr bwMode="auto">
          <a:xfrm>
            <a:off x="1673341" y="1027906"/>
            <a:ext cx="9335971" cy="468947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90284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3B8B8-888E-B0D9-CFAD-1F907B48D827}"/>
              </a:ext>
            </a:extLst>
          </p:cNvPr>
          <p:cNvSpPr>
            <a:spLocks noGrp="1"/>
          </p:cNvSpPr>
          <p:nvPr>
            <p:ph type="title"/>
          </p:nvPr>
        </p:nvSpPr>
        <p:spPr/>
        <p:txBody>
          <a:bodyPr/>
          <a:lstStyle/>
          <a:p>
            <a:r>
              <a:rPr lang="en-IN" dirty="0"/>
              <a:t>  </a:t>
            </a:r>
          </a:p>
        </p:txBody>
      </p:sp>
      <p:sp>
        <p:nvSpPr>
          <p:cNvPr id="4" name="TextBox 3">
            <a:extLst>
              <a:ext uri="{FF2B5EF4-FFF2-40B4-BE49-F238E27FC236}">
                <a16:creationId xmlns:a16="http://schemas.microsoft.com/office/drawing/2014/main" id="{DC186FF7-AE99-FC49-516A-B87332AEEEF1}"/>
              </a:ext>
            </a:extLst>
          </p:cNvPr>
          <p:cNvSpPr txBox="1"/>
          <p:nvPr/>
        </p:nvSpPr>
        <p:spPr>
          <a:xfrm>
            <a:off x="1033810" y="735129"/>
            <a:ext cx="10124379" cy="3569632"/>
          </a:xfrm>
          <a:prstGeom prst="rect">
            <a:avLst/>
          </a:prstGeom>
          <a:noFill/>
        </p:spPr>
        <p:txBody>
          <a:bodyPr wrap="square">
            <a:spAutoFit/>
          </a:bodyPr>
          <a:lstStyle/>
          <a:p>
            <a:pPr marL="457200" marR="4445" indent="-6350" algn="ctr">
              <a:lnSpc>
                <a:spcPct val="112000"/>
              </a:lnSpc>
              <a:spcAft>
                <a:spcPts val="25"/>
              </a:spcAft>
            </a:pPr>
            <a:r>
              <a:rPr lang="en-IN" sz="2400" b="1" dirty="0">
                <a:solidFill>
                  <a:srgbClr val="000000"/>
                </a:solidFill>
                <a:effectLst/>
                <a:latin typeface="Times New Roman" panose="02020603050405020304" pitchFamily="18" charset="0"/>
                <a:ea typeface="Times New Roman" panose="02020603050405020304" pitchFamily="18" charset="0"/>
              </a:rPr>
              <a:t>8.CONCLUSION</a:t>
            </a:r>
            <a:endParaRPr lang="en-IN" sz="1800" dirty="0">
              <a:solidFill>
                <a:srgbClr val="000000"/>
              </a:solidFill>
              <a:effectLst/>
              <a:latin typeface="Times New Roman" panose="02020603050405020304" pitchFamily="18" charset="0"/>
              <a:ea typeface="Times New Roman" panose="02020603050405020304" pitchFamily="18" charset="0"/>
            </a:endParaRPr>
          </a:p>
          <a:p>
            <a:pPr marL="457200" marR="4445" indent="-6350" algn="just">
              <a:lnSpc>
                <a:spcPct val="112000"/>
              </a:lnSpc>
              <a:spcAft>
                <a:spcPts val="25"/>
              </a:spcAft>
            </a:pPr>
            <a:r>
              <a:rPr lang="en-IN" sz="1800" dirty="0">
                <a:solidFill>
                  <a:srgbClr val="000000"/>
                </a:solidFill>
                <a:effectLst/>
                <a:latin typeface="Times New Roman" panose="02020603050405020304" pitchFamily="18" charset="0"/>
                <a:ea typeface="Times New Roman" panose="02020603050405020304" pitchFamily="18" charset="0"/>
              </a:rPr>
              <a:t> </a:t>
            </a:r>
          </a:p>
          <a:p>
            <a:pPr marL="457200" marR="4445" indent="-6350" algn="just">
              <a:lnSpc>
                <a:spcPct val="112000"/>
              </a:lnSpc>
              <a:spcAft>
                <a:spcPts val="25"/>
              </a:spcAft>
            </a:pPr>
            <a:r>
              <a:rPr lang="en-IN" sz="1800" dirty="0">
                <a:solidFill>
                  <a:srgbClr val="000000"/>
                </a:solidFill>
                <a:effectLst/>
                <a:latin typeface="Times New Roman" panose="02020603050405020304" pitchFamily="18" charset="0"/>
                <a:ea typeface="Times New Roman" panose="02020603050405020304" pitchFamily="18" charset="0"/>
              </a:rPr>
              <a:t> </a:t>
            </a:r>
          </a:p>
          <a:p>
            <a:pPr marL="457200" marR="4445" indent="-6350" algn="just">
              <a:lnSpc>
                <a:spcPct val="150000"/>
              </a:lnSpc>
              <a:spcAft>
                <a:spcPts val="25"/>
              </a:spcAft>
            </a:pPr>
            <a:r>
              <a:rPr lang="en-IN" sz="1800" dirty="0">
                <a:solidFill>
                  <a:srgbClr val="000000"/>
                </a:solidFill>
                <a:effectLst/>
                <a:latin typeface="Times New Roman" panose="02020603050405020304" pitchFamily="18" charset="0"/>
                <a:ea typeface="Times New Roman" panose="02020603050405020304" pitchFamily="18" charset="0"/>
              </a:rPr>
              <a:t>In this paper we have proposed a deep learning architecture with training on 2000 images of rice leaves and testing on different 700 images and that correctly classifies 92.46% of the test images. Transfer Learning using fine-tuning the predefined </a:t>
            </a:r>
            <a:r>
              <a:rPr lang="en-IN" sz="1800" dirty="0" err="1">
                <a:solidFill>
                  <a:srgbClr val="000000"/>
                </a:solidFill>
                <a:effectLst/>
                <a:latin typeface="Times New Roman" panose="02020603050405020304" pitchFamily="18" charset="0"/>
                <a:ea typeface="Times New Roman" panose="02020603050405020304" pitchFamily="18" charset="0"/>
              </a:rPr>
              <a:t>VGGNet</a:t>
            </a:r>
            <a:r>
              <a:rPr lang="en-IN" sz="1800" dirty="0">
                <a:solidFill>
                  <a:srgbClr val="000000"/>
                </a:solidFill>
                <a:effectLst/>
                <a:latin typeface="Times New Roman" panose="02020603050405020304" pitchFamily="18" charset="0"/>
                <a:ea typeface="Times New Roman" panose="02020603050405020304" pitchFamily="18" charset="0"/>
              </a:rPr>
              <a:t> has greatly improved the performance of the model which otherwise did not produce satisfactory results on such small dataset. The number of epochs used was stopped at 25 because we had received a cut point after which the accuracy was not improving and the loss was not decreasing on both training and validation data. </a:t>
            </a:r>
          </a:p>
        </p:txBody>
      </p:sp>
    </p:spTree>
    <p:extLst>
      <p:ext uri="{BB962C8B-B14F-4D97-AF65-F5344CB8AC3E}">
        <p14:creationId xmlns:p14="http://schemas.microsoft.com/office/powerpoint/2010/main" val="791098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FB5B-AF6F-F601-A6C1-838500A573D9}"/>
              </a:ext>
            </a:extLst>
          </p:cNvPr>
          <p:cNvSpPr>
            <a:spLocks noGrp="1"/>
          </p:cNvSpPr>
          <p:nvPr>
            <p:ph type="title"/>
          </p:nvPr>
        </p:nvSpPr>
        <p:spPr/>
        <p:txBody>
          <a:bodyPr>
            <a:normAutofit fontScale="90000"/>
          </a:bodyPr>
          <a:lstStyle/>
          <a:p>
            <a:pPr marL="457200" marR="4445" indent="-6350">
              <a:lnSpc>
                <a:spcPct val="150000"/>
              </a:lnSpc>
              <a:spcAft>
                <a:spcPts val="25"/>
              </a:spcAft>
            </a:pPr>
            <a:br>
              <a:rPr lang="en-IN" dirty="0"/>
            </a:br>
            <a:br>
              <a:rPr lang="en-IN" dirty="0"/>
            </a:br>
            <a:br>
              <a:rPr lang="en-IN" dirty="0"/>
            </a:br>
            <a:br>
              <a:rPr lang="en-IN" dirty="0"/>
            </a:br>
            <a:r>
              <a:rPr lang="en-IN" sz="4400" b="1" dirty="0">
                <a:solidFill>
                  <a:srgbClr val="000000"/>
                </a:solidFill>
                <a:effectLst/>
                <a:latin typeface="Times New Roman" panose="02020603050405020304" pitchFamily="18" charset="0"/>
                <a:ea typeface="Times New Roman" panose="02020603050405020304" pitchFamily="18" charset="0"/>
              </a:rPr>
              <a:t>FUTURE ENHANCEMENT</a:t>
            </a:r>
            <a:br>
              <a:rPr lang="en-IN" dirty="0"/>
            </a:br>
            <a:br>
              <a:rPr lang="en-IN" sz="1800" dirty="0">
                <a:solidFill>
                  <a:srgbClr val="000000"/>
                </a:solidFill>
                <a:effectLst/>
                <a:latin typeface="Times New Roman" panose="02020603050405020304" pitchFamily="18" charset="0"/>
                <a:ea typeface="Times New Roman" panose="02020603050405020304" pitchFamily="18" charset="0"/>
              </a:rPr>
            </a:br>
            <a:r>
              <a:rPr lang="en-IN" sz="1800" dirty="0">
                <a:solidFill>
                  <a:srgbClr val="000000"/>
                </a:solidFill>
                <a:effectLst/>
                <a:latin typeface="Times New Roman" panose="02020603050405020304" pitchFamily="18" charset="0"/>
                <a:ea typeface="Times New Roman" panose="02020603050405020304" pitchFamily="18" charset="0"/>
              </a:rPr>
              <a:t>In future work, we would like to collect more images from agricultural fields and Agricultural Research institutes so that we can improve the accuracy further. We would like to add cross-validation process in future in order to validate our results. We would also like to use better deep learning models and other state-of the art works and compare it with the results obtained. The developed model can be used in future to detect other plant leaf diseases, which are important crops in India.</a:t>
            </a:r>
            <a:br>
              <a:rPr lang="en-IN" sz="1800" dirty="0">
                <a:solidFill>
                  <a:srgbClr val="000000"/>
                </a:solidFill>
                <a:effectLst/>
                <a:latin typeface="Times New Roman" panose="02020603050405020304" pitchFamily="18" charset="0"/>
                <a:ea typeface="Times New Roman" panose="02020603050405020304" pitchFamily="18" charset="0"/>
              </a:rPr>
            </a:br>
            <a:r>
              <a:rPr lang="en-IN" sz="1800" b="1" dirty="0">
                <a:solidFill>
                  <a:srgbClr val="000000"/>
                </a:solidFill>
                <a:effectLst/>
                <a:latin typeface="Times New Roman" panose="02020603050405020304" pitchFamily="18" charset="0"/>
                <a:ea typeface="Times New Roman" panose="02020603050405020304" pitchFamily="18" charset="0"/>
              </a:rPr>
              <a:t> </a:t>
            </a:r>
            <a:br>
              <a:rPr lang="en-IN" sz="1800" dirty="0">
                <a:solidFill>
                  <a:srgbClr val="000000"/>
                </a:solidFill>
                <a:effectLst/>
                <a:latin typeface="Times New Roman" panose="02020603050405020304" pitchFamily="18" charset="0"/>
                <a:ea typeface="Times New Roman" panose="02020603050405020304" pitchFamily="18" charset="0"/>
              </a:rPr>
            </a:br>
            <a:r>
              <a:rPr lang="en-IN" sz="1800" dirty="0">
                <a:solidFill>
                  <a:srgbClr val="000000"/>
                </a:solidFill>
                <a:effectLst/>
                <a:latin typeface="Times New Roman" panose="02020603050405020304" pitchFamily="18" charset="0"/>
                <a:ea typeface="Times New Roman" panose="02020603050405020304" pitchFamily="18" charset="0"/>
              </a:rPr>
              <a:t> </a:t>
            </a:r>
            <a:endParaRPr lang="en-IN" dirty="0"/>
          </a:p>
        </p:txBody>
      </p:sp>
    </p:spTree>
    <p:extLst>
      <p:ext uri="{BB962C8B-B14F-4D97-AF65-F5344CB8AC3E}">
        <p14:creationId xmlns:p14="http://schemas.microsoft.com/office/powerpoint/2010/main" val="3382015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7F1C87-26C4-BBB6-9574-964A514E39C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p>
        </p:txBody>
      </p:sp>
      <p:sp>
        <p:nvSpPr>
          <p:cNvPr id="4" name="Content Placeholder 3">
            <a:extLst>
              <a:ext uri="{FF2B5EF4-FFF2-40B4-BE49-F238E27FC236}">
                <a16:creationId xmlns:a16="http://schemas.microsoft.com/office/drawing/2014/main" id="{3C8BC53B-7D93-B421-893B-D4401A6E7572}"/>
              </a:ext>
            </a:extLst>
          </p:cNvPr>
          <p:cNvSpPr>
            <a:spLocks noGrp="1"/>
          </p:cNvSpPr>
          <p:nvPr>
            <p:ph idx="1"/>
          </p:nvPr>
        </p:nvSpPr>
        <p:spPr>
          <a:xfrm>
            <a:off x="670560" y="1368425"/>
            <a:ext cx="10515600" cy="4351338"/>
          </a:xfrm>
        </p:spPr>
        <p:txBody>
          <a:bodyPr>
            <a:normAutofit fontScale="25000" lnSpcReduction="20000"/>
          </a:bodyPr>
          <a:lstStyle/>
          <a:p>
            <a:pPr marL="457200" marR="4445" indent="-6350" algn="just">
              <a:lnSpc>
                <a:spcPct val="150000"/>
              </a:lnSpc>
              <a:spcAft>
                <a:spcPts val="25"/>
              </a:spcAft>
            </a:pPr>
            <a:r>
              <a:rPr lang="en-IN" sz="5600" dirty="0">
                <a:solidFill>
                  <a:srgbClr val="000000"/>
                </a:solidFill>
                <a:effectLst/>
                <a:latin typeface="Times New Roman" panose="02020603050405020304" pitchFamily="18" charset="0"/>
                <a:ea typeface="Times New Roman" panose="02020603050405020304" pitchFamily="18" charset="0"/>
              </a:rPr>
              <a:t>[1] T. Gupta, ”Plant leaf disease analysis using image processing technique with modified SVM-CS classifier,” Int. J. Eng. </a:t>
            </a:r>
            <a:r>
              <a:rPr lang="en-IN" sz="5600" dirty="0" err="1">
                <a:solidFill>
                  <a:srgbClr val="000000"/>
                </a:solidFill>
                <a:effectLst/>
                <a:latin typeface="Times New Roman" panose="02020603050405020304" pitchFamily="18" charset="0"/>
                <a:ea typeface="Times New Roman" panose="02020603050405020304" pitchFamily="18" charset="0"/>
              </a:rPr>
              <a:t>Manag</a:t>
            </a:r>
            <a:r>
              <a:rPr lang="en-IN" sz="5600" dirty="0">
                <a:solidFill>
                  <a:srgbClr val="000000"/>
                </a:solidFill>
                <a:effectLst/>
                <a:latin typeface="Times New Roman" panose="02020603050405020304" pitchFamily="18" charset="0"/>
                <a:ea typeface="Times New Roman" panose="02020603050405020304" pitchFamily="18" charset="0"/>
              </a:rPr>
              <a:t>. </a:t>
            </a:r>
            <a:r>
              <a:rPr lang="en-IN" sz="5600" dirty="0" err="1">
                <a:solidFill>
                  <a:srgbClr val="000000"/>
                </a:solidFill>
                <a:effectLst/>
                <a:latin typeface="Times New Roman" panose="02020603050405020304" pitchFamily="18" charset="0"/>
                <a:ea typeface="Times New Roman" panose="02020603050405020304" pitchFamily="18" charset="0"/>
              </a:rPr>
              <a:t>Technol</a:t>
            </a:r>
            <a:r>
              <a:rPr lang="en-IN" sz="5600" dirty="0">
                <a:solidFill>
                  <a:srgbClr val="000000"/>
                </a:solidFill>
                <a:effectLst/>
                <a:latin typeface="Times New Roman" panose="02020603050405020304" pitchFamily="18" charset="0"/>
                <a:ea typeface="Times New Roman" panose="02020603050405020304" pitchFamily="18" charset="0"/>
              </a:rPr>
              <a:t>, no. 5, pp. 11-17, 2017. </a:t>
            </a:r>
          </a:p>
          <a:p>
            <a:pPr marL="457200" marR="4445" indent="-6350" algn="just">
              <a:lnSpc>
                <a:spcPct val="150000"/>
              </a:lnSpc>
              <a:spcAft>
                <a:spcPts val="25"/>
              </a:spcAft>
            </a:pPr>
            <a:r>
              <a:rPr lang="en-IN" sz="5600" dirty="0">
                <a:solidFill>
                  <a:srgbClr val="000000"/>
                </a:solidFill>
                <a:effectLst/>
                <a:latin typeface="Times New Roman" panose="02020603050405020304" pitchFamily="18" charset="0"/>
                <a:ea typeface="Times New Roman" panose="02020603050405020304" pitchFamily="18" charset="0"/>
              </a:rPr>
              <a:t>[2] Y. Es-</a:t>
            </a:r>
            <a:r>
              <a:rPr lang="en-IN" sz="5600" dirty="0" err="1">
                <a:solidFill>
                  <a:srgbClr val="000000"/>
                </a:solidFill>
                <a:effectLst/>
                <a:latin typeface="Times New Roman" panose="02020603050405020304" pitchFamily="18" charset="0"/>
                <a:ea typeface="Times New Roman" panose="02020603050405020304" pitchFamily="18" charset="0"/>
              </a:rPr>
              <a:t>saady,T</a:t>
            </a:r>
            <a:r>
              <a:rPr lang="en-IN" sz="5600" dirty="0">
                <a:solidFill>
                  <a:srgbClr val="000000"/>
                </a:solidFill>
                <a:effectLst/>
                <a:latin typeface="Times New Roman" panose="02020603050405020304" pitchFamily="18" charset="0"/>
                <a:ea typeface="Times New Roman" panose="02020603050405020304" pitchFamily="18" charset="0"/>
              </a:rPr>
              <a:t>. El </a:t>
            </a:r>
            <a:r>
              <a:rPr lang="en-IN" sz="5600" dirty="0" err="1">
                <a:solidFill>
                  <a:srgbClr val="000000"/>
                </a:solidFill>
                <a:effectLst/>
                <a:latin typeface="Times New Roman" panose="02020603050405020304" pitchFamily="18" charset="0"/>
                <a:ea typeface="Times New Roman" panose="02020603050405020304" pitchFamily="18" charset="0"/>
              </a:rPr>
              <a:t>Massi,M</a:t>
            </a:r>
            <a:r>
              <a:rPr lang="en-IN" sz="5600" dirty="0">
                <a:solidFill>
                  <a:srgbClr val="000000"/>
                </a:solidFill>
                <a:effectLst/>
                <a:latin typeface="Times New Roman" panose="02020603050405020304" pitchFamily="18" charset="0"/>
                <a:ea typeface="Times New Roman" panose="02020603050405020304" pitchFamily="18" charset="0"/>
              </a:rPr>
              <a:t>. El </a:t>
            </a:r>
            <a:r>
              <a:rPr lang="en-IN" sz="5600" dirty="0" err="1">
                <a:solidFill>
                  <a:srgbClr val="000000"/>
                </a:solidFill>
                <a:effectLst/>
                <a:latin typeface="Times New Roman" panose="02020603050405020304" pitchFamily="18" charset="0"/>
                <a:ea typeface="Times New Roman" panose="02020603050405020304" pitchFamily="18" charset="0"/>
              </a:rPr>
              <a:t>Yassa,D</a:t>
            </a:r>
            <a:r>
              <a:rPr lang="en-IN" sz="5600" dirty="0">
                <a:solidFill>
                  <a:srgbClr val="000000"/>
                </a:solidFill>
                <a:effectLst/>
                <a:latin typeface="Times New Roman" panose="02020603050405020304" pitchFamily="18" charset="0"/>
                <a:ea typeface="Times New Roman" panose="02020603050405020304" pitchFamily="18" charset="0"/>
              </a:rPr>
              <a:t>. </a:t>
            </a:r>
            <a:r>
              <a:rPr lang="en-IN" sz="5600" dirty="0" err="1">
                <a:solidFill>
                  <a:srgbClr val="000000"/>
                </a:solidFill>
                <a:effectLst/>
                <a:latin typeface="Times New Roman" panose="02020603050405020304" pitchFamily="18" charset="0"/>
                <a:ea typeface="Times New Roman" panose="02020603050405020304" pitchFamily="18" charset="0"/>
              </a:rPr>
              <a:t>Mammass</a:t>
            </a:r>
            <a:r>
              <a:rPr lang="en-IN" sz="5600" dirty="0">
                <a:solidFill>
                  <a:srgbClr val="000000"/>
                </a:solidFill>
                <a:effectLst/>
                <a:latin typeface="Times New Roman" panose="02020603050405020304" pitchFamily="18" charset="0"/>
                <a:ea typeface="Times New Roman" panose="02020603050405020304" pitchFamily="18" charset="0"/>
              </a:rPr>
              <a:t>, and A. </a:t>
            </a:r>
            <a:r>
              <a:rPr lang="en-IN" sz="5600" dirty="0" err="1">
                <a:solidFill>
                  <a:srgbClr val="000000"/>
                </a:solidFill>
                <a:effectLst/>
                <a:latin typeface="Times New Roman" panose="02020603050405020304" pitchFamily="18" charset="0"/>
                <a:ea typeface="Times New Roman" panose="02020603050405020304" pitchFamily="18" charset="0"/>
              </a:rPr>
              <a:t>Benazoun</a:t>
            </a:r>
            <a:r>
              <a:rPr lang="en-IN" sz="5600" dirty="0">
                <a:solidFill>
                  <a:srgbClr val="000000"/>
                </a:solidFill>
                <a:effectLst/>
                <a:latin typeface="Times New Roman" panose="02020603050405020304" pitchFamily="18" charset="0"/>
                <a:ea typeface="Times New Roman" panose="02020603050405020304" pitchFamily="18" charset="0"/>
              </a:rPr>
              <a:t>, ”Automatic recognition of plant leaves diseases based on serial combination of two SVM classifiers,” International Conference on Electrical and Information Technologies (ICEIT) pp. 561-566, 2016. </a:t>
            </a:r>
          </a:p>
          <a:p>
            <a:pPr marL="457200" marR="4445" indent="-6350" algn="just">
              <a:lnSpc>
                <a:spcPct val="150000"/>
              </a:lnSpc>
              <a:spcAft>
                <a:spcPts val="25"/>
              </a:spcAft>
            </a:pPr>
            <a:r>
              <a:rPr lang="en-IN" sz="5600" dirty="0">
                <a:solidFill>
                  <a:srgbClr val="000000"/>
                </a:solidFill>
                <a:effectLst/>
                <a:latin typeface="Times New Roman" panose="02020603050405020304" pitchFamily="18" charset="0"/>
                <a:ea typeface="Times New Roman" panose="02020603050405020304" pitchFamily="18" charset="0"/>
              </a:rPr>
              <a:t>[3] P. B. </a:t>
            </a:r>
            <a:r>
              <a:rPr lang="en-IN" sz="5600" dirty="0" err="1">
                <a:solidFill>
                  <a:srgbClr val="000000"/>
                </a:solidFill>
                <a:effectLst/>
                <a:latin typeface="Times New Roman" panose="02020603050405020304" pitchFamily="18" charset="0"/>
                <a:ea typeface="Times New Roman" panose="02020603050405020304" pitchFamily="18" charset="0"/>
              </a:rPr>
              <a:t>Padol</a:t>
            </a:r>
            <a:r>
              <a:rPr lang="en-IN" sz="5600" dirty="0">
                <a:solidFill>
                  <a:srgbClr val="000000"/>
                </a:solidFill>
                <a:effectLst/>
                <a:latin typeface="Times New Roman" panose="02020603050405020304" pitchFamily="18" charset="0"/>
                <a:ea typeface="Times New Roman" panose="02020603050405020304" pitchFamily="18" charset="0"/>
              </a:rPr>
              <a:t> and A. A. Yadav, “SVM classifier based grape leaf disease detection,” Conference on Advances in Signal Processing (CASP), pp. 175-179, 2016.</a:t>
            </a:r>
          </a:p>
          <a:p>
            <a:pPr marL="457200" marR="4445" indent="-6350" algn="just">
              <a:lnSpc>
                <a:spcPct val="150000"/>
              </a:lnSpc>
              <a:spcAft>
                <a:spcPts val="25"/>
              </a:spcAft>
            </a:pPr>
            <a:r>
              <a:rPr lang="en-IN" sz="5600" dirty="0">
                <a:solidFill>
                  <a:srgbClr val="000000"/>
                </a:solidFill>
                <a:effectLst/>
                <a:latin typeface="Times New Roman" panose="02020603050405020304" pitchFamily="18" charset="0"/>
                <a:ea typeface="Times New Roman" panose="02020603050405020304" pitchFamily="18" charset="0"/>
              </a:rPr>
              <a:t> [4] L. Liu and G. Zhou, “Extraction of the rice leaf disease image based on BP neural network,” International Conference on Computational Intelligence and Software Engineering ,pp. 1-3,2009.</a:t>
            </a:r>
          </a:p>
          <a:p>
            <a:pPr marL="457200" marR="4445" indent="-6350" algn="just">
              <a:lnSpc>
                <a:spcPct val="150000"/>
              </a:lnSpc>
              <a:spcAft>
                <a:spcPts val="25"/>
              </a:spcAft>
            </a:pPr>
            <a:r>
              <a:rPr lang="en-IN" sz="5600" dirty="0">
                <a:solidFill>
                  <a:srgbClr val="000000"/>
                </a:solidFill>
                <a:effectLst/>
                <a:latin typeface="Times New Roman" panose="02020603050405020304" pitchFamily="18" charset="0"/>
                <a:ea typeface="Times New Roman" panose="02020603050405020304" pitchFamily="18" charset="0"/>
              </a:rPr>
              <a:t> [5] S. </a:t>
            </a:r>
            <a:r>
              <a:rPr lang="en-IN" sz="5600" dirty="0" err="1">
                <a:solidFill>
                  <a:srgbClr val="000000"/>
                </a:solidFill>
                <a:effectLst/>
                <a:latin typeface="Times New Roman" panose="02020603050405020304" pitchFamily="18" charset="0"/>
                <a:ea typeface="Times New Roman" panose="02020603050405020304" pitchFamily="18" charset="0"/>
              </a:rPr>
              <a:t>Arivazhagan</a:t>
            </a:r>
            <a:r>
              <a:rPr lang="en-IN" sz="5600" dirty="0">
                <a:solidFill>
                  <a:srgbClr val="000000"/>
                </a:solidFill>
                <a:effectLst/>
                <a:latin typeface="Times New Roman" panose="02020603050405020304" pitchFamily="18" charset="0"/>
                <a:ea typeface="Times New Roman" panose="02020603050405020304" pitchFamily="18" charset="0"/>
              </a:rPr>
              <a:t> and S.V. </a:t>
            </a:r>
            <a:r>
              <a:rPr lang="en-IN" sz="5600" dirty="0" err="1">
                <a:solidFill>
                  <a:srgbClr val="000000"/>
                </a:solidFill>
                <a:effectLst/>
                <a:latin typeface="Times New Roman" panose="02020603050405020304" pitchFamily="18" charset="0"/>
                <a:ea typeface="Times New Roman" panose="02020603050405020304" pitchFamily="18" charset="0"/>
              </a:rPr>
              <a:t>Ligi</a:t>
            </a:r>
            <a:r>
              <a:rPr lang="en-IN" sz="5600" dirty="0">
                <a:solidFill>
                  <a:srgbClr val="000000"/>
                </a:solidFill>
                <a:effectLst/>
                <a:latin typeface="Times New Roman" panose="02020603050405020304" pitchFamily="18" charset="0"/>
                <a:ea typeface="Times New Roman" panose="02020603050405020304" pitchFamily="18" charset="0"/>
              </a:rPr>
              <a:t>, “Mango Leaf Diseases Identification Using Convolutional Neural Network,” International Journal of Pure and Applied Mathematics, vol. 120,no. 6, pp. 11067-11079,2008.</a:t>
            </a:r>
          </a:p>
          <a:p>
            <a:pPr marL="457200" marR="4445" indent="-6350" algn="just">
              <a:lnSpc>
                <a:spcPct val="112000"/>
              </a:lnSpc>
              <a:spcAft>
                <a:spcPts val="25"/>
              </a:spcAft>
            </a:pPr>
            <a:r>
              <a:rPr lang="en-IN" sz="5600" b="1" dirty="0">
                <a:solidFill>
                  <a:srgbClr val="000000"/>
                </a:solidFill>
                <a:effectLst/>
                <a:latin typeface="Times New Roman" panose="02020603050405020304" pitchFamily="18" charset="0"/>
                <a:ea typeface="Times New Roman" panose="02020603050405020304" pitchFamily="18" charset="0"/>
              </a:rPr>
              <a:t>Websites:</a:t>
            </a:r>
            <a:r>
              <a:rPr lang="en-IN" sz="5600" dirty="0">
                <a:solidFill>
                  <a:srgbClr val="000000"/>
                </a:solidFill>
                <a:effectLst/>
                <a:latin typeface="Times New Roman" panose="02020603050405020304" pitchFamily="18" charset="0"/>
                <a:ea typeface="Times New Roman" panose="02020603050405020304" pitchFamily="18" charset="0"/>
              </a:rPr>
              <a:t> </a:t>
            </a:r>
          </a:p>
          <a:p>
            <a:pPr marL="457200" marR="4445" indent="-6350" algn="just">
              <a:lnSpc>
                <a:spcPct val="112000"/>
              </a:lnSpc>
              <a:spcAft>
                <a:spcPts val="25"/>
              </a:spcAft>
            </a:pPr>
            <a:r>
              <a:rPr lang="en-IN" sz="5600" u="sng" dirty="0">
                <a:solidFill>
                  <a:srgbClr val="000000"/>
                </a:solidFill>
                <a:effectLst/>
                <a:latin typeface="Times New Roman" panose="02020603050405020304" pitchFamily="18" charset="0"/>
                <a:ea typeface="Times New Roman" panose="02020603050405020304" pitchFamily="18" charset="0"/>
                <a:hlinkClick r:id="rId2"/>
              </a:rPr>
              <a:t>https://www.w3schools.com/python/</a:t>
            </a:r>
            <a:r>
              <a:rPr lang="en-IN" sz="5600" dirty="0">
                <a:solidFill>
                  <a:srgbClr val="000000"/>
                </a:solidFill>
                <a:effectLst/>
                <a:latin typeface="Times New Roman" panose="02020603050405020304" pitchFamily="18" charset="0"/>
                <a:ea typeface="Times New Roman" panose="02020603050405020304" pitchFamily="18" charset="0"/>
              </a:rPr>
              <a:t> </a:t>
            </a:r>
          </a:p>
          <a:p>
            <a:pPr marL="457200" marR="4445" indent="-6350" algn="just">
              <a:lnSpc>
                <a:spcPct val="112000"/>
              </a:lnSpc>
              <a:spcAft>
                <a:spcPts val="25"/>
              </a:spcAft>
            </a:pPr>
            <a:r>
              <a:rPr lang="en-IN" sz="5600" u="sng" dirty="0">
                <a:solidFill>
                  <a:srgbClr val="000000"/>
                </a:solidFill>
                <a:effectLst/>
                <a:latin typeface="Times New Roman" panose="02020603050405020304" pitchFamily="18" charset="0"/>
                <a:ea typeface="Times New Roman" panose="02020603050405020304" pitchFamily="18" charset="0"/>
                <a:hlinkClick r:id="rId3"/>
              </a:rPr>
              <a:t>https://www.tutorialspoint.com/python/index.htm</a:t>
            </a:r>
            <a:r>
              <a:rPr lang="en-IN" sz="5600" dirty="0">
                <a:solidFill>
                  <a:srgbClr val="000000"/>
                </a:solidFill>
                <a:effectLst/>
                <a:latin typeface="Times New Roman" panose="02020603050405020304" pitchFamily="18" charset="0"/>
                <a:ea typeface="Times New Roman" panose="02020603050405020304" pitchFamily="18" charset="0"/>
              </a:rPr>
              <a:t> </a:t>
            </a:r>
          </a:p>
          <a:p>
            <a:pPr marL="457200" marR="4445" indent="-6350" algn="just">
              <a:lnSpc>
                <a:spcPct val="112000"/>
              </a:lnSpc>
              <a:spcAft>
                <a:spcPts val="25"/>
              </a:spcAft>
            </a:pPr>
            <a:r>
              <a:rPr lang="en-IN" sz="5600" u="sng" dirty="0">
                <a:solidFill>
                  <a:srgbClr val="000000"/>
                </a:solidFill>
                <a:effectLst/>
                <a:latin typeface="Times New Roman" panose="02020603050405020304" pitchFamily="18" charset="0"/>
                <a:ea typeface="Times New Roman" panose="02020603050405020304" pitchFamily="18" charset="0"/>
                <a:hlinkClick r:id="rId4"/>
              </a:rPr>
              <a:t>https://www.javatpoint.com/python-tutorial</a:t>
            </a:r>
            <a:r>
              <a:rPr lang="en-IN" sz="5600" dirty="0">
                <a:solidFill>
                  <a:srgbClr val="000000"/>
                </a:solidFill>
                <a:effectLst/>
                <a:latin typeface="Times New Roman" panose="02020603050405020304" pitchFamily="18" charset="0"/>
                <a:ea typeface="Times New Roman" panose="02020603050405020304" pitchFamily="18" charset="0"/>
              </a:rPr>
              <a:t> </a:t>
            </a:r>
          </a:p>
          <a:p>
            <a:pPr marL="457200" marR="4445" indent="-6350" algn="just">
              <a:lnSpc>
                <a:spcPct val="112000"/>
              </a:lnSpc>
              <a:spcAft>
                <a:spcPts val="25"/>
              </a:spcAft>
            </a:pPr>
            <a:r>
              <a:rPr lang="en-IN" sz="5600" u="sng" dirty="0">
                <a:solidFill>
                  <a:srgbClr val="000000"/>
                </a:solidFill>
                <a:effectLst/>
                <a:latin typeface="Times New Roman" panose="02020603050405020304" pitchFamily="18" charset="0"/>
                <a:ea typeface="Times New Roman" panose="02020603050405020304" pitchFamily="18" charset="0"/>
                <a:hlinkClick r:id="rId5"/>
              </a:rPr>
              <a:t>https://www.learnpython.org/</a:t>
            </a:r>
            <a:r>
              <a:rPr lang="en-IN" sz="5600" dirty="0">
                <a:solidFill>
                  <a:srgbClr val="000000"/>
                </a:solidFill>
                <a:effectLst/>
                <a:latin typeface="Times New Roman" panose="02020603050405020304" pitchFamily="18" charset="0"/>
                <a:ea typeface="Times New Roman" panose="02020603050405020304" pitchFamily="18" charset="0"/>
              </a:rPr>
              <a:t> </a:t>
            </a:r>
          </a:p>
          <a:p>
            <a:pPr marL="457200" marR="4445" indent="-6350" algn="just">
              <a:lnSpc>
                <a:spcPct val="112000"/>
              </a:lnSpc>
              <a:spcAft>
                <a:spcPts val="25"/>
              </a:spcAft>
            </a:pPr>
            <a:r>
              <a:rPr lang="en-IN" sz="5600" u="sng" dirty="0">
                <a:solidFill>
                  <a:srgbClr val="000000"/>
                </a:solidFill>
                <a:effectLst/>
                <a:latin typeface="Times New Roman" panose="02020603050405020304" pitchFamily="18" charset="0"/>
                <a:ea typeface="Times New Roman" panose="02020603050405020304" pitchFamily="18" charset="0"/>
                <a:hlinkClick r:id="rId6"/>
              </a:rPr>
              <a:t>https://www.pythontutorial.net/</a:t>
            </a:r>
            <a:endParaRPr lang="en-IN" sz="56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994650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4DD247-AD32-452B-9B69-245FAAC1632F}"/>
              </a:ext>
            </a:extLst>
          </p:cNvPr>
          <p:cNvSpPr/>
          <p:nvPr/>
        </p:nvSpPr>
        <p:spPr>
          <a:xfrm>
            <a:off x="2473305" y="2396293"/>
            <a:ext cx="5674247" cy="1631216"/>
          </a:xfrm>
          <a:prstGeom prst="rect">
            <a:avLst/>
          </a:prstGeom>
          <a:noFill/>
        </p:spPr>
        <p:txBody>
          <a:bodyPr wrap="none" lIns="91440" tIns="45720" rIns="91440" bIns="45720">
            <a:spAutoFit/>
          </a:bodyPr>
          <a:lstStyle/>
          <a:p>
            <a:pPr algn="ctr"/>
            <a:r>
              <a:rPr lang="en-US" sz="10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a:t>
            </a:r>
            <a:r>
              <a:rPr lang="en-US" sz="10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nk You</a:t>
            </a:r>
            <a:endParaRPr lang="en-US" sz="10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3051185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091FB-D2BA-44F2-B88A-9CB81BD5CFB9}"/>
              </a:ext>
            </a:extLst>
          </p:cNvPr>
          <p:cNvSpPr>
            <a:spLocks noGrp="1"/>
          </p:cNvSpPr>
          <p:nvPr>
            <p:ph type="title"/>
          </p:nvPr>
        </p:nvSpPr>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Existing System</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9DD9480-546A-47F3-82FF-10EE3FD5415E}"/>
              </a:ext>
            </a:extLst>
          </p:cNvPr>
          <p:cNvSpPr>
            <a:spLocks noGrp="1"/>
          </p:cNvSpPr>
          <p:nvPr>
            <p:ph idx="1"/>
          </p:nvPr>
        </p:nvSpPr>
        <p:spPr>
          <a:xfrm>
            <a:off x="838200" y="2205318"/>
            <a:ext cx="10933386" cy="3533330"/>
          </a:xfrm>
        </p:spPr>
        <p:txBody>
          <a:bodyPr>
            <a:normAutofit/>
          </a:bodyPr>
          <a:lstStyle/>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It is very difficult for the farmers to manually identify these diseases accurately with their limited knowledge. </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developments in Deep Learning show that Automatic Image Recognition systems using Convolutional Neural Network (CNN) models can be very beneficial in such problems.</a:t>
            </a:r>
          </a:p>
        </p:txBody>
      </p:sp>
      <p:grpSp>
        <p:nvGrpSpPr>
          <p:cNvPr id="4" name="Group 3">
            <a:extLst>
              <a:ext uri="{FF2B5EF4-FFF2-40B4-BE49-F238E27FC236}">
                <a16:creationId xmlns:a16="http://schemas.microsoft.com/office/drawing/2014/main" id="{4C117C77-98FB-4EBB-B1CF-A034BE98C82D}"/>
              </a:ext>
            </a:extLst>
          </p:cNvPr>
          <p:cNvGrpSpPr/>
          <p:nvPr/>
        </p:nvGrpSpPr>
        <p:grpSpPr>
          <a:xfrm>
            <a:off x="838200" y="1362636"/>
            <a:ext cx="10515600" cy="116540"/>
            <a:chOff x="0" y="0"/>
            <a:chExt cx="8380476" cy="76200"/>
          </a:xfrm>
        </p:grpSpPr>
        <p:sp>
          <p:nvSpPr>
            <p:cNvPr id="5" name="Shape 1390">
              <a:extLst>
                <a:ext uri="{FF2B5EF4-FFF2-40B4-BE49-F238E27FC236}">
                  <a16:creationId xmlns:a16="http://schemas.microsoft.com/office/drawing/2014/main" id="{0D5CEA21-E0B5-4C46-8C3B-CE1035B27175}"/>
                </a:ext>
              </a:extLst>
            </p:cNvPr>
            <p:cNvSpPr/>
            <p:nvPr/>
          </p:nvSpPr>
          <p:spPr>
            <a:xfrm>
              <a:off x="0" y="0"/>
              <a:ext cx="8380476" cy="76200"/>
            </a:xfrm>
            <a:custGeom>
              <a:avLst/>
              <a:gdLst/>
              <a:ahLst/>
              <a:cxnLst/>
              <a:rect l="0" t="0" r="0" b="0"/>
              <a:pathLst>
                <a:path w="8380476" h="76200">
                  <a:moveTo>
                    <a:pt x="0" y="0"/>
                  </a:moveTo>
                  <a:lnTo>
                    <a:pt x="8380476" y="0"/>
                  </a:lnTo>
                  <a:lnTo>
                    <a:pt x="8380476" y="76200"/>
                  </a:lnTo>
                  <a:lnTo>
                    <a:pt x="0" y="76200"/>
                  </a:lnTo>
                  <a:lnTo>
                    <a:pt x="0" y="0"/>
                  </a:lnTo>
                </a:path>
              </a:pathLst>
            </a:custGeom>
            <a:solidFill>
              <a:srgbClr val="7030A0"/>
            </a:solidFill>
            <a:ln w="0" cap="flat">
              <a:noFill/>
              <a:miter lim="127000"/>
            </a:ln>
            <a:effectLst/>
          </p:spPr>
          <p:txBody>
            <a:bodyPr/>
            <a:lstStyle/>
            <a:p>
              <a:pPr marL="0" marR="0" lvl="0" indent="0" defTabSz="914400" eaLnBrk="1" fontAlgn="auto" latinLnBrk="0" hangingPunct="1">
                <a:lnSpc>
                  <a:spcPct val="100000"/>
                </a:lnSpc>
                <a:spcBef>
                  <a:spcPts val="0"/>
                </a:spcBef>
                <a:spcAft>
                  <a:spcPts val="0"/>
                </a:spcAft>
                <a:buClrTx/>
                <a:buSzTx/>
                <a:buFontTx/>
                <a:buNone/>
              </a:pPr>
              <a:endParaRPr kumimoji="0" lang="en-IN" sz="1800" b="0" i="0" u="none" strike="noStrike" kern="0" cap="none" spc="0" normalizeH="0" baseline="0" noProof="0">
                <a:ln>
                  <a:noFill/>
                </a:ln>
                <a:solidFill>
                  <a:sysClr val="windowText" lastClr="000000"/>
                </a:solidFill>
                <a:effectLst/>
                <a:uLnTx/>
                <a:uFillTx/>
              </a:endParaRPr>
            </a:p>
          </p:txBody>
        </p:sp>
        <p:sp>
          <p:nvSpPr>
            <p:cNvPr id="6" name="Shape 28">
              <a:extLst>
                <a:ext uri="{FF2B5EF4-FFF2-40B4-BE49-F238E27FC236}">
                  <a16:creationId xmlns:a16="http://schemas.microsoft.com/office/drawing/2014/main" id="{6A92FE87-51F2-4D31-97F3-3BB892160D67}"/>
                </a:ext>
              </a:extLst>
            </p:cNvPr>
            <p:cNvSpPr/>
            <p:nvPr/>
          </p:nvSpPr>
          <p:spPr>
            <a:xfrm>
              <a:off x="0" y="0"/>
              <a:ext cx="8380476" cy="76200"/>
            </a:xfrm>
            <a:custGeom>
              <a:avLst/>
              <a:gdLst/>
              <a:ahLst/>
              <a:cxnLst/>
              <a:rect l="0" t="0" r="0" b="0"/>
              <a:pathLst>
                <a:path w="8380476" h="76200">
                  <a:moveTo>
                    <a:pt x="0" y="76200"/>
                  </a:moveTo>
                  <a:lnTo>
                    <a:pt x="8380476" y="76200"/>
                  </a:lnTo>
                  <a:lnTo>
                    <a:pt x="8380476" y="0"/>
                  </a:lnTo>
                  <a:lnTo>
                    <a:pt x="0" y="0"/>
                  </a:lnTo>
                  <a:close/>
                </a:path>
              </a:pathLst>
            </a:custGeom>
            <a:noFill/>
            <a:ln w="25560" cap="flat" cmpd="sng" algn="ctr">
              <a:solidFill>
                <a:srgbClr val="3A5F8B"/>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pPr>
              <a:endParaRPr kumimoji="0" lang="en-IN" sz="18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1720493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9800A-C82D-FD9A-A2E9-24D19A93BB0A}"/>
              </a:ext>
            </a:extLst>
          </p:cNvPr>
          <p:cNvSpPr>
            <a:spLocks noGrp="1"/>
          </p:cNvSpPr>
          <p:nvPr>
            <p:ph type="title"/>
          </p:nvPr>
        </p:nvSpPr>
        <p:spPr/>
        <p:txBody>
          <a:bodyPr/>
          <a:lstStyle/>
          <a:p>
            <a:r>
              <a:rPr lang="en-US" sz="4400" b="1" dirty="0">
                <a:solidFill>
                  <a:srgbClr val="FF0000"/>
                </a:solidFill>
                <a:latin typeface="Times New Roman" panose="02020603050405020304" pitchFamily="18" charset="0"/>
                <a:cs typeface="Times New Roman" panose="02020603050405020304" pitchFamily="18" charset="0"/>
              </a:rPr>
              <a:t>Disadvantages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EE0A6E-D80F-0C82-9AE9-BE16D7130B3E}"/>
              </a:ext>
            </a:extLst>
          </p:cNvPr>
          <p:cNvSpPr>
            <a:spLocks noGrp="1"/>
          </p:cNvSpPr>
          <p:nvPr>
            <p:ph idx="1"/>
          </p:nvPr>
        </p:nvSpPr>
        <p:spPr>
          <a:xfrm>
            <a:off x="838200" y="1825625"/>
            <a:ext cx="10515600" cy="4837934"/>
          </a:xfrm>
        </p:spPr>
        <p:txBody>
          <a:bodyPr/>
          <a:lstStyle/>
          <a:p>
            <a:r>
              <a:rPr lang="en-US" sz="3200" dirty="0">
                <a:latin typeface="Times New Roman" panose="02020603050405020304" pitchFamily="18" charset="0"/>
                <a:cs typeface="Times New Roman" panose="02020603050405020304" pitchFamily="18" charset="0"/>
              </a:rPr>
              <a:t>It is attacked by a variety of diseases in various stages of its cultivation.</a:t>
            </a:r>
            <a:r>
              <a:rPr lang="en-US" b="1" dirty="0"/>
              <a:t>	</a:t>
            </a:r>
          </a:p>
          <a:p>
            <a:pPr marL="0" indent="0">
              <a:buNone/>
            </a:pPr>
            <a:endParaRPr lang="en-IN" dirty="0"/>
          </a:p>
        </p:txBody>
      </p:sp>
      <p:grpSp>
        <p:nvGrpSpPr>
          <p:cNvPr id="4" name="Group 3">
            <a:extLst>
              <a:ext uri="{FF2B5EF4-FFF2-40B4-BE49-F238E27FC236}">
                <a16:creationId xmlns:a16="http://schemas.microsoft.com/office/drawing/2014/main" id="{9694983A-C2C9-434F-E1EB-B266CEDC538C}"/>
              </a:ext>
            </a:extLst>
          </p:cNvPr>
          <p:cNvGrpSpPr/>
          <p:nvPr/>
        </p:nvGrpSpPr>
        <p:grpSpPr>
          <a:xfrm>
            <a:off x="838200" y="1362636"/>
            <a:ext cx="10515600" cy="116540"/>
            <a:chOff x="0" y="0"/>
            <a:chExt cx="8380476" cy="76200"/>
          </a:xfrm>
        </p:grpSpPr>
        <p:sp>
          <p:nvSpPr>
            <p:cNvPr id="5" name="Shape 1390">
              <a:extLst>
                <a:ext uri="{FF2B5EF4-FFF2-40B4-BE49-F238E27FC236}">
                  <a16:creationId xmlns:a16="http://schemas.microsoft.com/office/drawing/2014/main" id="{6DC68C42-5E7C-B0DA-03A1-74C08A383657}"/>
                </a:ext>
              </a:extLst>
            </p:cNvPr>
            <p:cNvSpPr/>
            <p:nvPr/>
          </p:nvSpPr>
          <p:spPr>
            <a:xfrm>
              <a:off x="0" y="0"/>
              <a:ext cx="8380476" cy="76200"/>
            </a:xfrm>
            <a:custGeom>
              <a:avLst/>
              <a:gdLst/>
              <a:ahLst/>
              <a:cxnLst/>
              <a:rect l="0" t="0" r="0" b="0"/>
              <a:pathLst>
                <a:path w="8380476" h="76200">
                  <a:moveTo>
                    <a:pt x="0" y="0"/>
                  </a:moveTo>
                  <a:lnTo>
                    <a:pt x="8380476" y="0"/>
                  </a:lnTo>
                  <a:lnTo>
                    <a:pt x="8380476" y="76200"/>
                  </a:lnTo>
                  <a:lnTo>
                    <a:pt x="0" y="76200"/>
                  </a:lnTo>
                  <a:lnTo>
                    <a:pt x="0" y="0"/>
                  </a:lnTo>
                </a:path>
              </a:pathLst>
            </a:custGeom>
            <a:solidFill>
              <a:srgbClr val="7030A0"/>
            </a:solidFill>
            <a:ln w="0" cap="flat">
              <a:noFill/>
              <a:miter lim="127000"/>
            </a:ln>
            <a:effectLst/>
          </p:spPr>
          <p:txBody>
            <a:bodyPr/>
            <a:lstStyle/>
            <a:p>
              <a:pPr marL="0" marR="0" lvl="0" indent="0" defTabSz="914400" eaLnBrk="1" fontAlgn="auto" latinLnBrk="0" hangingPunct="1">
                <a:lnSpc>
                  <a:spcPct val="100000"/>
                </a:lnSpc>
                <a:spcBef>
                  <a:spcPts val="0"/>
                </a:spcBef>
                <a:spcAft>
                  <a:spcPts val="0"/>
                </a:spcAft>
                <a:buClrTx/>
                <a:buSzTx/>
                <a:buFontTx/>
                <a:buNone/>
              </a:pPr>
              <a:endParaRPr kumimoji="0" lang="en-IN" sz="1800" b="0" i="0" u="none" strike="noStrike" kern="0" cap="none" spc="0" normalizeH="0" baseline="0" noProof="0">
                <a:ln>
                  <a:noFill/>
                </a:ln>
                <a:solidFill>
                  <a:sysClr val="windowText" lastClr="000000"/>
                </a:solidFill>
                <a:effectLst/>
                <a:uLnTx/>
                <a:uFillTx/>
              </a:endParaRPr>
            </a:p>
          </p:txBody>
        </p:sp>
        <p:sp>
          <p:nvSpPr>
            <p:cNvPr id="6" name="Shape 28">
              <a:extLst>
                <a:ext uri="{FF2B5EF4-FFF2-40B4-BE49-F238E27FC236}">
                  <a16:creationId xmlns:a16="http://schemas.microsoft.com/office/drawing/2014/main" id="{6777AAB0-3115-C92E-7307-F5789010FE2F}"/>
                </a:ext>
              </a:extLst>
            </p:cNvPr>
            <p:cNvSpPr/>
            <p:nvPr/>
          </p:nvSpPr>
          <p:spPr>
            <a:xfrm>
              <a:off x="0" y="0"/>
              <a:ext cx="8380476" cy="76200"/>
            </a:xfrm>
            <a:custGeom>
              <a:avLst/>
              <a:gdLst/>
              <a:ahLst/>
              <a:cxnLst/>
              <a:rect l="0" t="0" r="0" b="0"/>
              <a:pathLst>
                <a:path w="8380476" h="76200">
                  <a:moveTo>
                    <a:pt x="0" y="76200"/>
                  </a:moveTo>
                  <a:lnTo>
                    <a:pt x="8380476" y="76200"/>
                  </a:lnTo>
                  <a:lnTo>
                    <a:pt x="8380476" y="0"/>
                  </a:lnTo>
                  <a:lnTo>
                    <a:pt x="0" y="0"/>
                  </a:lnTo>
                  <a:close/>
                </a:path>
              </a:pathLst>
            </a:custGeom>
            <a:noFill/>
            <a:ln w="25560" cap="flat" cmpd="sng" algn="ctr">
              <a:solidFill>
                <a:srgbClr val="3A5F8B"/>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pPr>
              <a:endParaRPr kumimoji="0" lang="en-IN" sz="18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1534641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05E3AC6-FDB2-1E79-7984-71C3B7C2FF86}"/>
              </a:ext>
            </a:extLst>
          </p:cNvPr>
          <p:cNvGrpSpPr/>
          <p:nvPr/>
        </p:nvGrpSpPr>
        <p:grpSpPr>
          <a:xfrm>
            <a:off x="838200" y="1362636"/>
            <a:ext cx="10515600" cy="116540"/>
            <a:chOff x="0" y="0"/>
            <a:chExt cx="8380476" cy="76200"/>
          </a:xfrm>
        </p:grpSpPr>
        <p:sp>
          <p:nvSpPr>
            <p:cNvPr id="3" name="Shape 1390">
              <a:extLst>
                <a:ext uri="{FF2B5EF4-FFF2-40B4-BE49-F238E27FC236}">
                  <a16:creationId xmlns:a16="http://schemas.microsoft.com/office/drawing/2014/main" id="{6931B936-40A5-B830-AD4D-9BB432BF2A03}"/>
                </a:ext>
              </a:extLst>
            </p:cNvPr>
            <p:cNvSpPr/>
            <p:nvPr/>
          </p:nvSpPr>
          <p:spPr>
            <a:xfrm>
              <a:off x="0" y="0"/>
              <a:ext cx="8380476" cy="76200"/>
            </a:xfrm>
            <a:custGeom>
              <a:avLst/>
              <a:gdLst/>
              <a:ahLst/>
              <a:cxnLst/>
              <a:rect l="0" t="0" r="0" b="0"/>
              <a:pathLst>
                <a:path w="8380476" h="76200">
                  <a:moveTo>
                    <a:pt x="0" y="0"/>
                  </a:moveTo>
                  <a:lnTo>
                    <a:pt x="8380476" y="0"/>
                  </a:lnTo>
                  <a:lnTo>
                    <a:pt x="8380476" y="76200"/>
                  </a:lnTo>
                  <a:lnTo>
                    <a:pt x="0" y="76200"/>
                  </a:lnTo>
                  <a:lnTo>
                    <a:pt x="0" y="0"/>
                  </a:lnTo>
                </a:path>
              </a:pathLst>
            </a:custGeom>
            <a:solidFill>
              <a:srgbClr val="7030A0"/>
            </a:solidFill>
            <a:ln w="0" cap="flat">
              <a:noFill/>
              <a:miter lim="127000"/>
            </a:ln>
            <a:effectLst/>
          </p:spPr>
          <p:txBody>
            <a:bodyPr/>
            <a:lstStyle/>
            <a:p>
              <a:pPr marL="0" marR="0" lvl="0" indent="0" defTabSz="914400" eaLnBrk="1" fontAlgn="auto" latinLnBrk="0" hangingPunct="1">
                <a:lnSpc>
                  <a:spcPct val="100000"/>
                </a:lnSpc>
                <a:spcBef>
                  <a:spcPts val="0"/>
                </a:spcBef>
                <a:spcAft>
                  <a:spcPts val="0"/>
                </a:spcAft>
                <a:buClrTx/>
                <a:buSzTx/>
                <a:buFontTx/>
                <a:buNone/>
              </a:pPr>
              <a:endParaRPr kumimoji="0" lang="en-IN" sz="1800" b="0" i="0" u="none" strike="noStrike" kern="0" cap="none" spc="0" normalizeH="0" baseline="0" noProof="0">
                <a:ln>
                  <a:noFill/>
                </a:ln>
                <a:solidFill>
                  <a:sysClr val="windowText" lastClr="000000"/>
                </a:solidFill>
                <a:effectLst/>
                <a:uLnTx/>
                <a:uFillTx/>
              </a:endParaRPr>
            </a:p>
          </p:txBody>
        </p:sp>
        <p:sp>
          <p:nvSpPr>
            <p:cNvPr id="4" name="Shape 28">
              <a:extLst>
                <a:ext uri="{FF2B5EF4-FFF2-40B4-BE49-F238E27FC236}">
                  <a16:creationId xmlns:a16="http://schemas.microsoft.com/office/drawing/2014/main" id="{5A1C6FBB-100D-C3D7-A41B-E9082F25E57E}"/>
                </a:ext>
              </a:extLst>
            </p:cNvPr>
            <p:cNvSpPr/>
            <p:nvPr/>
          </p:nvSpPr>
          <p:spPr>
            <a:xfrm>
              <a:off x="0" y="0"/>
              <a:ext cx="8380476" cy="76200"/>
            </a:xfrm>
            <a:custGeom>
              <a:avLst/>
              <a:gdLst/>
              <a:ahLst/>
              <a:cxnLst/>
              <a:rect l="0" t="0" r="0" b="0"/>
              <a:pathLst>
                <a:path w="8380476" h="76200">
                  <a:moveTo>
                    <a:pt x="0" y="76200"/>
                  </a:moveTo>
                  <a:lnTo>
                    <a:pt x="8380476" y="76200"/>
                  </a:lnTo>
                  <a:lnTo>
                    <a:pt x="8380476" y="0"/>
                  </a:lnTo>
                  <a:lnTo>
                    <a:pt x="0" y="0"/>
                  </a:lnTo>
                  <a:close/>
                </a:path>
              </a:pathLst>
            </a:custGeom>
            <a:noFill/>
            <a:ln w="25560" cap="flat" cmpd="sng" algn="ctr">
              <a:solidFill>
                <a:srgbClr val="3A5F8B"/>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pPr>
              <a:endParaRPr kumimoji="0" lang="en-IN" sz="1800" b="0" i="0" u="none" strike="noStrike" kern="0" cap="none" spc="0" normalizeH="0" baseline="0" noProof="0">
                <a:ln>
                  <a:noFill/>
                </a:ln>
                <a:solidFill>
                  <a:sysClr val="windowText" lastClr="000000"/>
                </a:solidFill>
                <a:effectLst/>
                <a:uLnTx/>
                <a:uFillTx/>
              </a:endParaRPr>
            </a:p>
          </p:txBody>
        </p:sp>
      </p:grpSp>
      <p:sp>
        <p:nvSpPr>
          <p:cNvPr id="6" name="TextBox 5">
            <a:extLst>
              <a:ext uri="{FF2B5EF4-FFF2-40B4-BE49-F238E27FC236}">
                <a16:creationId xmlns:a16="http://schemas.microsoft.com/office/drawing/2014/main" id="{56A14C17-453E-83C9-0307-5E0A27162676}"/>
              </a:ext>
            </a:extLst>
          </p:cNvPr>
          <p:cNvSpPr txBox="1"/>
          <p:nvPr/>
        </p:nvSpPr>
        <p:spPr>
          <a:xfrm>
            <a:off x="995081" y="680426"/>
            <a:ext cx="8579223" cy="646331"/>
          </a:xfrm>
          <a:prstGeom prst="rect">
            <a:avLst/>
          </a:prstGeom>
          <a:noFill/>
        </p:spPr>
        <p:txBody>
          <a:bodyPr wrap="square">
            <a:spAutoFit/>
          </a:bodyPr>
          <a:lstStyle/>
          <a:p>
            <a:r>
              <a:rPr lang="en-US" sz="3600" b="1" dirty="0">
                <a:solidFill>
                  <a:srgbClr val="FF0000"/>
                </a:solidFill>
                <a:latin typeface="Times New Roman" panose="02020603050405020304" pitchFamily="18" charset="0"/>
                <a:cs typeface="Times New Roman" panose="02020603050405020304" pitchFamily="18" charset="0"/>
              </a:rPr>
              <a:t>Proposed System</a:t>
            </a:r>
            <a:endParaRPr lang="en-IN" sz="3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93A9DEE-54A9-F656-B930-AD37C0D3062C}"/>
              </a:ext>
            </a:extLst>
          </p:cNvPr>
          <p:cNvSpPr txBox="1"/>
          <p:nvPr/>
        </p:nvSpPr>
        <p:spPr>
          <a:xfrm>
            <a:off x="838200" y="1734206"/>
            <a:ext cx="10349908" cy="235295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Project rice leaf disease image dataset is not easily available, we have created our own dataset which is small in size hence we have used Transfer Learning to develop our deep learning model. </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proposed CNN architecture is based on VGG-16 and is trained and tested on the dataset collected from rice fields and the internet.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04583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F91B3B-BCF7-5A83-58F6-4CCD0D549932}"/>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A</a:t>
            </a:r>
            <a:r>
              <a:rPr lang="en-US" sz="4400" b="1" dirty="0">
                <a:solidFill>
                  <a:srgbClr val="FF0000"/>
                </a:solidFill>
                <a:latin typeface="Times New Roman" panose="02020603050405020304" pitchFamily="18" charset="0"/>
                <a:cs typeface="Times New Roman" panose="02020603050405020304" pitchFamily="18" charset="0"/>
              </a:rPr>
              <a:t>dvantages:</a:t>
            </a: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902459C-840C-D850-E05A-D84EBB5429B6}"/>
              </a:ext>
            </a:extLst>
          </p:cNvPr>
          <p:cNvSpPr>
            <a:spLocks noGrp="1"/>
          </p:cNvSpPr>
          <p:nvPr>
            <p:ph idx="1"/>
          </p:nvPr>
        </p:nvSpPr>
        <p:spPr/>
        <p:txBody>
          <a:bodyPr/>
          <a:lstStyle/>
          <a:p>
            <a:pPr marL="342900" lvl="0" indent="-342900" algn="just">
              <a:lnSpc>
                <a:spcPct val="150000"/>
              </a:lnSpc>
              <a:spcAft>
                <a:spcPts val="800"/>
              </a:spcAft>
              <a:buFont typeface="Wingdings" panose="05000000000000000000" pitchFamily="2" charset="2"/>
              <a:buChar char=""/>
            </a:pPr>
            <a:endParaRPr lang="en-IN" dirty="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IN" dirty="0"/>
          </a:p>
          <a:p>
            <a:pPr marL="0" indent="0">
              <a:buNone/>
            </a:pPr>
            <a:endParaRPr lang="en-IN" dirty="0"/>
          </a:p>
        </p:txBody>
      </p:sp>
      <p:grpSp>
        <p:nvGrpSpPr>
          <p:cNvPr id="5" name="Group 4">
            <a:extLst>
              <a:ext uri="{FF2B5EF4-FFF2-40B4-BE49-F238E27FC236}">
                <a16:creationId xmlns:a16="http://schemas.microsoft.com/office/drawing/2014/main" id="{FBD106CD-6016-C37F-5343-A00ED47E8734}"/>
              </a:ext>
            </a:extLst>
          </p:cNvPr>
          <p:cNvGrpSpPr/>
          <p:nvPr/>
        </p:nvGrpSpPr>
        <p:grpSpPr>
          <a:xfrm>
            <a:off x="838200" y="1362636"/>
            <a:ext cx="10515600" cy="116540"/>
            <a:chOff x="0" y="0"/>
            <a:chExt cx="8380476" cy="76200"/>
          </a:xfrm>
        </p:grpSpPr>
        <p:sp>
          <p:nvSpPr>
            <p:cNvPr id="6" name="Shape 1390">
              <a:extLst>
                <a:ext uri="{FF2B5EF4-FFF2-40B4-BE49-F238E27FC236}">
                  <a16:creationId xmlns:a16="http://schemas.microsoft.com/office/drawing/2014/main" id="{5CB63EB1-AEAA-90EC-8332-3354E69DB8E1}"/>
                </a:ext>
              </a:extLst>
            </p:cNvPr>
            <p:cNvSpPr/>
            <p:nvPr/>
          </p:nvSpPr>
          <p:spPr>
            <a:xfrm>
              <a:off x="0" y="0"/>
              <a:ext cx="8380476" cy="76200"/>
            </a:xfrm>
            <a:custGeom>
              <a:avLst/>
              <a:gdLst/>
              <a:ahLst/>
              <a:cxnLst/>
              <a:rect l="0" t="0" r="0" b="0"/>
              <a:pathLst>
                <a:path w="8380476" h="76200">
                  <a:moveTo>
                    <a:pt x="0" y="0"/>
                  </a:moveTo>
                  <a:lnTo>
                    <a:pt x="8380476" y="0"/>
                  </a:lnTo>
                  <a:lnTo>
                    <a:pt x="8380476" y="76200"/>
                  </a:lnTo>
                  <a:lnTo>
                    <a:pt x="0" y="76200"/>
                  </a:lnTo>
                  <a:lnTo>
                    <a:pt x="0" y="0"/>
                  </a:lnTo>
                </a:path>
              </a:pathLst>
            </a:custGeom>
            <a:solidFill>
              <a:srgbClr val="7030A0"/>
            </a:solidFill>
            <a:ln w="0" cap="flat">
              <a:noFill/>
              <a:miter lim="127000"/>
            </a:ln>
            <a:effectLst/>
          </p:spPr>
          <p:txBody>
            <a:bodyPr/>
            <a:lstStyle/>
            <a:p>
              <a:pPr marL="0" marR="0" lvl="0" indent="0" defTabSz="914400" eaLnBrk="1" fontAlgn="auto" latinLnBrk="0" hangingPunct="1">
                <a:lnSpc>
                  <a:spcPct val="100000"/>
                </a:lnSpc>
                <a:spcBef>
                  <a:spcPts val="0"/>
                </a:spcBef>
                <a:spcAft>
                  <a:spcPts val="0"/>
                </a:spcAft>
                <a:buClrTx/>
                <a:buSzTx/>
                <a:buFontTx/>
                <a:buNone/>
              </a:pPr>
              <a:endParaRPr kumimoji="0" lang="en-IN" sz="1800" b="0" i="0" u="none" strike="noStrike" kern="0" cap="none" spc="0" normalizeH="0" baseline="0" noProof="0">
                <a:ln>
                  <a:noFill/>
                </a:ln>
                <a:solidFill>
                  <a:sysClr val="windowText" lastClr="000000"/>
                </a:solidFill>
                <a:effectLst/>
                <a:uLnTx/>
                <a:uFillTx/>
              </a:endParaRPr>
            </a:p>
          </p:txBody>
        </p:sp>
        <p:sp>
          <p:nvSpPr>
            <p:cNvPr id="7" name="Shape 28">
              <a:extLst>
                <a:ext uri="{FF2B5EF4-FFF2-40B4-BE49-F238E27FC236}">
                  <a16:creationId xmlns:a16="http://schemas.microsoft.com/office/drawing/2014/main" id="{678A77CE-1D79-EE01-8F84-CDBA0FD468BA}"/>
                </a:ext>
              </a:extLst>
            </p:cNvPr>
            <p:cNvSpPr/>
            <p:nvPr/>
          </p:nvSpPr>
          <p:spPr>
            <a:xfrm>
              <a:off x="0" y="0"/>
              <a:ext cx="8380476" cy="76200"/>
            </a:xfrm>
            <a:custGeom>
              <a:avLst/>
              <a:gdLst/>
              <a:ahLst/>
              <a:cxnLst/>
              <a:rect l="0" t="0" r="0" b="0"/>
              <a:pathLst>
                <a:path w="8380476" h="76200">
                  <a:moveTo>
                    <a:pt x="0" y="76200"/>
                  </a:moveTo>
                  <a:lnTo>
                    <a:pt x="8380476" y="76200"/>
                  </a:lnTo>
                  <a:lnTo>
                    <a:pt x="8380476" y="0"/>
                  </a:lnTo>
                  <a:lnTo>
                    <a:pt x="0" y="0"/>
                  </a:lnTo>
                  <a:close/>
                </a:path>
              </a:pathLst>
            </a:custGeom>
            <a:noFill/>
            <a:ln w="25560" cap="flat" cmpd="sng" algn="ctr">
              <a:solidFill>
                <a:srgbClr val="3A5F8B"/>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pPr>
              <a:endParaRPr kumimoji="0" lang="en-IN" sz="1800" b="0" i="0" u="none" strike="noStrike" kern="0" cap="none" spc="0" normalizeH="0" baseline="0" noProof="0">
                <a:ln>
                  <a:noFill/>
                </a:ln>
                <a:solidFill>
                  <a:sysClr val="windowText" lastClr="000000"/>
                </a:solidFill>
                <a:effectLst/>
                <a:uLnTx/>
                <a:uFillTx/>
              </a:endParaRPr>
            </a:p>
          </p:txBody>
        </p:sp>
      </p:grpSp>
      <p:sp>
        <p:nvSpPr>
          <p:cNvPr id="8" name="TextBox 7">
            <a:extLst>
              <a:ext uri="{FF2B5EF4-FFF2-40B4-BE49-F238E27FC236}">
                <a16:creationId xmlns:a16="http://schemas.microsoft.com/office/drawing/2014/main" id="{D0505BC7-F152-5AC6-C1E2-58180EA1CBFA}"/>
              </a:ext>
            </a:extLst>
          </p:cNvPr>
          <p:cNvSpPr txBox="1"/>
          <p:nvPr/>
        </p:nvSpPr>
        <p:spPr>
          <a:xfrm>
            <a:off x="698937" y="1857202"/>
            <a:ext cx="10794125" cy="113396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aid the plight of the farmers and provide improved accuracy of plant disease detection, research work using various machine learning algorithms using CNN</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2901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System Configuration:</a:t>
            </a:r>
            <a:endParaRPr lang="en-IN" sz="4000" b="1" dirty="0">
              <a:solidFill>
                <a:srgbClr val="FF0000"/>
              </a:solidFill>
              <a:latin typeface="Times New Roman" panose="02020603050405020304" pitchFamily="18" charset="0"/>
              <a:cs typeface="Times New Roman" panose="02020603050405020304" pitchFamily="18" charset="0"/>
            </a:endParaRPr>
          </a:p>
        </p:txBody>
      </p:sp>
      <p:grpSp>
        <p:nvGrpSpPr>
          <p:cNvPr id="29" name="Group 3"/>
          <p:cNvGrpSpPr/>
          <p:nvPr/>
        </p:nvGrpSpPr>
        <p:grpSpPr>
          <a:xfrm>
            <a:off x="838200" y="1362636"/>
            <a:ext cx="10515600" cy="125506"/>
            <a:chOff x="0" y="0"/>
            <a:chExt cx="8380476" cy="76200"/>
          </a:xfrm>
        </p:grpSpPr>
        <p:sp>
          <p:nvSpPr>
            <p:cNvPr id="1048600" name="Shape 1390"/>
            <p:cNvSpPr/>
            <p:nvPr/>
          </p:nvSpPr>
          <p:spPr>
            <a:xfrm>
              <a:off x="0" y="0"/>
              <a:ext cx="8380476" cy="76200"/>
            </a:xfrm>
            <a:custGeom>
              <a:avLst/>
              <a:gdLst/>
              <a:ahLst/>
              <a:cxnLst/>
              <a:rect l="0" t="0" r="0" b="0"/>
              <a:pathLst>
                <a:path w="8380476" h="76200">
                  <a:moveTo>
                    <a:pt x="0" y="0"/>
                  </a:moveTo>
                  <a:lnTo>
                    <a:pt x="8380476" y="0"/>
                  </a:lnTo>
                  <a:lnTo>
                    <a:pt x="8380476" y="76200"/>
                  </a:lnTo>
                  <a:lnTo>
                    <a:pt x="0" y="76200"/>
                  </a:lnTo>
                  <a:lnTo>
                    <a:pt x="0" y="0"/>
                  </a:lnTo>
                </a:path>
              </a:pathLst>
            </a:custGeom>
            <a:solidFill>
              <a:srgbClr val="7030A0"/>
            </a:solidFill>
            <a:ln w="0" cap="flat">
              <a:noFill/>
              <a:miter lim="127000"/>
            </a:ln>
            <a:effectLst/>
          </p:spPr>
          <p:txBody>
            <a:bodyPr/>
            <a:lstStyle/>
            <a:p>
              <a:pPr marL="0" marR="0" lvl="0" indent="0" defTabSz="914400" eaLnBrk="1" fontAlgn="auto" latinLnBrk="0" hangingPunct="1">
                <a:lnSpc>
                  <a:spcPct val="100000"/>
                </a:lnSpc>
                <a:spcBef>
                  <a:spcPts val="0"/>
                </a:spcBef>
                <a:spcAft>
                  <a:spcPts val="0"/>
                </a:spcAft>
                <a:buClrTx/>
                <a:buSzTx/>
                <a:buFontTx/>
                <a:buNone/>
              </a:pPr>
              <a:endParaRPr kumimoji="0" lang="en-IN" sz="1800" b="0" i="0" u="none" strike="noStrike" kern="0" cap="none" spc="0" normalizeH="0" baseline="0" noProof="0">
                <a:ln>
                  <a:noFill/>
                </a:ln>
                <a:solidFill>
                  <a:sysClr val="windowText" lastClr="000000"/>
                </a:solidFill>
                <a:effectLst/>
                <a:uLnTx/>
                <a:uFillTx/>
              </a:endParaRPr>
            </a:p>
          </p:txBody>
        </p:sp>
        <p:sp>
          <p:nvSpPr>
            <p:cNvPr id="1048601" name="Shape 28"/>
            <p:cNvSpPr/>
            <p:nvPr/>
          </p:nvSpPr>
          <p:spPr>
            <a:xfrm>
              <a:off x="0" y="0"/>
              <a:ext cx="8380476" cy="76200"/>
            </a:xfrm>
            <a:custGeom>
              <a:avLst/>
              <a:gdLst/>
              <a:ahLst/>
              <a:cxnLst/>
              <a:rect l="0" t="0" r="0" b="0"/>
              <a:pathLst>
                <a:path w="8380476" h="76200">
                  <a:moveTo>
                    <a:pt x="0" y="76200"/>
                  </a:moveTo>
                  <a:lnTo>
                    <a:pt x="8380476" y="76200"/>
                  </a:lnTo>
                  <a:lnTo>
                    <a:pt x="8380476" y="0"/>
                  </a:lnTo>
                  <a:lnTo>
                    <a:pt x="0" y="0"/>
                  </a:lnTo>
                  <a:close/>
                </a:path>
              </a:pathLst>
            </a:custGeom>
            <a:noFill/>
            <a:ln w="25560" cap="flat" cmpd="sng" algn="ctr">
              <a:solidFill>
                <a:srgbClr val="3A5F8B"/>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pPr>
              <a:endParaRPr kumimoji="0" lang="en-IN" sz="1800" b="0" i="0" u="none" strike="noStrike" kern="0" cap="none" spc="0" normalizeH="0" baseline="0" noProof="0">
                <a:ln>
                  <a:noFill/>
                </a:ln>
                <a:solidFill>
                  <a:sysClr val="windowText" lastClr="000000"/>
                </a:solidFill>
                <a:effectLst/>
                <a:uLnTx/>
                <a:uFillTx/>
              </a:endParaRPr>
            </a:p>
          </p:txBody>
        </p:sp>
      </p:grpSp>
      <p:sp>
        <p:nvSpPr>
          <p:cNvPr id="6" name="TextBox 5">
            <a:extLst>
              <a:ext uri="{FF2B5EF4-FFF2-40B4-BE49-F238E27FC236}">
                <a16:creationId xmlns:a16="http://schemas.microsoft.com/office/drawing/2014/main" id="{330205AC-B93C-0576-459B-2333E0F2EF36}"/>
              </a:ext>
            </a:extLst>
          </p:cNvPr>
          <p:cNvSpPr txBox="1"/>
          <p:nvPr/>
        </p:nvSpPr>
        <p:spPr>
          <a:xfrm>
            <a:off x="567560" y="1920509"/>
            <a:ext cx="11309130" cy="3412729"/>
          </a:xfrm>
          <a:prstGeom prst="rect">
            <a:avLst/>
          </a:prstGeom>
          <a:noFill/>
        </p:spPr>
        <p:txBody>
          <a:bodyPr wrap="square">
            <a:spAutoFit/>
          </a:bodyPr>
          <a:lstStyle/>
          <a:p>
            <a:pPr marL="628650" lvl="0" indent="-285750">
              <a:buFont typeface="Arial" panose="020B0604020202020204" pitchFamily="34" charset="0"/>
              <a:buChar char="•"/>
            </a:pPr>
            <a:r>
              <a:rPr lang="en-US" b="1" dirty="0">
                <a:latin typeface="Times New Roman" panose="02020603050405020304" pitchFamily="18" charset="0"/>
                <a:ea typeface="Calibri"/>
                <a:cs typeface="Times New Roman" panose="02020603050405020304" pitchFamily="18" charset="0"/>
                <a:sym typeface="Calibri"/>
              </a:rPr>
              <a:t> SOFTWARE REQUIREMENTS</a:t>
            </a:r>
            <a:endParaRPr lang="en-US" b="1"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endParaRPr lang="en-US" sz="1600" dirty="0">
              <a:latin typeface="Times New Roman" panose="02020603050405020304" pitchFamily="18" charset="0"/>
              <a:ea typeface="Calibri"/>
              <a:cs typeface="Times New Roman" panose="02020603050405020304" pitchFamily="18" charset="0"/>
              <a:sym typeface="Calibri"/>
            </a:endParaRPr>
          </a:p>
          <a:p>
            <a:pPr marL="1085850" lvl="1" indent="-285750">
              <a:lnSpc>
                <a:spcPct val="150000"/>
              </a:lnSpc>
              <a:buSzPts val="2000"/>
              <a:buFont typeface="Arial" panose="020B0604020202020204" pitchFamily="34" charset="0"/>
              <a:buChar char="•"/>
            </a:pPr>
            <a:r>
              <a:rPr lang="en-US" dirty="0">
                <a:latin typeface="Times New Roman" panose="02020603050405020304" pitchFamily="18" charset="0"/>
                <a:ea typeface="Calibri"/>
                <a:cs typeface="Times New Roman" panose="02020603050405020304" pitchFamily="18" charset="0"/>
                <a:sym typeface="Calibri"/>
              </a:rPr>
              <a:t>Operating System		: Windows 10</a:t>
            </a:r>
          </a:p>
          <a:p>
            <a:pPr marL="1085850" lvl="1" indent="-285750">
              <a:lnSpc>
                <a:spcPct val="150000"/>
              </a:lnSpc>
              <a:buSzPts val="2000"/>
              <a:buFont typeface="Arial" panose="020B0604020202020204" pitchFamily="34" charset="0"/>
              <a:buChar char="•"/>
            </a:pPr>
            <a:r>
              <a:rPr lang="en-US" dirty="0">
                <a:latin typeface="Times New Roman" panose="02020603050405020304" pitchFamily="18" charset="0"/>
                <a:ea typeface="Calibri"/>
                <a:cs typeface="Times New Roman" panose="02020603050405020304" pitchFamily="18" charset="0"/>
                <a:sym typeface="Calibri"/>
              </a:rPr>
              <a:t>Python ID		: python 3.2.7,pycharm</a:t>
            </a:r>
          </a:p>
          <a:p>
            <a:pPr marL="285750" lvl="0" indent="-285750">
              <a:buFont typeface="Arial" panose="020B0604020202020204" pitchFamily="34" charset="0"/>
              <a:buChar char="•"/>
            </a:pPr>
            <a:endParaRPr lang="en-US" sz="1600" dirty="0">
              <a:latin typeface="Times New Roman" panose="02020603050405020304" pitchFamily="18" charset="0"/>
              <a:ea typeface="Calibri"/>
              <a:cs typeface="Times New Roman" panose="02020603050405020304" pitchFamily="18" charset="0"/>
              <a:sym typeface="Calibri"/>
            </a:endParaRPr>
          </a:p>
          <a:p>
            <a:pPr marL="628650" lvl="0" indent="-285750">
              <a:buFont typeface="Arial" panose="020B0604020202020204" pitchFamily="34" charset="0"/>
              <a:buChar char="•"/>
            </a:pPr>
            <a:r>
              <a:rPr lang="en-US" b="1" dirty="0">
                <a:latin typeface="Times New Roman" panose="02020603050405020304" pitchFamily="18" charset="0"/>
                <a:ea typeface="Calibri"/>
                <a:cs typeface="Times New Roman" panose="02020603050405020304" pitchFamily="18" charset="0"/>
                <a:sym typeface="Calibri"/>
              </a:rPr>
              <a:t> HARDWARE REQUIREMENTS</a:t>
            </a:r>
            <a:endParaRPr lang="en-US"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endParaRPr lang="en-US" sz="1600" b="1" dirty="0">
              <a:latin typeface="Times New Roman" panose="02020603050405020304" pitchFamily="18" charset="0"/>
              <a:ea typeface="Calibri"/>
              <a:cs typeface="Times New Roman" panose="02020603050405020304" pitchFamily="18" charset="0"/>
              <a:sym typeface="Calibri"/>
            </a:endParaRPr>
          </a:p>
          <a:p>
            <a:pPr marL="1081088" lvl="2" indent="-277813">
              <a:lnSpc>
                <a:spcPct val="150000"/>
              </a:lnSpc>
              <a:buSzPts val="2000"/>
              <a:buFont typeface="Arial" panose="020B0604020202020204" pitchFamily="34" charset="0"/>
              <a:buChar char="•"/>
            </a:pPr>
            <a:r>
              <a:rPr lang="en-US" dirty="0">
                <a:latin typeface="Times New Roman" panose="02020603050405020304" pitchFamily="18" charset="0"/>
                <a:ea typeface="Calibri"/>
                <a:cs typeface="Times New Roman" panose="02020603050405020304" pitchFamily="18" charset="0"/>
                <a:sym typeface="Calibri"/>
              </a:rPr>
              <a:t>RAM             		: 4GB and Higher</a:t>
            </a:r>
          </a:p>
          <a:p>
            <a:pPr marL="1081088" lvl="2" indent="-277813">
              <a:lnSpc>
                <a:spcPct val="150000"/>
              </a:lnSpc>
              <a:buSzPts val="2000"/>
              <a:buFont typeface="Arial" panose="020B0604020202020204" pitchFamily="34" charset="0"/>
              <a:buChar char="•"/>
            </a:pPr>
            <a:r>
              <a:rPr lang="en-US" dirty="0">
                <a:latin typeface="Times New Roman" panose="02020603050405020304" pitchFamily="18" charset="0"/>
                <a:ea typeface="Calibri"/>
                <a:cs typeface="Times New Roman" panose="02020603050405020304" pitchFamily="18" charset="0"/>
                <a:sym typeface="Calibri"/>
              </a:rPr>
              <a:t>Processor      		: i3processor</a:t>
            </a:r>
            <a:endParaRPr lang="en-US" dirty="0">
              <a:latin typeface="Times New Roman" panose="02020603050405020304" pitchFamily="18" charset="0"/>
              <a:cs typeface="Times New Roman" panose="02020603050405020304" pitchFamily="18" charset="0"/>
            </a:endParaRPr>
          </a:p>
          <a:p>
            <a:pPr marL="1081088" lvl="2" indent="-277813">
              <a:lnSpc>
                <a:spcPct val="150000"/>
              </a:lnSpc>
              <a:buSzPts val="2000"/>
              <a:buFont typeface="Arial" panose="020B0604020202020204" pitchFamily="34" charset="0"/>
              <a:buChar char="•"/>
            </a:pPr>
            <a:r>
              <a:rPr lang="en-US" dirty="0">
                <a:latin typeface="Times New Roman" panose="02020603050405020304" pitchFamily="18" charset="0"/>
                <a:ea typeface="Calibri"/>
                <a:cs typeface="Times New Roman" panose="02020603050405020304" pitchFamily="18" charset="0"/>
                <a:sym typeface="Calibri"/>
              </a:rPr>
              <a:t>Hard Disk     		: 500GB</a:t>
            </a:r>
          </a:p>
        </p:txBody>
      </p:sp>
    </p:spTree>
    <p:extLst>
      <p:ext uri="{BB962C8B-B14F-4D97-AF65-F5344CB8AC3E}">
        <p14:creationId xmlns:p14="http://schemas.microsoft.com/office/powerpoint/2010/main" val="3007245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14B9D-08A8-6EDD-2F32-961DDE8B4E98}"/>
              </a:ext>
            </a:extLst>
          </p:cNvPr>
          <p:cNvSpPr>
            <a:spLocks noGrp="1"/>
          </p:cNvSpPr>
          <p:nvPr>
            <p:ph type="title"/>
          </p:nvPr>
        </p:nvSpPr>
        <p:spPr/>
        <p:txBody>
          <a:bodyPr/>
          <a:lstStyle/>
          <a:p>
            <a:r>
              <a:rPr lang="en-GB" b="1" dirty="0">
                <a:solidFill>
                  <a:srgbClr val="FF0000"/>
                </a:solidFill>
                <a:latin typeface="Times New Roman"/>
                <a:ea typeface="Times New Roman"/>
                <a:cs typeface="Times New Roman"/>
                <a:sym typeface="Times New Roman"/>
              </a:rPr>
              <a:t>System Architecture</a:t>
            </a:r>
            <a:endParaRPr lang="en-IN" b="1" dirty="0">
              <a:solidFill>
                <a:srgbClr val="FF0000"/>
              </a:solidFill>
            </a:endParaRPr>
          </a:p>
        </p:txBody>
      </p:sp>
      <p:pic>
        <p:nvPicPr>
          <p:cNvPr id="3" name="Picture 2" descr="C:\Users\GENIUS\Desktop\sample.JPG">
            <a:extLst>
              <a:ext uri="{FF2B5EF4-FFF2-40B4-BE49-F238E27FC236}">
                <a16:creationId xmlns:a16="http://schemas.microsoft.com/office/drawing/2014/main" id="{973DA0E2-C69D-5C9C-336A-9FFC237CC0FE}"/>
              </a:ext>
            </a:extLst>
          </p:cNvPr>
          <p:cNvPicPr>
            <a:picLocks noChangeAspect="1" noChangeArrowheads="1"/>
          </p:cNvPicPr>
          <p:nvPr/>
        </p:nvPicPr>
        <p:blipFill>
          <a:blip r:embed="rId2"/>
          <a:srcRect/>
          <a:stretch>
            <a:fillRect/>
          </a:stretch>
        </p:blipFill>
        <p:spPr bwMode="auto">
          <a:xfrm>
            <a:off x="478094" y="1731579"/>
            <a:ext cx="11235812" cy="3394841"/>
          </a:xfrm>
          <a:prstGeom prst="rect">
            <a:avLst/>
          </a:prstGeom>
          <a:noFill/>
        </p:spPr>
      </p:pic>
    </p:spTree>
    <p:extLst>
      <p:ext uri="{BB962C8B-B14F-4D97-AF65-F5344CB8AC3E}">
        <p14:creationId xmlns:p14="http://schemas.microsoft.com/office/powerpoint/2010/main" val="2670835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EE899-FD63-4DE1-6252-D33270A6D30B}"/>
              </a:ext>
            </a:extLst>
          </p:cNvPr>
          <p:cNvSpPr>
            <a:spLocks noGrp="1"/>
          </p:cNvSpPr>
          <p:nvPr>
            <p:ph type="title"/>
          </p:nvPr>
        </p:nvSpPr>
        <p:spPr/>
        <p:txBody>
          <a:bodyPr/>
          <a:lstStyle/>
          <a:p>
            <a:r>
              <a:rPr lang="en-US" sz="4400" b="1" dirty="0">
                <a:solidFill>
                  <a:srgbClr val="FF0000"/>
                </a:solidFill>
                <a:latin typeface="Times New Roman" panose="02020603050405020304" pitchFamily="18" charset="0"/>
                <a:cs typeface="Times New Roman" panose="02020603050405020304" pitchFamily="18" charset="0"/>
              </a:rPr>
              <a:t>Modules:</a:t>
            </a:r>
            <a:endParaRPr lang="en-IN" dirty="0"/>
          </a:p>
        </p:txBody>
      </p:sp>
      <p:sp>
        <p:nvSpPr>
          <p:cNvPr id="4" name="TextBox 3">
            <a:extLst>
              <a:ext uri="{FF2B5EF4-FFF2-40B4-BE49-F238E27FC236}">
                <a16:creationId xmlns:a16="http://schemas.microsoft.com/office/drawing/2014/main" id="{72C524B5-91FD-697B-B4A5-58420D37A0E6}"/>
              </a:ext>
            </a:extLst>
          </p:cNvPr>
          <p:cNvSpPr txBox="1"/>
          <p:nvPr/>
        </p:nvSpPr>
        <p:spPr>
          <a:xfrm>
            <a:off x="987972" y="2186602"/>
            <a:ext cx="6096000" cy="1938992"/>
          </a:xfrm>
          <a:prstGeom prst="rect">
            <a:avLst/>
          </a:prstGeom>
          <a:noFill/>
        </p:spPr>
        <p:txBody>
          <a:bodyPr wrap="square">
            <a:spAutoFit/>
          </a:bodyPr>
          <a:lstStyle/>
          <a:p>
            <a:pPr marL="285750" indent="-285750">
              <a:buFont typeface="Arial" panose="020B0604020202020204" pitchFamily="34" charset="0"/>
              <a:buChar char="•"/>
            </a:pPr>
            <a:r>
              <a:rPr lang="en-US" sz="2000" dirty="0"/>
              <a:t>Upload Image File</a:t>
            </a:r>
          </a:p>
          <a:p>
            <a:pPr marL="285750" indent="-285750">
              <a:buFont typeface="Arial" panose="020B0604020202020204" pitchFamily="34" charset="0"/>
              <a:buChar char="•"/>
            </a:pPr>
            <a:r>
              <a:rPr lang="en-US" sz="2000" dirty="0"/>
              <a:t>Image Preprocessing</a:t>
            </a:r>
          </a:p>
          <a:p>
            <a:pPr marL="285750" indent="-285750">
              <a:buFont typeface="Arial" panose="020B0604020202020204" pitchFamily="34" charset="0"/>
              <a:buChar char="•"/>
            </a:pPr>
            <a:r>
              <a:rPr lang="en-US" sz="2000" dirty="0"/>
              <a:t>TF learn with DL</a:t>
            </a:r>
          </a:p>
          <a:p>
            <a:pPr marL="285750" indent="-285750">
              <a:buFont typeface="Arial" panose="020B0604020202020204" pitchFamily="34" charset="0"/>
              <a:buChar char="•"/>
            </a:pPr>
            <a:r>
              <a:rPr lang="en-US" sz="2000" dirty="0"/>
              <a:t>Model Generation</a:t>
            </a:r>
          </a:p>
          <a:p>
            <a:pPr marL="285750" indent="-285750">
              <a:buFont typeface="Arial" panose="020B0604020202020204" pitchFamily="34" charset="0"/>
              <a:buChar char="•"/>
            </a:pPr>
            <a:r>
              <a:rPr lang="en-US" sz="2000" dirty="0"/>
              <a:t>Generate CNN &amp; VGG16 Model</a:t>
            </a:r>
          </a:p>
          <a:p>
            <a:pPr marL="285750" indent="-285750">
              <a:buFont typeface="Arial" panose="020B0604020202020204" pitchFamily="34" charset="0"/>
              <a:buChar char="•"/>
            </a:pPr>
            <a:r>
              <a:rPr lang="en-US" sz="2000" dirty="0"/>
              <a:t>Predict For Image</a:t>
            </a:r>
          </a:p>
        </p:txBody>
      </p:sp>
    </p:spTree>
    <p:extLst>
      <p:ext uri="{BB962C8B-B14F-4D97-AF65-F5344CB8AC3E}">
        <p14:creationId xmlns:p14="http://schemas.microsoft.com/office/powerpoint/2010/main" val="2428465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1427</TotalTime>
  <Words>1634</Words>
  <Application>Microsoft Office PowerPoint</Application>
  <PresentationFormat>Widescreen</PresentationFormat>
  <Paragraphs>162</Paragraphs>
  <Slides>24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Office Theme</vt:lpstr>
      <vt:lpstr>PowerPoint Presentation</vt:lpstr>
      <vt:lpstr>Abstract</vt:lpstr>
      <vt:lpstr>Existing System</vt:lpstr>
      <vt:lpstr>Disadvantages</vt:lpstr>
      <vt:lpstr>PowerPoint Presentation</vt:lpstr>
      <vt:lpstr>Advantages:</vt:lpstr>
      <vt:lpstr>System Configuration:</vt:lpstr>
      <vt:lpstr>System Architecture</vt:lpstr>
      <vt:lpstr>Modules:</vt:lpstr>
      <vt:lpstr>Use Case Diagram:</vt:lpstr>
      <vt:lpstr>Class Diagram:</vt:lpstr>
      <vt:lpstr>Sequence Diagram:</vt:lpstr>
      <vt:lpstr>Activity Diagram:</vt:lpstr>
      <vt:lpstr>Sample code:</vt:lpstr>
      <vt:lpstr> </vt:lpstr>
      <vt:lpstr>   </vt:lpstr>
      <vt:lpstr>Screenshots:</vt:lpstr>
      <vt:lpstr>  </vt:lpstr>
      <vt:lpstr>  </vt:lpstr>
      <vt:lpstr>   </vt:lpstr>
      <vt:lpstr>  </vt:lpstr>
      <vt:lpstr>    FUTURE ENHANCEMENT  In future work, we would like to collect more images from agricultural fields and Agricultural Research institutes so that we can improve the accuracy further. We would like to add cross-validation process in future in order to validate our results. We would also like to use better deep learning models and other state-of the art works and compare it with the results obtained. The developed model can be used in future to detect other plant leaf diseases, which are important crops in India.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Nishitha Dangeti</dc:creator>
  <cp:lastModifiedBy>vivek agarwal</cp:lastModifiedBy>
  <cp:revision>46</cp:revision>
  <dcterms:created xsi:type="dcterms:W3CDTF">2021-11-10T18:57:45Z</dcterms:created>
  <dcterms:modified xsi:type="dcterms:W3CDTF">2023-03-27T16:10:19Z</dcterms:modified>
</cp:coreProperties>
</file>