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4" r:id="rId3"/>
    <p:sldId id="266" r:id="rId4"/>
    <p:sldId id="267" r:id="rId5"/>
    <p:sldId id="268" r:id="rId6"/>
    <p:sldId id="269" r:id="rId7"/>
    <p:sldId id="270" r:id="rId8"/>
    <p:sldId id="285" r:id="rId9"/>
    <p:sldId id="286" r:id="rId10"/>
    <p:sldId id="293" r:id="rId11"/>
    <p:sldId id="292" r:id="rId12"/>
    <p:sldId id="289" r:id="rId13"/>
    <p:sldId id="290" r:id="rId14"/>
    <p:sldId id="291" r:id="rId15"/>
    <p:sldId id="287" r:id="rId16"/>
    <p:sldId id="288" r:id="rId17"/>
    <p:sldId id="296" r:id="rId18"/>
    <p:sldId id="297" r:id="rId19"/>
    <p:sldId id="275" r:id="rId20"/>
    <p:sldId id="294" r:id="rId21"/>
    <p:sldId id="295" r:id="rId22"/>
    <p:sldId id="28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3/29/2023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3/29/2023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3/29/2023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3/29/2023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3/29/2023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3/29/2023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167" y="914401"/>
            <a:ext cx="7186634" cy="2657475"/>
          </a:xfrm>
        </p:spPr>
        <p:txBody>
          <a:bodyPr>
            <a:normAutofit/>
          </a:bodyPr>
          <a:lstStyle/>
          <a:p>
            <a:pPr algn="ctr"/>
            <a:r>
              <a:rPr lang="en-IN" dirty="0"/>
              <a:t>Movie popularity prediction using the Content Based         Recommender System</a:t>
            </a:r>
            <a:endParaRPr lang="en-US" sz="4400" b="1" dirty="0"/>
          </a:p>
        </p:txBody>
      </p:sp>
      <p:sp>
        <p:nvSpPr>
          <p:cNvPr id="3" name="Subtitle 2"/>
          <p:cNvSpPr>
            <a:spLocks noGrp="1"/>
          </p:cNvSpPr>
          <p:nvPr>
            <p:ph type="subTitle" idx="1"/>
          </p:nvPr>
        </p:nvSpPr>
        <p:spPr/>
        <p:txBody>
          <a:bodyPr>
            <a:normAutofit lnSpcReduction="10000"/>
          </a:bodyPr>
          <a:lstStyle/>
          <a:p>
            <a:pPr algn="r"/>
            <a:r>
              <a:rPr lang="en-US" dirty="0"/>
              <a:t>Presented by- </a:t>
            </a:r>
            <a:r>
              <a:rPr lang="en-US" dirty="0" err="1">
                <a:latin typeface="Bahnschrift Condensed" pitchFamily="34" charset="0"/>
              </a:rPr>
              <a:t>M.V.BhagyaSree</a:t>
            </a:r>
            <a:r>
              <a:rPr lang="en-US" dirty="0">
                <a:latin typeface="Bahnschrift Condensed" pitchFamily="34" charset="0"/>
              </a:rPr>
              <a:t>(197R1A05F2)</a:t>
            </a:r>
          </a:p>
          <a:p>
            <a:pPr algn="r"/>
            <a:r>
              <a:rPr lang="en-US" dirty="0">
                <a:latin typeface="Bahnschrift Condensed" pitchFamily="34" charset="0"/>
              </a:rPr>
              <a:t>                                      </a:t>
            </a:r>
            <a:r>
              <a:rPr lang="en-US" dirty="0" err="1">
                <a:latin typeface="Bahnschrift Condensed" pitchFamily="34" charset="0"/>
              </a:rPr>
              <a:t>E.Saikiran</a:t>
            </a:r>
            <a:r>
              <a:rPr lang="en-US" dirty="0">
                <a:latin typeface="Bahnschrift Condensed" pitchFamily="34" charset="0"/>
              </a:rPr>
              <a:t>(197R1A05D6)</a:t>
            </a:r>
          </a:p>
          <a:p>
            <a:pPr algn="r"/>
            <a:r>
              <a:rPr lang="en-US" dirty="0">
                <a:latin typeface="Bahnschrift Condensed" pitchFamily="34" charset="0"/>
              </a:rPr>
              <a:t>                                      </a:t>
            </a:r>
            <a:r>
              <a:rPr lang="en-US" dirty="0" err="1">
                <a:latin typeface="Bahnschrift Condensed" pitchFamily="34" charset="0"/>
              </a:rPr>
              <a:t>S.Vamshi</a:t>
            </a:r>
            <a:r>
              <a:rPr lang="en-US" dirty="0">
                <a:latin typeface="Bahnschrift Condensed" pitchFamily="34" charset="0"/>
              </a:rPr>
              <a:t>(197R1A05H0) </a:t>
            </a:r>
          </a:p>
          <a:p>
            <a:pPr algn="r"/>
            <a:r>
              <a:rPr lang="en-US" dirty="0"/>
              <a:t>Guide-  </a:t>
            </a:r>
            <a:r>
              <a:rPr lang="en-US" b="1" dirty="0" err="1"/>
              <a:t>Najeema</a:t>
            </a:r>
            <a:r>
              <a:rPr lang="en-US" b="1" dirty="0"/>
              <a:t> Afrin</a:t>
            </a:r>
          </a:p>
        </p:txBody>
      </p:sp>
    </p:spTree>
    <p:extLst>
      <p:ext uri="{BB962C8B-B14F-4D97-AF65-F5344CB8AC3E}">
        <p14:creationId xmlns:p14="http://schemas.microsoft.com/office/powerpoint/2010/main" val="320616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D15A-519C-A753-9CCE-85F241189E67}"/>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FA5A173F-1C70-5B84-B516-2D8CD67E6767}"/>
              </a:ext>
            </a:extLst>
          </p:cNvPr>
          <p:cNvSpPr>
            <a:spLocks noGrp="1"/>
          </p:cNvSpPr>
          <p:nvPr>
            <p:ph sz="quarter" idx="1"/>
          </p:nvPr>
        </p:nvSpPr>
        <p:spPr/>
        <p:txBody>
          <a:bodyPr/>
          <a:lstStyle/>
          <a:p>
            <a:r>
              <a:rPr lang="en-US" sz="1600" dirty="0"/>
              <a:t>Dataset Collections(IMDB TMDB).</a:t>
            </a:r>
          </a:p>
          <a:p>
            <a:r>
              <a:rPr lang="en-US" sz="1600" dirty="0"/>
              <a:t>Data Preprocessing.</a:t>
            </a:r>
          </a:p>
          <a:p>
            <a:r>
              <a:rPr lang="en-US" sz="1600" dirty="0"/>
              <a:t>The TMDB dataset training with TF-IDF and KNN for CBMR</a:t>
            </a:r>
          </a:p>
          <a:p>
            <a:r>
              <a:rPr lang="en-US" sz="1600" dirty="0"/>
              <a:t>The IMDB dataset was trained with Random Forest for movie hit prediction.</a:t>
            </a:r>
          </a:p>
          <a:p>
            <a:r>
              <a:rPr lang="en-US" sz="1600" dirty="0"/>
              <a:t>The IMDB dataset was trained with Multi Layer Perceptron(MLP) for target audience prediction</a:t>
            </a:r>
            <a:r>
              <a:rPr lang="en-US" dirty="0"/>
              <a:t>.</a:t>
            </a:r>
            <a:endParaRPr lang="en-IN" dirty="0"/>
          </a:p>
        </p:txBody>
      </p:sp>
    </p:spTree>
    <p:extLst>
      <p:ext uri="{BB962C8B-B14F-4D97-AF65-F5344CB8AC3E}">
        <p14:creationId xmlns:p14="http://schemas.microsoft.com/office/powerpoint/2010/main" val="234119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4AE4-23AE-7347-AB49-11C34E001565}"/>
              </a:ext>
            </a:extLst>
          </p:cNvPr>
          <p:cNvSpPr>
            <a:spLocks noGrp="1"/>
          </p:cNvSpPr>
          <p:nvPr>
            <p:ph type="title"/>
          </p:nvPr>
        </p:nvSpPr>
        <p:spPr>
          <a:xfrm>
            <a:off x="755576" y="260648"/>
            <a:ext cx="7467600" cy="634082"/>
          </a:xfrm>
        </p:spPr>
        <p:txBody>
          <a:bodyPr/>
          <a:lstStyle/>
          <a:p>
            <a:r>
              <a:rPr lang="en-US" dirty="0"/>
              <a:t>Class diagram:</a:t>
            </a:r>
            <a:endParaRPr lang="en-IN" dirty="0"/>
          </a:p>
        </p:txBody>
      </p:sp>
      <p:pic>
        <p:nvPicPr>
          <p:cNvPr id="4" name="Content Placeholder 3">
            <a:extLst>
              <a:ext uri="{FF2B5EF4-FFF2-40B4-BE49-F238E27FC236}">
                <a16:creationId xmlns:a16="http://schemas.microsoft.com/office/drawing/2014/main" id="{69385DC4-16C3-9047-E08A-3A912E37F788}"/>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b="18596"/>
          <a:stretch/>
        </p:blipFill>
        <p:spPr bwMode="auto">
          <a:xfrm>
            <a:off x="473615" y="1125538"/>
            <a:ext cx="7434769" cy="53482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2709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4048-B5FC-B7A2-B56D-4B1036D37346}"/>
              </a:ext>
            </a:extLst>
          </p:cNvPr>
          <p:cNvSpPr>
            <a:spLocks noGrp="1"/>
          </p:cNvSpPr>
          <p:nvPr>
            <p:ph type="title"/>
          </p:nvPr>
        </p:nvSpPr>
        <p:spPr/>
        <p:txBody>
          <a:bodyPr/>
          <a:lstStyle/>
          <a:p>
            <a:r>
              <a:rPr lang="en-US" dirty="0"/>
              <a:t>Use case diagram:</a:t>
            </a:r>
            <a:endParaRPr lang="en-IN" dirty="0"/>
          </a:p>
        </p:txBody>
      </p:sp>
      <p:pic>
        <p:nvPicPr>
          <p:cNvPr id="4" name="Content Placeholder 3">
            <a:extLst>
              <a:ext uri="{FF2B5EF4-FFF2-40B4-BE49-F238E27FC236}">
                <a16:creationId xmlns:a16="http://schemas.microsoft.com/office/drawing/2014/main" id="{DE710E3F-98CC-2A4F-BE29-5EACDCE7EFB7}"/>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b="19504"/>
          <a:stretch/>
        </p:blipFill>
        <p:spPr bwMode="auto">
          <a:xfrm>
            <a:off x="733154" y="1600200"/>
            <a:ext cx="6647158" cy="498316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765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A611-9084-9A2F-32E2-C08E807AD497}"/>
              </a:ext>
            </a:extLst>
          </p:cNvPr>
          <p:cNvSpPr>
            <a:spLocks noGrp="1"/>
          </p:cNvSpPr>
          <p:nvPr>
            <p:ph type="title"/>
          </p:nvPr>
        </p:nvSpPr>
        <p:spPr/>
        <p:txBody>
          <a:bodyPr/>
          <a:lstStyle/>
          <a:p>
            <a:r>
              <a:rPr lang="en-US" dirty="0"/>
              <a:t>Sequence diagram:</a:t>
            </a:r>
            <a:endParaRPr lang="en-IN" dirty="0"/>
          </a:p>
        </p:txBody>
      </p:sp>
      <p:pic>
        <p:nvPicPr>
          <p:cNvPr id="4" name="Content Placeholder 3">
            <a:extLst>
              <a:ext uri="{FF2B5EF4-FFF2-40B4-BE49-F238E27FC236}">
                <a16:creationId xmlns:a16="http://schemas.microsoft.com/office/drawing/2014/main" id="{08A7D322-7ACD-DF23-B508-029C6F76C144}"/>
              </a:ext>
            </a:extLst>
          </p:cNvPr>
          <p:cNvPicPr>
            <a:picLocks noGrp="1" noChangeAspect="1"/>
          </p:cNvPicPr>
          <p:nvPr>
            <p:ph sz="quarter" idx="1"/>
          </p:nvPr>
        </p:nvPicPr>
        <p:blipFill>
          <a:blip r:embed="rId2"/>
          <a:stretch>
            <a:fillRect/>
          </a:stretch>
        </p:blipFill>
        <p:spPr>
          <a:xfrm>
            <a:off x="457200" y="1666288"/>
            <a:ext cx="7467600" cy="4741449"/>
          </a:xfrm>
          <a:prstGeom prst="rect">
            <a:avLst/>
          </a:prstGeom>
        </p:spPr>
      </p:pic>
    </p:spTree>
    <p:extLst>
      <p:ext uri="{BB962C8B-B14F-4D97-AF65-F5344CB8AC3E}">
        <p14:creationId xmlns:p14="http://schemas.microsoft.com/office/powerpoint/2010/main" val="369271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846D-3733-D5B0-E673-754861F6FFF1}"/>
              </a:ext>
            </a:extLst>
          </p:cNvPr>
          <p:cNvSpPr>
            <a:spLocks noGrp="1"/>
          </p:cNvSpPr>
          <p:nvPr>
            <p:ph type="title"/>
          </p:nvPr>
        </p:nvSpPr>
        <p:spPr>
          <a:xfrm>
            <a:off x="457200" y="274638"/>
            <a:ext cx="7467600" cy="850106"/>
          </a:xfrm>
        </p:spPr>
        <p:txBody>
          <a:bodyPr/>
          <a:lstStyle/>
          <a:p>
            <a:r>
              <a:rPr lang="en-US" dirty="0"/>
              <a:t>Activity diagram:</a:t>
            </a:r>
            <a:endParaRPr lang="en-IN" dirty="0"/>
          </a:p>
        </p:txBody>
      </p:sp>
      <p:pic>
        <p:nvPicPr>
          <p:cNvPr id="4" name="Content Placeholder 3">
            <a:extLst>
              <a:ext uri="{FF2B5EF4-FFF2-40B4-BE49-F238E27FC236}">
                <a16:creationId xmlns:a16="http://schemas.microsoft.com/office/drawing/2014/main" id="{D28B18C8-0B09-26B1-37B9-76D62E4438C1}"/>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b="21090"/>
          <a:stretch/>
        </p:blipFill>
        <p:spPr bwMode="auto">
          <a:xfrm>
            <a:off x="2388576" y="1600200"/>
            <a:ext cx="3604848" cy="48736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8975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8894-1CA8-4F8A-9317-2D1B491B9F36}"/>
              </a:ext>
            </a:extLst>
          </p:cNvPr>
          <p:cNvSpPr>
            <a:spLocks noGrp="1"/>
          </p:cNvSpPr>
          <p:nvPr>
            <p:ph type="title"/>
          </p:nvPr>
        </p:nvSpPr>
        <p:spPr>
          <a:xfrm>
            <a:off x="457200" y="274638"/>
            <a:ext cx="7467600" cy="778098"/>
          </a:xfrm>
        </p:spPr>
        <p:txBody>
          <a:bodyPr/>
          <a:lstStyle/>
          <a:p>
            <a:r>
              <a:rPr lang="en-US" dirty="0"/>
              <a:t>Sample Code:</a:t>
            </a:r>
          </a:p>
        </p:txBody>
      </p:sp>
      <p:sp>
        <p:nvSpPr>
          <p:cNvPr id="3" name="Content Placeholder 2">
            <a:extLst>
              <a:ext uri="{FF2B5EF4-FFF2-40B4-BE49-F238E27FC236}">
                <a16:creationId xmlns:a16="http://schemas.microsoft.com/office/drawing/2014/main" id="{FE3F37FA-CB14-4CBF-94E9-4213561FA2BE}"/>
              </a:ext>
            </a:extLst>
          </p:cNvPr>
          <p:cNvSpPr>
            <a:spLocks noGrp="1"/>
          </p:cNvSpPr>
          <p:nvPr>
            <p:ph sz="quarter" idx="1"/>
          </p:nvPr>
        </p:nvSpPr>
        <p:spPr>
          <a:xfrm>
            <a:off x="457200" y="1052736"/>
            <a:ext cx="7467600" cy="5421216"/>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from flask import Flask, render_template, request flash</a:t>
            </a:r>
          </a:p>
          <a:p>
            <a:pPr marL="0" indent="0">
              <a:buNone/>
            </a:pPr>
            <a:r>
              <a:rPr lang="en-US" sz="1200" dirty="0">
                <a:latin typeface="Times New Roman" panose="02020603050405020304" pitchFamily="18" charset="0"/>
                <a:cs typeface="Times New Roman" panose="02020603050405020304" pitchFamily="18" charset="0"/>
              </a:rPr>
              <a:t>import pandas as pdfrom flask</a:t>
            </a:r>
          </a:p>
          <a:p>
            <a:pPr marL="0" indent="0">
              <a:buNone/>
            </a:pPr>
            <a:r>
              <a:rPr lang="en-US" sz="1200" dirty="0">
                <a:latin typeface="Times New Roman" panose="02020603050405020304" pitchFamily="18" charset="0"/>
                <a:cs typeface="Times New Roman" panose="02020603050405020304" pitchFamily="18" charset="0"/>
              </a:rPr>
              <a:t>import Responseimport csvfrom flask</a:t>
            </a:r>
          </a:p>
          <a:p>
            <a:pPr marL="0" indent="0">
              <a:buNone/>
            </a:pPr>
            <a:r>
              <a:rPr lang="en-US" sz="1200" dirty="0">
                <a:latin typeface="Times New Roman" panose="02020603050405020304" pitchFamily="18" charset="0"/>
                <a:cs typeface="Times New Roman" panose="02020603050405020304" pitchFamily="18" charset="0"/>
              </a:rPr>
              <a:t>import sessionfrom DBConnection</a:t>
            </a:r>
          </a:p>
          <a:p>
            <a:pPr marL="0" indent="0">
              <a:buNone/>
            </a:pPr>
            <a:r>
              <a:rPr lang="en-US" sz="1200" dirty="0">
                <a:latin typeface="Times New Roman" panose="02020603050405020304" pitchFamily="18" charset="0"/>
                <a:cs typeface="Times New Roman" panose="02020603050405020304" pitchFamily="18" charset="0"/>
              </a:rPr>
              <a:t>import DBConnectionimport sysfrom CBMR</a:t>
            </a:r>
          </a:p>
          <a:p>
            <a:pPr marL="0" indent="0">
              <a:buNone/>
            </a:pPr>
            <a:r>
              <a:rPr lang="en-US" sz="1200" dirty="0">
                <a:latin typeface="Times New Roman" panose="02020603050405020304" pitchFamily="18" charset="0"/>
                <a:cs typeface="Times New Roman" panose="02020603050405020304" pitchFamily="18" charset="0"/>
              </a:rPr>
              <a:t> import movie_recommendsfrom TargetAudience </a:t>
            </a:r>
          </a:p>
          <a:p>
            <a:pPr marL="0" indent="0">
              <a:buNone/>
            </a:pPr>
            <a:r>
              <a:rPr lang="en-US" sz="1200" dirty="0">
                <a:latin typeface="Times New Roman" panose="02020603050405020304" pitchFamily="18" charset="0"/>
                <a:cs typeface="Times New Roman" panose="02020603050405020304" pitchFamily="18" charset="0"/>
              </a:rPr>
              <a:t>import audience_predicitonfrom MoviePopularity</a:t>
            </a:r>
          </a:p>
          <a:p>
            <a:pPr marL="0" indent="0">
              <a:buNone/>
            </a:pPr>
            <a:r>
              <a:rPr lang="en-US" sz="1200" dirty="0">
                <a:latin typeface="Times New Roman" panose="02020603050405020304" pitchFamily="18" charset="0"/>
                <a:cs typeface="Times New Roman" panose="02020603050405020304" pitchFamily="18" charset="0"/>
              </a:rPr>
              <a:t> import movie_hit_prediction</a:t>
            </a:r>
          </a:p>
          <a:p>
            <a:pPr marL="0" indent="0">
              <a:buNone/>
            </a:pPr>
            <a:r>
              <a:rPr lang="en-US" sz="1200" dirty="0">
                <a:latin typeface="Times New Roman" panose="02020603050405020304" pitchFamily="18" charset="0"/>
                <a:cs typeface="Times New Roman" panose="02020603050405020304" pitchFamily="18" charset="0"/>
              </a:rPr>
              <a:t>app = Flask(_name_)app.secret_key = "</a:t>
            </a:r>
            <a:r>
              <a:rPr lang="en-US" sz="1200" dirty="0" err="1">
                <a:latin typeface="Times New Roman" panose="02020603050405020304" pitchFamily="18" charset="0"/>
                <a:cs typeface="Times New Roman" panose="02020603050405020304" pitchFamily="18" charset="0"/>
              </a:rPr>
              <a:t>abc</a:t>
            </a:r>
            <a:r>
              <a:rPr lang="en-US" sz="1200" dirty="0">
                <a:latin typeface="Times New Roman" panose="02020603050405020304" pitchFamily="18" charset="0"/>
                <a:cs typeface="Times New Roman" panose="02020603050405020304" pitchFamily="18" charset="0"/>
              </a:rPr>
              <a:t>“</a:t>
            </a:r>
          </a:p>
          <a:p>
            <a:pPr marL="0" indent="0">
              <a:buNone/>
            </a:pPr>
            <a:r>
              <a:rPr lang="en-US" sz="1200" dirty="0" err="1">
                <a:latin typeface="Times New Roman" panose="02020603050405020304" pitchFamily="18" charset="0"/>
                <a:cs typeface="Times New Roman" panose="02020603050405020304" pitchFamily="18" charset="0"/>
              </a:rPr>
              <a:t>cbmrs_list</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app.route</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def index():   </a:t>
            </a:r>
          </a:p>
          <a:p>
            <a:pPr marL="0" indent="0">
              <a:buNone/>
            </a:pPr>
            <a:r>
              <a:rPr lang="en-US" sz="1200" dirty="0">
                <a:latin typeface="Times New Roman" panose="02020603050405020304" pitchFamily="18" charset="0"/>
                <a:cs typeface="Times New Roman" panose="02020603050405020304" pitchFamily="18" charset="0"/>
              </a:rPr>
              <a:t> return render_template('index.html’)</a:t>
            </a:r>
          </a:p>
          <a:p>
            <a:pPr marL="0" indent="0">
              <a:buNone/>
            </a:pPr>
            <a:r>
              <a:rPr lang="en-US" sz="1200" dirty="0">
                <a:latin typeface="Times New Roman" panose="02020603050405020304" pitchFamily="18" charset="0"/>
                <a:cs typeface="Times New Roman" panose="02020603050405020304" pitchFamily="18" charset="0"/>
              </a:rPr>
              <a:t>@app.route('/</a:t>
            </a:r>
            <a:r>
              <a:rPr lang="en-US" sz="1200" dirty="0" err="1">
                <a:latin typeface="Times New Roman" panose="02020603050405020304" pitchFamily="18" charset="0"/>
                <a:cs typeface="Times New Roman" panose="02020603050405020304" pitchFamily="18" charset="0"/>
              </a:rPr>
              <a:t>signin</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def </a:t>
            </a:r>
            <a:r>
              <a:rPr lang="en-US" sz="1200" dirty="0" err="1">
                <a:latin typeface="Times New Roman" panose="02020603050405020304" pitchFamily="18" charset="0"/>
                <a:cs typeface="Times New Roman" panose="02020603050405020304" pitchFamily="18" charset="0"/>
              </a:rPr>
              <a:t>signin</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return </a:t>
            </a:r>
            <a:r>
              <a:rPr lang="en-US" sz="1200" dirty="0" err="1">
                <a:latin typeface="Times New Roman" panose="02020603050405020304" pitchFamily="18" charset="0"/>
                <a:cs typeface="Times New Roman" panose="02020603050405020304" pitchFamily="18" charset="0"/>
              </a:rPr>
              <a:t>render_template</a:t>
            </a:r>
            <a:r>
              <a:rPr lang="en-US" sz="1200" dirty="0">
                <a:latin typeface="Times New Roman" panose="02020603050405020304" pitchFamily="18" charset="0"/>
                <a:cs typeface="Times New Roman" panose="02020603050405020304" pitchFamily="18" charset="0"/>
              </a:rPr>
              <a:t>('user_signin.html’)</a:t>
            </a:r>
          </a:p>
          <a:p>
            <a:pPr marL="0" indent="0">
              <a:buNone/>
            </a:pP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app.route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user_home</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def </a:t>
            </a:r>
            <a:r>
              <a:rPr lang="en-US" sz="1200" dirty="0" err="1">
                <a:latin typeface="Times New Roman" panose="02020603050405020304" pitchFamily="18" charset="0"/>
                <a:cs typeface="Times New Roman" panose="02020603050405020304" pitchFamily="18" charset="0"/>
              </a:rPr>
              <a:t>user_home</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 return </a:t>
            </a:r>
            <a:r>
              <a:rPr lang="en-US" sz="1200" dirty="0" err="1">
                <a:latin typeface="Times New Roman" panose="02020603050405020304" pitchFamily="18" charset="0"/>
                <a:cs typeface="Times New Roman" panose="02020603050405020304" pitchFamily="18" charset="0"/>
              </a:rPr>
              <a:t>render_template</a:t>
            </a:r>
            <a:r>
              <a:rPr lang="en-US" sz="1200" dirty="0">
                <a:latin typeface="Times New Roman" panose="02020603050405020304" pitchFamily="18" charset="0"/>
                <a:cs typeface="Times New Roman" panose="02020603050405020304" pitchFamily="18" charset="0"/>
              </a:rPr>
              <a:t>('user_home.html’)</a:t>
            </a:r>
          </a:p>
          <a:p>
            <a:pPr marL="0" indent="0">
              <a:buNone/>
            </a:pP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app.route</a:t>
            </a:r>
            <a:r>
              <a:rPr lang="en-US" sz="1200" dirty="0">
                <a:latin typeface="Times New Roman" panose="02020603050405020304" pitchFamily="18" charset="0"/>
                <a:cs typeface="Times New Roman" panose="02020603050405020304" pitchFamily="18" charset="0"/>
              </a:rPr>
              <a:t>('/signup’)</a:t>
            </a:r>
          </a:p>
          <a:p>
            <a:pPr marL="0" indent="0">
              <a:buNone/>
            </a:pPr>
            <a:r>
              <a:rPr lang="en-US" sz="1200" dirty="0">
                <a:latin typeface="Times New Roman" panose="02020603050405020304" pitchFamily="18" charset="0"/>
                <a:cs typeface="Times New Roman" panose="02020603050405020304" pitchFamily="18" charset="0"/>
              </a:rPr>
              <a:t>def signup():</a:t>
            </a:r>
          </a:p>
          <a:p>
            <a:pPr marL="0" indent="0">
              <a:buNone/>
            </a:pPr>
            <a:r>
              <a:rPr lang="en-US" sz="1200" dirty="0">
                <a:latin typeface="Times New Roman" panose="02020603050405020304" pitchFamily="18" charset="0"/>
                <a:cs typeface="Times New Roman" panose="02020603050405020304" pitchFamily="18" charset="0"/>
              </a:rPr>
              <a:t>    return </a:t>
            </a:r>
            <a:r>
              <a:rPr lang="en-US" sz="1200" dirty="0" err="1">
                <a:latin typeface="Times New Roman" panose="02020603050405020304" pitchFamily="18" charset="0"/>
                <a:cs typeface="Times New Roman" panose="02020603050405020304" pitchFamily="18" charset="0"/>
              </a:rPr>
              <a:t>render_template</a:t>
            </a:r>
            <a:r>
              <a:rPr lang="en-US" sz="1200" dirty="0">
                <a:latin typeface="Times New Roman" panose="02020603050405020304" pitchFamily="18" charset="0"/>
                <a:cs typeface="Times New Roman" panose="02020603050405020304" pitchFamily="18" charset="0"/>
              </a:rPr>
              <a:t>('user_signup.html')</a:t>
            </a:r>
          </a:p>
        </p:txBody>
      </p:sp>
    </p:spTree>
    <p:extLst>
      <p:ext uri="{BB962C8B-B14F-4D97-AF65-F5344CB8AC3E}">
        <p14:creationId xmlns:p14="http://schemas.microsoft.com/office/powerpoint/2010/main" val="1666470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2EA0-18A8-4748-BB9A-AAB12FB4B82F}"/>
              </a:ext>
            </a:extLst>
          </p:cNvPr>
          <p:cNvSpPr>
            <a:spLocks noGrp="1"/>
          </p:cNvSpPr>
          <p:nvPr>
            <p:ph type="title"/>
          </p:nvPr>
        </p:nvSpPr>
        <p:spPr/>
        <p:txBody>
          <a:bodyPr/>
          <a:lstStyle/>
          <a:p>
            <a:r>
              <a:rPr lang="en-US" dirty="0"/>
              <a:t>Output:</a:t>
            </a:r>
          </a:p>
        </p:txBody>
      </p:sp>
      <p:pic>
        <p:nvPicPr>
          <p:cNvPr id="4" name="Picture 3">
            <a:extLst>
              <a:ext uri="{FF2B5EF4-FFF2-40B4-BE49-F238E27FC236}">
                <a16:creationId xmlns:a16="http://schemas.microsoft.com/office/drawing/2014/main" id="{31A883EC-FA13-4DD9-B0FF-F757B5CE19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994726"/>
            <a:ext cx="4308768" cy="3384376"/>
          </a:xfrm>
          <a:prstGeom prst="rect">
            <a:avLst/>
          </a:prstGeom>
        </p:spPr>
      </p:pic>
      <p:pic>
        <p:nvPicPr>
          <p:cNvPr id="6" name="Picture 5">
            <a:extLst>
              <a:ext uri="{FF2B5EF4-FFF2-40B4-BE49-F238E27FC236}">
                <a16:creationId xmlns:a16="http://schemas.microsoft.com/office/drawing/2014/main" id="{73FCEFB2-829A-4C47-A746-8475580C33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994726"/>
            <a:ext cx="4104456" cy="3443459"/>
          </a:xfrm>
          <a:prstGeom prst="rect">
            <a:avLst/>
          </a:prstGeom>
        </p:spPr>
      </p:pic>
    </p:spTree>
    <p:extLst>
      <p:ext uri="{BB962C8B-B14F-4D97-AF65-F5344CB8AC3E}">
        <p14:creationId xmlns:p14="http://schemas.microsoft.com/office/powerpoint/2010/main" val="190609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0B889F-ECDA-18DC-4707-28CBA401DE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5548" y="3645024"/>
            <a:ext cx="4716016" cy="3147814"/>
          </a:xfrm>
          <a:prstGeom prst="rect">
            <a:avLst/>
          </a:prstGeom>
        </p:spPr>
      </p:pic>
      <p:pic>
        <p:nvPicPr>
          <p:cNvPr id="5" name="Picture 4">
            <a:extLst>
              <a:ext uri="{FF2B5EF4-FFF2-40B4-BE49-F238E27FC236}">
                <a16:creationId xmlns:a16="http://schemas.microsoft.com/office/drawing/2014/main" id="{853529B8-7AF5-1094-EBA5-862D04813B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124" y="497210"/>
            <a:ext cx="4064844" cy="3147814"/>
          </a:xfrm>
          <a:prstGeom prst="rect">
            <a:avLst/>
          </a:prstGeom>
        </p:spPr>
      </p:pic>
    </p:spTree>
    <p:extLst>
      <p:ext uri="{BB962C8B-B14F-4D97-AF65-F5344CB8AC3E}">
        <p14:creationId xmlns:p14="http://schemas.microsoft.com/office/powerpoint/2010/main" val="252646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0AC7F2-FE21-6251-AA5D-EE3B9C987C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064" y="476672"/>
            <a:ext cx="4708008" cy="2880320"/>
          </a:xfrm>
          <a:prstGeom prst="rect">
            <a:avLst/>
          </a:prstGeom>
        </p:spPr>
      </p:pic>
      <p:pic>
        <p:nvPicPr>
          <p:cNvPr id="5" name="Picture 4">
            <a:extLst>
              <a:ext uri="{FF2B5EF4-FFF2-40B4-BE49-F238E27FC236}">
                <a16:creationId xmlns:a16="http://schemas.microsoft.com/office/drawing/2014/main" id="{57B8E80C-9A94-D61F-68E9-3B5C26D10D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864" y="3501009"/>
            <a:ext cx="5364088" cy="3147814"/>
          </a:xfrm>
          <a:prstGeom prst="rect">
            <a:avLst/>
          </a:prstGeom>
        </p:spPr>
      </p:pic>
    </p:spTree>
    <p:extLst>
      <p:ext uri="{BB962C8B-B14F-4D97-AF65-F5344CB8AC3E}">
        <p14:creationId xmlns:p14="http://schemas.microsoft.com/office/powerpoint/2010/main" val="475037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a:t>
            </a:r>
            <a:br>
              <a:rPr lang="en-US" dirty="0"/>
            </a:br>
            <a:endParaRPr lang="en-US" dirty="0"/>
          </a:p>
        </p:txBody>
      </p:sp>
      <p:sp>
        <p:nvSpPr>
          <p:cNvPr id="3" name="Content Placeholder 2"/>
          <p:cNvSpPr>
            <a:spLocks noGrp="1"/>
          </p:cNvSpPr>
          <p:nvPr>
            <p:ph sz="quarter" idx="1"/>
          </p:nvPr>
        </p:nvSpPr>
        <p:spPr/>
        <p:txBody>
          <a:bodyPr>
            <a:normAutofit/>
          </a:bodyPr>
          <a:lstStyle/>
          <a:p>
            <a:r>
              <a:rPr lang="en-US" sz="1800" dirty="0">
                <a:latin typeface="Times New Roman" panose="02020603050405020304" pitchFamily="18" charset="0"/>
                <a:cs typeface="Times New Roman" panose="02020603050405020304" pitchFamily="18" charset="0"/>
              </a:rPr>
              <a:t>A substantial amount of financing is consumed in every box-office movie. However, most movies fail to achieve success. Earlier, the most significant number of works have been done on post-production or post-release forecast. </a:t>
            </a:r>
          </a:p>
          <a:p>
            <a:r>
              <a:rPr lang="en-US" sz="1800" dirty="0">
                <a:latin typeface="Times New Roman" panose="02020603050405020304" pitchFamily="18" charset="0"/>
                <a:cs typeface="Times New Roman" panose="02020603050405020304" pitchFamily="18" charset="0"/>
              </a:rPr>
              <a:t>The estimate does not influence as the investor has already consumed their funds on the </a:t>
            </a:r>
            <a:r>
              <a:rPr lang="en-US" sz="1800" dirty="0" err="1">
                <a:latin typeface="Times New Roman" panose="02020603050405020304" pitchFamily="18" charset="0"/>
                <a:cs typeface="Times New Roman" panose="02020603050405020304" pitchFamily="18" charset="0"/>
              </a:rPr>
              <a:t>lM</a:t>
            </a:r>
            <a:r>
              <a:rPr lang="en-US" sz="1800" dirty="0">
                <a:latin typeface="Times New Roman" panose="02020603050405020304" pitchFamily="18" charset="0"/>
                <a:cs typeface="Times New Roman" panose="02020603050405020304" pitchFamily="18" charset="0"/>
              </a:rPr>
              <a:t> production. </a:t>
            </a:r>
          </a:p>
          <a:p>
            <a:r>
              <a:rPr lang="en-US" sz="1800" dirty="0">
                <a:latin typeface="Times New Roman" panose="02020603050405020304" pitchFamily="18" charset="0"/>
                <a:cs typeface="Times New Roman" panose="02020603050405020304" pitchFamily="18" charset="0"/>
              </a:rPr>
              <a:t>The pre-production or early production stage forecast needs high accuracy and the best time to ensure investment . Through this ML recommending system one can predict the success rate of the upcoming movie.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3570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467600" cy="796908"/>
          </a:xfrm>
        </p:spPr>
        <p:txBody>
          <a:bodyPr/>
          <a:lstStyle/>
          <a:p>
            <a:r>
              <a:rPr lang="en-US" b="1" dirty="0">
                <a:cs typeface="Times New Roman" panose="02020603050405020304" pitchFamily="18" charset="0"/>
              </a:rPr>
              <a:t>Abstract</a:t>
            </a:r>
          </a:p>
        </p:txBody>
      </p:sp>
      <p:sp>
        <p:nvSpPr>
          <p:cNvPr id="3" name="Content Placeholder 2"/>
          <p:cNvSpPr>
            <a:spLocks noGrp="1"/>
          </p:cNvSpPr>
          <p:nvPr>
            <p:ph sz="quarter" idx="1"/>
          </p:nvPr>
        </p:nvSpPr>
        <p:spPr>
          <a:xfrm>
            <a:off x="357158" y="1082636"/>
            <a:ext cx="8329641" cy="5775364"/>
          </a:xfrm>
        </p:spPr>
        <p:txBody>
          <a:bodyPr>
            <a:normAutofit/>
          </a:bodyPr>
          <a:lstStyle/>
          <a:p>
            <a:pPr marL="0" indent="0">
              <a:buNone/>
            </a:pPr>
            <a:r>
              <a:rPr lang="en-US" b="1" dirty="0"/>
              <a:t> </a:t>
            </a:r>
            <a:endParaRPr lang="en-US" dirty="0"/>
          </a:p>
          <a:p>
            <a:r>
              <a:rPr lang="en-US" sz="1600" dirty="0">
                <a:latin typeface="+mj-lt"/>
                <a:cs typeface="Times New Roman" panose="02020603050405020304" pitchFamily="18" charset="0"/>
              </a:rPr>
              <a:t>The movie is one of the integral components of our everyday entertainment. The worldwide movie industry is one of the most growing and significant industries and seizing the attention of people of all ages. It has been observed in a recent study that only a few movies achieve success.</a:t>
            </a:r>
          </a:p>
          <a:p>
            <a:r>
              <a:rPr lang="en-US" sz="1600" dirty="0">
                <a:latin typeface="+mj-lt"/>
                <a:cs typeface="Times New Roman" panose="02020603050405020304" pitchFamily="18" charset="0"/>
              </a:rPr>
              <a:t> Uncertainty in the sector has created immense pressure on the film production stakeholder. Moviemakers and researchers continuously feel it necessary to have some expert systems predicting the movie success probability preceding its production with reasonable accuracy. A maximum of the research work has been conducted to predict the movie’s popularity in the post-production stage.</a:t>
            </a:r>
          </a:p>
          <a:p>
            <a:r>
              <a:rPr lang="en-US" sz="1600" dirty="0">
                <a:latin typeface="+mj-lt"/>
                <a:cs typeface="Times New Roman" panose="02020603050405020304" pitchFamily="18" charset="0"/>
              </a:rPr>
              <a:t> To help the movie maker estimate the upcoming film and make necessary changes, we need to conduct the prediction at the early stage of movie production and provide specific observations about the upcoming movie. </a:t>
            </a:r>
          </a:p>
          <a:p>
            <a:pPr marL="0" indent="0">
              <a:buNone/>
            </a:pPr>
            <a:endParaRPr lang="en-US" b="1" dirty="0"/>
          </a:p>
        </p:txBody>
      </p:sp>
    </p:spTree>
    <p:extLst>
      <p:ext uri="{BB962C8B-B14F-4D97-AF65-F5344CB8AC3E}">
        <p14:creationId xmlns:p14="http://schemas.microsoft.com/office/powerpoint/2010/main" val="103199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275B-9213-99D7-4410-CEA360910C1B}"/>
              </a:ext>
            </a:extLst>
          </p:cNvPr>
          <p:cNvSpPr>
            <a:spLocks noGrp="1"/>
          </p:cNvSpPr>
          <p:nvPr>
            <p:ph type="title"/>
          </p:nvPr>
        </p:nvSpPr>
        <p:spPr>
          <a:xfrm>
            <a:off x="457200" y="274638"/>
            <a:ext cx="7467600" cy="634082"/>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808081D5-DE76-012B-3BE0-A554DF7030BC}"/>
              </a:ext>
            </a:extLst>
          </p:cNvPr>
          <p:cNvSpPr>
            <a:spLocks noGrp="1"/>
          </p:cNvSpPr>
          <p:nvPr>
            <p:ph sz="quarter" idx="1"/>
          </p:nvPr>
        </p:nvSpPr>
        <p:spPr>
          <a:xfrm>
            <a:off x="457200" y="836712"/>
            <a:ext cx="7467600" cy="5637240"/>
          </a:xfrm>
        </p:spPr>
        <p:txBody>
          <a:bodyPr>
            <a:normAutofit fontScale="25000" lnSpcReduction="20000"/>
          </a:bodyPr>
          <a:lstStyle/>
          <a:p>
            <a:pPr algn="just">
              <a:lnSpc>
                <a:spcPct val="150000"/>
              </a:lnSpc>
              <a:spcAft>
                <a:spcPts val="800"/>
              </a:spcAft>
            </a:pPr>
            <a:r>
              <a:rPr lang="en-IN" sz="4800" dirty="0">
                <a:effectLst/>
                <a:latin typeface="+mj-lt"/>
                <a:ea typeface="Calibri" panose="020F0502020204030204" pitchFamily="34" charset="0"/>
                <a:cs typeface="Times New Roman" panose="02020603050405020304" pitchFamily="18" charset="0"/>
              </a:rPr>
              <a:t>[1] L. Sharma and A. Gera, ``A survey of recommendation system: Research challenges,'' </a:t>
            </a:r>
            <a:r>
              <a:rPr lang="en-IN" sz="4800" i="1" dirty="0">
                <a:effectLst/>
                <a:latin typeface="+mj-lt"/>
                <a:ea typeface="Calibri" panose="020F0502020204030204" pitchFamily="34" charset="0"/>
                <a:cs typeface="Times New Roman" panose="02020603050405020304" pitchFamily="18" charset="0"/>
              </a:rPr>
              <a:t>Int. J. Eng. Trends Technol.</a:t>
            </a:r>
            <a:r>
              <a:rPr lang="en-IN" sz="4800" dirty="0">
                <a:effectLst/>
                <a:latin typeface="+mj-lt"/>
                <a:ea typeface="Calibri" panose="020F0502020204030204" pitchFamily="34" charset="0"/>
                <a:cs typeface="Times New Roman" panose="02020603050405020304" pitchFamily="18" charset="0"/>
              </a:rPr>
              <a:t>, vol. 4, no. 5, pp. 1989_1992, 2013.</a:t>
            </a:r>
          </a:p>
          <a:p>
            <a:pPr algn="just">
              <a:lnSpc>
                <a:spcPct val="150000"/>
              </a:lnSpc>
              <a:spcAft>
                <a:spcPts val="800"/>
              </a:spcAft>
            </a:pPr>
            <a:r>
              <a:rPr lang="en-IN" sz="4800" dirty="0">
                <a:effectLst/>
                <a:latin typeface="+mj-lt"/>
                <a:ea typeface="Calibri" panose="020F0502020204030204" pitchFamily="34" charset="0"/>
                <a:cs typeface="Times New Roman" panose="02020603050405020304" pitchFamily="18" charset="0"/>
              </a:rPr>
              <a:t>[2] N. Das, S. Borra, N. Dey, and S. Borah, ``Social networking in web based movie recommendation system,'' in </a:t>
            </a:r>
            <a:r>
              <a:rPr lang="en-IN" sz="4800" i="1" dirty="0">
                <a:effectLst/>
                <a:latin typeface="+mj-lt"/>
                <a:ea typeface="Calibri" panose="020F0502020204030204" pitchFamily="34" charset="0"/>
                <a:cs typeface="Times New Roman" panose="02020603050405020304" pitchFamily="18" charset="0"/>
              </a:rPr>
              <a:t>Social Networks Science: Design, Implementation, Security, and Challenges</a:t>
            </a:r>
            <a:r>
              <a:rPr lang="en-IN" sz="4800" dirty="0">
                <a:effectLst/>
                <a:latin typeface="+mj-lt"/>
                <a:ea typeface="Calibri" panose="020F0502020204030204" pitchFamily="34" charset="0"/>
                <a:cs typeface="Times New Roman" panose="02020603050405020304" pitchFamily="18" charset="0"/>
              </a:rPr>
              <a:t>. Cham, Switzerland: Springer, 2018, pp. 25_45.</a:t>
            </a:r>
          </a:p>
          <a:p>
            <a:pPr algn="just">
              <a:lnSpc>
                <a:spcPct val="150000"/>
              </a:lnSpc>
              <a:spcAft>
                <a:spcPts val="800"/>
              </a:spcAft>
            </a:pPr>
            <a:r>
              <a:rPr lang="en-IN" sz="4800" dirty="0">
                <a:effectLst/>
                <a:latin typeface="+mj-lt"/>
                <a:ea typeface="Calibri" panose="020F0502020204030204" pitchFamily="34" charset="0"/>
                <a:cs typeface="Times New Roman" panose="02020603050405020304" pitchFamily="18" charset="0"/>
              </a:rPr>
              <a:t>[3] P. </a:t>
            </a:r>
            <a:r>
              <a:rPr lang="en-IN" sz="4800" dirty="0" err="1">
                <a:effectLst/>
                <a:latin typeface="+mj-lt"/>
                <a:ea typeface="Calibri" panose="020F0502020204030204" pitchFamily="34" charset="0"/>
                <a:cs typeface="Times New Roman" panose="02020603050405020304" pitchFamily="18" charset="0"/>
              </a:rPr>
              <a:t>Nagarnaik</a:t>
            </a:r>
            <a:r>
              <a:rPr lang="en-IN" sz="4800" dirty="0">
                <a:effectLst/>
                <a:latin typeface="+mj-lt"/>
                <a:ea typeface="Calibri" panose="020F0502020204030204" pitchFamily="34" charset="0"/>
                <a:cs typeface="Times New Roman" panose="02020603050405020304" pitchFamily="18" charset="0"/>
              </a:rPr>
              <a:t> and A. Thomas, ``Survey on recommendation system methods,'' in </a:t>
            </a:r>
            <a:r>
              <a:rPr lang="en-IN" sz="4800" i="1" dirty="0">
                <a:effectLst/>
                <a:latin typeface="+mj-lt"/>
                <a:ea typeface="Calibri" panose="020F0502020204030204" pitchFamily="34" charset="0"/>
                <a:cs typeface="Times New Roman" panose="02020603050405020304" pitchFamily="18" charset="0"/>
              </a:rPr>
              <a:t>Proc. 2nd Int. Conf. Electron. </a:t>
            </a:r>
            <a:r>
              <a:rPr lang="en-IN" sz="4800" i="1" dirty="0" err="1">
                <a:effectLst/>
                <a:latin typeface="+mj-lt"/>
                <a:ea typeface="Calibri" panose="020F0502020204030204" pitchFamily="34" charset="0"/>
                <a:cs typeface="Times New Roman" panose="02020603050405020304" pitchFamily="18" charset="0"/>
              </a:rPr>
              <a:t>Commun</a:t>
            </a:r>
            <a:r>
              <a:rPr lang="en-IN" sz="4800" i="1" dirty="0">
                <a:effectLst/>
                <a:latin typeface="+mj-lt"/>
                <a:ea typeface="Calibri" panose="020F0502020204030204" pitchFamily="34" charset="0"/>
                <a:cs typeface="Times New Roman" panose="02020603050405020304" pitchFamily="18" charset="0"/>
              </a:rPr>
              <a:t>. Syst. (ICECS)</a:t>
            </a:r>
            <a:r>
              <a:rPr lang="en-IN" sz="4800" dirty="0">
                <a:effectLst/>
                <a:latin typeface="+mj-lt"/>
                <a:ea typeface="Calibri" panose="020F0502020204030204" pitchFamily="34" charset="0"/>
                <a:cs typeface="Times New Roman" panose="02020603050405020304" pitchFamily="18" charset="0"/>
              </a:rPr>
              <a:t>, Feb. 2015, pp. 1603_1608.</a:t>
            </a:r>
          </a:p>
          <a:p>
            <a:pPr algn="just">
              <a:lnSpc>
                <a:spcPct val="150000"/>
              </a:lnSpc>
              <a:spcAft>
                <a:spcPts val="800"/>
              </a:spcAft>
            </a:pPr>
            <a:r>
              <a:rPr lang="en-IN" sz="4800" dirty="0">
                <a:effectLst/>
                <a:latin typeface="+mj-lt"/>
                <a:ea typeface="Calibri" panose="020F0502020204030204" pitchFamily="34" charset="0"/>
                <a:cs typeface="Times New Roman" panose="02020603050405020304" pitchFamily="18" charset="0"/>
              </a:rPr>
              <a:t>[4] M. A. Hameed, O. Al </a:t>
            </a:r>
            <a:r>
              <a:rPr lang="en-IN" sz="4800" dirty="0" err="1">
                <a:effectLst/>
                <a:latin typeface="+mj-lt"/>
                <a:ea typeface="Calibri" panose="020F0502020204030204" pitchFamily="34" charset="0"/>
                <a:cs typeface="Times New Roman" panose="02020603050405020304" pitchFamily="18" charset="0"/>
              </a:rPr>
              <a:t>Jadaan</a:t>
            </a:r>
            <a:r>
              <a:rPr lang="en-IN" sz="4800" dirty="0">
                <a:effectLst/>
                <a:latin typeface="+mj-lt"/>
                <a:ea typeface="Calibri" panose="020F0502020204030204" pitchFamily="34" charset="0"/>
                <a:cs typeface="Times New Roman" panose="02020603050405020304" pitchFamily="18" charset="0"/>
              </a:rPr>
              <a:t>, and S. </a:t>
            </a:r>
            <a:r>
              <a:rPr lang="en-IN" sz="4800" dirty="0" err="1">
                <a:effectLst/>
                <a:latin typeface="+mj-lt"/>
                <a:ea typeface="Calibri" panose="020F0502020204030204" pitchFamily="34" charset="0"/>
                <a:cs typeface="Times New Roman" panose="02020603050405020304" pitchFamily="18" charset="0"/>
              </a:rPr>
              <a:t>Ramachandram</a:t>
            </a:r>
            <a:r>
              <a:rPr lang="en-IN" sz="4800" dirty="0">
                <a:effectLst/>
                <a:latin typeface="+mj-lt"/>
                <a:ea typeface="Calibri" panose="020F0502020204030204" pitchFamily="34" charset="0"/>
                <a:cs typeface="Times New Roman" panose="02020603050405020304" pitchFamily="18" charset="0"/>
              </a:rPr>
              <a:t>, ``Collaborative _</a:t>
            </a:r>
            <a:r>
              <a:rPr lang="en-IN" sz="4800" dirty="0" err="1">
                <a:effectLst/>
                <a:latin typeface="+mj-lt"/>
                <a:ea typeface="Calibri" panose="020F0502020204030204" pitchFamily="34" charset="0"/>
                <a:cs typeface="Times New Roman" panose="02020603050405020304" pitchFamily="18" charset="0"/>
              </a:rPr>
              <a:t>ltering</a:t>
            </a:r>
            <a:r>
              <a:rPr lang="en-IN" sz="4800" dirty="0">
                <a:effectLst/>
                <a:latin typeface="+mj-lt"/>
                <a:ea typeface="Calibri" panose="020F0502020204030204" pitchFamily="34" charset="0"/>
                <a:cs typeface="Times New Roman" panose="02020603050405020304" pitchFamily="18" charset="0"/>
              </a:rPr>
              <a:t> based recommendation system: A survey,'' </a:t>
            </a:r>
            <a:r>
              <a:rPr lang="en-IN" sz="4800" i="1" dirty="0">
                <a:effectLst/>
                <a:latin typeface="+mj-lt"/>
                <a:ea typeface="Calibri" panose="020F0502020204030204" pitchFamily="34" charset="0"/>
                <a:cs typeface="Times New Roman" panose="02020603050405020304" pitchFamily="18" charset="0"/>
              </a:rPr>
              <a:t>Int. J. </a:t>
            </a:r>
            <a:r>
              <a:rPr lang="en-IN" sz="4800" i="1" dirty="0" err="1">
                <a:effectLst/>
                <a:latin typeface="+mj-lt"/>
                <a:ea typeface="Calibri" panose="020F0502020204030204" pitchFamily="34" charset="0"/>
                <a:cs typeface="Times New Roman" panose="02020603050405020304" pitchFamily="18" charset="0"/>
              </a:rPr>
              <a:t>Comput</a:t>
            </a:r>
            <a:r>
              <a:rPr lang="en-IN" sz="4800" i="1" dirty="0">
                <a:effectLst/>
                <a:latin typeface="+mj-lt"/>
                <a:ea typeface="Calibri" panose="020F0502020204030204" pitchFamily="34" charset="0"/>
                <a:cs typeface="Times New Roman" panose="02020603050405020304" pitchFamily="18" charset="0"/>
              </a:rPr>
              <a:t>. Sci. Eng.</a:t>
            </a:r>
            <a:r>
              <a:rPr lang="en-IN" sz="4800" dirty="0">
                <a:effectLst/>
                <a:latin typeface="+mj-lt"/>
                <a:ea typeface="Calibri" panose="020F0502020204030204" pitchFamily="34" charset="0"/>
                <a:cs typeface="Times New Roman" panose="02020603050405020304" pitchFamily="18" charset="0"/>
              </a:rPr>
              <a:t>, vol. 4, no. 5, p. 859, 2012.</a:t>
            </a:r>
          </a:p>
          <a:p>
            <a:pPr algn="just">
              <a:lnSpc>
                <a:spcPct val="150000"/>
              </a:lnSpc>
              <a:spcAft>
                <a:spcPts val="800"/>
              </a:spcAft>
            </a:pPr>
            <a:r>
              <a:rPr lang="en-IN" sz="4800" dirty="0">
                <a:effectLst/>
                <a:latin typeface="+mj-lt"/>
                <a:ea typeface="Calibri" panose="020F0502020204030204" pitchFamily="34" charset="0"/>
                <a:cs typeface="Times New Roman" panose="02020603050405020304" pitchFamily="18" charset="0"/>
              </a:rPr>
              <a:t>[5] B. Sarwar, G. </a:t>
            </a:r>
            <a:r>
              <a:rPr lang="en-IN" sz="4800" dirty="0" err="1">
                <a:effectLst/>
                <a:latin typeface="+mj-lt"/>
                <a:ea typeface="Calibri" panose="020F0502020204030204" pitchFamily="34" charset="0"/>
                <a:cs typeface="Times New Roman" panose="02020603050405020304" pitchFamily="18" charset="0"/>
              </a:rPr>
              <a:t>Karypis</a:t>
            </a:r>
            <a:r>
              <a:rPr lang="en-IN" sz="4800" dirty="0">
                <a:effectLst/>
                <a:latin typeface="+mj-lt"/>
                <a:ea typeface="Calibri" panose="020F0502020204030204" pitchFamily="34" charset="0"/>
                <a:cs typeface="Times New Roman" panose="02020603050405020304" pitchFamily="18" charset="0"/>
              </a:rPr>
              <a:t>, J. </a:t>
            </a:r>
            <a:r>
              <a:rPr lang="en-IN" sz="4800" dirty="0" err="1">
                <a:effectLst/>
                <a:latin typeface="+mj-lt"/>
                <a:ea typeface="Calibri" panose="020F0502020204030204" pitchFamily="34" charset="0"/>
                <a:cs typeface="Times New Roman" panose="02020603050405020304" pitchFamily="18" charset="0"/>
              </a:rPr>
              <a:t>Konstan</a:t>
            </a:r>
            <a:r>
              <a:rPr lang="en-IN" sz="4800" dirty="0">
                <a:effectLst/>
                <a:latin typeface="+mj-lt"/>
                <a:ea typeface="Calibri" panose="020F0502020204030204" pitchFamily="34" charset="0"/>
                <a:cs typeface="Times New Roman" panose="02020603050405020304" pitchFamily="18" charset="0"/>
              </a:rPr>
              <a:t>, and J. </a:t>
            </a:r>
            <a:r>
              <a:rPr lang="en-IN" sz="4800" dirty="0" err="1">
                <a:effectLst/>
                <a:latin typeface="+mj-lt"/>
                <a:ea typeface="Calibri" panose="020F0502020204030204" pitchFamily="34" charset="0"/>
                <a:cs typeface="Times New Roman" panose="02020603050405020304" pitchFamily="18" charset="0"/>
              </a:rPr>
              <a:t>Reidl</a:t>
            </a:r>
            <a:r>
              <a:rPr lang="en-IN" sz="4800" dirty="0">
                <a:effectLst/>
                <a:latin typeface="+mj-lt"/>
                <a:ea typeface="Calibri" panose="020F0502020204030204" pitchFamily="34" charset="0"/>
                <a:cs typeface="Times New Roman" panose="02020603050405020304" pitchFamily="18" charset="0"/>
              </a:rPr>
              <a:t>, ``Item-based collaborative _</a:t>
            </a:r>
            <a:r>
              <a:rPr lang="en-IN" sz="4800" dirty="0" err="1">
                <a:effectLst/>
                <a:latin typeface="+mj-lt"/>
                <a:ea typeface="Calibri" panose="020F0502020204030204" pitchFamily="34" charset="0"/>
                <a:cs typeface="Times New Roman" panose="02020603050405020304" pitchFamily="18" charset="0"/>
              </a:rPr>
              <a:t>ltering</a:t>
            </a:r>
            <a:r>
              <a:rPr lang="en-IN" sz="4800" dirty="0">
                <a:effectLst/>
                <a:latin typeface="+mj-lt"/>
                <a:ea typeface="Calibri" panose="020F0502020204030204" pitchFamily="34" charset="0"/>
                <a:cs typeface="Times New Roman" panose="02020603050405020304" pitchFamily="18" charset="0"/>
              </a:rPr>
              <a:t> recommendation algorithms,'' in </a:t>
            </a:r>
            <a:r>
              <a:rPr lang="en-IN" sz="4800" i="1" dirty="0">
                <a:effectLst/>
                <a:latin typeface="+mj-lt"/>
                <a:ea typeface="Calibri" panose="020F0502020204030204" pitchFamily="34" charset="0"/>
                <a:cs typeface="Times New Roman" panose="02020603050405020304" pitchFamily="18" charset="0"/>
              </a:rPr>
              <a:t>Proc. 10th Int. </a:t>
            </a:r>
            <a:r>
              <a:rPr lang="en-IN" sz="4800" i="1" dirty="0" err="1">
                <a:effectLst/>
                <a:latin typeface="+mj-lt"/>
                <a:ea typeface="Calibri" panose="020F0502020204030204" pitchFamily="34" charset="0"/>
                <a:cs typeface="Times New Roman" panose="02020603050405020304" pitchFamily="18" charset="0"/>
              </a:rPr>
              <a:t>Conf.WorldWide</a:t>
            </a:r>
            <a:r>
              <a:rPr lang="en-IN" sz="4800" i="1" dirty="0">
                <a:effectLst/>
                <a:latin typeface="+mj-lt"/>
                <a:ea typeface="Calibri" panose="020F0502020204030204" pitchFamily="34" charset="0"/>
                <a:cs typeface="Times New Roman" panose="02020603050405020304" pitchFamily="18" charset="0"/>
              </a:rPr>
              <a:t> Web (WWW)</a:t>
            </a:r>
            <a:r>
              <a:rPr lang="en-IN" sz="4800" dirty="0">
                <a:effectLst/>
                <a:latin typeface="+mj-lt"/>
                <a:ea typeface="Calibri" panose="020F0502020204030204" pitchFamily="34" charset="0"/>
                <a:cs typeface="Times New Roman" panose="02020603050405020304" pitchFamily="18" charset="0"/>
              </a:rPr>
              <a:t>, 2001, pp. 285_295.</a:t>
            </a:r>
          </a:p>
          <a:p>
            <a:pPr algn="just">
              <a:lnSpc>
                <a:spcPct val="150000"/>
              </a:lnSpc>
              <a:spcAft>
                <a:spcPts val="800"/>
              </a:spcAft>
            </a:pPr>
            <a:r>
              <a:rPr lang="en-IN" sz="4800" dirty="0">
                <a:effectLst/>
                <a:latin typeface="+mj-lt"/>
                <a:ea typeface="Calibri" panose="020F0502020204030204" pitchFamily="34" charset="0"/>
                <a:cs typeface="Times New Roman" panose="02020603050405020304" pitchFamily="18" charset="0"/>
              </a:rPr>
              <a:t>[6] Y. </a:t>
            </a:r>
            <a:r>
              <a:rPr lang="en-IN" sz="4800" dirty="0" err="1">
                <a:effectLst/>
                <a:latin typeface="+mj-lt"/>
                <a:ea typeface="Calibri" panose="020F0502020204030204" pitchFamily="34" charset="0"/>
                <a:cs typeface="Times New Roman" panose="02020603050405020304" pitchFamily="18" charset="0"/>
              </a:rPr>
              <a:t>Koren</a:t>
            </a:r>
            <a:r>
              <a:rPr lang="en-IN" sz="4800" dirty="0">
                <a:effectLst/>
                <a:latin typeface="+mj-lt"/>
                <a:ea typeface="Calibri" panose="020F0502020204030204" pitchFamily="34" charset="0"/>
                <a:cs typeface="Times New Roman" panose="02020603050405020304" pitchFamily="18" charset="0"/>
              </a:rPr>
              <a:t> and R. Bell, ``Advances in collaborative _</a:t>
            </a:r>
            <a:r>
              <a:rPr lang="en-IN" sz="4800" dirty="0" err="1">
                <a:effectLst/>
                <a:latin typeface="+mj-lt"/>
                <a:ea typeface="Calibri" panose="020F0502020204030204" pitchFamily="34" charset="0"/>
                <a:cs typeface="Times New Roman" panose="02020603050405020304" pitchFamily="18" charset="0"/>
              </a:rPr>
              <a:t>ltering</a:t>
            </a:r>
            <a:r>
              <a:rPr lang="en-IN" sz="4800" dirty="0">
                <a:effectLst/>
                <a:latin typeface="+mj-lt"/>
                <a:ea typeface="Calibri" panose="020F0502020204030204" pitchFamily="34" charset="0"/>
                <a:cs typeface="Times New Roman" panose="02020603050405020304" pitchFamily="18" charset="0"/>
              </a:rPr>
              <a:t>,'' in </a:t>
            </a:r>
            <a:r>
              <a:rPr lang="en-IN" sz="4800" i="1" dirty="0">
                <a:effectLst/>
                <a:latin typeface="+mj-lt"/>
                <a:ea typeface="Calibri" panose="020F0502020204030204" pitchFamily="34" charset="0"/>
                <a:cs typeface="Times New Roman" panose="02020603050405020304" pitchFamily="18" charset="0"/>
              </a:rPr>
              <a:t>Rec-</a:t>
            </a:r>
            <a:r>
              <a:rPr lang="en-IN" sz="4800" i="1" dirty="0" err="1">
                <a:effectLst/>
                <a:latin typeface="+mj-lt"/>
                <a:ea typeface="Calibri" panose="020F0502020204030204" pitchFamily="34" charset="0"/>
                <a:cs typeface="Times New Roman" panose="02020603050405020304" pitchFamily="18" charset="0"/>
              </a:rPr>
              <a:t>ommender</a:t>
            </a:r>
            <a:r>
              <a:rPr lang="en-IN" sz="4800" i="1" dirty="0">
                <a:effectLst/>
                <a:latin typeface="+mj-lt"/>
                <a:ea typeface="Calibri" panose="020F0502020204030204" pitchFamily="34" charset="0"/>
                <a:cs typeface="Times New Roman" panose="02020603050405020304" pitchFamily="18" charset="0"/>
              </a:rPr>
              <a:t> Systems Handbook</a:t>
            </a:r>
            <a:r>
              <a:rPr lang="en-IN" sz="4800" dirty="0">
                <a:effectLst/>
                <a:latin typeface="+mj-lt"/>
                <a:ea typeface="Calibri" panose="020F0502020204030204" pitchFamily="34" charset="0"/>
                <a:cs typeface="Times New Roman" panose="02020603050405020304" pitchFamily="18" charset="0"/>
              </a:rPr>
              <a:t>. Boston, MA, USA: Springer, 2015, pp. 77_118.</a:t>
            </a:r>
          </a:p>
          <a:p>
            <a:pPr algn="just">
              <a:lnSpc>
                <a:spcPct val="150000"/>
              </a:lnSpc>
              <a:spcAft>
                <a:spcPts val="800"/>
              </a:spcAft>
            </a:pPr>
            <a:r>
              <a:rPr lang="en-IN" sz="4800" dirty="0">
                <a:effectLst/>
                <a:latin typeface="+mj-lt"/>
                <a:ea typeface="Calibri" panose="020F0502020204030204" pitchFamily="34" charset="0"/>
                <a:cs typeface="Times New Roman" panose="02020603050405020304" pitchFamily="18" charset="0"/>
              </a:rPr>
              <a:t>[7] J. L. </a:t>
            </a:r>
            <a:r>
              <a:rPr lang="en-IN" sz="4800" dirty="0" err="1">
                <a:effectLst/>
                <a:latin typeface="+mj-lt"/>
                <a:ea typeface="Calibri" panose="020F0502020204030204" pitchFamily="34" charset="0"/>
                <a:cs typeface="Times New Roman" panose="02020603050405020304" pitchFamily="18" charset="0"/>
              </a:rPr>
              <a:t>Herlocker</a:t>
            </a:r>
            <a:r>
              <a:rPr lang="en-IN" sz="4800" dirty="0">
                <a:effectLst/>
                <a:latin typeface="+mj-lt"/>
                <a:ea typeface="Calibri" panose="020F0502020204030204" pitchFamily="34" charset="0"/>
                <a:cs typeface="Times New Roman" panose="02020603050405020304" pitchFamily="18" charset="0"/>
              </a:rPr>
              <a:t>, J. A. </a:t>
            </a:r>
            <a:r>
              <a:rPr lang="en-IN" sz="4800" dirty="0" err="1">
                <a:effectLst/>
                <a:latin typeface="+mj-lt"/>
                <a:ea typeface="Calibri" panose="020F0502020204030204" pitchFamily="34" charset="0"/>
                <a:cs typeface="Times New Roman" panose="02020603050405020304" pitchFamily="18" charset="0"/>
              </a:rPr>
              <a:t>Konstan</a:t>
            </a:r>
            <a:r>
              <a:rPr lang="en-IN" sz="4800" dirty="0">
                <a:effectLst/>
                <a:latin typeface="+mj-lt"/>
                <a:ea typeface="Calibri" panose="020F0502020204030204" pitchFamily="34" charset="0"/>
                <a:cs typeface="Times New Roman" panose="02020603050405020304" pitchFamily="18" charset="0"/>
              </a:rPr>
              <a:t>, and J. </a:t>
            </a:r>
            <a:r>
              <a:rPr lang="en-IN" sz="4800" dirty="0" err="1">
                <a:effectLst/>
                <a:latin typeface="+mj-lt"/>
                <a:ea typeface="Calibri" panose="020F0502020204030204" pitchFamily="34" charset="0"/>
                <a:cs typeface="Times New Roman" panose="02020603050405020304" pitchFamily="18" charset="0"/>
              </a:rPr>
              <a:t>Riedl</a:t>
            </a:r>
            <a:r>
              <a:rPr lang="en-IN" sz="4800" dirty="0">
                <a:effectLst/>
                <a:latin typeface="+mj-lt"/>
                <a:ea typeface="Calibri" panose="020F0502020204030204" pitchFamily="34" charset="0"/>
                <a:cs typeface="Times New Roman" panose="02020603050405020304" pitchFamily="18" charset="0"/>
              </a:rPr>
              <a:t>, ``Explaining collaborative _</a:t>
            </a:r>
            <a:r>
              <a:rPr lang="en-IN" sz="4800" dirty="0" err="1">
                <a:effectLst/>
                <a:latin typeface="+mj-lt"/>
                <a:ea typeface="Calibri" panose="020F0502020204030204" pitchFamily="34" charset="0"/>
                <a:cs typeface="Times New Roman" panose="02020603050405020304" pitchFamily="18" charset="0"/>
              </a:rPr>
              <a:t>ltering</a:t>
            </a:r>
            <a:r>
              <a:rPr lang="en-IN" sz="4800" dirty="0">
                <a:effectLst/>
                <a:latin typeface="+mj-lt"/>
                <a:ea typeface="Calibri" panose="020F0502020204030204" pitchFamily="34" charset="0"/>
                <a:cs typeface="Times New Roman" panose="02020603050405020304" pitchFamily="18" charset="0"/>
              </a:rPr>
              <a:t> recommendations,'' in </a:t>
            </a:r>
            <a:r>
              <a:rPr lang="en-IN" sz="4800" i="1" dirty="0">
                <a:effectLst/>
                <a:latin typeface="+mj-lt"/>
                <a:ea typeface="Calibri" panose="020F0502020204030204" pitchFamily="34" charset="0"/>
                <a:cs typeface="Times New Roman" panose="02020603050405020304" pitchFamily="18" charset="0"/>
              </a:rPr>
              <a:t>Proc. ACM Conf. </a:t>
            </a:r>
            <a:r>
              <a:rPr lang="en-IN" sz="4800" i="1" dirty="0" err="1">
                <a:effectLst/>
                <a:latin typeface="+mj-lt"/>
                <a:ea typeface="Calibri" panose="020F0502020204030204" pitchFamily="34" charset="0"/>
                <a:cs typeface="Times New Roman" panose="02020603050405020304" pitchFamily="18" charset="0"/>
              </a:rPr>
              <a:t>Comput</a:t>
            </a:r>
            <a:r>
              <a:rPr lang="en-IN" sz="4800" i="1" dirty="0">
                <a:effectLst/>
                <a:latin typeface="+mj-lt"/>
                <a:ea typeface="Calibri" panose="020F0502020204030204" pitchFamily="34" charset="0"/>
                <a:cs typeface="Times New Roman" panose="02020603050405020304" pitchFamily="18" charset="0"/>
              </a:rPr>
              <a:t>. supported Coop-</a:t>
            </a:r>
            <a:r>
              <a:rPr lang="en-IN" sz="4800" i="1" dirty="0" err="1">
                <a:effectLst/>
                <a:latin typeface="+mj-lt"/>
                <a:ea typeface="Calibri" panose="020F0502020204030204" pitchFamily="34" charset="0"/>
                <a:cs typeface="Times New Roman" panose="02020603050405020304" pitchFamily="18" charset="0"/>
              </a:rPr>
              <a:t>erat</a:t>
            </a:r>
            <a:r>
              <a:rPr lang="en-IN" sz="4800" i="1" dirty="0">
                <a:effectLst/>
                <a:latin typeface="+mj-lt"/>
                <a:ea typeface="Calibri" panose="020F0502020204030204" pitchFamily="34" charset="0"/>
                <a:cs typeface="Times New Roman" panose="02020603050405020304" pitchFamily="18" charset="0"/>
              </a:rPr>
              <a:t>. Work (CSCW)</a:t>
            </a:r>
            <a:r>
              <a:rPr lang="en-IN" sz="4800" dirty="0">
                <a:effectLst/>
                <a:latin typeface="+mj-lt"/>
                <a:ea typeface="Calibri" panose="020F0502020204030204" pitchFamily="34" charset="0"/>
                <a:cs typeface="Times New Roman" panose="02020603050405020304" pitchFamily="18" charset="0"/>
              </a:rPr>
              <a:t>, 2000, pp. 241_250.</a:t>
            </a:r>
          </a:p>
          <a:p>
            <a:pPr algn="just">
              <a:lnSpc>
                <a:spcPct val="150000"/>
              </a:lnSpc>
              <a:spcAft>
                <a:spcPts val="800"/>
              </a:spcAft>
            </a:pPr>
            <a:r>
              <a:rPr lang="en-IN" sz="4800" dirty="0">
                <a:effectLst/>
                <a:latin typeface="+mj-lt"/>
                <a:ea typeface="Calibri" panose="020F0502020204030204" pitchFamily="34" charset="0"/>
                <a:cs typeface="Times New Roman" panose="02020603050405020304" pitchFamily="18" charset="0"/>
              </a:rPr>
              <a:t>[8] M. J. </a:t>
            </a:r>
            <a:r>
              <a:rPr lang="en-IN" sz="4800" dirty="0" err="1">
                <a:effectLst/>
                <a:latin typeface="+mj-lt"/>
                <a:ea typeface="Calibri" panose="020F0502020204030204" pitchFamily="34" charset="0"/>
                <a:cs typeface="Times New Roman" panose="02020603050405020304" pitchFamily="18" charset="0"/>
              </a:rPr>
              <a:t>Pazzani</a:t>
            </a:r>
            <a:r>
              <a:rPr lang="en-IN" sz="4800" dirty="0">
                <a:effectLst/>
                <a:latin typeface="+mj-lt"/>
                <a:ea typeface="Calibri" panose="020F0502020204030204" pitchFamily="34" charset="0"/>
                <a:cs typeface="Times New Roman" panose="02020603050405020304" pitchFamily="18" charset="0"/>
              </a:rPr>
              <a:t>, ``A framework for collaborative, content-based and demographic _</a:t>
            </a:r>
            <a:r>
              <a:rPr lang="en-IN" sz="4800" dirty="0" err="1">
                <a:effectLst/>
                <a:latin typeface="+mj-lt"/>
                <a:ea typeface="Calibri" panose="020F0502020204030204" pitchFamily="34" charset="0"/>
                <a:cs typeface="Times New Roman" panose="02020603050405020304" pitchFamily="18" charset="0"/>
              </a:rPr>
              <a:t>ltering</a:t>
            </a:r>
            <a:r>
              <a:rPr lang="en-IN" sz="4800" dirty="0">
                <a:effectLst/>
                <a:latin typeface="+mj-lt"/>
                <a:ea typeface="Calibri" panose="020F0502020204030204" pitchFamily="34" charset="0"/>
                <a:cs typeface="Times New Roman" panose="02020603050405020304" pitchFamily="18" charset="0"/>
              </a:rPr>
              <a:t>,'' </a:t>
            </a:r>
            <a:r>
              <a:rPr lang="en-IN" sz="4800" i="1" dirty="0" err="1">
                <a:effectLst/>
                <a:latin typeface="+mj-lt"/>
                <a:ea typeface="Calibri" panose="020F0502020204030204" pitchFamily="34" charset="0"/>
                <a:cs typeface="Times New Roman" panose="02020603050405020304" pitchFamily="18" charset="0"/>
              </a:rPr>
              <a:t>Artif</a:t>
            </a:r>
            <a:r>
              <a:rPr lang="en-IN" sz="4800" i="1" dirty="0">
                <a:effectLst/>
                <a:latin typeface="+mj-lt"/>
                <a:ea typeface="Calibri" panose="020F0502020204030204" pitchFamily="34" charset="0"/>
                <a:cs typeface="Times New Roman" panose="02020603050405020304" pitchFamily="18" charset="0"/>
              </a:rPr>
              <a:t>. </a:t>
            </a:r>
            <a:r>
              <a:rPr lang="en-IN" sz="4800" i="1" dirty="0" err="1">
                <a:effectLst/>
                <a:latin typeface="+mj-lt"/>
                <a:ea typeface="Calibri" panose="020F0502020204030204" pitchFamily="34" charset="0"/>
                <a:cs typeface="Times New Roman" panose="02020603050405020304" pitchFamily="18" charset="0"/>
              </a:rPr>
              <a:t>Intell</a:t>
            </a:r>
            <a:r>
              <a:rPr lang="en-IN" sz="4800" i="1" dirty="0">
                <a:effectLst/>
                <a:latin typeface="+mj-lt"/>
                <a:ea typeface="Calibri" panose="020F0502020204030204" pitchFamily="34" charset="0"/>
                <a:cs typeface="Times New Roman" panose="02020603050405020304" pitchFamily="18" charset="0"/>
              </a:rPr>
              <a:t>. Rev.</a:t>
            </a:r>
            <a:r>
              <a:rPr lang="en-IN" sz="4800" dirty="0">
                <a:effectLst/>
                <a:latin typeface="+mj-lt"/>
                <a:ea typeface="Calibri" panose="020F0502020204030204" pitchFamily="34" charset="0"/>
                <a:cs typeface="Times New Roman" panose="02020603050405020304" pitchFamily="18" charset="0"/>
              </a:rPr>
              <a:t>, vol. 13, no. 5, pp. 393_408, 1999.</a:t>
            </a:r>
          </a:p>
          <a:p>
            <a:endParaRPr lang="en-IN" dirty="0"/>
          </a:p>
        </p:txBody>
      </p:sp>
    </p:spTree>
    <p:extLst>
      <p:ext uri="{BB962C8B-B14F-4D97-AF65-F5344CB8AC3E}">
        <p14:creationId xmlns:p14="http://schemas.microsoft.com/office/powerpoint/2010/main" val="3847936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A014-99CA-298D-C32D-EA4EB95901E4}"/>
              </a:ext>
            </a:extLst>
          </p:cNvPr>
          <p:cNvSpPr>
            <a:spLocks noGrp="1"/>
          </p:cNvSpPr>
          <p:nvPr>
            <p:ph type="title"/>
          </p:nvPr>
        </p:nvSpPr>
        <p:spPr/>
        <p:txBody>
          <a:bodyPr/>
          <a:lstStyle/>
          <a:p>
            <a:r>
              <a:rPr lang="en-IN" dirty="0"/>
              <a:t>Future enhancement</a:t>
            </a:r>
          </a:p>
        </p:txBody>
      </p:sp>
      <p:sp>
        <p:nvSpPr>
          <p:cNvPr id="3" name="Content Placeholder 2">
            <a:extLst>
              <a:ext uri="{FF2B5EF4-FFF2-40B4-BE49-F238E27FC236}">
                <a16:creationId xmlns:a16="http://schemas.microsoft.com/office/drawing/2014/main" id="{0CA8974D-06AA-D851-9194-F01AAAAFFD2E}"/>
              </a:ext>
            </a:extLst>
          </p:cNvPr>
          <p:cNvSpPr>
            <a:spLocks noGrp="1"/>
          </p:cNvSpPr>
          <p:nvPr>
            <p:ph sz="quarter" idx="1"/>
          </p:nvPr>
        </p:nvSpPr>
        <p:spPr/>
        <p:txBody>
          <a:bodyPr/>
          <a:lstStyle/>
          <a:p>
            <a:pPr marL="0" indent="0">
              <a:buNone/>
            </a:pPr>
            <a:r>
              <a:rPr lang="en-IN" sz="1600" dirty="0">
                <a:effectLst/>
                <a:latin typeface="+mj-lt"/>
                <a:ea typeface="Calibri" panose="020F0502020204030204" pitchFamily="34" charset="0"/>
                <a:cs typeface="Times New Roman" panose="02020603050405020304" pitchFamily="18" charset="0"/>
              </a:rPr>
              <a:t>The proposed system is an excellent tool for the movie industry. In future work, multimedia data like audio and video data could be incorporated and also, and the poster of the upcoming movie could be used for better results. Recent train tickets could be </a:t>
            </a:r>
            <a:r>
              <a:rPr lang="en-IN" sz="1600" dirty="0" err="1">
                <a:effectLst/>
                <a:latin typeface="+mj-lt"/>
                <a:ea typeface="Calibri" panose="020F0502020204030204" pitchFamily="34" charset="0"/>
                <a:cs typeface="Times New Roman" panose="02020603050405020304" pitchFamily="18" charset="0"/>
              </a:rPr>
              <a:t>analyzed</a:t>
            </a:r>
            <a:r>
              <a:rPr lang="en-IN" sz="1600" dirty="0">
                <a:effectLst/>
                <a:latin typeface="+mj-lt"/>
                <a:ea typeface="Calibri" panose="020F0502020204030204" pitchFamily="34" charset="0"/>
                <a:cs typeface="Times New Roman" panose="02020603050405020304" pitchFamily="18" charset="0"/>
              </a:rPr>
              <a:t> using sentiment analysis of the social media data. Information regarding recent training on the market expectation from the movie industry will be beneficial for the movie makers. The audience group could be divided according to age and according to the demography or profession of the audience. That will be much easier for targeting and promoting an upcoming movie.</a:t>
            </a:r>
          </a:p>
          <a:p>
            <a:endParaRPr lang="en-IN" dirty="0"/>
          </a:p>
        </p:txBody>
      </p:sp>
    </p:spTree>
    <p:extLst>
      <p:ext uri="{BB962C8B-B14F-4D97-AF65-F5344CB8AC3E}">
        <p14:creationId xmlns:p14="http://schemas.microsoft.com/office/powerpoint/2010/main" val="427082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4612" y="2857496"/>
            <a:ext cx="8215370" cy="830997"/>
          </a:xfrm>
          <a:prstGeom prst="rect">
            <a:avLst/>
          </a:prstGeom>
          <a:noFill/>
        </p:spPr>
        <p:txBody>
          <a:bodyPr wrap="square" rtlCol="0">
            <a:spAutoFit/>
          </a:bodyPr>
          <a:lstStyle/>
          <a:p>
            <a:r>
              <a:rPr lang="en-IN" sz="4800" dirty="0"/>
              <a:t>Thank you</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Tahoma" panose="020B0604030504040204" pitchFamily="34" charset="0"/>
                <a:cs typeface="Tahoma" panose="020B0604030504040204" pitchFamily="34" charset="0"/>
              </a:rPr>
              <a:t>EXISTING SYSTEM</a:t>
            </a:r>
            <a:endParaRPr lang="en-US" dirty="0">
              <a:ea typeface="Tahoma" panose="020B0604030504040204" pitchFamily="34" charset="0"/>
              <a:cs typeface="Tahoma" panose="020B0604030504040204" pitchFamily="34"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600" dirty="0">
                <a:solidFill>
                  <a:srgbClr val="212121"/>
                </a:solidFill>
                <a:effectLst/>
                <a:latin typeface="+mj-lt"/>
                <a:ea typeface="Calibri" panose="020F0502020204030204" pitchFamily="34" charset="0"/>
                <a:cs typeface="Times New Roman" panose="02020603050405020304" pitchFamily="18" charset="0"/>
              </a:rPr>
              <a:t>In existing system the crew only estimate the degree of success of upcoming. A forecast was made soon after the cast , director, and storyline had been finalized would assist the investor in making financial decision. </a:t>
            </a:r>
          </a:p>
          <a:p>
            <a:pPr algn="just">
              <a:lnSpc>
                <a:spcPct val="150000"/>
              </a:lnSpc>
            </a:pPr>
            <a:r>
              <a:rPr lang="en-US" sz="1600" dirty="0">
                <a:solidFill>
                  <a:srgbClr val="212121"/>
                </a:solidFill>
                <a:effectLst/>
                <a:latin typeface="+mj-lt"/>
                <a:ea typeface="Calibri" panose="020F0502020204030204" pitchFamily="34" charset="0"/>
                <a:cs typeface="Times New Roman" panose="02020603050405020304" pitchFamily="18" charset="0"/>
              </a:rPr>
              <a:t>Earlier, several works have been conducted on post-production or post-release forecast. However, it is not beneficial as the investor has already contributed their funds to the film.</a:t>
            </a:r>
            <a:endParaRPr lang="en-IN" sz="1600" dirty="0">
              <a:solidFill>
                <a:srgbClr val="212121"/>
              </a:solidFill>
              <a:effectLst/>
              <a:latin typeface="+mj-lt"/>
              <a:ea typeface="Calibri" panose="020F0502020204030204" pitchFamily="34" charset="0"/>
              <a:cs typeface="Times New Roman" panose="02020603050405020304" pitchFamily="18" charset="0"/>
            </a:endParaRPr>
          </a:p>
          <a:p>
            <a:pPr algn="just">
              <a:lnSpc>
                <a:spcPct val="150000"/>
              </a:lnSpc>
            </a:pPr>
            <a:r>
              <a:rPr lang="en-IN" sz="1600" dirty="0">
                <a:latin typeface="+mj-lt"/>
                <a:cs typeface="Times New Roman" panose="02020603050405020304" pitchFamily="18" charset="0"/>
              </a:rPr>
              <a:t>The early production stage and pre-production prediction with satisfying accuracy have been beneficial to secure investment</a:t>
            </a:r>
            <a:endParaRPr lang="en-US" sz="1600" dirty="0">
              <a:latin typeface="+mj-lt"/>
              <a:cs typeface="Times New Roman" pitchFamily="18" charset="0"/>
            </a:endParaRPr>
          </a:p>
        </p:txBody>
      </p:sp>
    </p:spTree>
    <p:extLst>
      <p:ext uri="{BB962C8B-B14F-4D97-AF65-F5344CB8AC3E}">
        <p14:creationId xmlns:p14="http://schemas.microsoft.com/office/powerpoint/2010/main" val="107145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endParaRPr lang="en-US" dirty="0"/>
          </a:p>
        </p:txBody>
      </p:sp>
      <p:sp>
        <p:nvSpPr>
          <p:cNvPr id="3" name="Content Placeholder 2"/>
          <p:cNvSpPr>
            <a:spLocks noGrp="1"/>
          </p:cNvSpPr>
          <p:nvPr>
            <p:ph sz="quarter" idx="1"/>
          </p:nvPr>
        </p:nvSpPr>
        <p:spPr/>
        <p:txBody>
          <a:bodyPr>
            <a:normAutofit/>
          </a:bodyPr>
          <a:lstStyle/>
          <a:p>
            <a:pPr algn="just">
              <a:lnSpc>
                <a:spcPct val="150000"/>
              </a:lnSpc>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spcAft>
                <a:spcPts val="300"/>
              </a:spcAft>
              <a:buSzPts val="1000"/>
              <a:buFont typeface="Wingdings" panose="05000000000000000000" pitchFamily="2" charset="2"/>
              <a:buChar char="§"/>
              <a:tabLst>
                <a:tab pos="457200" algn="l"/>
              </a:tabLst>
            </a:pPr>
            <a:r>
              <a:rPr lang="en-IN" sz="1800" dirty="0">
                <a:solidFill>
                  <a:srgbClr val="202124"/>
                </a:solidFill>
                <a:effectLst/>
                <a:latin typeface="+mj-lt"/>
                <a:ea typeface="Times New Roman" panose="02020603050405020304" pitchFamily="18" charset="0"/>
              </a:rPr>
              <a:t>Given that it stores all of the training, it can be computationally expensive.</a:t>
            </a:r>
            <a:endParaRPr lang="en-IN" sz="1800" dirty="0">
              <a:effectLst/>
              <a:latin typeface="+mj-lt"/>
              <a:ea typeface="Times New Roman" panose="02020603050405020304" pitchFamily="18" charset="0"/>
            </a:endParaRPr>
          </a:p>
          <a:p>
            <a:pPr algn="just">
              <a:lnSpc>
                <a:spcPct val="150000"/>
              </a:lnSpc>
              <a:buFont typeface="Wingdings" panose="05000000000000000000" pitchFamily="2" charset="2"/>
              <a:buChar char="§"/>
            </a:pPr>
            <a:r>
              <a:rPr lang="en-IN" sz="1800" dirty="0">
                <a:latin typeface="+mj-lt"/>
                <a:cs typeface="Times New Roman" panose="02020603050405020304" pitchFamily="18" charset="0"/>
              </a:rPr>
              <a:t>The output/results  are not more accurate.</a:t>
            </a:r>
          </a:p>
          <a:p>
            <a:pPr algn="just">
              <a:lnSpc>
                <a:spcPct val="150000"/>
              </a:lnSpc>
              <a:buFont typeface="Wingdings" panose="05000000000000000000" pitchFamily="2" charset="2"/>
              <a:buChar char="§"/>
            </a:pPr>
            <a:r>
              <a:rPr lang="en-IN" sz="1800" dirty="0">
                <a:latin typeface="+mj-lt"/>
                <a:cs typeface="Times New Roman" panose="02020603050405020304" pitchFamily="18" charset="0"/>
              </a:rPr>
              <a:t>It is not beneficial as the investor has already contributed their funds to the film.</a:t>
            </a: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44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SYSTEM</a:t>
            </a:r>
            <a:endParaRPr lang="en-US" dirty="0"/>
          </a:p>
        </p:txBody>
      </p:sp>
      <p:sp>
        <p:nvSpPr>
          <p:cNvPr id="3" name="Content Placeholder 2"/>
          <p:cNvSpPr>
            <a:spLocks noGrp="1"/>
          </p:cNvSpPr>
          <p:nvPr>
            <p:ph sz="quarter" idx="1"/>
          </p:nvPr>
        </p:nvSpPr>
        <p:spPr>
          <a:xfrm>
            <a:off x="539553" y="1772816"/>
            <a:ext cx="8147248" cy="4608512"/>
          </a:xfrm>
        </p:spPr>
        <p:txBody>
          <a:bodyPr>
            <a:noAutofit/>
          </a:bodyPr>
          <a:lstStyle/>
          <a:p>
            <a:r>
              <a:rPr lang="en-IN" sz="1600" dirty="0">
                <a:latin typeface="+mj-lt"/>
                <a:cs typeface="Times New Roman" panose="02020603050405020304" pitchFamily="18" charset="0"/>
              </a:rPr>
              <a:t>This study has proposed a content-based (CB) movie recommendation system (RS) using preliminary movie features like genre, cast, director, keywords, and movie description. </a:t>
            </a:r>
          </a:p>
          <a:p>
            <a:r>
              <a:rPr lang="en-IN" sz="1600" dirty="0">
                <a:latin typeface="+mj-lt"/>
                <a:cs typeface="Times New Roman" panose="02020603050405020304" pitchFamily="18" charset="0"/>
              </a:rPr>
              <a:t>Using RS output and movie rating and voting information of similar movies, we created a new feature set and proposed an ML model to build a multiclass movie popularity prediction system. </a:t>
            </a:r>
          </a:p>
          <a:p>
            <a:r>
              <a:rPr lang="en-IN" sz="1600" dirty="0">
                <a:latin typeface="+mj-lt"/>
                <a:cs typeface="Times New Roman" panose="02020603050405020304" pitchFamily="18" charset="0"/>
              </a:rPr>
              <a:t>We also proposed a system to predict the popularity of the upcoming movie among different audience groups. We have divided the audience group into four age groups junior, teenage, mid-age, and senior. This study has used publicly available Internet Movie Database (IMDb) data and Movie Database (</a:t>
            </a:r>
            <a:r>
              <a:rPr lang="en-IN" sz="1600" dirty="0" err="1">
                <a:latin typeface="+mj-lt"/>
                <a:cs typeface="Times New Roman" panose="02020603050405020304" pitchFamily="18" charset="0"/>
              </a:rPr>
              <a:t>TMDb</a:t>
            </a:r>
            <a:r>
              <a:rPr lang="en-IN" sz="1600" dirty="0">
                <a:latin typeface="+mj-lt"/>
                <a:cs typeface="Times New Roman" panose="02020603050405020304" pitchFamily="18" charset="0"/>
              </a:rPr>
              <a:t>) data. </a:t>
            </a:r>
          </a:p>
          <a:p>
            <a:r>
              <a:rPr lang="en-IN" sz="1600" dirty="0">
                <a:latin typeface="+mj-lt"/>
                <a:cs typeface="Times New Roman" panose="02020603050405020304" pitchFamily="18" charset="0"/>
              </a:rPr>
              <a:t> We implemented a multiclass classification model and achieved 92.6% accuracy, which outperforms all the benchmark models. This study highlights the potential of predictive and prescriptive data analytics in information systems to support industry decisions.</a:t>
            </a:r>
            <a:r>
              <a:rPr lang="en-US" sz="1600" dirty="0">
                <a:effectLst/>
                <a:latin typeface="+mj-lt"/>
                <a:ea typeface="Calibri" panose="020F0502020204030204" pitchFamily="34" charset="0"/>
                <a:cs typeface="Times New Roman" panose="02020603050405020304" pitchFamily="18" charset="0"/>
              </a:rPr>
              <a:t> </a:t>
            </a:r>
            <a:endParaRPr lang="en-US" sz="1600" dirty="0">
              <a:latin typeface="+mj-lt"/>
              <a:cs typeface="Times New Roman" pitchFamily="18" charset="0"/>
            </a:endParaRPr>
          </a:p>
        </p:txBody>
      </p:sp>
    </p:spTree>
    <p:extLst>
      <p:ext uri="{BB962C8B-B14F-4D97-AF65-F5344CB8AC3E}">
        <p14:creationId xmlns:p14="http://schemas.microsoft.com/office/powerpoint/2010/main" val="336153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sz="quarter" idx="1"/>
          </p:nvPr>
        </p:nvSpPr>
        <p:spPr/>
        <p:txBody>
          <a:bodyPr>
            <a:normAutofit/>
          </a:bodyPr>
          <a:lstStyle/>
          <a:p>
            <a:pPr marL="342900" lvl="0" indent="-342900" algn="just">
              <a:lnSpc>
                <a:spcPct val="150000"/>
              </a:lnSpc>
              <a:buFont typeface="Symbol" panose="05050102010706020507" pitchFamily="18" charset="2"/>
              <a:buChar char=""/>
            </a:pPr>
            <a:r>
              <a:rPr lang="en-US" sz="1600" dirty="0">
                <a:latin typeface="+mj-lt"/>
                <a:ea typeface="Calibri" panose="020F0502020204030204" pitchFamily="34" charset="0"/>
                <a:cs typeface="Times New Roman" panose="02020603050405020304" pitchFamily="18" charset="0"/>
              </a:rPr>
              <a:t>W</a:t>
            </a:r>
            <a:r>
              <a:rPr lang="en-US" sz="1600" dirty="0">
                <a:effectLst/>
                <a:latin typeface="+mj-lt"/>
                <a:ea typeface="Calibri" panose="020F0502020204030204" pitchFamily="34" charset="0"/>
                <a:cs typeface="Times New Roman" panose="02020603050405020304" pitchFamily="18" charset="0"/>
              </a:rPr>
              <a:t>e preferred </a:t>
            </a:r>
            <a:r>
              <a:rPr lang="en-US" sz="1600" dirty="0">
                <a:latin typeface="+mj-lt"/>
                <a:ea typeface="Calibri" panose="020F0502020204030204" pitchFamily="34" charset="0"/>
                <a:cs typeface="Times New Roman" panose="02020603050405020304" pitchFamily="18" charset="0"/>
              </a:rPr>
              <a:t>CNN</a:t>
            </a:r>
            <a:r>
              <a:rPr lang="en-US" sz="1600" dirty="0">
                <a:effectLst/>
                <a:latin typeface="+mj-lt"/>
                <a:ea typeface="Calibri" panose="020F0502020204030204" pitchFamily="34" charset="0"/>
                <a:cs typeface="Times New Roman" panose="02020603050405020304" pitchFamily="18" charset="0"/>
              </a:rPr>
              <a:t> &amp; other methods because it is straightforward to interpret.</a:t>
            </a:r>
          </a:p>
          <a:p>
            <a:pPr marL="342900" lvl="0" indent="-342900" algn="just">
              <a:lnSpc>
                <a:spcPct val="150000"/>
              </a:lnSpc>
              <a:buFont typeface="Symbol" panose="05050102010706020507" pitchFamily="18" charset="2"/>
              <a:buChar char=""/>
            </a:pPr>
            <a:r>
              <a:rPr lang="en-US" sz="1600" dirty="0">
                <a:latin typeface="+mj-lt"/>
                <a:ea typeface="Calibri" panose="020F0502020204030204" pitchFamily="34" charset="0"/>
                <a:cs typeface="Times New Roman" panose="02020603050405020304" pitchFamily="18" charset="0"/>
              </a:rPr>
              <a:t>It also produce the output in multi class form which predicts in age wise movie popularity.</a:t>
            </a:r>
            <a:endParaRPr lang="en-US" sz="1600"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600" dirty="0">
                <a:effectLst/>
                <a:latin typeface="+mj-lt"/>
                <a:ea typeface="Calibri" panose="020F0502020204030204" pitchFamily="34" charset="0"/>
                <a:cs typeface="Times New Roman" panose="02020603050405020304" pitchFamily="18" charset="0"/>
              </a:rPr>
              <a:t>Compared to the literature reviews whose accuracy falls in the interval of 60% and 75%, our models obviously perform better.</a:t>
            </a:r>
            <a:endParaRPr lang="en-US" sz="1600" dirty="0">
              <a:latin typeface="+mj-lt"/>
              <a:cs typeface="Times New Roman" pitchFamily="18" charset="0"/>
            </a:endParaRPr>
          </a:p>
        </p:txBody>
      </p:sp>
    </p:spTree>
    <p:extLst>
      <p:ext uri="{BB962C8B-B14F-4D97-AF65-F5344CB8AC3E}">
        <p14:creationId xmlns:p14="http://schemas.microsoft.com/office/powerpoint/2010/main" val="341540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a:t>
            </a:r>
          </a:p>
        </p:txBody>
      </p:sp>
      <p:sp>
        <p:nvSpPr>
          <p:cNvPr id="3" name="Content Placeholder 2"/>
          <p:cNvSpPr>
            <a:spLocks noGrp="1"/>
          </p:cNvSpPr>
          <p:nvPr>
            <p:ph sz="quarter" idx="1"/>
          </p:nvPr>
        </p:nvSpPr>
        <p:spPr>
          <a:xfrm>
            <a:off x="982133" y="2133600"/>
            <a:ext cx="7704667" cy="4419600"/>
          </a:xfrm>
        </p:spPr>
        <p:txBody>
          <a:bodyPr>
            <a:normAutofit/>
          </a:bodyPr>
          <a:lstStyle/>
          <a:p>
            <a:pPr marL="0" indent="0">
              <a:buNone/>
            </a:pPr>
            <a:r>
              <a:rPr lang="en-US" sz="1400" b="1" dirty="0">
                <a:latin typeface="Times New Roman" pitchFamily="18" charset="0"/>
                <a:cs typeface="Times New Roman" pitchFamily="18" charset="0"/>
              </a:rPr>
              <a:t>HARDWARE REQUIREMENTS: </a:t>
            </a:r>
          </a:p>
          <a:p>
            <a:r>
              <a:rPr lang="en-US" sz="1400" dirty="0">
                <a:latin typeface="Times New Roman" panose="02020603050405020304" pitchFamily="18" charset="0"/>
                <a:cs typeface="Times New Roman" panose="02020603050405020304" pitchFamily="18" charset="0"/>
              </a:rPr>
              <a:t> Processor	           : Any Update Processer</a:t>
            </a:r>
          </a:p>
          <a:p>
            <a:r>
              <a:rPr lang="en-US" sz="1400" dirty="0">
                <a:latin typeface="Times New Roman" panose="02020603050405020304" pitchFamily="18" charset="0"/>
                <a:cs typeface="Times New Roman" panose="02020603050405020304" pitchFamily="18" charset="0"/>
              </a:rPr>
              <a:t> Ram                                     :  Min 4 GB</a:t>
            </a:r>
          </a:p>
          <a:p>
            <a:r>
              <a:rPr lang="en-US" sz="1400" dirty="0">
                <a:latin typeface="Times New Roman" panose="02020603050405020304" pitchFamily="18" charset="0"/>
                <a:cs typeface="Times New Roman" panose="02020603050405020304" pitchFamily="18" charset="0"/>
              </a:rPr>
              <a:t> Hard Disk                            :  Min 100 GB</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itchFamily="18" charset="0"/>
                <a:cs typeface="Times New Roman" pitchFamily="18" charset="0"/>
              </a:rPr>
              <a:t>SOFTWARE REQUIREMENTS:</a:t>
            </a:r>
          </a:p>
          <a:p>
            <a:r>
              <a:rPr lang="en-US" sz="1400" dirty="0">
                <a:latin typeface="Times New Roman" panose="02020603050405020304" pitchFamily="18" charset="0"/>
                <a:cs typeface="Times New Roman" panose="02020603050405020304" pitchFamily="18" charset="0"/>
              </a:rPr>
              <a:t>Operating System                : Windows family</a:t>
            </a:r>
          </a:p>
          <a:p>
            <a:r>
              <a:rPr lang="en-US" sz="1400" dirty="0">
                <a:latin typeface="Times New Roman" panose="02020603050405020304" pitchFamily="18" charset="0"/>
                <a:cs typeface="Times New Roman" panose="02020603050405020304" pitchFamily="18" charset="0"/>
              </a:rPr>
              <a:t>Technology	          :  Python 3.6</a:t>
            </a:r>
          </a:p>
          <a:p>
            <a:r>
              <a:rPr lang="en-US" sz="1400" dirty="0">
                <a:latin typeface="Times New Roman" panose="02020603050405020304" pitchFamily="18" charset="0"/>
                <a:cs typeface="Times New Roman" panose="02020603050405020304" pitchFamily="18" charset="0"/>
              </a:rPr>
              <a:t>Front-End                            :  HTML, CSS, JS</a:t>
            </a:r>
          </a:p>
          <a:p>
            <a:r>
              <a:rPr lang="en-US" sz="1400" dirty="0">
                <a:latin typeface="Times New Roman" panose="02020603050405020304" pitchFamily="18" charset="0"/>
                <a:cs typeface="Times New Roman" panose="02020603050405020304" pitchFamily="18" charset="0"/>
              </a:rPr>
              <a:t>IDE		          :   PyCharm</a:t>
            </a:r>
          </a:p>
          <a:p>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181653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Novelty:</a:t>
            </a:r>
            <a:endParaRPr lang="en-US" dirty="0"/>
          </a:p>
        </p:txBody>
      </p:sp>
      <p:sp>
        <p:nvSpPr>
          <p:cNvPr id="3" name="Content Placeholder 2"/>
          <p:cNvSpPr>
            <a:spLocks noGrp="1"/>
          </p:cNvSpPr>
          <p:nvPr>
            <p:ph sz="quarter" idx="1"/>
          </p:nvPr>
        </p:nvSpPr>
        <p:spPr/>
        <p:txBody>
          <a:bodyPr>
            <a:normAutofit/>
          </a:bodyPr>
          <a:lstStyle/>
          <a:p>
            <a:r>
              <a:rPr lang="en-IN" sz="1600" dirty="0"/>
              <a:t>Using the Movie content we predict </a:t>
            </a:r>
            <a:r>
              <a:rPr lang="en-IN" sz="1600" dirty="0">
                <a:latin typeface="+mj-lt"/>
              </a:rPr>
              <a:t>the </a:t>
            </a:r>
            <a:r>
              <a:rPr lang="en-US" sz="1600" dirty="0">
                <a:latin typeface="+mj-lt"/>
                <a:cs typeface="Times New Roman" panose="02020603050405020304" pitchFamily="18" charset="0"/>
              </a:rPr>
              <a:t>movie’s success or degree of success in a multiclass way.</a:t>
            </a:r>
          </a:p>
          <a:p>
            <a:endParaRPr lang="en-IN" sz="1600" dirty="0"/>
          </a:p>
          <a:p>
            <a:r>
              <a:rPr lang="en-IN" sz="1600" dirty="0"/>
              <a:t>This project helps us to predict or analyze the success rate of the upcoming movie with high accuracy.</a:t>
            </a:r>
          </a:p>
          <a:p>
            <a:endParaRPr lang="en-IN" sz="1600" dirty="0"/>
          </a:p>
          <a:p>
            <a:r>
              <a:rPr lang="en-IN" sz="1600" dirty="0"/>
              <a:t>Compare to the existing system it takes less time and produce the output with nearly 92.6% accuracy.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a:t>
            </a:r>
            <a:endParaRPr lang="en-US" dirty="0"/>
          </a:p>
        </p:txBody>
      </p:sp>
      <p:pic>
        <p:nvPicPr>
          <p:cNvPr id="10" name="Content Placeholder 9">
            <a:extLst>
              <a:ext uri="{FF2B5EF4-FFF2-40B4-BE49-F238E27FC236}">
                <a16:creationId xmlns:a16="http://schemas.microsoft.com/office/drawing/2014/main" id="{42DAC8D4-3FBA-4210-86AF-5BDA9155F0B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204864"/>
            <a:ext cx="7467600" cy="3551758"/>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746</TotalTime>
  <Words>1445</Words>
  <Application>Microsoft Office PowerPoint</Application>
  <PresentationFormat>On-screen Show (4:3)</PresentationFormat>
  <Paragraphs>96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Bahnschrift Condensed</vt:lpstr>
      <vt:lpstr>Calibri</vt:lpstr>
      <vt:lpstr>Century Schoolbook</vt:lpstr>
      <vt:lpstr>Symbol</vt:lpstr>
      <vt:lpstr>Times New Roman</vt:lpstr>
      <vt:lpstr>Wingdings</vt:lpstr>
      <vt:lpstr>Wingdings 2</vt:lpstr>
      <vt:lpstr>Oriel</vt:lpstr>
      <vt:lpstr>Movie popularity prediction using the Content Based         Recommender System</vt:lpstr>
      <vt:lpstr>Abstract</vt:lpstr>
      <vt:lpstr>EXISTING SYSTEM</vt:lpstr>
      <vt:lpstr>Disadvantages</vt:lpstr>
      <vt:lpstr>PROPOSED SYSTEM</vt:lpstr>
      <vt:lpstr>Advantages</vt:lpstr>
      <vt:lpstr>System Requirement</vt:lpstr>
      <vt:lpstr>Novelty:</vt:lpstr>
      <vt:lpstr>System Architecture:</vt:lpstr>
      <vt:lpstr>Modules:</vt:lpstr>
      <vt:lpstr>Class diagram:</vt:lpstr>
      <vt:lpstr>Use case diagram:</vt:lpstr>
      <vt:lpstr>Sequence diagram:</vt:lpstr>
      <vt:lpstr>Activity diagram:</vt:lpstr>
      <vt:lpstr>Sample Code:</vt:lpstr>
      <vt:lpstr>Output:</vt:lpstr>
      <vt:lpstr>PowerPoint Presentation</vt:lpstr>
      <vt:lpstr>PowerPoint Presentation</vt:lpstr>
      <vt:lpstr>CONCLUSION </vt:lpstr>
      <vt:lpstr>References:</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 Sites Features Classification using Machine learning</dc:title>
  <dc:creator>Shanthan Reddy</dc:creator>
  <cp:lastModifiedBy>sai kiran</cp:lastModifiedBy>
  <cp:revision>107</cp:revision>
  <dcterms:created xsi:type="dcterms:W3CDTF">2006-08-16T00:00:00Z</dcterms:created>
  <dcterms:modified xsi:type="dcterms:W3CDTF">2023-03-29T06:16:44Z</dcterms:modified>
</cp:coreProperties>
</file>