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59" r:id="rId7"/>
    <p:sldId id="260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735" y="236855"/>
            <a:ext cx="9144000" cy="908685"/>
          </a:xfrm>
        </p:spPr>
        <p:txBody>
          <a:bodyPr>
            <a:normAutofit fontScale="90000"/>
          </a:bodyPr>
          <a:p>
            <a:r>
              <a:rPr lang="en-IN" altLang="en-US"/>
              <a:t>WORD RANDOM1</a:t>
            </a:r>
            <a:endParaRPr lang="en-IN" alt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2016125" y="1423670"/>
          <a:ext cx="7849870" cy="315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657850" imgH="1704975" progId="Paint.Picture">
                  <p:embed/>
                </p:oleObj>
              </mc:Choice>
              <mc:Fallback>
                <p:oleObj name="" r:id="rId1" imgW="5657850" imgH="17049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16125" y="1423670"/>
                        <a:ext cx="7849870" cy="315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438150" y="4775200"/>
            <a:ext cx="945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Time :                         1</a:t>
            </a:r>
            <a:r>
              <a:rPr lang="en-IN" altLang="en-US" baseline="30000"/>
              <a:t>st </a:t>
            </a:r>
            <a:r>
              <a:rPr lang="en-IN" altLang="en-US"/>
              <a:t>Second                                          2</a:t>
            </a:r>
            <a:r>
              <a:rPr lang="en-IN" altLang="en-US" baseline="30000"/>
              <a:t>nd</a:t>
            </a:r>
            <a:r>
              <a:rPr lang="en-IN" altLang="en-US"/>
              <a:t> Second                                  3</a:t>
            </a:r>
            <a:r>
              <a:rPr lang="en-IN" altLang="en-US" baseline="30000"/>
              <a:t>rd</a:t>
            </a:r>
            <a:r>
              <a:rPr lang="en-IN" altLang="en-US"/>
              <a:t> Second</a:t>
            </a:r>
            <a:endParaRPr lang="en-IN" altLang="en-US"/>
          </a:p>
        </p:txBody>
      </p:sp>
      <p:sp>
        <p:nvSpPr>
          <p:cNvPr id="7" name="Right Arrow 6"/>
          <p:cNvSpPr/>
          <p:nvPr/>
        </p:nvSpPr>
        <p:spPr>
          <a:xfrm>
            <a:off x="4239260" y="2834640"/>
            <a:ext cx="992505" cy="629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754495" y="2745740"/>
            <a:ext cx="979170" cy="718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IN" altLang="en-US" sz="5400">
                <a:sym typeface="+mn-ea"/>
              </a:rPr>
              <a:t>WORD RANDOM2</a:t>
            </a:r>
            <a:br>
              <a:rPr lang="en-IN" altLang="en-US"/>
            </a:br>
            <a:endParaRPr lang="en-US"/>
          </a:p>
        </p:txBody>
      </p:sp>
      <p:graphicFrame>
        <p:nvGraphicFramePr>
          <p:cNvPr id="4" name="Content Placeholder 3"/>
          <p:cNvGraphicFramePr/>
          <p:nvPr>
            <p:ph sz="half" idx="1"/>
          </p:nvPr>
        </p:nvGraphicFramePr>
        <p:xfrm>
          <a:off x="1774190" y="1186815"/>
          <a:ext cx="2403475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609725" imgH="1790700" progId="Paint.Picture">
                  <p:embed/>
                </p:oleObj>
              </mc:Choice>
              <mc:Fallback>
                <p:oleObj name="" r:id="rId1" imgW="1609725" imgH="17907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4190" y="1186815"/>
                        <a:ext cx="2403475" cy="322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4845685" y="1458595"/>
          <a:ext cx="2159000" cy="309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619250" imgH="1714500" progId="Paint.Picture">
                  <p:embed/>
                </p:oleObj>
              </mc:Choice>
              <mc:Fallback>
                <p:oleObj name="" r:id="rId3" imgW="1619250" imgH="17145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5685" y="1458595"/>
                        <a:ext cx="2159000" cy="309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7593330" y="1349375"/>
          <a:ext cx="2536825" cy="313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781175" imgH="1590675" progId="Paint.Picture">
                  <p:embed/>
                </p:oleObj>
              </mc:Choice>
              <mc:Fallback>
                <p:oleObj name="" r:id="rId5" imgW="1781175" imgH="159067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93330" y="1349375"/>
                        <a:ext cx="2536825" cy="313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3870960" y="2630805"/>
            <a:ext cx="1255395" cy="746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704330" y="2559685"/>
            <a:ext cx="1218565" cy="817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43230" y="4779010"/>
            <a:ext cx="1069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ym typeface="+mn-ea"/>
              </a:rPr>
              <a:t>Time :                         1</a:t>
            </a:r>
            <a:r>
              <a:rPr lang="en-IN" altLang="en-US" baseline="30000">
                <a:sym typeface="+mn-ea"/>
              </a:rPr>
              <a:t>st </a:t>
            </a:r>
            <a:r>
              <a:rPr lang="en-IN" altLang="en-US">
                <a:sym typeface="+mn-ea"/>
              </a:rPr>
              <a:t>Second                                          2</a:t>
            </a:r>
            <a:r>
              <a:rPr lang="en-IN" altLang="en-US" baseline="30000">
                <a:sym typeface="+mn-ea"/>
              </a:rPr>
              <a:t>nd</a:t>
            </a:r>
            <a:r>
              <a:rPr lang="en-IN" altLang="en-US">
                <a:sym typeface="+mn-ea"/>
              </a:rPr>
              <a:t> Second                                  3</a:t>
            </a:r>
            <a:r>
              <a:rPr lang="en-IN" altLang="en-US" baseline="30000">
                <a:sym typeface="+mn-ea"/>
              </a:rPr>
              <a:t>rd</a:t>
            </a:r>
            <a:r>
              <a:rPr lang="en-IN" altLang="en-US">
                <a:sym typeface="+mn-ea"/>
              </a:rPr>
              <a:t> Second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5405"/>
          </a:xfrm>
        </p:spPr>
        <p:txBody>
          <a:bodyPr>
            <a:normAutofit/>
          </a:bodyPr>
          <a:p>
            <a:pPr algn="ctr"/>
            <a:r>
              <a:rPr lang="en-IN" altLang="en-US" sz="5400"/>
              <a:t>Conclusion</a:t>
            </a:r>
            <a:endParaRPr lang="en-IN" altLang="en-US" sz="5400"/>
          </a:p>
        </p:txBody>
      </p:sp>
      <p:sp>
        <p:nvSpPr>
          <p:cNvPr id="6" name="Text Box 5"/>
          <p:cNvSpPr txBox="1"/>
          <p:nvPr/>
        </p:nvSpPr>
        <p:spPr>
          <a:xfrm>
            <a:off x="1024890" y="2018665"/>
            <a:ext cx="96329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ym typeface="+mn-ea"/>
              </a:rPr>
              <a:t> </a:t>
            </a:r>
            <a:r>
              <a:rPr lang="en-IN" altLang="en-US" sz="4000">
                <a:sym typeface="+mn-ea"/>
              </a:rPr>
              <a:t>We </a:t>
            </a:r>
            <a:r>
              <a:rPr lang="en-IN" altLang="en-US" sz="4000" b="1">
                <a:sym typeface="+mn-ea"/>
              </a:rPr>
              <a:t>Capture </a:t>
            </a:r>
            <a:r>
              <a:rPr lang="en-IN" altLang="en-US" sz="4000">
                <a:sym typeface="+mn-ea"/>
              </a:rPr>
              <a:t>a snapshot by getting data about hand using position and bend sensors and associate those hand data values to the word we are training</a:t>
            </a:r>
            <a:endParaRPr 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1135"/>
          </a:xfrm>
        </p:spPr>
        <p:txBody>
          <a:bodyPr>
            <a:normAutofit fontScale="90000"/>
          </a:bodyPr>
          <a:p>
            <a:pPr algn="ctr"/>
            <a:r>
              <a:rPr lang="en-IN" altLang="en-US" sz="4800"/>
              <a:t>What word comes to your mind when you see this??</a:t>
            </a:r>
            <a:endParaRPr lang="en-IN" altLang="en-US" sz="4800"/>
          </a:p>
        </p:txBody>
      </p:sp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4921250" y="2393950"/>
          <a:ext cx="2291080" cy="309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619250" imgH="1714500" progId="Paint.Picture">
                  <p:embed/>
                </p:oleObj>
              </mc:Choice>
              <mc:Fallback>
                <p:oleObj name="" r:id="rId1" imgW="1619250" imgH="17145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1250" y="2393950"/>
                        <a:ext cx="2291080" cy="309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802640" y="5392420"/>
            <a:ext cx="10510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/>
              <a:t>RANDOM1 OR RANDOM2?</a:t>
            </a:r>
            <a:endParaRPr lang="en-I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1595"/>
          </a:xfrm>
        </p:spPr>
        <p:txBody>
          <a:bodyPr>
            <a:normAutofit/>
          </a:bodyPr>
          <a:p>
            <a:pPr algn="ctr"/>
            <a:r>
              <a:rPr lang="en-IN" altLang="en-US" sz="5400"/>
              <a:t>CANNOT TELL!!</a:t>
            </a:r>
            <a:br>
              <a:rPr lang="en-IN" altLang="en-US" sz="5400"/>
            </a:br>
            <a:r>
              <a:rPr lang="en-IN" altLang="en-US" sz="5400"/>
              <a:t>RIGHT??</a:t>
            </a:r>
            <a:endParaRPr lang="en-IN" altLang="en-US" sz="5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IN" altLang="en-US" sz="4800"/>
              <a:t>But what if the following gesture comes after the previos one?</a:t>
            </a:r>
            <a:endParaRPr lang="en-IN" altLang="en-US" sz="4800"/>
          </a:p>
        </p:txBody>
      </p:sp>
      <p:graphicFrame>
        <p:nvGraphicFramePr>
          <p:cNvPr id="8" name="Content Placeholder 7"/>
          <p:cNvGraphicFramePr/>
          <p:nvPr>
            <p:ph idx="1"/>
          </p:nvPr>
        </p:nvGraphicFramePr>
        <p:xfrm>
          <a:off x="4723130" y="1982470"/>
          <a:ext cx="2800985" cy="334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781175" imgH="1590675" progId="Paint.Picture">
                  <p:embed/>
                </p:oleObj>
              </mc:Choice>
              <mc:Fallback>
                <p:oleObj name="" r:id="rId1" imgW="1781175" imgH="159067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23130" y="1982470"/>
                        <a:ext cx="2800985" cy="3347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576705" y="5269865"/>
            <a:ext cx="9141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/>
              <a:t>Now is it possible to tell which one??</a:t>
            </a:r>
            <a:endParaRPr lang="en-IN" alt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Conclusion: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Such ambiguity will be present if there is a lack of data even more so given the amount of data captured from hand is limited to the number of sensors.</a:t>
            </a:r>
            <a:endParaRPr lang="en-IN" altLang="en-US"/>
          </a:p>
          <a:p>
            <a:pPr marL="0" indent="0">
              <a:buNone/>
            </a:pPr>
            <a:r>
              <a:rPr lang="en-IN" altLang="en-US" b="1"/>
              <a:t>More sensors, more accurate representation of hand gesture.</a:t>
            </a:r>
            <a:endParaRPr lang="en-IN" altLang="en-US" b="1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Also hand gesture accounts for only a part of complete set of gestures. So the representation can be complete with another glove or sensors for complete hand and face.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</Words>
  <Application>WPS Presentation</Application>
  <PresentationFormat>Widescreen</PresentationFormat>
  <Paragraphs>29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Arnprior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WORD RANDOM1</vt:lpstr>
      <vt:lpstr>WORD RANDOM2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RANDOM1</dc:title>
  <dc:creator>Korol</dc:creator>
  <cp:lastModifiedBy>Korol</cp:lastModifiedBy>
  <cp:revision>2</cp:revision>
  <dcterms:created xsi:type="dcterms:W3CDTF">2018-02-26T15:58:00Z</dcterms:created>
  <dcterms:modified xsi:type="dcterms:W3CDTF">2018-02-26T17:45:40Z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