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1BFC45-DF9A-463C-9473-C2DB9870736C}">
  <a:tblStyle styleId="{FA1BFC45-DF9A-463C-9473-C2DB987073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a86b854d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a86b854d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a86b854d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a86b854d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a86b854d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a86b854d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a876cd979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a876cd979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a876cd979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a876cd979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a876cd979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a876cd979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a876cd979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a876cd979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a876cd979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a876cd979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ac067595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ac067595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ac067595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ac067595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a86b854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a86b854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ac067595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ac067595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ac067595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ac067595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ac067595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ac067595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ac067595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ac067595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c06759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ac06759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ac067595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ac067595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ac06759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ac06759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ac067595b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ac067595b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ac067595b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ac067595b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ac067595b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ac067595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a86b854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a86b854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ac067595b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ac067595b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ac067595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ac067595b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ac067595b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ac067595b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a86b854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a86b854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a86b854d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a86b854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a86b854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a86b854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a86b854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a86b854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a86b854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a86b854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a86b854d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a86b854d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4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rgbClr val="1A1A1A"/>
                </a:solidFill>
              </a:rPr>
              <a:t>Alcoholic Classification Using Body Signals</a:t>
            </a:r>
            <a:endParaRPr/>
          </a:p>
        </p:txBody>
      </p:sp>
      <p:sp>
        <p:nvSpPr>
          <p:cNvPr id="87" name="Google Shape;87;p13"/>
          <p:cNvSpPr txBox="1"/>
          <p:nvPr>
            <p:ph idx="1" type="subTitle"/>
          </p:nvPr>
        </p:nvSpPr>
        <p:spPr>
          <a:xfrm>
            <a:off x="729450" y="2750775"/>
            <a:ext cx="7688100" cy="97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George Washington University</a:t>
            </a:r>
            <a:endParaRPr b="1">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Instructor</a:t>
            </a:r>
            <a:r>
              <a:rPr lang="en">
                <a:latin typeface="Times New Roman"/>
                <a:ea typeface="Times New Roman"/>
                <a:cs typeface="Times New Roman"/>
                <a:sym typeface="Times New Roman"/>
              </a:rPr>
              <a:t>: Prof. David W. Trott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a:latin typeface="Times New Roman"/>
                <a:ea typeface="Times New Roman"/>
                <a:cs typeface="Times New Roman"/>
                <a:sym typeface="Times New Roman"/>
              </a:rPr>
              <a:t>Course</a:t>
            </a:r>
            <a:r>
              <a:rPr lang="en">
                <a:latin typeface="Times New Roman"/>
                <a:ea typeface="Times New Roman"/>
                <a:cs typeface="Times New Roman"/>
                <a:sym typeface="Times New Roman"/>
              </a:rPr>
              <a:t>: Machine Learning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8" name="Google Shape;88;p13"/>
          <p:cNvSpPr txBox="1"/>
          <p:nvPr/>
        </p:nvSpPr>
        <p:spPr>
          <a:xfrm>
            <a:off x="729450" y="3723675"/>
            <a:ext cx="2940600" cy="8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Presentation by</a:t>
            </a:r>
            <a:endParaRPr sz="1600">
              <a:solidFill>
                <a:schemeClr val="accen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Sai Prathyusha Kanisetti</a:t>
            </a:r>
            <a:endParaRPr sz="16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865400" y="2304150"/>
            <a:ext cx="38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50" name="Google Shape;150;p22"/>
          <p:cNvPicPr preferRelativeResize="0"/>
          <p:nvPr/>
        </p:nvPicPr>
        <p:blipFill>
          <a:blip r:embed="rId3">
            <a:alphaModFix/>
          </a:blip>
          <a:stretch>
            <a:fillRect/>
          </a:stretch>
        </p:blipFill>
        <p:spPr>
          <a:xfrm>
            <a:off x="0" y="0"/>
            <a:ext cx="4537901"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628475"/>
            <a:ext cx="7688700" cy="5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Target Class Distribution</a:t>
            </a:r>
            <a:endParaRPr>
              <a:latin typeface="Times New Roman"/>
              <a:ea typeface="Times New Roman"/>
              <a:cs typeface="Times New Roman"/>
              <a:sym typeface="Times New Roman"/>
            </a:endParaRPr>
          </a:p>
        </p:txBody>
      </p:sp>
      <p:sp>
        <p:nvSpPr>
          <p:cNvPr id="156" name="Google Shape;156;p23"/>
          <p:cNvSpPr txBox="1"/>
          <p:nvPr>
            <p:ph idx="1" type="body"/>
          </p:nvPr>
        </p:nvSpPr>
        <p:spPr>
          <a:xfrm>
            <a:off x="5698100" y="1372675"/>
            <a:ext cx="3238200" cy="29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just">
              <a:spcBef>
                <a:spcPts val="1200"/>
              </a:spcBef>
              <a:spcAft>
                <a:spcPts val="0"/>
              </a:spcAft>
              <a:buNone/>
            </a:pPr>
            <a:r>
              <a:rPr b="1" lang="en" sz="1400">
                <a:latin typeface="Times New Roman"/>
                <a:ea typeface="Times New Roman"/>
                <a:cs typeface="Times New Roman"/>
                <a:sym typeface="Times New Roman"/>
              </a:rPr>
              <a:t>Observation:</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1200"/>
              </a:spcBef>
              <a:spcAft>
                <a:spcPts val="0"/>
              </a:spcAft>
              <a:buNone/>
            </a:pPr>
            <a:r>
              <a:rPr lang="en" sz="1400">
                <a:latin typeface="Times New Roman"/>
                <a:ea typeface="Times New Roman"/>
                <a:cs typeface="Times New Roman"/>
                <a:sym typeface="Times New Roman"/>
              </a:rPr>
              <a:t>From analyzing the bar plot, we can conclude that the distribution between drinkers and non-drinkers is roughly equal. This indicates that there is no significant skew towards either group in our dataset.</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157" name="Google Shape;157;p23"/>
          <p:cNvPicPr preferRelativeResize="0"/>
          <p:nvPr/>
        </p:nvPicPr>
        <p:blipFill>
          <a:blip r:embed="rId3">
            <a:alphaModFix/>
          </a:blip>
          <a:stretch>
            <a:fillRect/>
          </a:stretch>
        </p:blipFill>
        <p:spPr>
          <a:xfrm>
            <a:off x="304800" y="1722275"/>
            <a:ext cx="5107049" cy="318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52275"/>
            <a:ext cx="7688700" cy="534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Distribution of Drinkers/Non-Drinkers By Gender</a:t>
            </a:r>
            <a:endParaRPr>
              <a:latin typeface="Times New Roman"/>
              <a:ea typeface="Times New Roman"/>
              <a:cs typeface="Times New Roman"/>
              <a:sym typeface="Times New Roman"/>
            </a:endParaRPr>
          </a:p>
        </p:txBody>
      </p:sp>
      <p:pic>
        <p:nvPicPr>
          <p:cNvPr id="163" name="Google Shape;163;p24"/>
          <p:cNvPicPr preferRelativeResize="0"/>
          <p:nvPr/>
        </p:nvPicPr>
        <p:blipFill>
          <a:blip r:embed="rId3">
            <a:alphaModFix/>
          </a:blip>
          <a:stretch>
            <a:fillRect/>
          </a:stretch>
        </p:blipFill>
        <p:spPr>
          <a:xfrm>
            <a:off x="107675" y="1467000"/>
            <a:ext cx="4615400" cy="3327300"/>
          </a:xfrm>
          <a:prstGeom prst="rect">
            <a:avLst/>
          </a:prstGeom>
          <a:noFill/>
          <a:ln>
            <a:noFill/>
          </a:ln>
        </p:spPr>
      </p:pic>
      <p:graphicFrame>
        <p:nvGraphicFramePr>
          <p:cNvPr id="164" name="Google Shape;164;p24"/>
          <p:cNvGraphicFramePr/>
          <p:nvPr/>
        </p:nvGraphicFramePr>
        <p:xfrm>
          <a:off x="4941900" y="2019975"/>
          <a:ext cx="3000000" cy="3000000"/>
        </p:xfrm>
        <a:graphic>
          <a:graphicData uri="http://schemas.openxmlformats.org/drawingml/2006/table">
            <a:tbl>
              <a:tblPr>
                <a:noFill/>
                <a:tableStyleId>{FA1BFC45-DF9A-463C-9473-C2DB9870736C}</a:tableStyleId>
              </a:tblPr>
              <a:tblGrid>
                <a:gridCol w="1268025"/>
                <a:gridCol w="1268025"/>
                <a:gridCol w="1268025"/>
              </a:tblGrid>
              <a:tr h="431300">
                <a:tc>
                  <a:txBody>
                    <a:bodyPr/>
                    <a:lstStyle/>
                    <a:p>
                      <a:pPr indent="0" lvl="0" marL="0" rtl="0" algn="l">
                        <a:spcBef>
                          <a:spcPts val="0"/>
                        </a:spcBef>
                        <a:spcAft>
                          <a:spcPts val="0"/>
                        </a:spcAft>
                        <a:buNone/>
                      </a:pPr>
                      <a:r>
                        <a:rPr lang="en"/>
                        <a:t>Drinker (Yes/No)</a:t>
                      </a:r>
                      <a:endParaRPr/>
                    </a:p>
                  </a:txBody>
                  <a:tcPr marT="91425" marB="91425" marR="91425" marL="91425"/>
                </a:tc>
                <a:tc>
                  <a:txBody>
                    <a:bodyPr/>
                    <a:lstStyle/>
                    <a:p>
                      <a:pPr indent="0" lvl="0" marL="0" rtl="0" algn="l">
                        <a:spcBef>
                          <a:spcPts val="0"/>
                        </a:spcBef>
                        <a:spcAft>
                          <a:spcPts val="0"/>
                        </a:spcAft>
                        <a:buNone/>
                      </a:pPr>
                      <a:r>
                        <a:rPr lang="en"/>
                        <a:t>Gender</a:t>
                      </a:r>
                      <a:endParaRPr/>
                    </a:p>
                  </a:txBody>
                  <a:tcPr marT="91425" marB="91425" marR="91425" marL="91425"/>
                </a:tc>
                <a:tc>
                  <a:txBody>
                    <a:bodyPr/>
                    <a:lstStyle/>
                    <a:p>
                      <a:pPr indent="0" lvl="0" marL="0" rtl="0" algn="l">
                        <a:spcBef>
                          <a:spcPts val="0"/>
                        </a:spcBef>
                        <a:spcAft>
                          <a:spcPts val="0"/>
                        </a:spcAft>
                        <a:buNone/>
                      </a:pPr>
                      <a:r>
                        <a:rPr lang="en"/>
                        <a:t>Count</a:t>
                      </a:r>
                      <a:endParaRPr/>
                    </a:p>
                  </a:txBody>
                  <a:tcPr marT="91425" marB="91425" marR="91425" marL="91425"/>
                </a:tc>
              </a:tr>
              <a:tr h="431300">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Female</a:t>
                      </a:r>
                      <a:endParaRPr/>
                    </a:p>
                  </a:txBody>
                  <a:tcPr marT="91425" marB="91425" marR="91425" marL="91425"/>
                </a:tc>
                <a:tc>
                  <a:txBody>
                    <a:bodyPr/>
                    <a:lstStyle/>
                    <a:p>
                      <a:pPr indent="0" lvl="0" marL="0" rtl="0" algn="l">
                        <a:spcBef>
                          <a:spcPts val="0"/>
                        </a:spcBef>
                        <a:spcAft>
                          <a:spcPts val="0"/>
                        </a:spcAft>
                        <a:buNone/>
                      </a:pPr>
                      <a:r>
                        <a:rPr lang="en"/>
                        <a:t>302439</a:t>
                      </a:r>
                      <a:endParaRPr/>
                    </a:p>
                  </a:txBody>
                  <a:tcPr marT="91425" marB="91425" marR="91425" marL="91425"/>
                </a:tc>
              </a:tr>
              <a:tr h="431300">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Male</a:t>
                      </a:r>
                      <a:endParaRPr/>
                    </a:p>
                  </a:txBody>
                  <a:tcPr marT="91425" marB="91425" marR="91425" marL="91425"/>
                </a:tc>
                <a:tc>
                  <a:txBody>
                    <a:bodyPr/>
                    <a:lstStyle/>
                    <a:p>
                      <a:pPr indent="0" lvl="0" marL="0" rtl="0" algn="l">
                        <a:spcBef>
                          <a:spcPts val="0"/>
                        </a:spcBef>
                        <a:spcAft>
                          <a:spcPts val="0"/>
                        </a:spcAft>
                        <a:buNone/>
                      </a:pPr>
                      <a:r>
                        <a:rPr lang="en"/>
                        <a:t>156971</a:t>
                      </a:r>
                      <a:endParaRPr/>
                    </a:p>
                  </a:txBody>
                  <a:tcPr marT="91425" marB="91425" marR="91425" marL="91425"/>
                </a:tc>
              </a:tr>
              <a:tr h="431300">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Female</a:t>
                      </a:r>
                      <a:endParaRPr/>
                    </a:p>
                  </a:txBody>
                  <a:tcPr marT="91425" marB="91425" marR="91425" marL="91425"/>
                </a:tc>
                <a:tc>
                  <a:txBody>
                    <a:bodyPr/>
                    <a:lstStyle/>
                    <a:p>
                      <a:pPr indent="0" lvl="0" marL="0" rtl="0" algn="l">
                        <a:spcBef>
                          <a:spcPts val="0"/>
                        </a:spcBef>
                        <a:spcAft>
                          <a:spcPts val="0"/>
                        </a:spcAft>
                        <a:buNone/>
                      </a:pPr>
                      <a:r>
                        <a:rPr lang="en"/>
                        <a:t>133160</a:t>
                      </a:r>
                      <a:endParaRPr/>
                    </a:p>
                  </a:txBody>
                  <a:tcPr marT="91425" marB="91425" marR="91425" marL="91425"/>
                </a:tc>
              </a:tr>
              <a:tr h="431300">
                <a:tc>
                  <a:txBody>
                    <a:bodyPr/>
                    <a:lstStyle/>
                    <a:p>
                      <a:pPr indent="0" lvl="0" marL="0" rtl="0" algn="l">
                        <a:spcBef>
                          <a:spcPts val="0"/>
                        </a:spcBef>
                        <a:spcAft>
                          <a:spcPts val="0"/>
                        </a:spcAft>
                        <a:buNone/>
                      </a:pPr>
                      <a:r>
                        <a:rPr lang="en"/>
                        <a:t>Yes </a:t>
                      </a:r>
                      <a:endParaRPr/>
                    </a:p>
                  </a:txBody>
                  <a:tcPr marT="91425" marB="91425" marR="91425" marL="91425"/>
                </a:tc>
                <a:tc>
                  <a:txBody>
                    <a:bodyPr/>
                    <a:lstStyle/>
                    <a:p>
                      <a:pPr indent="0" lvl="0" marL="0" rtl="0" algn="l">
                        <a:spcBef>
                          <a:spcPts val="0"/>
                        </a:spcBef>
                        <a:spcAft>
                          <a:spcPts val="0"/>
                        </a:spcAft>
                        <a:buNone/>
                      </a:pPr>
                      <a:r>
                        <a:rPr lang="en"/>
                        <a:t>Male</a:t>
                      </a:r>
                      <a:endParaRPr/>
                    </a:p>
                  </a:txBody>
                  <a:tcPr marT="91425" marB="91425" marR="91425" marL="91425"/>
                </a:tc>
                <a:tc>
                  <a:txBody>
                    <a:bodyPr/>
                    <a:lstStyle/>
                    <a:p>
                      <a:pPr indent="0" lvl="0" marL="0" rtl="0" algn="l">
                        <a:spcBef>
                          <a:spcPts val="0"/>
                        </a:spcBef>
                        <a:spcAft>
                          <a:spcPts val="0"/>
                        </a:spcAft>
                        <a:buNone/>
                      </a:pPr>
                      <a:r>
                        <a:rPr lang="en"/>
                        <a:t>314106</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682700"/>
            <a:ext cx="76887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SMART Questions </a:t>
            </a:r>
            <a:endParaRPr>
              <a:latin typeface="Times New Roman"/>
              <a:ea typeface="Times New Roman"/>
              <a:cs typeface="Times New Roman"/>
              <a:sym typeface="Times New Roman"/>
            </a:endParaRPr>
          </a:p>
        </p:txBody>
      </p:sp>
      <p:pic>
        <p:nvPicPr>
          <p:cNvPr id="170" name="Google Shape;170;p25"/>
          <p:cNvPicPr preferRelativeResize="0"/>
          <p:nvPr/>
        </p:nvPicPr>
        <p:blipFill>
          <a:blip r:embed="rId3">
            <a:alphaModFix/>
          </a:blip>
          <a:stretch>
            <a:fillRect/>
          </a:stretch>
        </p:blipFill>
        <p:spPr>
          <a:xfrm>
            <a:off x="0" y="1422300"/>
            <a:ext cx="9143998" cy="372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 type="body"/>
          </p:nvPr>
        </p:nvSpPr>
        <p:spPr>
          <a:xfrm>
            <a:off x="5337275" y="1975376"/>
            <a:ext cx="3145500" cy="264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latin typeface="Times New Roman"/>
                <a:ea typeface="Times New Roman"/>
                <a:cs typeface="Times New Roman"/>
                <a:sym typeface="Times New Roman"/>
              </a:rPr>
              <a:t>Observation: </a:t>
            </a:r>
            <a:endParaRPr b="1" sz="1400">
              <a:latin typeface="Times New Roman"/>
              <a:ea typeface="Times New Roman"/>
              <a:cs typeface="Times New Roman"/>
              <a:sym typeface="Times New Roman"/>
            </a:endParaRPr>
          </a:p>
          <a:p>
            <a:pPr indent="0" lvl="0" marL="0" rtl="0" algn="just">
              <a:spcBef>
                <a:spcPts val="1200"/>
              </a:spcBef>
              <a:spcAft>
                <a:spcPts val="0"/>
              </a:spcAft>
              <a:buNone/>
            </a:pPr>
            <a:r>
              <a:rPr lang="en" sz="1400">
                <a:latin typeface="Times New Roman"/>
                <a:ea typeface="Times New Roman"/>
                <a:cs typeface="Times New Roman"/>
                <a:sym typeface="Times New Roman"/>
              </a:rPr>
              <a:t>The data shows that younger and middle-aged people tend to drink alcohol more than older people. This interesting trend related to age makes us want to explore further if social reasons or differences between generations influence how people approach drinking.</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176" name="Google Shape;176;p26"/>
          <p:cNvSpPr txBox="1"/>
          <p:nvPr>
            <p:ph type="title"/>
          </p:nvPr>
        </p:nvSpPr>
        <p:spPr>
          <a:xfrm>
            <a:off x="727650" y="420800"/>
            <a:ext cx="7688700" cy="5481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Which age group is most habituated with drinking alcohol ? </a:t>
            </a:r>
            <a:endParaRPr>
              <a:latin typeface="Times New Roman"/>
              <a:ea typeface="Times New Roman"/>
              <a:cs typeface="Times New Roman"/>
              <a:sym typeface="Times New Roman"/>
            </a:endParaRPr>
          </a:p>
        </p:txBody>
      </p:sp>
      <p:pic>
        <p:nvPicPr>
          <p:cNvPr id="177" name="Google Shape;177;p26"/>
          <p:cNvPicPr preferRelativeResize="0"/>
          <p:nvPr/>
        </p:nvPicPr>
        <p:blipFill>
          <a:blip r:embed="rId3">
            <a:alphaModFix/>
          </a:blip>
          <a:stretch>
            <a:fillRect/>
          </a:stretch>
        </p:blipFill>
        <p:spPr>
          <a:xfrm>
            <a:off x="260075" y="1435700"/>
            <a:ext cx="4777451" cy="347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7650" y="574425"/>
            <a:ext cx="7847400" cy="49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2. Does every individual who drinks follow smoking trend ? </a:t>
            </a:r>
            <a:endParaRPr>
              <a:latin typeface="Times New Roman"/>
              <a:ea typeface="Times New Roman"/>
              <a:cs typeface="Times New Roman"/>
              <a:sym typeface="Times New Roman"/>
            </a:endParaRPr>
          </a:p>
        </p:txBody>
      </p:sp>
      <p:sp>
        <p:nvSpPr>
          <p:cNvPr id="183" name="Google Shape;183;p27"/>
          <p:cNvSpPr txBox="1"/>
          <p:nvPr/>
        </p:nvSpPr>
        <p:spPr>
          <a:xfrm>
            <a:off x="5618125" y="1599076"/>
            <a:ext cx="2997300" cy="3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Observation: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Individuals who have never smoked are twice as likely to drink alcohol compared to those who neither smoke nor drink.</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Individuals who previously smoked and currently drink outnumber those who used to smoke but do not drink by two to one.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Individuals who currently smoke and drink are twice as numerous as those who smoke but do not drink.</a:t>
            </a:r>
            <a:endParaRPr>
              <a:latin typeface="Times New Roman"/>
              <a:ea typeface="Times New Roman"/>
              <a:cs typeface="Times New Roman"/>
              <a:sym typeface="Times New Roman"/>
            </a:endParaRPr>
          </a:p>
        </p:txBody>
      </p:sp>
      <p:pic>
        <p:nvPicPr>
          <p:cNvPr id="184" name="Google Shape;184;p27"/>
          <p:cNvPicPr preferRelativeResize="0"/>
          <p:nvPr/>
        </p:nvPicPr>
        <p:blipFill>
          <a:blip r:embed="rId3">
            <a:alphaModFix/>
          </a:blip>
          <a:stretch>
            <a:fillRect/>
          </a:stretch>
        </p:blipFill>
        <p:spPr>
          <a:xfrm>
            <a:off x="460250" y="1510200"/>
            <a:ext cx="4715549" cy="340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662000"/>
            <a:ext cx="7688700" cy="4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3. Is there any significant impact of alcohol on </a:t>
            </a:r>
            <a:r>
              <a:rPr lang="en">
                <a:latin typeface="Times New Roman"/>
                <a:ea typeface="Times New Roman"/>
                <a:cs typeface="Times New Roman"/>
                <a:sym typeface="Times New Roman"/>
              </a:rPr>
              <a:t>eyesight</a:t>
            </a:r>
            <a:r>
              <a:rPr lang="en">
                <a:latin typeface="Times New Roman"/>
                <a:ea typeface="Times New Roman"/>
                <a:cs typeface="Times New Roman"/>
                <a:sym typeface="Times New Roman"/>
              </a:rPr>
              <a:t> ? </a:t>
            </a:r>
            <a:endParaRPr sz="2266">
              <a:latin typeface="Times New Roman"/>
              <a:ea typeface="Times New Roman"/>
              <a:cs typeface="Times New Roman"/>
              <a:sym typeface="Times New Roman"/>
            </a:endParaRPr>
          </a:p>
        </p:txBody>
      </p:sp>
      <p:pic>
        <p:nvPicPr>
          <p:cNvPr id="190" name="Google Shape;190;p28"/>
          <p:cNvPicPr preferRelativeResize="0"/>
          <p:nvPr/>
        </p:nvPicPr>
        <p:blipFill>
          <a:blip r:embed="rId3">
            <a:alphaModFix/>
          </a:blip>
          <a:stretch>
            <a:fillRect/>
          </a:stretch>
        </p:blipFill>
        <p:spPr>
          <a:xfrm>
            <a:off x="152400" y="1564750"/>
            <a:ext cx="8839198" cy="315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662000"/>
            <a:ext cx="7688700" cy="47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Normality</a:t>
            </a:r>
            <a:r>
              <a:rPr lang="en">
                <a:latin typeface="Times New Roman"/>
                <a:ea typeface="Times New Roman"/>
                <a:cs typeface="Times New Roman"/>
                <a:sym typeface="Times New Roman"/>
              </a:rPr>
              <a:t> Check and Hypothesis Test</a:t>
            </a:r>
            <a:endParaRPr sz="2266">
              <a:latin typeface="Times New Roman"/>
              <a:ea typeface="Times New Roman"/>
              <a:cs typeface="Times New Roman"/>
              <a:sym typeface="Times New Roman"/>
            </a:endParaRPr>
          </a:p>
        </p:txBody>
      </p:sp>
      <p:sp>
        <p:nvSpPr>
          <p:cNvPr id="196" name="Google Shape;196;p29"/>
          <p:cNvSpPr txBox="1"/>
          <p:nvPr>
            <p:ph type="title"/>
          </p:nvPr>
        </p:nvSpPr>
        <p:spPr>
          <a:xfrm>
            <a:off x="1828550" y="1839875"/>
            <a:ext cx="1413300" cy="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Left Eye</a:t>
            </a:r>
            <a:endParaRPr sz="1600">
              <a:latin typeface="Times New Roman"/>
              <a:ea typeface="Times New Roman"/>
              <a:cs typeface="Times New Roman"/>
              <a:sym typeface="Times New Roman"/>
            </a:endParaRPr>
          </a:p>
        </p:txBody>
      </p:sp>
      <p:graphicFrame>
        <p:nvGraphicFramePr>
          <p:cNvPr id="197" name="Google Shape;197;p29"/>
          <p:cNvGraphicFramePr/>
          <p:nvPr/>
        </p:nvGraphicFramePr>
        <p:xfrm>
          <a:off x="881850" y="2348950"/>
          <a:ext cx="3000000" cy="3000000"/>
        </p:xfrm>
        <a:graphic>
          <a:graphicData uri="http://schemas.openxmlformats.org/drawingml/2006/table">
            <a:tbl>
              <a:tblPr>
                <a:noFill/>
                <a:tableStyleId>{FA1BFC45-DF9A-463C-9473-C2DB9870736C}</a:tableStyleId>
              </a:tblPr>
              <a:tblGrid>
                <a:gridCol w="1653350"/>
                <a:gridCol w="1653350"/>
              </a:tblGrid>
              <a:tr h="3264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Statistics: 0.967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 0.0</a:t>
                      </a:r>
                      <a:endParaRPr>
                        <a:latin typeface="Times New Roman"/>
                        <a:ea typeface="Times New Roman"/>
                        <a:cs typeface="Times New Roman"/>
                        <a:sym typeface="Times New Roman"/>
                      </a:endParaRPr>
                    </a:p>
                  </a:txBody>
                  <a:tcPr marT="91425" marB="91425" marR="91425" marL="91425"/>
                </a:tc>
              </a:tr>
            </a:tbl>
          </a:graphicData>
        </a:graphic>
      </p:graphicFrame>
      <p:sp>
        <p:nvSpPr>
          <p:cNvPr id="198" name="Google Shape;198;p29"/>
          <p:cNvSpPr txBox="1"/>
          <p:nvPr>
            <p:ph type="title"/>
          </p:nvPr>
        </p:nvSpPr>
        <p:spPr>
          <a:xfrm>
            <a:off x="5961700" y="1839863"/>
            <a:ext cx="1413300" cy="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Right</a:t>
            </a:r>
            <a:r>
              <a:rPr lang="en" sz="1600">
                <a:latin typeface="Times New Roman"/>
                <a:ea typeface="Times New Roman"/>
                <a:cs typeface="Times New Roman"/>
                <a:sym typeface="Times New Roman"/>
              </a:rPr>
              <a:t> Eye</a:t>
            </a:r>
            <a:endParaRPr sz="1600">
              <a:latin typeface="Times New Roman"/>
              <a:ea typeface="Times New Roman"/>
              <a:cs typeface="Times New Roman"/>
              <a:sym typeface="Times New Roman"/>
            </a:endParaRPr>
          </a:p>
        </p:txBody>
      </p:sp>
      <p:graphicFrame>
        <p:nvGraphicFramePr>
          <p:cNvPr id="199" name="Google Shape;199;p29"/>
          <p:cNvGraphicFramePr/>
          <p:nvPr/>
        </p:nvGraphicFramePr>
        <p:xfrm>
          <a:off x="5015000" y="2348938"/>
          <a:ext cx="3000000" cy="3000000"/>
        </p:xfrm>
        <a:graphic>
          <a:graphicData uri="http://schemas.openxmlformats.org/drawingml/2006/table">
            <a:tbl>
              <a:tblPr>
                <a:noFill/>
                <a:tableStyleId>{FA1BFC45-DF9A-463C-9473-C2DB9870736C}</a:tableStyleId>
              </a:tblPr>
              <a:tblGrid>
                <a:gridCol w="1653350"/>
                <a:gridCol w="1653350"/>
              </a:tblGrid>
              <a:tr h="3264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Statistics: 0.976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 0.0</a:t>
                      </a:r>
                      <a:endParaRPr>
                        <a:latin typeface="Times New Roman"/>
                        <a:ea typeface="Times New Roman"/>
                        <a:cs typeface="Times New Roman"/>
                        <a:sym typeface="Times New Roman"/>
                      </a:endParaRPr>
                    </a:p>
                  </a:txBody>
                  <a:tcPr marT="91425" marB="91425" marR="91425" marL="91425"/>
                </a:tc>
              </a:tr>
            </a:tbl>
          </a:graphicData>
        </a:graphic>
      </p:graphicFrame>
      <p:sp>
        <p:nvSpPr>
          <p:cNvPr id="200" name="Google Shape;200;p29"/>
          <p:cNvSpPr txBox="1"/>
          <p:nvPr>
            <p:ph type="title"/>
          </p:nvPr>
        </p:nvSpPr>
        <p:spPr>
          <a:xfrm>
            <a:off x="3966250" y="1364075"/>
            <a:ext cx="1734300" cy="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Normality Check</a:t>
            </a:r>
            <a:endParaRPr sz="1600">
              <a:latin typeface="Times New Roman"/>
              <a:ea typeface="Times New Roman"/>
              <a:cs typeface="Times New Roman"/>
              <a:sym typeface="Times New Roman"/>
            </a:endParaRPr>
          </a:p>
        </p:txBody>
      </p:sp>
      <p:sp>
        <p:nvSpPr>
          <p:cNvPr id="201" name="Google Shape;201;p29"/>
          <p:cNvSpPr txBox="1"/>
          <p:nvPr>
            <p:ph type="title"/>
          </p:nvPr>
        </p:nvSpPr>
        <p:spPr>
          <a:xfrm>
            <a:off x="1798775" y="3534500"/>
            <a:ext cx="1413300" cy="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Left Eye</a:t>
            </a:r>
            <a:endParaRPr sz="1600">
              <a:latin typeface="Times New Roman"/>
              <a:ea typeface="Times New Roman"/>
              <a:cs typeface="Times New Roman"/>
              <a:sym typeface="Times New Roman"/>
            </a:endParaRPr>
          </a:p>
        </p:txBody>
      </p:sp>
      <p:graphicFrame>
        <p:nvGraphicFramePr>
          <p:cNvPr id="202" name="Google Shape;202;p29"/>
          <p:cNvGraphicFramePr/>
          <p:nvPr/>
        </p:nvGraphicFramePr>
        <p:xfrm>
          <a:off x="852075" y="4043575"/>
          <a:ext cx="3000000" cy="3000000"/>
        </p:xfrm>
        <a:graphic>
          <a:graphicData uri="http://schemas.openxmlformats.org/drawingml/2006/table">
            <a:tbl>
              <a:tblPr>
                <a:noFill/>
                <a:tableStyleId>{FA1BFC45-DF9A-463C-9473-C2DB9870736C}</a:tableStyleId>
              </a:tblPr>
              <a:tblGrid>
                <a:gridCol w="1653350"/>
                <a:gridCol w="1653350"/>
              </a:tblGrid>
              <a:tr h="3264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Statistics: </a:t>
                      </a:r>
                      <a:r>
                        <a:rPr lang="en">
                          <a:latin typeface="Times New Roman"/>
                          <a:ea typeface="Times New Roman"/>
                          <a:cs typeface="Times New Roman"/>
                          <a:sym typeface="Times New Roman"/>
                        </a:rPr>
                        <a:t>83126118542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 0.0</a:t>
                      </a:r>
                      <a:endParaRPr>
                        <a:latin typeface="Times New Roman"/>
                        <a:ea typeface="Times New Roman"/>
                        <a:cs typeface="Times New Roman"/>
                        <a:sym typeface="Times New Roman"/>
                      </a:endParaRPr>
                    </a:p>
                  </a:txBody>
                  <a:tcPr marT="91425" marB="91425" marR="91425" marL="91425"/>
                </a:tc>
              </a:tr>
            </a:tbl>
          </a:graphicData>
        </a:graphic>
      </p:graphicFrame>
      <p:sp>
        <p:nvSpPr>
          <p:cNvPr id="203" name="Google Shape;203;p29"/>
          <p:cNvSpPr txBox="1"/>
          <p:nvPr>
            <p:ph type="title"/>
          </p:nvPr>
        </p:nvSpPr>
        <p:spPr>
          <a:xfrm>
            <a:off x="5931925" y="3534488"/>
            <a:ext cx="1413300" cy="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Right Eye</a:t>
            </a:r>
            <a:endParaRPr sz="1600">
              <a:latin typeface="Times New Roman"/>
              <a:ea typeface="Times New Roman"/>
              <a:cs typeface="Times New Roman"/>
              <a:sym typeface="Times New Roman"/>
            </a:endParaRPr>
          </a:p>
        </p:txBody>
      </p:sp>
      <p:graphicFrame>
        <p:nvGraphicFramePr>
          <p:cNvPr id="204" name="Google Shape;204;p29"/>
          <p:cNvGraphicFramePr/>
          <p:nvPr/>
        </p:nvGraphicFramePr>
        <p:xfrm>
          <a:off x="4985225" y="4043563"/>
          <a:ext cx="3000000" cy="3000000"/>
        </p:xfrm>
        <a:graphic>
          <a:graphicData uri="http://schemas.openxmlformats.org/drawingml/2006/table">
            <a:tbl>
              <a:tblPr>
                <a:noFill/>
                <a:tableStyleId>{FA1BFC45-DF9A-463C-9473-C2DB9870736C}</a:tableStyleId>
              </a:tblPr>
              <a:tblGrid>
                <a:gridCol w="1653350"/>
                <a:gridCol w="1653350"/>
              </a:tblGrid>
              <a:tr h="3264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Statistics: </a:t>
                      </a:r>
                      <a:r>
                        <a:rPr lang="en">
                          <a:latin typeface="Times New Roman"/>
                          <a:ea typeface="Times New Roman"/>
                          <a:cs typeface="Times New Roman"/>
                          <a:sym typeface="Times New Roman"/>
                        </a:rPr>
                        <a:t>83310640173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 0.0</a:t>
                      </a:r>
                      <a:endParaRPr>
                        <a:latin typeface="Times New Roman"/>
                        <a:ea typeface="Times New Roman"/>
                        <a:cs typeface="Times New Roman"/>
                        <a:sym typeface="Times New Roman"/>
                      </a:endParaRPr>
                    </a:p>
                  </a:txBody>
                  <a:tcPr marT="91425" marB="91425" marR="91425" marL="91425"/>
                </a:tc>
              </a:tr>
            </a:tbl>
          </a:graphicData>
        </a:graphic>
      </p:graphicFrame>
      <p:sp>
        <p:nvSpPr>
          <p:cNvPr id="205" name="Google Shape;205;p29"/>
          <p:cNvSpPr txBox="1"/>
          <p:nvPr>
            <p:ph type="title"/>
          </p:nvPr>
        </p:nvSpPr>
        <p:spPr>
          <a:xfrm>
            <a:off x="3936475" y="3058700"/>
            <a:ext cx="2025300" cy="47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600">
                <a:latin typeface="Times New Roman"/>
                <a:ea typeface="Times New Roman"/>
                <a:cs typeface="Times New Roman"/>
                <a:sym typeface="Times New Roman"/>
              </a:rPr>
              <a:t>Mann Whitney U Test</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662000"/>
            <a:ext cx="7688700" cy="4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4</a:t>
            </a:r>
            <a:r>
              <a:rPr lang="en">
                <a:latin typeface="Times New Roman"/>
                <a:ea typeface="Times New Roman"/>
                <a:cs typeface="Times New Roman"/>
                <a:sym typeface="Times New Roman"/>
              </a:rPr>
              <a:t>. Does drinking alcohol regularly affect the liver ? </a:t>
            </a:r>
            <a:endParaRPr sz="2266">
              <a:latin typeface="Times New Roman"/>
              <a:ea typeface="Times New Roman"/>
              <a:cs typeface="Times New Roman"/>
              <a:sym typeface="Times New Roman"/>
            </a:endParaRPr>
          </a:p>
        </p:txBody>
      </p:sp>
      <p:pic>
        <p:nvPicPr>
          <p:cNvPr id="211" name="Google Shape;211;p30"/>
          <p:cNvPicPr preferRelativeResize="0"/>
          <p:nvPr/>
        </p:nvPicPr>
        <p:blipFill>
          <a:blip r:embed="rId3">
            <a:alphaModFix/>
          </a:blip>
          <a:stretch>
            <a:fillRect/>
          </a:stretch>
        </p:blipFill>
        <p:spPr>
          <a:xfrm>
            <a:off x="577050" y="1510200"/>
            <a:ext cx="4874301" cy="3403024"/>
          </a:xfrm>
          <a:prstGeom prst="rect">
            <a:avLst/>
          </a:prstGeom>
          <a:noFill/>
          <a:ln>
            <a:noFill/>
          </a:ln>
        </p:spPr>
      </p:pic>
      <p:sp>
        <p:nvSpPr>
          <p:cNvPr id="212" name="Google Shape;212;p30"/>
          <p:cNvSpPr txBox="1"/>
          <p:nvPr/>
        </p:nvSpPr>
        <p:spPr>
          <a:xfrm>
            <a:off x="5583900" y="1744200"/>
            <a:ext cx="2785800" cy="165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D0D0D"/>
                </a:solidFill>
                <a:highlight>
                  <a:srgbClr val="FFFFFF"/>
                </a:highlight>
                <a:latin typeface="Times New Roman"/>
                <a:ea typeface="Times New Roman"/>
                <a:cs typeface="Times New Roman"/>
                <a:sym typeface="Times New Roman"/>
              </a:rPr>
              <a:t>Observation:</a:t>
            </a:r>
            <a:endParaRPr b="1">
              <a:solidFill>
                <a:srgbClr val="0D0D0D"/>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 </a:t>
            </a:r>
            <a:endParaRPr>
              <a:solidFill>
                <a:srgbClr val="0D0D0D"/>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Elevated gamma-GTP levels among participants who consume alcohol indicate significant liver damage due to alcohol consumption.</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7650" y="5677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Feature Importance</a:t>
            </a:r>
            <a:endParaRPr>
              <a:latin typeface="Times New Roman"/>
              <a:ea typeface="Times New Roman"/>
              <a:cs typeface="Times New Roman"/>
              <a:sym typeface="Times New Roman"/>
            </a:endParaRPr>
          </a:p>
        </p:txBody>
      </p:sp>
      <p:sp>
        <p:nvSpPr>
          <p:cNvPr id="218" name="Google Shape;218;p31"/>
          <p:cNvSpPr txBox="1"/>
          <p:nvPr/>
        </p:nvSpPr>
        <p:spPr>
          <a:xfrm>
            <a:off x="1001250" y="1320700"/>
            <a:ext cx="2390100" cy="28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accent1"/>
                </a:solidFill>
                <a:latin typeface="Times New Roman"/>
                <a:ea typeface="Times New Roman"/>
                <a:cs typeface="Times New Roman"/>
                <a:sym typeface="Times New Roman"/>
              </a:rPr>
              <a:t>SET 1</a:t>
            </a:r>
            <a:endParaRPr b="1" sz="1300">
              <a:solidFill>
                <a:schemeClr val="accent1"/>
              </a:solidFill>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gamma_GTP</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HDL_chole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age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SMK_stat_type_cd</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serum_creatinine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sex_Female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SGOT_ALT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SBP</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weight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sex_Male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height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SGOT_AST</a:t>
            </a:r>
            <a:endParaRPr sz="1300">
              <a:solidFill>
                <a:schemeClr val="accent1"/>
              </a:solidFill>
              <a:latin typeface="Times New Roman"/>
              <a:ea typeface="Times New Roman"/>
              <a:cs typeface="Times New Roman"/>
              <a:sym typeface="Times New Roman"/>
            </a:endParaRPr>
          </a:p>
        </p:txBody>
      </p:sp>
      <p:sp>
        <p:nvSpPr>
          <p:cNvPr id="219" name="Google Shape;219;p31"/>
          <p:cNvSpPr txBox="1"/>
          <p:nvPr/>
        </p:nvSpPr>
        <p:spPr>
          <a:xfrm>
            <a:off x="5505825" y="1255325"/>
            <a:ext cx="2390100" cy="3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accent1"/>
                </a:solidFill>
                <a:latin typeface="Times New Roman"/>
                <a:ea typeface="Times New Roman"/>
                <a:cs typeface="Times New Roman"/>
                <a:sym typeface="Times New Roman"/>
              </a:rPr>
              <a:t>SET 2</a:t>
            </a:r>
            <a:endParaRPr b="1" sz="1300">
              <a:solidFill>
                <a:schemeClr val="accent1"/>
              </a:solidFill>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age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height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weight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sight_left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sight_right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SBP</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DBP</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BLDS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tot_chole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HDL_chole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triglyceride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hemoglobin</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serum_creatinine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SGOT_AST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SGOT_ALT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gamma_GTP</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SMK_stat_type_cd</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sex_Female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sex_Male</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660800"/>
            <a:ext cx="7688700" cy="67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1A1A1A"/>
                </a:solidFill>
              </a:rPr>
              <a:t>Agenda</a:t>
            </a:r>
            <a:endParaRPr/>
          </a:p>
        </p:txBody>
      </p:sp>
      <p:sp>
        <p:nvSpPr>
          <p:cNvPr id="94" name="Google Shape;94;p14"/>
          <p:cNvSpPr txBox="1"/>
          <p:nvPr>
            <p:ph idx="1" type="body"/>
          </p:nvPr>
        </p:nvSpPr>
        <p:spPr>
          <a:xfrm>
            <a:off x="727650" y="1610550"/>
            <a:ext cx="7688700" cy="2261100"/>
          </a:xfrm>
          <a:prstGeom prst="rect">
            <a:avLst/>
          </a:prstGeom>
        </p:spPr>
        <p:txBody>
          <a:bodyPr anchorCtr="0" anchor="t" bIns="91425" lIns="91425" spcFirstLastPara="1" rIns="91425" wrap="square" tIns="91425">
            <a:normAutofit lnSpcReduction="10000"/>
          </a:bodyPr>
          <a:lstStyle/>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Introduction.</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Description of the Dataset.</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Pre-Processing.</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Outlier Detection and Removal.</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Exploratory Data Analysis.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SMART Questions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Model Building.</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Conclusion.</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a:blip r:embed="rId3">
            <a:alphaModFix/>
          </a:blip>
          <a:stretch>
            <a:fillRect/>
          </a:stretch>
        </p:blipFill>
        <p:spPr>
          <a:xfrm>
            <a:off x="0" y="0"/>
            <a:ext cx="4976077" cy="5143501"/>
          </a:xfrm>
          <a:prstGeom prst="rect">
            <a:avLst/>
          </a:prstGeom>
          <a:noFill/>
          <a:ln>
            <a:noFill/>
          </a:ln>
        </p:spPr>
      </p:pic>
      <p:sp>
        <p:nvSpPr>
          <p:cNvPr id="225" name="Google Shape;225;p32"/>
          <p:cNvSpPr txBox="1"/>
          <p:nvPr>
            <p:ph type="title"/>
          </p:nvPr>
        </p:nvSpPr>
        <p:spPr>
          <a:xfrm>
            <a:off x="5366025" y="2304150"/>
            <a:ext cx="257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7650" y="22633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Random Forest</a:t>
            </a:r>
            <a:endParaRPr sz="3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9450" y="5435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Random Forest Classifier</a:t>
            </a:r>
            <a:endParaRPr>
              <a:latin typeface="Times New Roman"/>
              <a:ea typeface="Times New Roman"/>
              <a:cs typeface="Times New Roman"/>
              <a:sym typeface="Times New Roman"/>
            </a:endParaRPr>
          </a:p>
        </p:txBody>
      </p:sp>
      <p:graphicFrame>
        <p:nvGraphicFramePr>
          <p:cNvPr id="236" name="Google Shape;236;p34"/>
          <p:cNvGraphicFramePr/>
          <p:nvPr/>
        </p:nvGraphicFramePr>
        <p:xfrm>
          <a:off x="952500" y="1813025"/>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0.725</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0.721</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0.719</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0.720</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0.725</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237" name="Google Shape;237;p34"/>
          <p:cNvGraphicFramePr/>
          <p:nvPr/>
        </p:nvGraphicFramePr>
        <p:xfrm>
          <a:off x="5121950" y="1804950"/>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0.728</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0.724</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0.724</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0.724</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0.728</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8" name="Google Shape;238;p34"/>
          <p:cNvSpPr txBox="1"/>
          <p:nvPr>
            <p:ph type="title"/>
          </p:nvPr>
        </p:nvSpPr>
        <p:spPr>
          <a:xfrm>
            <a:off x="1425825" y="117826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1 </a:t>
            </a:r>
            <a:endParaRPr>
              <a:latin typeface="Times New Roman"/>
              <a:ea typeface="Times New Roman"/>
              <a:cs typeface="Times New Roman"/>
              <a:sym typeface="Times New Roman"/>
            </a:endParaRPr>
          </a:p>
        </p:txBody>
      </p:sp>
      <p:sp>
        <p:nvSpPr>
          <p:cNvPr id="239" name="Google Shape;239;p34"/>
          <p:cNvSpPr txBox="1"/>
          <p:nvPr>
            <p:ph type="title"/>
          </p:nvPr>
        </p:nvSpPr>
        <p:spPr>
          <a:xfrm>
            <a:off x="5595275" y="117421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2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729450" y="3911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Confusion Matrix and AUC-ROC Curve </a:t>
            </a:r>
            <a:endParaRPr>
              <a:latin typeface="Times New Roman"/>
              <a:ea typeface="Times New Roman"/>
              <a:cs typeface="Times New Roman"/>
              <a:sym typeface="Times New Roman"/>
            </a:endParaRPr>
          </a:p>
        </p:txBody>
      </p:sp>
      <p:pic>
        <p:nvPicPr>
          <p:cNvPr id="245" name="Google Shape;245;p35"/>
          <p:cNvPicPr preferRelativeResize="0"/>
          <p:nvPr/>
        </p:nvPicPr>
        <p:blipFill>
          <a:blip r:embed="rId3">
            <a:alphaModFix/>
          </a:blip>
          <a:stretch>
            <a:fillRect/>
          </a:stretch>
        </p:blipFill>
        <p:spPr>
          <a:xfrm>
            <a:off x="880125" y="1078700"/>
            <a:ext cx="7388224" cy="398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7650" y="22633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Gradient Boosting</a:t>
            </a:r>
            <a:endParaRPr sz="35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27650" y="6000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Gradient Boosting</a:t>
            </a:r>
            <a:endParaRPr>
              <a:latin typeface="Times New Roman"/>
              <a:ea typeface="Times New Roman"/>
              <a:cs typeface="Times New Roman"/>
              <a:sym typeface="Times New Roman"/>
            </a:endParaRPr>
          </a:p>
        </p:txBody>
      </p:sp>
      <p:graphicFrame>
        <p:nvGraphicFramePr>
          <p:cNvPr id="256" name="Google Shape;256;p37"/>
          <p:cNvGraphicFramePr/>
          <p:nvPr/>
        </p:nvGraphicFramePr>
        <p:xfrm>
          <a:off x="952500" y="1813025"/>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0.729</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0.718</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0.740</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0.729</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0.730</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257" name="Google Shape;257;p37"/>
          <p:cNvGraphicFramePr/>
          <p:nvPr/>
        </p:nvGraphicFramePr>
        <p:xfrm>
          <a:off x="5121950" y="1804950"/>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0.730</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0.718</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0.741</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0.749</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0.730</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8" name="Google Shape;258;p37"/>
          <p:cNvSpPr txBox="1"/>
          <p:nvPr>
            <p:ph type="title"/>
          </p:nvPr>
        </p:nvSpPr>
        <p:spPr>
          <a:xfrm>
            <a:off x="1425825" y="117826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1 </a:t>
            </a:r>
            <a:endParaRPr>
              <a:latin typeface="Times New Roman"/>
              <a:ea typeface="Times New Roman"/>
              <a:cs typeface="Times New Roman"/>
              <a:sym typeface="Times New Roman"/>
            </a:endParaRPr>
          </a:p>
        </p:txBody>
      </p:sp>
      <p:sp>
        <p:nvSpPr>
          <p:cNvPr id="259" name="Google Shape;259;p37"/>
          <p:cNvSpPr txBox="1"/>
          <p:nvPr>
            <p:ph type="title"/>
          </p:nvPr>
        </p:nvSpPr>
        <p:spPr>
          <a:xfrm>
            <a:off x="5595275" y="117421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2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727650" y="559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Confusion Matrix and AUC-ROC Curve</a:t>
            </a:r>
            <a:endParaRPr>
              <a:latin typeface="Times New Roman"/>
              <a:ea typeface="Times New Roman"/>
              <a:cs typeface="Times New Roman"/>
              <a:sym typeface="Times New Roman"/>
            </a:endParaRPr>
          </a:p>
        </p:txBody>
      </p:sp>
      <p:pic>
        <p:nvPicPr>
          <p:cNvPr id="265" name="Google Shape;265;p38"/>
          <p:cNvPicPr preferRelativeResize="0"/>
          <p:nvPr/>
        </p:nvPicPr>
        <p:blipFill>
          <a:blip r:embed="rId3">
            <a:alphaModFix/>
          </a:blip>
          <a:stretch>
            <a:fillRect/>
          </a:stretch>
        </p:blipFill>
        <p:spPr>
          <a:xfrm>
            <a:off x="846050" y="1094850"/>
            <a:ext cx="7451899" cy="3799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536650" y="2263375"/>
            <a:ext cx="25599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XGBoost</a:t>
            </a:r>
            <a:endParaRPr sz="3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727650" y="5758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XGBoost</a:t>
            </a:r>
            <a:endParaRPr>
              <a:latin typeface="Times New Roman"/>
              <a:ea typeface="Times New Roman"/>
              <a:cs typeface="Times New Roman"/>
              <a:sym typeface="Times New Roman"/>
            </a:endParaRPr>
          </a:p>
        </p:txBody>
      </p:sp>
      <p:graphicFrame>
        <p:nvGraphicFramePr>
          <p:cNvPr id="276" name="Google Shape;276;p40"/>
          <p:cNvGraphicFramePr/>
          <p:nvPr/>
        </p:nvGraphicFramePr>
        <p:xfrm>
          <a:off x="952500" y="1813025"/>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0.732</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0.726</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0.731</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0.729</a:t>
                      </a:r>
                      <a:endParaRPr>
                        <a:latin typeface="Times New Roman"/>
                        <a:ea typeface="Times New Roman"/>
                        <a:cs typeface="Times New Roman"/>
                        <a:sym typeface="Times New Roman"/>
                      </a:endParaRPr>
                    </a:p>
                  </a:txBody>
                  <a:tcPr marT="91425" marB="91425" marR="91425" marL="91425"/>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0.732</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277" name="Google Shape;277;p40"/>
          <p:cNvGraphicFramePr/>
          <p:nvPr/>
        </p:nvGraphicFramePr>
        <p:xfrm>
          <a:off x="5121950" y="1804950"/>
          <a:ext cx="3000000" cy="3000000"/>
        </p:xfrm>
        <a:graphic>
          <a:graphicData uri="http://schemas.openxmlformats.org/drawingml/2006/table">
            <a:tbl>
              <a:tblPr>
                <a:noFill/>
                <a:tableStyleId>{FA1BFC45-DF9A-463C-9473-C2DB9870736C}</a:tableStyleId>
              </a:tblPr>
              <a:tblGrid>
                <a:gridCol w="1239525"/>
                <a:gridCol w="1239525"/>
              </a:tblGrid>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0.734</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Precision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0.728</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Recall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0.732</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F1 Score</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0.730</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2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ROC AUC</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0.734</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8" name="Google Shape;278;p40"/>
          <p:cNvSpPr txBox="1"/>
          <p:nvPr>
            <p:ph type="title"/>
          </p:nvPr>
        </p:nvSpPr>
        <p:spPr>
          <a:xfrm>
            <a:off x="1425825" y="117826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1 </a:t>
            </a:r>
            <a:endParaRPr>
              <a:latin typeface="Times New Roman"/>
              <a:ea typeface="Times New Roman"/>
              <a:cs typeface="Times New Roman"/>
              <a:sym typeface="Times New Roman"/>
            </a:endParaRPr>
          </a:p>
        </p:txBody>
      </p:sp>
      <p:sp>
        <p:nvSpPr>
          <p:cNvPr id="279" name="Google Shape;279;p40"/>
          <p:cNvSpPr txBox="1"/>
          <p:nvPr>
            <p:ph type="title"/>
          </p:nvPr>
        </p:nvSpPr>
        <p:spPr>
          <a:xfrm>
            <a:off x="5595275" y="1174213"/>
            <a:ext cx="1532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SET 2 </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727650" y="559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Confusion Matrix and AUC–ROC Curve</a:t>
            </a:r>
            <a:endParaRPr>
              <a:latin typeface="Times New Roman"/>
              <a:ea typeface="Times New Roman"/>
              <a:cs typeface="Times New Roman"/>
              <a:sym typeface="Times New Roman"/>
            </a:endParaRPr>
          </a:p>
        </p:txBody>
      </p:sp>
      <p:pic>
        <p:nvPicPr>
          <p:cNvPr id="285" name="Google Shape;285;p41"/>
          <p:cNvPicPr preferRelativeResize="0"/>
          <p:nvPr/>
        </p:nvPicPr>
        <p:blipFill>
          <a:blip r:embed="rId3">
            <a:alphaModFix/>
          </a:blip>
          <a:stretch>
            <a:fillRect/>
          </a:stretch>
        </p:blipFill>
        <p:spPr>
          <a:xfrm>
            <a:off x="827200" y="1094850"/>
            <a:ext cx="7589150" cy="3888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767950"/>
            <a:ext cx="7688700" cy="526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0" name="Google Shape;100;p15"/>
          <p:cNvSpPr txBox="1"/>
          <p:nvPr>
            <p:ph idx="1" type="body"/>
          </p:nvPr>
        </p:nvSpPr>
        <p:spPr>
          <a:xfrm>
            <a:off x="729450" y="2050200"/>
            <a:ext cx="7688700" cy="1727700"/>
          </a:xfrm>
          <a:prstGeom prst="rect">
            <a:avLst/>
          </a:prstGeom>
        </p:spPr>
        <p:txBody>
          <a:bodyPr anchorCtr="0" anchor="t" bIns="91425" lIns="91425" spcFirstLastPara="1" rIns="91425" wrap="square" tIns="91425">
            <a:noAutofit/>
          </a:bodyPr>
          <a:lstStyle/>
          <a:p>
            <a:pPr indent="0" lvl="0" marL="152400" rtl="0" algn="just">
              <a:lnSpc>
                <a:spcPct val="95000"/>
              </a:lnSpc>
              <a:spcBef>
                <a:spcPts val="0"/>
              </a:spcBef>
              <a:spcAft>
                <a:spcPts val="0"/>
              </a:spcAft>
              <a:buNone/>
            </a:pPr>
            <a:r>
              <a:rPr lang="en" sz="1600">
                <a:solidFill>
                  <a:srgbClr val="1A1A1A"/>
                </a:solidFill>
                <a:latin typeface="Times New Roman"/>
                <a:ea typeface="Times New Roman"/>
                <a:cs typeface="Times New Roman"/>
                <a:sym typeface="Times New Roman"/>
              </a:rPr>
              <a:t>Excessive drinking pose significant health challenges in society today. Understanding these behavioral patterns and implications is crucial for public health interventions. The Smoking and Drinking Dataset with Body Signal provides a valuable resource for exploring the relationship between these behaviors and various body signals</a:t>
            </a:r>
            <a:r>
              <a:rPr lang="en" sz="1600">
                <a:solidFill>
                  <a:srgbClr val="424242"/>
                </a:solidFill>
                <a:latin typeface="Times New Roman"/>
                <a:ea typeface="Times New Roman"/>
                <a:cs typeface="Times New Roman"/>
                <a:sym typeface="Times New Roman"/>
              </a:rPr>
              <a:t>.</a:t>
            </a:r>
            <a:endParaRPr sz="1600">
              <a:solidFill>
                <a:srgbClr val="424242"/>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t/>
            </a:r>
            <a:endParaRPr sz="1400">
              <a:solidFill>
                <a:srgbClr val="424242"/>
              </a:solidFill>
              <a:latin typeface="Raleway"/>
              <a:ea typeface="Raleway"/>
              <a:cs typeface="Raleway"/>
              <a:sym typeface="Raleway"/>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42"/>
          <p:cNvGraphicFramePr/>
          <p:nvPr/>
        </p:nvGraphicFramePr>
        <p:xfrm>
          <a:off x="1283550" y="1883488"/>
          <a:ext cx="3000000" cy="3000000"/>
        </p:xfrm>
        <a:graphic>
          <a:graphicData uri="http://schemas.openxmlformats.org/drawingml/2006/table">
            <a:tbl>
              <a:tblPr>
                <a:noFill/>
                <a:tableStyleId>{FA1BFC45-DF9A-463C-9473-C2DB9870736C}</a:tableStyleId>
              </a:tblPr>
              <a:tblGrid>
                <a:gridCol w="1069950"/>
                <a:gridCol w="1069950"/>
              </a:tblGrid>
              <a:tr h="530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Fold 1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0.733</a:t>
                      </a:r>
                      <a:endParaRPr>
                        <a:latin typeface="Times New Roman"/>
                        <a:ea typeface="Times New Roman"/>
                        <a:cs typeface="Times New Roman"/>
                        <a:sym typeface="Times New Roman"/>
                      </a:endParaRPr>
                    </a:p>
                  </a:txBody>
                  <a:tcPr marT="91425" marB="91425" marR="91425" marL="91425"/>
                </a:tc>
              </a:tr>
              <a:tr h="530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Fold 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530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Fold 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530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Fold 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0.735</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5303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Fold 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0.736</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
        <p:nvSpPr>
          <p:cNvPr id="291" name="Google Shape;291;p42"/>
          <p:cNvSpPr txBox="1"/>
          <p:nvPr>
            <p:ph type="title"/>
          </p:nvPr>
        </p:nvSpPr>
        <p:spPr>
          <a:xfrm>
            <a:off x="777875" y="5758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K- Fold Cross Validation</a:t>
            </a:r>
            <a:endParaRPr>
              <a:latin typeface="Times New Roman"/>
              <a:ea typeface="Times New Roman"/>
              <a:cs typeface="Times New Roman"/>
              <a:sym typeface="Times New Roman"/>
            </a:endParaRPr>
          </a:p>
        </p:txBody>
      </p:sp>
      <p:graphicFrame>
        <p:nvGraphicFramePr>
          <p:cNvPr id="292" name="Google Shape;292;p42"/>
          <p:cNvGraphicFramePr/>
          <p:nvPr/>
        </p:nvGraphicFramePr>
        <p:xfrm>
          <a:off x="3762575" y="1883488"/>
          <a:ext cx="3000000" cy="3000000"/>
        </p:xfrm>
        <a:graphic>
          <a:graphicData uri="http://schemas.openxmlformats.org/drawingml/2006/table">
            <a:tbl>
              <a:tblPr>
                <a:noFill/>
                <a:tableStyleId>{FA1BFC45-DF9A-463C-9473-C2DB9870736C}</a:tableStyleId>
              </a:tblPr>
              <a:tblGrid>
                <a:gridCol w="2384025"/>
                <a:gridCol w="2384025"/>
              </a:tblGrid>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Mean CV Score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0.734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Standard Deviation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0.00094</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727650" y="5435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F1 Metric </a:t>
            </a:r>
            <a:r>
              <a:rPr lang="en">
                <a:latin typeface="Times New Roman"/>
                <a:ea typeface="Times New Roman"/>
                <a:cs typeface="Times New Roman"/>
                <a:sym typeface="Times New Roman"/>
              </a:rPr>
              <a:t>Comparison</a:t>
            </a:r>
            <a:endParaRPr>
              <a:latin typeface="Times New Roman"/>
              <a:ea typeface="Times New Roman"/>
              <a:cs typeface="Times New Roman"/>
              <a:sym typeface="Times New Roman"/>
            </a:endParaRPr>
          </a:p>
        </p:txBody>
      </p:sp>
      <p:pic>
        <p:nvPicPr>
          <p:cNvPr id="298" name="Google Shape;298;p43"/>
          <p:cNvPicPr preferRelativeResize="0"/>
          <p:nvPr/>
        </p:nvPicPr>
        <p:blipFill>
          <a:blip r:embed="rId3">
            <a:alphaModFix/>
          </a:blip>
          <a:stretch>
            <a:fillRect/>
          </a:stretch>
        </p:blipFill>
        <p:spPr>
          <a:xfrm>
            <a:off x="84275" y="1756572"/>
            <a:ext cx="4487724" cy="2971603"/>
          </a:xfrm>
          <a:prstGeom prst="rect">
            <a:avLst/>
          </a:prstGeom>
          <a:noFill/>
          <a:ln>
            <a:noFill/>
          </a:ln>
        </p:spPr>
      </p:pic>
      <p:pic>
        <p:nvPicPr>
          <p:cNvPr id="299" name="Google Shape;299;p43"/>
          <p:cNvPicPr preferRelativeResize="0"/>
          <p:nvPr/>
        </p:nvPicPr>
        <p:blipFill>
          <a:blip r:embed="rId4">
            <a:alphaModFix/>
          </a:blip>
          <a:stretch>
            <a:fillRect/>
          </a:stretch>
        </p:blipFill>
        <p:spPr>
          <a:xfrm>
            <a:off x="4671053" y="1756575"/>
            <a:ext cx="4449573" cy="2971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729450" y="5354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05" name="Google Shape;305;p44"/>
          <p:cNvSpPr txBox="1"/>
          <p:nvPr>
            <p:ph idx="1" type="body"/>
          </p:nvPr>
        </p:nvSpPr>
        <p:spPr>
          <a:xfrm>
            <a:off x="729450" y="1970200"/>
            <a:ext cx="7688700" cy="15666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None/>
            </a:pPr>
            <a:r>
              <a:rPr lang="en" sz="1200">
                <a:solidFill>
                  <a:srgbClr val="3C4043"/>
                </a:solidFill>
                <a:latin typeface="Times New Roman"/>
                <a:ea typeface="Times New Roman"/>
                <a:cs typeface="Times New Roman"/>
                <a:sym typeface="Times New Roman"/>
              </a:rPr>
              <a:t>In summary, XGBoost is a powerful choice for structured data tasks due to its transparency, efficiency, and flexibility. It provides clear insights into feature importance, crucial in fields like healthcare and finance.</a:t>
            </a:r>
            <a:endParaRPr sz="1200">
              <a:solidFill>
                <a:srgbClr val="3C4043"/>
              </a:solidFill>
              <a:latin typeface="Times New Roman"/>
              <a:ea typeface="Times New Roman"/>
              <a:cs typeface="Times New Roman"/>
              <a:sym typeface="Times New Roman"/>
            </a:endParaRPr>
          </a:p>
          <a:p>
            <a:pPr indent="0" lvl="0" marL="0" rtl="0" algn="just">
              <a:lnSpc>
                <a:spcPct val="170000"/>
              </a:lnSpc>
              <a:spcBef>
                <a:spcPts val="900"/>
              </a:spcBef>
              <a:spcAft>
                <a:spcPts val="1200"/>
              </a:spcAft>
              <a:buNone/>
            </a:pPr>
            <a:r>
              <a:rPr lang="en" sz="1200">
                <a:solidFill>
                  <a:srgbClr val="3C4043"/>
                </a:solidFill>
                <a:latin typeface="Times New Roman"/>
                <a:ea typeface="Times New Roman"/>
                <a:cs typeface="Times New Roman"/>
                <a:sym typeface="Times New Roman"/>
              </a:rPr>
              <a:t>Additionally, XGBoost is resource-efficient, making it cost-effective for organizations with smaller to medium-sized datasets.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17025" y="5532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500">
                <a:solidFill>
                  <a:srgbClr val="1A1A1A"/>
                </a:solidFill>
                <a:latin typeface="Times New Roman"/>
                <a:ea typeface="Times New Roman"/>
                <a:cs typeface="Times New Roman"/>
                <a:sym typeface="Times New Roman"/>
              </a:rPr>
              <a:t>Description of the Dataset</a:t>
            </a:r>
            <a:endParaRPr>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2156899" y="1339475"/>
            <a:ext cx="4608949" cy="359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472775"/>
            <a:ext cx="7688700" cy="54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Data Dictionary</a:t>
            </a:r>
            <a:endParaRPr>
              <a:latin typeface="Times New Roman"/>
              <a:ea typeface="Times New Roman"/>
              <a:cs typeface="Times New Roman"/>
              <a:sym typeface="Times New Roman"/>
            </a:endParaRPr>
          </a:p>
        </p:txBody>
      </p:sp>
      <p:graphicFrame>
        <p:nvGraphicFramePr>
          <p:cNvPr id="112" name="Google Shape;112;p17"/>
          <p:cNvGraphicFramePr/>
          <p:nvPr/>
        </p:nvGraphicFramePr>
        <p:xfrm>
          <a:off x="836425" y="1218625"/>
          <a:ext cx="3000000" cy="3000000"/>
        </p:xfrm>
        <a:graphic>
          <a:graphicData uri="http://schemas.openxmlformats.org/drawingml/2006/table">
            <a:tbl>
              <a:tblPr>
                <a:noFill/>
                <a:tableStyleId>{FA1BFC45-DF9A-463C-9473-C2DB9870736C}</a:tableStyleId>
              </a:tblPr>
              <a:tblGrid>
                <a:gridCol w="3619500"/>
                <a:gridCol w="3619500"/>
              </a:tblGrid>
              <a:tr h="488775">
                <a:tc>
                  <a:txBody>
                    <a:bodyPr/>
                    <a:lstStyle/>
                    <a:p>
                      <a:pPr indent="0" lvl="0" marL="0" rtl="0" algn="ctr">
                        <a:spcBef>
                          <a:spcPts val="0"/>
                        </a:spcBef>
                        <a:spcAft>
                          <a:spcPts val="0"/>
                        </a:spcAft>
                        <a:buNone/>
                      </a:pPr>
                      <a:r>
                        <a:rPr b="1" lang="en"/>
                        <a:t>Acronyms</a:t>
                      </a:r>
                      <a:endParaRPr b="1"/>
                    </a:p>
                  </a:txBody>
                  <a:tcPr marT="91425" marB="91425" marR="91425" marL="91425"/>
                </a:tc>
                <a:tc>
                  <a:txBody>
                    <a:bodyPr/>
                    <a:lstStyle/>
                    <a:p>
                      <a:pPr indent="0" lvl="0" marL="0" rtl="0" algn="ctr">
                        <a:spcBef>
                          <a:spcPts val="0"/>
                        </a:spcBef>
                        <a:spcAft>
                          <a:spcPts val="0"/>
                        </a:spcAft>
                        <a:buNone/>
                      </a:pPr>
                      <a:r>
                        <a:rPr b="1" lang="en"/>
                        <a:t>Definition</a:t>
                      </a:r>
                      <a:endParaRPr b="1"/>
                    </a:p>
                  </a:txBody>
                  <a:tcPr marT="91425" marB="91425" marR="91425" marL="91425"/>
                </a:tc>
              </a:tr>
              <a:tr h="406150">
                <a:tc>
                  <a:txBody>
                    <a:bodyPr/>
                    <a:lstStyle/>
                    <a:p>
                      <a:pPr indent="0" lvl="0" marL="0" rtl="0" algn="l">
                        <a:spcBef>
                          <a:spcPts val="0"/>
                        </a:spcBef>
                        <a:spcAft>
                          <a:spcPts val="0"/>
                        </a:spcAft>
                        <a:buNone/>
                      </a:pPr>
                      <a:r>
                        <a:rPr b="1" lang="en" sz="1300"/>
                        <a:t>SBP</a:t>
                      </a:r>
                      <a:endParaRPr b="1" sz="1300"/>
                    </a:p>
                  </a:txBody>
                  <a:tcPr marT="91425" marB="91425" marR="91425" marL="91425"/>
                </a:tc>
                <a:tc>
                  <a:txBody>
                    <a:bodyPr/>
                    <a:lstStyle/>
                    <a:p>
                      <a:pPr indent="0" lvl="0" marL="0" rtl="0" algn="l">
                        <a:spcBef>
                          <a:spcPts val="0"/>
                        </a:spcBef>
                        <a:spcAft>
                          <a:spcPts val="0"/>
                        </a:spcAft>
                        <a:buNone/>
                      </a:pPr>
                      <a:r>
                        <a:rPr lang="en" sz="1300"/>
                        <a:t>S</a:t>
                      </a:r>
                      <a:r>
                        <a:rPr lang="en" sz="1300"/>
                        <a:t>ystolic Blood Pressure</a:t>
                      </a:r>
                      <a:endParaRPr sz="1300"/>
                    </a:p>
                  </a:txBody>
                  <a:tcPr marT="91425" marB="91425" marR="91425" marL="91425"/>
                </a:tc>
              </a:tr>
              <a:tr h="446175">
                <a:tc>
                  <a:txBody>
                    <a:bodyPr/>
                    <a:lstStyle/>
                    <a:p>
                      <a:pPr indent="0" lvl="0" marL="0" rtl="0" algn="l">
                        <a:spcBef>
                          <a:spcPts val="0"/>
                        </a:spcBef>
                        <a:spcAft>
                          <a:spcPts val="0"/>
                        </a:spcAft>
                        <a:buNone/>
                      </a:pPr>
                      <a:r>
                        <a:rPr b="1" lang="en" sz="1300"/>
                        <a:t>DBP</a:t>
                      </a:r>
                      <a:endParaRPr b="1" sz="1300"/>
                    </a:p>
                  </a:txBody>
                  <a:tcPr marT="91425" marB="91425" marR="91425" marL="91425"/>
                </a:tc>
                <a:tc>
                  <a:txBody>
                    <a:bodyPr/>
                    <a:lstStyle/>
                    <a:p>
                      <a:pPr indent="0" lvl="0" marL="0" rtl="0" algn="l">
                        <a:spcBef>
                          <a:spcPts val="0"/>
                        </a:spcBef>
                        <a:spcAft>
                          <a:spcPts val="0"/>
                        </a:spcAft>
                        <a:buNone/>
                      </a:pPr>
                      <a:r>
                        <a:rPr lang="en" sz="1300"/>
                        <a:t>Diastolic Blood Pressure </a:t>
                      </a:r>
                      <a:endParaRPr sz="1300"/>
                    </a:p>
                  </a:txBody>
                  <a:tcPr marT="91425" marB="91425" marR="91425" marL="91425"/>
                </a:tc>
              </a:tr>
              <a:tr h="406150">
                <a:tc>
                  <a:txBody>
                    <a:bodyPr/>
                    <a:lstStyle/>
                    <a:p>
                      <a:pPr indent="0" lvl="0" marL="0" rtl="0" algn="l">
                        <a:spcBef>
                          <a:spcPts val="0"/>
                        </a:spcBef>
                        <a:spcAft>
                          <a:spcPts val="0"/>
                        </a:spcAft>
                        <a:buNone/>
                      </a:pPr>
                      <a:r>
                        <a:rPr b="1" lang="en" sz="1300"/>
                        <a:t>BLDS</a:t>
                      </a:r>
                      <a:endParaRPr b="1" sz="1300"/>
                    </a:p>
                  </a:txBody>
                  <a:tcPr marT="91425" marB="91425" marR="91425" marL="91425"/>
                </a:tc>
                <a:tc>
                  <a:txBody>
                    <a:bodyPr/>
                    <a:lstStyle/>
                    <a:p>
                      <a:pPr indent="0" lvl="0" marL="0" rtl="0" algn="l">
                        <a:spcBef>
                          <a:spcPts val="0"/>
                        </a:spcBef>
                        <a:spcAft>
                          <a:spcPts val="0"/>
                        </a:spcAft>
                        <a:buNone/>
                      </a:pPr>
                      <a:r>
                        <a:rPr lang="en" sz="1300"/>
                        <a:t>Fasting Blood Glucose Level</a:t>
                      </a:r>
                      <a:endParaRPr sz="1300"/>
                    </a:p>
                  </a:txBody>
                  <a:tcPr marT="91425" marB="91425" marR="91425" marL="91425"/>
                </a:tc>
              </a:tr>
              <a:tr h="406150">
                <a:tc>
                  <a:txBody>
                    <a:bodyPr/>
                    <a:lstStyle/>
                    <a:p>
                      <a:pPr indent="0" lvl="0" marL="0" rtl="0" algn="l">
                        <a:spcBef>
                          <a:spcPts val="0"/>
                        </a:spcBef>
                        <a:spcAft>
                          <a:spcPts val="0"/>
                        </a:spcAft>
                        <a:buNone/>
                      </a:pPr>
                      <a:r>
                        <a:rPr b="1" lang="en" sz="1300"/>
                        <a:t>HDL_chole</a:t>
                      </a:r>
                      <a:endParaRPr b="1" sz="1300"/>
                    </a:p>
                  </a:txBody>
                  <a:tcPr marT="91425" marB="91425" marR="91425" marL="91425"/>
                </a:tc>
                <a:tc>
                  <a:txBody>
                    <a:bodyPr/>
                    <a:lstStyle/>
                    <a:p>
                      <a:pPr indent="0" lvl="0" marL="0" rtl="0" algn="l">
                        <a:spcBef>
                          <a:spcPts val="0"/>
                        </a:spcBef>
                        <a:spcAft>
                          <a:spcPts val="0"/>
                        </a:spcAft>
                        <a:buNone/>
                      </a:pPr>
                      <a:r>
                        <a:rPr lang="en" sz="1300"/>
                        <a:t>High </a:t>
                      </a:r>
                      <a:r>
                        <a:rPr lang="en" sz="1300"/>
                        <a:t>Density</a:t>
                      </a:r>
                      <a:r>
                        <a:rPr lang="en" sz="1300"/>
                        <a:t> Level C</a:t>
                      </a:r>
                      <a:r>
                        <a:rPr lang="en" sz="1300"/>
                        <a:t>holesterol</a:t>
                      </a:r>
                      <a:r>
                        <a:rPr lang="en" sz="1300"/>
                        <a:t> </a:t>
                      </a:r>
                      <a:endParaRPr sz="1300"/>
                    </a:p>
                  </a:txBody>
                  <a:tcPr marT="91425" marB="91425" marR="91425" marL="91425"/>
                </a:tc>
              </a:tr>
              <a:tr h="406150">
                <a:tc>
                  <a:txBody>
                    <a:bodyPr/>
                    <a:lstStyle/>
                    <a:p>
                      <a:pPr indent="0" lvl="0" marL="0" rtl="0" algn="l">
                        <a:spcBef>
                          <a:spcPts val="0"/>
                        </a:spcBef>
                        <a:spcAft>
                          <a:spcPts val="0"/>
                        </a:spcAft>
                        <a:buNone/>
                      </a:pPr>
                      <a:r>
                        <a:rPr b="1" lang="en" sz="1300"/>
                        <a:t>LDL_chole</a:t>
                      </a:r>
                      <a:endParaRPr b="1" sz="1300"/>
                    </a:p>
                  </a:txBody>
                  <a:tcPr marT="91425" marB="91425" marR="91425" marL="91425"/>
                </a:tc>
                <a:tc>
                  <a:txBody>
                    <a:bodyPr/>
                    <a:lstStyle/>
                    <a:p>
                      <a:pPr indent="0" lvl="0" marL="0" rtl="0" algn="l">
                        <a:spcBef>
                          <a:spcPts val="0"/>
                        </a:spcBef>
                        <a:spcAft>
                          <a:spcPts val="0"/>
                        </a:spcAft>
                        <a:buNone/>
                      </a:pPr>
                      <a:r>
                        <a:rPr lang="en" sz="1300"/>
                        <a:t>Low Density Level </a:t>
                      </a:r>
                      <a:r>
                        <a:rPr lang="en" sz="1300"/>
                        <a:t>Cholesterol</a:t>
                      </a:r>
                      <a:endParaRPr sz="1300"/>
                    </a:p>
                  </a:txBody>
                  <a:tcPr marT="91425" marB="91425" marR="91425" marL="91425"/>
                </a:tc>
              </a:tr>
              <a:tr h="406150">
                <a:tc>
                  <a:txBody>
                    <a:bodyPr/>
                    <a:lstStyle/>
                    <a:p>
                      <a:pPr indent="0" lvl="0" marL="0" rtl="0" algn="l">
                        <a:spcBef>
                          <a:spcPts val="0"/>
                        </a:spcBef>
                        <a:spcAft>
                          <a:spcPts val="0"/>
                        </a:spcAft>
                        <a:buNone/>
                      </a:pPr>
                      <a:r>
                        <a:rPr b="1" lang="en" sz="1300"/>
                        <a:t>SGOT_AST</a:t>
                      </a:r>
                      <a:endParaRPr b="1" sz="1300"/>
                    </a:p>
                  </a:txBody>
                  <a:tcPr marT="91425" marB="91425" marR="91425" marL="91425"/>
                </a:tc>
                <a:tc>
                  <a:txBody>
                    <a:bodyPr/>
                    <a:lstStyle/>
                    <a:p>
                      <a:pPr indent="0" lvl="0" marL="0" rtl="0" algn="l">
                        <a:spcBef>
                          <a:spcPts val="0"/>
                        </a:spcBef>
                        <a:spcAft>
                          <a:spcPts val="0"/>
                        </a:spcAft>
                        <a:buNone/>
                      </a:pPr>
                      <a:r>
                        <a:rPr lang="en" sz="1300"/>
                        <a:t>Aspartate Aminotransferase</a:t>
                      </a:r>
                      <a:endParaRPr sz="1300"/>
                    </a:p>
                  </a:txBody>
                  <a:tcPr marT="91425" marB="91425" marR="91425" marL="91425"/>
                </a:tc>
              </a:tr>
              <a:tr h="406150">
                <a:tc>
                  <a:txBody>
                    <a:bodyPr/>
                    <a:lstStyle/>
                    <a:p>
                      <a:pPr indent="0" lvl="0" marL="0" rtl="0" algn="l">
                        <a:spcBef>
                          <a:spcPts val="0"/>
                        </a:spcBef>
                        <a:spcAft>
                          <a:spcPts val="0"/>
                        </a:spcAft>
                        <a:buNone/>
                      </a:pPr>
                      <a:r>
                        <a:rPr b="1" lang="en" sz="1300"/>
                        <a:t>SGOT_ALT</a:t>
                      </a:r>
                      <a:endParaRPr b="1" sz="1300"/>
                    </a:p>
                  </a:txBody>
                  <a:tcPr marT="91425" marB="91425" marR="91425" marL="91425"/>
                </a:tc>
                <a:tc>
                  <a:txBody>
                    <a:bodyPr/>
                    <a:lstStyle/>
                    <a:p>
                      <a:pPr indent="0" lvl="0" marL="0" rtl="0" algn="l">
                        <a:spcBef>
                          <a:spcPts val="0"/>
                        </a:spcBef>
                        <a:spcAft>
                          <a:spcPts val="0"/>
                        </a:spcAft>
                        <a:buNone/>
                      </a:pPr>
                      <a:r>
                        <a:rPr lang="en" sz="1300"/>
                        <a:t>Alanine Transferase </a:t>
                      </a:r>
                      <a:endParaRPr sz="1300"/>
                    </a:p>
                  </a:txBody>
                  <a:tcPr marT="91425" marB="91425" marR="91425" marL="91425"/>
                </a:tc>
              </a:tr>
              <a:tr h="406150">
                <a:tc>
                  <a:txBody>
                    <a:bodyPr/>
                    <a:lstStyle/>
                    <a:p>
                      <a:pPr indent="0" lvl="0" marL="0" rtl="0" algn="l">
                        <a:spcBef>
                          <a:spcPts val="0"/>
                        </a:spcBef>
                        <a:spcAft>
                          <a:spcPts val="0"/>
                        </a:spcAft>
                        <a:buNone/>
                      </a:pPr>
                      <a:r>
                        <a:rPr b="1" lang="en" sz="1300"/>
                        <a:t>Gamma_GTP</a:t>
                      </a:r>
                      <a:endParaRPr b="1" sz="1300"/>
                    </a:p>
                  </a:txBody>
                  <a:tcPr marT="91425" marB="91425" marR="91425" marL="91425"/>
                </a:tc>
                <a:tc>
                  <a:txBody>
                    <a:bodyPr/>
                    <a:lstStyle/>
                    <a:p>
                      <a:pPr indent="0" lvl="0" marL="0" rtl="0" algn="l">
                        <a:spcBef>
                          <a:spcPts val="0"/>
                        </a:spcBef>
                        <a:spcAft>
                          <a:spcPts val="0"/>
                        </a:spcAft>
                        <a:buNone/>
                      </a:pPr>
                      <a:r>
                        <a:rPr lang="en" sz="1300"/>
                        <a:t>G</a:t>
                      </a:r>
                      <a:r>
                        <a:rPr lang="en" sz="1300"/>
                        <a:t>amma-Glutamyl Transpeptidase</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738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Data </a:t>
            </a:r>
            <a:r>
              <a:rPr lang="en" sz="2800">
                <a:latin typeface="Times New Roman"/>
                <a:ea typeface="Times New Roman"/>
                <a:cs typeface="Times New Roman"/>
                <a:sym typeface="Times New Roman"/>
              </a:rPr>
              <a:t>Preprocessing</a:t>
            </a:r>
            <a:endParaRPr sz="2800">
              <a:latin typeface="Times New Roman"/>
              <a:ea typeface="Times New Roman"/>
              <a:cs typeface="Times New Roman"/>
              <a:sym typeface="Times New Roman"/>
            </a:endParaRPr>
          </a:p>
        </p:txBody>
      </p:sp>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Removing Duplicates</a:t>
            </a:r>
            <a:endParaRPr>
              <a:latin typeface="Times New Roman"/>
              <a:ea typeface="Times New Roman"/>
              <a:cs typeface="Times New Roman"/>
              <a:sym typeface="Times New Roman"/>
            </a:endParaRPr>
          </a:p>
        </p:txBody>
      </p:sp>
      <p:sp>
        <p:nvSpPr>
          <p:cNvPr id="119" name="Google Shape;119;p18"/>
          <p:cNvSpPr txBox="1"/>
          <p:nvPr>
            <p:ph idx="1" type="body"/>
          </p:nvPr>
        </p:nvSpPr>
        <p:spPr>
          <a:xfrm>
            <a:off x="1634125" y="2464600"/>
            <a:ext cx="6783900" cy="535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graphicFrame>
        <p:nvGraphicFramePr>
          <p:cNvPr id="120" name="Google Shape;120;p18"/>
          <p:cNvGraphicFramePr/>
          <p:nvPr/>
        </p:nvGraphicFramePr>
        <p:xfrm>
          <a:off x="890000" y="2135700"/>
          <a:ext cx="3000000" cy="3000000"/>
        </p:xfrm>
        <a:graphic>
          <a:graphicData uri="http://schemas.openxmlformats.org/drawingml/2006/table">
            <a:tbl>
              <a:tblPr>
                <a:noFill/>
                <a:tableStyleId>{FA1BFC45-DF9A-463C-9473-C2DB9870736C}</a:tableStyleId>
              </a:tblPr>
              <a:tblGrid>
                <a:gridCol w="3780225"/>
                <a:gridCol w="3619500"/>
              </a:tblGrid>
              <a:tr h="5352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Duplicate Rows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26</a:t>
                      </a:r>
                      <a:endParaRPr>
                        <a:latin typeface="Times New Roman"/>
                        <a:ea typeface="Times New Roman"/>
                        <a:cs typeface="Times New Roman"/>
                        <a:sym typeface="Times New Roman"/>
                      </a:endParaRPr>
                    </a:p>
                  </a:txBody>
                  <a:tcPr marT="91425" marB="91425" marR="91425" marL="91425"/>
                </a:tc>
              </a:tr>
            </a:tbl>
          </a:graphicData>
        </a:graphic>
      </p:graphicFrame>
      <p:sp>
        <p:nvSpPr>
          <p:cNvPr id="121" name="Google Shape;121;p18"/>
          <p:cNvSpPr txBox="1"/>
          <p:nvPr/>
        </p:nvSpPr>
        <p:spPr>
          <a:xfrm>
            <a:off x="824550" y="2952750"/>
            <a:ext cx="74949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Times New Roman"/>
                <a:ea typeface="Times New Roman"/>
                <a:cs typeface="Times New Roman"/>
                <a:sym typeface="Times New Roman"/>
              </a:rPr>
              <a:t>Observation: </a:t>
            </a:r>
            <a:r>
              <a:rPr lang="en" sz="1300">
                <a:solidFill>
                  <a:schemeClr val="accent1"/>
                </a:solidFill>
                <a:latin typeface="Times New Roman"/>
                <a:ea typeface="Times New Roman"/>
                <a:cs typeface="Times New Roman"/>
                <a:sym typeface="Times New Roman"/>
              </a:rPr>
              <a:t>We've identified 26 duplicate entries in the dataset. Removing these duplicates will ensure cleaner data for our analysis and model building. However, given that the number is relatively small, their impact on the analysis or model outcomes is likely to be minimal. </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4976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Data Preprocessing</a:t>
            </a:r>
            <a:endParaRPr sz="2800">
              <a:latin typeface="Times New Roman"/>
              <a:ea typeface="Times New Roman"/>
              <a:cs typeface="Times New Roman"/>
              <a:sym typeface="Times New Roman"/>
            </a:endParaRPr>
          </a:p>
        </p:txBody>
      </p:sp>
      <p:sp>
        <p:nvSpPr>
          <p:cNvPr id="127" name="Google Shape;127;p19"/>
          <p:cNvSpPr txBox="1"/>
          <p:nvPr>
            <p:ph type="title"/>
          </p:nvPr>
        </p:nvSpPr>
        <p:spPr>
          <a:xfrm>
            <a:off x="729450" y="1300725"/>
            <a:ext cx="3224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pic>
        <p:nvPicPr>
          <p:cNvPr id="128" name="Google Shape;128;p19"/>
          <p:cNvPicPr preferRelativeResize="0"/>
          <p:nvPr/>
        </p:nvPicPr>
        <p:blipFill>
          <a:blip r:embed="rId3">
            <a:alphaModFix/>
          </a:blip>
          <a:stretch>
            <a:fillRect/>
          </a:stretch>
        </p:blipFill>
        <p:spPr>
          <a:xfrm>
            <a:off x="313400" y="1835925"/>
            <a:ext cx="5089500" cy="3074650"/>
          </a:xfrm>
          <a:prstGeom prst="rect">
            <a:avLst/>
          </a:prstGeom>
          <a:noFill/>
          <a:ln>
            <a:noFill/>
          </a:ln>
        </p:spPr>
      </p:pic>
      <p:pic>
        <p:nvPicPr>
          <p:cNvPr id="129" name="Google Shape;129;p19"/>
          <p:cNvPicPr preferRelativeResize="0"/>
          <p:nvPr/>
        </p:nvPicPr>
        <p:blipFill>
          <a:blip r:embed="rId4">
            <a:alphaModFix/>
          </a:blip>
          <a:stretch>
            <a:fillRect/>
          </a:stretch>
        </p:blipFill>
        <p:spPr>
          <a:xfrm>
            <a:off x="6852150" y="2556413"/>
            <a:ext cx="1547950" cy="1666114"/>
          </a:xfrm>
          <a:prstGeom prst="rect">
            <a:avLst/>
          </a:prstGeom>
          <a:noFill/>
          <a:ln>
            <a:noFill/>
          </a:ln>
        </p:spPr>
      </p:pic>
      <p:sp>
        <p:nvSpPr>
          <p:cNvPr id="130" name="Google Shape;130;p19"/>
          <p:cNvSpPr/>
          <p:nvPr/>
        </p:nvSpPr>
        <p:spPr>
          <a:xfrm>
            <a:off x="5581825" y="3121875"/>
            <a:ext cx="1091400" cy="53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562575"/>
            <a:ext cx="76887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Outlier Analysis and Removal</a:t>
            </a:r>
            <a:endParaRPr sz="2800">
              <a:latin typeface="Times New Roman"/>
              <a:ea typeface="Times New Roman"/>
              <a:cs typeface="Times New Roman"/>
              <a:sym typeface="Times New Roman"/>
            </a:endParaRPr>
          </a:p>
        </p:txBody>
      </p:sp>
      <p:pic>
        <p:nvPicPr>
          <p:cNvPr id="136" name="Google Shape;136;p20"/>
          <p:cNvPicPr preferRelativeResize="0"/>
          <p:nvPr/>
        </p:nvPicPr>
        <p:blipFill>
          <a:blip r:embed="rId3">
            <a:alphaModFix/>
          </a:blip>
          <a:stretch>
            <a:fillRect/>
          </a:stretch>
        </p:blipFill>
        <p:spPr>
          <a:xfrm>
            <a:off x="194800" y="1519850"/>
            <a:ext cx="4545826" cy="3346324"/>
          </a:xfrm>
          <a:prstGeom prst="rect">
            <a:avLst/>
          </a:prstGeom>
          <a:noFill/>
          <a:ln>
            <a:noFill/>
          </a:ln>
        </p:spPr>
      </p:pic>
      <p:pic>
        <p:nvPicPr>
          <p:cNvPr id="137" name="Google Shape;137;p20"/>
          <p:cNvPicPr preferRelativeResize="0"/>
          <p:nvPr/>
        </p:nvPicPr>
        <p:blipFill>
          <a:blip r:embed="rId4">
            <a:alphaModFix/>
          </a:blip>
          <a:stretch>
            <a:fillRect/>
          </a:stretch>
        </p:blipFill>
        <p:spPr>
          <a:xfrm>
            <a:off x="4740625" y="1440175"/>
            <a:ext cx="4294049" cy="34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910800" y="3327625"/>
            <a:ext cx="7326000" cy="733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After removing outliers from our dataset, the total number of observations decreased from 991,346 to 906,676, indicating a substantial cleanup.</a:t>
            </a:r>
            <a:endParaRPr sz="1400">
              <a:latin typeface="Times New Roman"/>
              <a:ea typeface="Times New Roman"/>
              <a:cs typeface="Times New Roman"/>
              <a:sym typeface="Times New Roman"/>
            </a:endParaRPr>
          </a:p>
        </p:txBody>
      </p:sp>
      <p:sp>
        <p:nvSpPr>
          <p:cNvPr id="143" name="Google Shape;143;p21"/>
          <p:cNvSpPr txBox="1"/>
          <p:nvPr>
            <p:ph type="title"/>
          </p:nvPr>
        </p:nvSpPr>
        <p:spPr>
          <a:xfrm>
            <a:off x="729450" y="562575"/>
            <a:ext cx="76887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Outlier Analysis and Removal</a:t>
            </a:r>
            <a:endParaRPr sz="2800">
              <a:latin typeface="Times New Roman"/>
              <a:ea typeface="Times New Roman"/>
              <a:cs typeface="Times New Roman"/>
              <a:sym typeface="Times New Roman"/>
            </a:endParaRPr>
          </a:p>
        </p:txBody>
      </p:sp>
      <p:graphicFrame>
        <p:nvGraphicFramePr>
          <p:cNvPr id="144" name="Google Shape;144;p21"/>
          <p:cNvGraphicFramePr/>
          <p:nvPr/>
        </p:nvGraphicFramePr>
        <p:xfrm>
          <a:off x="2207050" y="1971575"/>
          <a:ext cx="3000000" cy="3000000"/>
        </p:xfrm>
        <a:graphic>
          <a:graphicData uri="http://schemas.openxmlformats.org/drawingml/2006/table">
            <a:tbl>
              <a:tblPr>
                <a:noFill/>
                <a:tableStyleId>{FA1BFC45-DF9A-463C-9473-C2DB9870736C}</a:tableStyleId>
              </a:tblPr>
              <a:tblGrid>
                <a:gridCol w="2364950"/>
                <a:gridCol w="2364950"/>
              </a:tblGrid>
              <a:tr h="3986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Before Outlier Removal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After Outlier Removal</a:t>
                      </a:r>
                      <a:endParaRPr>
                        <a:latin typeface="Times New Roman"/>
                        <a:ea typeface="Times New Roman"/>
                        <a:cs typeface="Times New Roman"/>
                        <a:sym typeface="Times New Roman"/>
                      </a:endParaRPr>
                    </a:p>
                  </a:txBody>
                  <a:tcPr marT="91425" marB="91425" marR="91425" marL="91425"/>
                </a:tc>
              </a:tr>
              <a:tr h="3897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991346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906676</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