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1" d="100"/>
          <a:sy n="61" d="100"/>
        </p:scale>
        <p:origin x="27" y="13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aiArjunaa/TNSDC-Generative-AI/blob/main/Text%20to%20Speech%20Generative%20AI.ipynb"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84620" y="1190625"/>
            <a:ext cx="4118866" cy="1519647"/>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SAI ARJUNAA A</a:t>
            </a:r>
          </a:p>
          <a:p>
            <a:pPr marL="12700">
              <a:lnSpc>
                <a:spcPct val="100000"/>
              </a:lnSpc>
              <a:spcBef>
                <a:spcPts val="130"/>
              </a:spcBef>
            </a:pPr>
            <a:r>
              <a:rPr lang="en-US" sz="3200" dirty="0">
                <a:latin typeface="Trebuchet MS"/>
                <a:cs typeface="Trebuchet MS"/>
              </a:rPr>
              <a:t>2021506081</a:t>
            </a:r>
          </a:p>
          <a:p>
            <a:pPr marL="12700">
              <a:lnSpc>
                <a:spcPct val="100000"/>
              </a:lnSpc>
              <a:spcBef>
                <a:spcPts val="130"/>
              </a:spcBef>
            </a:pPr>
            <a:r>
              <a:rPr lang="en-US" sz="3200" dirty="0">
                <a:latin typeface="Trebuchet MS"/>
                <a:cs typeface="Trebuchet MS"/>
              </a:rPr>
              <a:t>MIT, AU</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1520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FB07DA73-CF00-32B7-39AD-6C49A9AEF325}"/>
              </a:ext>
            </a:extLst>
          </p:cNvPr>
          <p:cNvSpPr txBox="1"/>
          <p:nvPr/>
        </p:nvSpPr>
        <p:spPr>
          <a:xfrm>
            <a:off x="990600" y="1981200"/>
            <a:ext cx="7467600" cy="3785652"/>
          </a:xfrm>
          <a:prstGeom prst="rect">
            <a:avLst/>
          </a:prstGeom>
          <a:noFill/>
        </p:spPr>
        <p:txBody>
          <a:bodyPr wrap="square" rtlCol="0">
            <a:spAutoFit/>
          </a:bodyPr>
          <a:lstStyle/>
          <a:p>
            <a:pPr algn="just"/>
            <a:r>
              <a:rPr lang="en-US" sz="2400" b="0" i="0" dirty="0">
                <a:solidFill>
                  <a:schemeClr val="tx1"/>
                </a:solidFill>
                <a:effectLst/>
                <a:latin typeface="Söhne"/>
              </a:rPr>
              <a:t>The modelling phase involves the following steps:</a:t>
            </a:r>
          </a:p>
          <a:p>
            <a:pPr marL="457200" indent="-457200" algn="just">
              <a:buFont typeface="+mj-lt"/>
              <a:buAutoNum type="arabicPeriod"/>
            </a:pPr>
            <a:r>
              <a:rPr lang="en-US" sz="2400" b="0" i="0" dirty="0">
                <a:solidFill>
                  <a:schemeClr val="tx1"/>
                </a:solidFill>
                <a:effectLst/>
                <a:latin typeface="Söhne"/>
              </a:rPr>
              <a:t>Importing necessary modules such as </a:t>
            </a:r>
            <a:r>
              <a:rPr lang="en-US" sz="2400" b="0" i="0" dirty="0" err="1">
                <a:solidFill>
                  <a:schemeClr val="tx1"/>
                </a:solidFill>
                <a:effectLst/>
                <a:latin typeface="Söhne"/>
              </a:rPr>
              <a:t>gTTS</a:t>
            </a:r>
            <a:r>
              <a:rPr lang="en-US" sz="2400" b="0" i="0" dirty="0">
                <a:solidFill>
                  <a:schemeClr val="tx1"/>
                </a:solidFill>
                <a:effectLst/>
                <a:latin typeface="Söhne"/>
              </a:rPr>
              <a:t> and play sound.</a:t>
            </a:r>
          </a:p>
          <a:p>
            <a:pPr marL="457200" indent="-457200" algn="just">
              <a:buFont typeface="+mj-lt"/>
              <a:buAutoNum type="arabicPeriod"/>
            </a:pPr>
            <a:r>
              <a:rPr lang="en-US" sz="2400" b="0" i="0" dirty="0">
                <a:solidFill>
                  <a:schemeClr val="tx1"/>
                </a:solidFill>
                <a:effectLst/>
                <a:latin typeface="Söhne"/>
              </a:rPr>
              <a:t>Specifying the text to be converted and the desired language.</a:t>
            </a:r>
          </a:p>
          <a:p>
            <a:pPr marL="457200" indent="-457200" algn="just">
              <a:buFont typeface="+mj-lt"/>
              <a:buAutoNum type="arabicPeriod"/>
            </a:pPr>
            <a:r>
              <a:rPr lang="en-US" sz="2400" b="0" i="0" dirty="0">
                <a:solidFill>
                  <a:schemeClr val="tx1"/>
                </a:solidFill>
                <a:effectLst/>
                <a:latin typeface="Söhne"/>
              </a:rPr>
              <a:t>Converting the text to speech using </a:t>
            </a:r>
            <a:r>
              <a:rPr lang="en-US" sz="2400" b="0" i="0" dirty="0" err="1">
                <a:solidFill>
                  <a:schemeClr val="tx1"/>
                </a:solidFill>
                <a:effectLst/>
                <a:latin typeface="Söhne"/>
              </a:rPr>
              <a:t>gTTS</a:t>
            </a:r>
            <a:r>
              <a:rPr lang="en-US" sz="2400" b="0" i="0" dirty="0">
                <a:solidFill>
                  <a:schemeClr val="tx1"/>
                </a:solidFill>
                <a:effectLst/>
                <a:latin typeface="Söhne"/>
              </a:rPr>
              <a:t>.</a:t>
            </a:r>
          </a:p>
          <a:p>
            <a:pPr marL="457200" indent="-457200" algn="just">
              <a:buFont typeface="+mj-lt"/>
              <a:buAutoNum type="arabicPeriod"/>
            </a:pPr>
            <a:r>
              <a:rPr lang="en-US" sz="2400" b="0" i="0" dirty="0">
                <a:solidFill>
                  <a:schemeClr val="tx1"/>
                </a:solidFill>
                <a:effectLst/>
                <a:latin typeface="Söhne"/>
              </a:rPr>
              <a:t>Saving the converted speech as an audio file.</a:t>
            </a:r>
          </a:p>
          <a:p>
            <a:pPr marL="457200" indent="-457200" algn="just">
              <a:buFont typeface="+mj-lt"/>
              <a:buAutoNum type="arabicPeriod"/>
            </a:pPr>
            <a:r>
              <a:rPr lang="en-US" sz="2400" b="0" i="0" dirty="0">
                <a:solidFill>
                  <a:schemeClr val="tx1"/>
                </a:solidFill>
                <a:effectLst/>
                <a:latin typeface="Söhne"/>
              </a:rPr>
              <a:t>Playing the audio file.</a:t>
            </a:r>
          </a:p>
          <a:p>
            <a:pPr marL="457200" indent="-457200" algn="just">
              <a:buFont typeface="+mj-lt"/>
              <a:buAutoNum type="arabicPeriod"/>
            </a:pPr>
            <a:r>
              <a:rPr lang="en-US" sz="2400" b="0" i="0" dirty="0">
                <a:solidFill>
                  <a:schemeClr val="tx1"/>
                </a:solidFill>
                <a:effectLst/>
                <a:latin typeface="Söhne"/>
              </a:rPr>
              <a:t>Calculating the error percentage between the original text and the transcribed text.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2"/>
              </a:rPr>
              <a:t>Demo</a:t>
            </a:r>
            <a:r>
              <a:rPr sz="2000" u="sng" spc="10" dirty="0">
                <a:solidFill>
                  <a:srgbClr val="006FC0"/>
                </a:solidFill>
                <a:uFill>
                  <a:solidFill>
                    <a:srgbClr val="006FC0"/>
                  </a:solidFill>
                </a:uFill>
                <a:latin typeface="Trebuchet MS"/>
                <a:cs typeface="Trebuchet MS"/>
                <a:hlinkClick r:id="rId2"/>
              </a:rPr>
              <a:t> </a:t>
            </a:r>
            <a:r>
              <a:rPr sz="2000" u="sng" spc="-20" dirty="0">
                <a:solidFill>
                  <a:srgbClr val="006FC0"/>
                </a:solidFill>
                <a:uFill>
                  <a:solidFill>
                    <a:srgbClr val="006FC0"/>
                  </a:solidFill>
                </a:uFill>
                <a:latin typeface="Trebuchet MS"/>
                <a:cs typeface="Trebuchet MS"/>
                <a:hlinkClick r:id="rId2"/>
              </a:rPr>
              <a:t>Link</a:t>
            </a:r>
            <a:endParaRPr sz="2000" dirty="0">
              <a:latin typeface="Trebuchet MS"/>
              <a:cs typeface="Trebuchet MS"/>
            </a:endParaRPr>
          </a:p>
        </p:txBody>
      </p:sp>
      <p:sp>
        <p:nvSpPr>
          <p:cNvPr id="10" name="TextBox 9">
            <a:extLst>
              <a:ext uri="{FF2B5EF4-FFF2-40B4-BE49-F238E27FC236}">
                <a16:creationId xmlns:a16="http://schemas.microsoft.com/office/drawing/2014/main" id="{7178A2F2-33E3-E772-D04D-60FE733527C2}"/>
              </a:ext>
            </a:extLst>
          </p:cNvPr>
          <p:cNvSpPr txBox="1"/>
          <p:nvPr/>
        </p:nvSpPr>
        <p:spPr>
          <a:xfrm>
            <a:off x="1143000" y="2115562"/>
            <a:ext cx="6934200" cy="3046988"/>
          </a:xfrm>
          <a:prstGeom prst="rect">
            <a:avLst/>
          </a:prstGeom>
          <a:noFill/>
        </p:spPr>
        <p:txBody>
          <a:bodyPr wrap="square" rtlCol="0">
            <a:spAutoFit/>
          </a:bodyPr>
          <a:lstStyle/>
          <a:p>
            <a:pPr algn="just"/>
            <a:r>
              <a:rPr lang="en-US" sz="2400" b="0" i="0" dirty="0">
                <a:solidFill>
                  <a:schemeClr val="tx1"/>
                </a:solidFill>
                <a:effectLst/>
                <a:latin typeface="Söhne"/>
              </a:rPr>
              <a:t>The project demonstrates successful implementation of text-to-speech conversion using AI technology. The conversion process yields accurate results, as evidenced by the low error percentage calculated between the original and transcribed text. The solution offers a reliable and efficient method for converting written text into spoken audio, catering to the needs of diverse end users.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58165" y="385444"/>
            <a:ext cx="9764395" cy="752129"/>
          </a:xfrm>
          <a:prstGeom prst="rect">
            <a:avLst/>
          </a:prstGeom>
        </p:spPr>
        <p:txBody>
          <a:bodyPr vert="horz" wrap="square" lIns="0" tIns="13335" rIns="0" bIns="0" rtlCol="0">
            <a:spAutoFit/>
          </a:bodyPr>
          <a:lstStyle/>
          <a:p>
            <a:pPr marL="209550">
              <a:lnSpc>
                <a:spcPct val="100000"/>
              </a:lnSpc>
              <a:spcBef>
                <a:spcPts val="105"/>
              </a:spcBef>
            </a:pPr>
            <a:r>
              <a:rPr lang="en-IN" spc="-60" dirty="0"/>
              <a:t>OUTPUT</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6" name="Picture 5">
            <a:extLst>
              <a:ext uri="{FF2B5EF4-FFF2-40B4-BE49-F238E27FC236}">
                <a16:creationId xmlns:a16="http://schemas.microsoft.com/office/drawing/2014/main" id="{1B1ABB0C-7E4C-2A45-65D2-AF5B9AB56B10}"/>
              </a:ext>
            </a:extLst>
          </p:cNvPr>
          <p:cNvPicPr>
            <a:picLocks noChangeAspect="1"/>
          </p:cNvPicPr>
          <p:nvPr/>
        </p:nvPicPr>
        <p:blipFill>
          <a:blip r:embed="rId2"/>
          <a:stretch>
            <a:fillRect/>
          </a:stretch>
        </p:blipFill>
        <p:spPr>
          <a:xfrm>
            <a:off x="909637" y="2095500"/>
            <a:ext cx="8534400" cy="481916"/>
          </a:xfrm>
          <a:prstGeom prst="rect">
            <a:avLst/>
          </a:prstGeom>
        </p:spPr>
      </p:pic>
      <p:pic>
        <p:nvPicPr>
          <p:cNvPr id="12" name="Picture 11">
            <a:extLst>
              <a:ext uri="{FF2B5EF4-FFF2-40B4-BE49-F238E27FC236}">
                <a16:creationId xmlns:a16="http://schemas.microsoft.com/office/drawing/2014/main" id="{8FCE492C-843F-A246-EB4E-12B1AE456D32}"/>
              </a:ext>
            </a:extLst>
          </p:cNvPr>
          <p:cNvPicPr>
            <a:picLocks noChangeAspect="1"/>
          </p:cNvPicPr>
          <p:nvPr/>
        </p:nvPicPr>
        <p:blipFill>
          <a:blip r:embed="rId3"/>
          <a:stretch>
            <a:fillRect/>
          </a:stretch>
        </p:blipFill>
        <p:spPr>
          <a:xfrm>
            <a:off x="903775" y="2701035"/>
            <a:ext cx="8534401" cy="832090"/>
          </a:xfrm>
          <a:prstGeom prst="rect">
            <a:avLst/>
          </a:prstGeom>
        </p:spPr>
      </p:pic>
      <p:pic>
        <p:nvPicPr>
          <p:cNvPr id="14" name="Picture 13">
            <a:extLst>
              <a:ext uri="{FF2B5EF4-FFF2-40B4-BE49-F238E27FC236}">
                <a16:creationId xmlns:a16="http://schemas.microsoft.com/office/drawing/2014/main" id="{93EECEF5-3F8C-6D7D-E345-509B496712D5}"/>
              </a:ext>
            </a:extLst>
          </p:cNvPr>
          <p:cNvPicPr>
            <a:picLocks noChangeAspect="1"/>
          </p:cNvPicPr>
          <p:nvPr/>
        </p:nvPicPr>
        <p:blipFill>
          <a:blip r:embed="rId4"/>
          <a:stretch>
            <a:fillRect/>
          </a:stretch>
        </p:blipFill>
        <p:spPr>
          <a:xfrm>
            <a:off x="903775" y="3656744"/>
            <a:ext cx="8240226" cy="581787"/>
          </a:xfrm>
          <a:prstGeom prst="rect">
            <a:avLst/>
          </a:prstGeom>
        </p:spPr>
      </p:pic>
      <p:pic>
        <p:nvPicPr>
          <p:cNvPr id="16" name="Picture 15">
            <a:extLst>
              <a:ext uri="{FF2B5EF4-FFF2-40B4-BE49-F238E27FC236}">
                <a16:creationId xmlns:a16="http://schemas.microsoft.com/office/drawing/2014/main" id="{5F4C3866-8BDF-71DD-CB19-488E613D2E9B}"/>
              </a:ext>
            </a:extLst>
          </p:cNvPr>
          <p:cNvPicPr>
            <a:picLocks noChangeAspect="1"/>
          </p:cNvPicPr>
          <p:nvPr/>
        </p:nvPicPr>
        <p:blipFill>
          <a:blip r:embed="rId5"/>
          <a:stretch>
            <a:fillRect/>
          </a:stretch>
        </p:blipFill>
        <p:spPr>
          <a:xfrm>
            <a:off x="908782" y="4362150"/>
            <a:ext cx="8235219" cy="246062"/>
          </a:xfrm>
          <a:prstGeom prst="rect">
            <a:avLst/>
          </a:prstGeom>
        </p:spPr>
      </p:pic>
    </p:spTree>
    <p:extLst>
      <p:ext uri="{BB962C8B-B14F-4D97-AF65-F5344CB8AC3E}">
        <p14:creationId xmlns:p14="http://schemas.microsoft.com/office/powerpoint/2010/main" val="133716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4769DFB9-3CDC-98C4-9984-A376551D52B3}"/>
              </a:ext>
            </a:extLst>
          </p:cNvPr>
          <p:cNvSpPr txBox="1"/>
          <p:nvPr/>
        </p:nvSpPr>
        <p:spPr>
          <a:xfrm>
            <a:off x="2538730" y="2667000"/>
            <a:ext cx="6798854" cy="1200329"/>
          </a:xfrm>
          <a:prstGeom prst="rect">
            <a:avLst/>
          </a:prstGeom>
          <a:noFill/>
        </p:spPr>
        <p:txBody>
          <a:bodyPr wrap="square" rtlCol="0">
            <a:spAutoFit/>
          </a:bodyPr>
          <a:lstStyle/>
          <a:p>
            <a:pPr algn="l"/>
            <a:r>
              <a:rPr lang="en-US" sz="3600" b="1" i="0" dirty="0">
                <a:solidFill>
                  <a:schemeClr val="tx1"/>
                </a:solidFill>
                <a:effectLst/>
                <a:latin typeface="Söhne"/>
              </a:rPr>
              <a:t>GENERATION OF SPEECH FROM TEXT USING AI</a:t>
            </a:r>
            <a:endParaRPr lang="en-IN"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0" name="TextBox 29">
            <a:extLst>
              <a:ext uri="{FF2B5EF4-FFF2-40B4-BE49-F238E27FC236}">
                <a16:creationId xmlns:a16="http://schemas.microsoft.com/office/drawing/2014/main" id="{4D6103A2-A52D-27CF-4EC9-B5627DF8E32B}"/>
              </a:ext>
            </a:extLst>
          </p:cNvPr>
          <p:cNvSpPr txBox="1"/>
          <p:nvPr/>
        </p:nvSpPr>
        <p:spPr>
          <a:xfrm>
            <a:off x="2614550" y="1990278"/>
            <a:ext cx="5838887" cy="2677656"/>
          </a:xfrm>
          <a:prstGeom prst="rect">
            <a:avLst/>
          </a:prstGeom>
          <a:noFill/>
        </p:spPr>
        <p:txBody>
          <a:bodyPr wrap="square" rtlCol="0">
            <a:spAutoFit/>
          </a:bodyPr>
          <a:lstStyle/>
          <a:p>
            <a:pPr algn="l">
              <a:buFont typeface="+mj-lt"/>
              <a:buAutoNum type="arabicPeriod"/>
            </a:pPr>
            <a:r>
              <a:rPr lang="en-US" sz="2400" b="0" i="0" dirty="0">
                <a:solidFill>
                  <a:schemeClr val="tx1"/>
                </a:solidFill>
                <a:effectLst/>
                <a:latin typeface="Söhne"/>
              </a:rPr>
              <a:t>Problem Statement</a:t>
            </a:r>
          </a:p>
          <a:p>
            <a:pPr algn="l">
              <a:buFont typeface="+mj-lt"/>
              <a:buAutoNum type="arabicPeriod"/>
            </a:pPr>
            <a:r>
              <a:rPr lang="en-US" sz="2400" b="0" i="0" dirty="0">
                <a:solidFill>
                  <a:schemeClr val="tx1"/>
                </a:solidFill>
                <a:effectLst/>
                <a:latin typeface="Söhne"/>
              </a:rPr>
              <a:t>Project Overview</a:t>
            </a:r>
          </a:p>
          <a:p>
            <a:pPr algn="l">
              <a:buFont typeface="+mj-lt"/>
              <a:buAutoNum type="arabicPeriod"/>
            </a:pPr>
            <a:r>
              <a:rPr lang="en-US" sz="2400" b="0" i="0" dirty="0">
                <a:solidFill>
                  <a:schemeClr val="tx1"/>
                </a:solidFill>
                <a:effectLst/>
                <a:latin typeface="Söhne"/>
              </a:rPr>
              <a:t>End Users</a:t>
            </a:r>
          </a:p>
          <a:p>
            <a:pPr algn="l">
              <a:buFont typeface="+mj-lt"/>
              <a:buAutoNum type="arabicPeriod"/>
            </a:pPr>
            <a:r>
              <a:rPr lang="en-US" sz="2400" b="0" i="0" dirty="0">
                <a:solidFill>
                  <a:schemeClr val="tx1"/>
                </a:solidFill>
                <a:effectLst/>
                <a:latin typeface="Söhne"/>
              </a:rPr>
              <a:t>Value Proposition</a:t>
            </a:r>
          </a:p>
          <a:p>
            <a:pPr algn="l">
              <a:buFont typeface="+mj-lt"/>
              <a:buAutoNum type="arabicPeriod"/>
            </a:pPr>
            <a:r>
              <a:rPr lang="en-US" sz="2400" b="0" i="0" dirty="0">
                <a:solidFill>
                  <a:schemeClr val="tx1"/>
                </a:solidFill>
                <a:effectLst/>
                <a:latin typeface="Söhne"/>
              </a:rPr>
              <a:t>Solution</a:t>
            </a:r>
          </a:p>
          <a:p>
            <a:pPr algn="l">
              <a:buFont typeface="+mj-lt"/>
              <a:buAutoNum type="arabicPeriod"/>
            </a:pPr>
            <a:r>
              <a:rPr lang="en-US" sz="2400" b="0" i="0" dirty="0">
                <a:solidFill>
                  <a:schemeClr val="tx1"/>
                </a:solidFill>
                <a:effectLst/>
                <a:latin typeface="Söhne"/>
              </a:rPr>
              <a:t>Modelling</a:t>
            </a:r>
          </a:p>
          <a:p>
            <a:pPr algn="l">
              <a:buFont typeface="+mj-lt"/>
              <a:buAutoNum type="arabicPeriod"/>
            </a:pPr>
            <a:r>
              <a:rPr lang="en-US" sz="2400" b="0" i="0" dirty="0">
                <a:solidFill>
                  <a:schemeClr val="tx1"/>
                </a:solidFill>
                <a:effectLst/>
                <a:latin typeface="Söhne"/>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2FCB4723-41D8-BB18-1877-4C8DACCA466B}"/>
              </a:ext>
            </a:extLst>
          </p:cNvPr>
          <p:cNvSpPr txBox="1"/>
          <p:nvPr/>
        </p:nvSpPr>
        <p:spPr>
          <a:xfrm>
            <a:off x="914400" y="2362200"/>
            <a:ext cx="6781800" cy="3046988"/>
          </a:xfrm>
          <a:prstGeom prst="rect">
            <a:avLst/>
          </a:prstGeom>
          <a:noFill/>
        </p:spPr>
        <p:txBody>
          <a:bodyPr wrap="square" rtlCol="0">
            <a:spAutoFit/>
          </a:bodyPr>
          <a:lstStyle/>
          <a:p>
            <a:pPr algn="just"/>
            <a:r>
              <a:rPr lang="en-US" sz="2400" b="0" i="0" dirty="0">
                <a:solidFill>
                  <a:schemeClr val="tx1"/>
                </a:solidFill>
                <a:effectLst/>
                <a:latin typeface="Söhne"/>
              </a:rPr>
              <a:t>The problem statement revolves around the need for an efficient text-to-speech (TTS) conversion tool that can accurately convert written text into spoken words. This is particularly relevant in scenarios where individuals may require hands-free access to textual information, such as for accessibility purposes, language learning, or when dealing with large volumes of written content.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B8C7069F-88D4-9BBE-F752-A5B3C9C09037}"/>
              </a:ext>
            </a:extLst>
          </p:cNvPr>
          <p:cNvSpPr txBox="1"/>
          <p:nvPr/>
        </p:nvSpPr>
        <p:spPr>
          <a:xfrm>
            <a:off x="1143000" y="2417981"/>
            <a:ext cx="7515225" cy="3046988"/>
          </a:xfrm>
          <a:prstGeom prst="rect">
            <a:avLst/>
          </a:prstGeom>
          <a:noFill/>
        </p:spPr>
        <p:txBody>
          <a:bodyPr wrap="square" rtlCol="0">
            <a:spAutoFit/>
          </a:bodyPr>
          <a:lstStyle/>
          <a:p>
            <a:pPr algn="just"/>
            <a:r>
              <a:rPr lang="en-US" sz="2400" b="0" i="0" dirty="0">
                <a:solidFill>
                  <a:schemeClr val="tx1"/>
                </a:solidFill>
                <a:effectLst/>
                <a:latin typeface="Söhne"/>
              </a:rPr>
              <a:t>The project aims to develop a solution leveraging AI-powered text-to-speech technology to convert written text into spoken audio. By utilizing the </a:t>
            </a:r>
            <a:r>
              <a:rPr lang="en-US" sz="2400" b="0" i="0" dirty="0" err="1">
                <a:solidFill>
                  <a:schemeClr val="tx1"/>
                </a:solidFill>
                <a:effectLst/>
                <a:latin typeface="Söhne"/>
              </a:rPr>
              <a:t>gTTS</a:t>
            </a:r>
            <a:r>
              <a:rPr lang="en-US" sz="2400" b="0" i="0" dirty="0">
                <a:solidFill>
                  <a:schemeClr val="tx1"/>
                </a:solidFill>
                <a:effectLst/>
                <a:latin typeface="Söhne"/>
              </a:rPr>
              <a:t> (Google Text-to-Speech) module, the project facilitates the seamless conversion of text into audio files. Additionally, it incorporates error calculation to assess the accuracy of the conversion process, enhancing the overall functionality and reliability of the tool.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B1C45692-48F3-76BC-723A-1A9027B5041A}"/>
              </a:ext>
            </a:extLst>
          </p:cNvPr>
          <p:cNvSpPr txBox="1"/>
          <p:nvPr/>
        </p:nvSpPr>
        <p:spPr>
          <a:xfrm>
            <a:off x="1143000" y="2206944"/>
            <a:ext cx="7315200" cy="4154984"/>
          </a:xfrm>
          <a:prstGeom prst="rect">
            <a:avLst/>
          </a:prstGeom>
          <a:noFill/>
        </p:spPr>
        <p:txBody>
          <a:bodyPr wrap="square" rtlCol="0">
            <a:spAutoFit/>
          </a:bodyPr>
          <a:lstStyle/>
          <a:p>
            <a:pPr algn="just"/>
            <a:r>
              <a:rPr lang="en-US" sz="2400" b="0" i="0" dirty="0">
                <a:solidFill>
                  <a:schemeClr val="tx1"/>
                </a:solidFill>
                <a:effectLst/>
                <a:latin typeface="Söhne"/>
              </a:rPr>
              <a:t>The end users of this project include individuals from various backgrounds and industries who may benefit from the conversion of text to speech. </a:t>
            </a:r>
          </a:p>
          <a:p>
            <a:pPr algn="just"/>
            <a:r>
              <a:rPr lang="en-US" sz="2400" b="0" i="0" dirty="0">
                <a:solidFill>
                  <a:schemeClr val="tx1"/>
                </a:solidFill>
                <a:effectLst/>
                <a:latin typeface="Söhne"/>
              </a:rPr>
              <a:t>This includes but is not limited to:</a:t>
            </a:r>
          </a:p>
          <a:p>
            <a:pPr algn="just">
              <a:buFont typeface="Arial" panose="020B0604020202020204" pitchFamily="34" charset="0"/>
              <a:buChar char="•"/>
            </a:pPr>
            <a:r>
              <a:rPr lang="en-US" sz="2400" b="0" i="0" dirty="0">
                <a:solidFill>
                  <a:schemeClr val="tx1"/>
                </a:solidFill>
                <a:effectLst/>
                <a:latin typeface="Söhne"/>
              </a:rPr>
              <a:t>Individuals with visual impairments who rely on auditory information.</a:t>
            </a:r>
          </a:p>
          <a:p>
            <a:pPr algn="just">
              <a:buFont typeface="Arial" panose="020B0604020202020204" pitchFamily="34" charset="0"/>
              <a:buChar char="•"/>
            </a:pPr>
            <a:r>
              <a:rPr lang="en-US" sz="2400" b="0" i="0" dirty="0">
                <a:solidFill>
                  <a:schemeClr val="tx1"/>
                </a:solidFill>
                <a:effectLst/>
                <a:latin typeface="Söhne"/>
              </a:rPr>
              <a:t>Language learners who seek pronunciation assistance.</a:t>
            </a:r>
          </a:p>
          <a:p>
            <a:pPr algn="just">
              <a:buFont typeface="Arial" panose="020B0604020202020204" pitchFamily="34" charset="0"/>
              <a:buChar char="•"/>
            </a:pPr>
            <a:r>
              <a:rPr lang="en-US" sz="2400" b="0" i="0" dirty="0">
                <a:solidFill>
                  <a:schemeClr val="tx1"/>
                </a:solidFill>
                <a:effectLst/>
                <a:latin typeface="Söhne"/>
              </a:rPr>
              <a:t>Professionals who require hands-free access to textual content during tasks.</a:t>
            </a:r>
          </a:p>
          <a:p>
            <a:pPr algn="just">
              <a:buFont typeface="Arial" panose="020B0604020202020204" pitchFamily="34" charset="0"/>
              <a:buChar char="•"/>
            </a:pPr>
            <a:r>
              <a:rPr lang="en-US" sz="2400" b="0" i="0" dirty="0">
                <a:solidFill>
                  <a:schemeClr val="tx1"/>
                </a:solidFill>
                <a:effectLst/>
                <a:latin typeface="Söhne"/>
              </a:rPr>
              <a:t>Students and researchers dealing with large volumes of written material.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69333085-0A17-E7C0-3154-4A974E265CCA}"/>
              </a:ext>
            </a:extLst>
          </p:cNvPr>
          <p:cNvSpPr txBox="1"/>
          <p:nvPr/>
        </p:nvSpPr>
        <p:spPr>
          <a:xfrm>
            <a:off x="3028950" y="1835874"/>
            <a:ext cx="6324600" cy="4154984"/>
          </a:xfrm>
          <a:prstGeom prst="rect">
            <a:avLst/>
          </a:prstGeom>
          <a:noFill/>
        </p:spPr>
        <p:txBody>
          <a:bodyPr wrap="square" rtlCol="0">
            <a:spAutoFit/>
          </a:bodyPr>
          <a:lstStyle/>
          <a:p>
            <a:pPr algn="just"/>
            <a:r>
              <a:rPr lang="en-US" sz="2400" b="0" i="0" dirty="0">
                <a:solidFill>
                  <a:schemeClr val="tx1"/>
                </a:solidFill>
                <a:effectLst/>
                <a:latin typeface="Söhne"/>
              </a:rPr>
              <a:t>The solution involves the development of a Python script that utilizes the </a:t>
            </a:r>
            <a:r>
              <a:rPr lang="en-US" sz="2400" b="0" i="0" dirty="0" err="1">
                <a:solidFill>
                  <a:schemeClr val="tx1"/>
                </a:solidFill>
                <a:effectLst/>
                <a:latin typeface="Söhne"/>
              </a:rPr>
              <a:t>gTTS</a:t>
            </a:r>
            <a:r>
              <a:rPr lang="en-US" sz="2400" b="0" i="0" dirty="0">
                <a:solidFill>
                  <a:schemeClr val="tx1"/>
                </a:solidFill>
                <a:effectLst/>
                <a:latin typeface="Söhne"/>
              </a:rPr>
              <a:t> module for text-to-speech conversion. The script accepts input text, converts it into speech, saves the speech as an audio file, and provides the option to play the audio. Additionally, it includes functionality to calculate the error percentage between the original text and the transcribed text, offering insights into the accuracy of the conversion process.</a:t>
            </a:r>
          </a:p>
          <a:p>
            <a:pPr algn="l"/>
            <a:endParaRPr lang="en-US" sz="2400" b="0" i="0" dirty="0">
              <a:solidFill>
                <a:schemeClr val="tx1"/>
              </a:solidFill>
              <a:effectLs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69333085-0A17-E7C0-3154-4A974E265CCA}"/>
              </a:ext>
            </a:extLst>
          </p:cNvPr>
          <p:cNvSpPr txBox="1"/>
          <p:nvPr/>
        </p:nvSpPr>
        <p:spPr>
          <a:xfrm>
            <a:off x="2800838" y="1676400"/>
            <a:ext cx="6590323" cy="5632311"/>
          </a:xfrm>
          <a:prstGeom prst="rect">
            <a:avLst/>
          </a:prstGeom>
          <a:noFill/>
        </p:spPr>
        <p:txBody>
          <a:bodyPr wrap="square" rtlCol="0">
            <a:spAutoFit/>
          </a:bodyPr>
          <a:lstStyle/>
          <a:p>
            <a:pPr algn="just"/>
            <a:r>
              <a:rPr lang="en-US" sz="2400" b="0" i="0" dirty="0">
                <a:solidFill>
                  <a:schemeClr val="tx1"/>
                </a:solidFill>
                <a:effectLst/>
                <a:latin typeface="Söhne"/>
              </a:rPr>
              <a:t>The project offers several key value propositions:</a:t>
            </a:r>
          </a:p>
          <a:p>
            <a:pPr marL="457200" indent="-457200" algn="just">
              <a:buFont typeface="+mj-lt"/>
              <a:buAutoNum type="arabicPeriod"/>
            </a:pPr>
            <a:r>
              <a:rPr lang="en-US" sz="2400" b="0" i="0" dirty="0">
                <a:solidFill>
                  <a:schemeClr val="tx1"/>
                </a:solidFill>
                <a:effectLst/>
                <a:latin typeface="Söhne"/>
              </a:rPr>
              <a:t>Accessibility: Enables individuals with visual impairments to access written content through auditory means.</a:t>
            </a:r>
          </a:p>
          <a:p>
            <a:pPr marL="457200" indent="-457200" algn="just">
              <a:buFont typeface="+mj-lt"/>
              <a:buAutoNum type="arabicPeriod"/>
            </a:pPr>
            <a:r>
              <a:rPr lang="en-US" sz="2400" b="0" i="0" dirty="0">
                <a:solidFill>
                  <a:schemeClr val="tx1"/>
                </a:solidFill>
                <a:effectLst/>
                <a:latin typeface="Söhne"/>
              </a:rPr>
              <a:t>Convenience: Provides a hands-free solution for consuming textual information, enhancing productivity and multitasking capabilities.</a:t>
            </a:r>
          </a:p>
          <a:p>
            <a:pPr marL="457200" indent="-457200" algn="just">
              <a:buFont typeface="+mj-lt"/>
              <a:buAutoNum type="arabicPeriod"/>
            </a:pPr>
            <a:r>
              <a:rPr lang="en-US" sz="2400" b="0" i="0" dirty="0">
                <a:solidFill>
                  <a:schemeClr val="tx1"/>
                </a:solidFill>
                <a:effectLst/>
                <a:latin typeface="Söhne"/>
              </a:rPr>
              <a:t>Language Learning: Facilitates language learning by offering accurate pronunciation of written text.</a:t>
            </a:r>
          </a:p>
          <a:p>
            <a:pPr marL="457200" indent="-457200" algn="just">
              <a:buFont typeface="+mj-lt"/>
              <a:buAutoNum type="arabicPeriod"/>
            </a:pPr>
            <a:r>
              <a:rPr lang="en-US" sz="2400" b="0" i="0" dirty="0">
                <a:solidFill>
                  <a:schemeClr val="tx1"/>
                </a:solidFill>
                <a:effectLst/>
                <a:latin typeface="Söhne"/>
              </a:rPr>
              <a:t>Error Calculation: Incorporates error calculation functionality to ensure the accuracy of the conversion process, enhancing reliability and trustworthiness.</a:t>
            </a:r>
          </a:p>
          <a:p>
            <a:pPr algn="l"/>
            <a:endParaRPr lang="en-US" sz="2400" b="0" i="0" dirty="0">
              <a:solidFill>
                <a:schemeClr val="tx1"/>
              </a:solidFill>
              <a:effectLst/>
              <a:latin typeface="Söhne"/>
            </a:endParaRPr>
          </a:p>
        </p:txBody>
      </p:sp>
    </p:spTree>
    <p:extLst>
      <p:ext uri="{BB962C8B-B14F-4D97-AF65-F5344CB8AC3E}">
        <p14:creationId xmlns:p14="http://schemas.microsoft.com/office/powerpoint/2010/main" val="363503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a:extLst>
              <a:ext uri="{FF2B5EF4-FFF2-40B4-BE49-F238E27FC236}">
                <a16:creationId xmlns:a16="http://schemas.microsoft.com/office/drawing/2014/main" id="{3F5C6818-4749-E141-CADC-88D7334C8F75}"/>
              </a:ext>
            </a:extLst>
          </p:cNvPr>
          <p:cNvSpPr txBox="1"/>
          <p:nvPr/>
        </p:nvSpPr>
        <p:spPr>
          <a:xfrm>
            <a:off x="2526030" y="2286000"/>
            <a:ext cx="6389370" cy="1938992"/>
          </a:xfrm>
          <a:prstGeom prst="rect">
            <a:avLst/>
          </a:prstGeom>
          <a:noFill/>
        </p:spPr>
        <p:txBody>
          <a:bodyPr wrap="square" rtlCol="0">
            <a:spAutoFit/>
          </a:bodyPr>
          <a:lstStyle/>
          <a:p>
            <a:pPr algn="just"/>
            <a:r>
              <a:rPr lang="en-US" sz="2400" b="0" i="0" dirty="0">
                <a:solidFill>
                  <a:schemeClr val="tx1"/>
                </a:solidFill>
                <a:effectLst/>
                <a:latin typeface="Söhne"/>
              </a:rPr>
              <a:t>With robust error calculation mechanisms in place, the project instills confidence in the accuracy and fidelity of the text-to-speech conversion process, ensuring consistent and reliable performance for its diverse user base.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TotalTime>
  <Words>590</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YOUR SOLUTION AND ITS VALUE PROPOSITION</vt:lpstr>
      <vt:lpstr>THE WOW IN YOUR SOLUTION</vt:lpstr>
      <vt:lpstr>MODELLING</vt:lpstr>
      <vt:lpstr>RESULTS</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Soundharya R</dc:creator>
  <cp:lastModifiedBy>SAI ARJUNAA A</cp:lastModifiedBy>
  <cp:revision>4</cp:revision>
  <dcterms:created xsi:type="dcterms:W3CDTF">2024-04-02T17:02:55Z</dcterms:created>
  <dcterms:modified xsi:type="dcterms:W3CDTF">2024-04-04T16:20:11Z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