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66" r:id="rId4"/>
    <p:sldId id="258" r:id="rId5"/>
    <p:sldId id="262" r:id="rId6"/>
    <p:sldId id="259" r:id="rId7"/>
    <p:sldId id="265" r:id="rId8"/>
    <p:sldId id="280" r:id="rId9"/>
    <p:sldId id="281" r:id="rId10"/>
    <p:sldId id="279" r:id="rId1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Click to edit Master title style</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sym typeface="+mn-ea"/>
              </a:rPr>
              <a:t>Click to edit Master text style</a:t>
            </a:r>
            <a:endParaRPr lang="zh-CN" altLang="en-US" dirty="0"/>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075" name="文本框 5"/>
          <p:cNvSpPr txBox="1"/>
          <p:nvPr/>
        </p:nvSpPr>
        <p:spPr>
          <a:xfrm>
            <a:off x="255905" y="1113790"/>
            <a:ext cx="11645900" cy="2058670"/>
          </a:xfrm>
          <a:prstGeom prst="rect">
            <a:avLst/>
          </a:prstGeom>
          <a:noFill/>
          <a:ln w="9525">
            <a:noFill/>
          </a:ln>
        </p:spPr>
        <p:txBody>
          <a:bodyPr wrap="square">
            <a:noAutofit/>
          </a:bodyPr>
          <a:lstStyle/>
          <a:p>
            <a:pPr algn="ctr" eaLnBrk="1" hangingPunct="1"/>
            <a:r>
              <a:rPr lang="en-US" altLang="zh-CN" sz="5500" dirty="0">
                <a:solidFill>
                  <a:schemeClr val="bg1">
                    <a:lumMod val="95000"/>
                  </a:schemeClr>
                </a:solidFill>
                <a:latin typeface="Algerian" panose="04020705040A02060702" charset="0"/>
                <a:cs typeface="Algerian" panose="04020705040A02060702" charset="0"/>
              </a:rPr>
              <a:t>Annotated Parse Tree Generation</a:t>
            </a:r>
            <a:r>
              <a:rPr lang="en-US" altLang="zh-CN" sz="5500" dirty="0">
                <a:solidFill>
                  <a:schemeClr val="bg1"/>
                </a:solidFill>
                <a:latin typeface="Algerian" panose="04020705040A02060702" charset="0"/>
                <a:cs typeface="Algerian" panose="04020705040A02060702" charset="0"/>
              </a:rPr>
              <a:t> </a:t>
            </a:r>
          </a:p>
          <a:p>
            <a:pPr algn="ctr" eaLnBrk="1" hangingPunct="1"/>
            <a:endParaRPr lang="en-US" altLang="zh-CN" sz="5500" dirty="0">
              <a:solidFill>
                <a:schemeClr val="bg1"/>
              </a:solidFill>
              <a:latin typeface="Algerian" panose="04020705040A02060702" charset="0"/>
              <a:cs typeface="Algerian" panose="04020705040A02060702" charset="0"/>
            </a:endParaRPr>
          </a:p>
          <a:p>
            <a:pPr algn="ctr" eaLnBrk="1" hangingPunct="1"/>
            <a:r>
              <a:rPr lang="en-US" altLang="zh-CN" sz="3000" dirty="0">
                <a:solidFill>
                  <a:schemeClr val="bg1">
                    <a:lumMod val="85000"/>
                  </a:schemeClr>
                </a:solidFill>
                <a:latin typeface="Algerian" panose="04020705040A02060702" charset="0"/>
                <a:cs typeface="Algerian" panose="04020705040A02060702" charset="0"/>
              </a:rPr>
              <a:t>CSA1475 - Compiler design</a:t>
            </a:r>
            <a:r>
              <a:rPr lang="en-US" altLang="zh-CN" sz="3000" dirty="0">
                <a:solidFill>
                  <a:schemeClr val="bg1">
                    <a:lumMod val="95000"/>
                  </a:schemeClr>
                </a:solidFill>
                <a:latin typeface="Algerian" panose="04020705040A02060702" charset="0"/>
                <a:cs typeface="Algerian" panose="04020705040A02060702" charset="0"/>
              </a:rPr>
              <a:t> </a:t>
            </a:r>
          </a:p>
        </p:txBody>
      </p:sp>
      <p:sp>
        <p:nvSpPr>
          <p:cNvPr id="3077" name="文本框 7"/>
          <p:cNvSpPr txBox="1"/>
          <p:nvPr/>
        </p:nvSpPr>
        <p:spPr>
          <a:xfrm>
            <a:off x="8808720" y="4921250"/>
            <a:ext cx="3093085" cy="1619250"/>
          </a:xfrm>
          <a:prstGeom prst="rect">
            <a:avLst/>
          </a:prstGeom>
          <a:noFill/>
          <a:ln w="9525">
            <a:noFill/>
          </a:ln>
        </p:spPr>
        <p:txBody>
          <a:bodyPr wrap="square">
            <a:noAutofit/>
          </a:bodyPr>
          <a:lstStyle/>
          <a:p>
            <a:pPr algn="just" eaLnBrk="1" hangingPunct="1"/>
            <a:r>
              <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K. Vaibhav </a:t>
            </a:r>
          </a:p>
          <a:p>
            <a:pPr indent="457200" algn="just" eaLnBrk="1" hangingPunct="1"/>
            <a:r>
              <a:rPr 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(192211869)</a:t>
            </a:r>
          </a:p>
          <a:p>
            <a:pPr algn="just" eaLnBrk="1" hangingPunct="1"/>
            <a:r>
              <a:rPr lang="zh-CN" altLang="en-US"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 </a:t>
            </a:r>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T. sai krishna</a:t>
            </a:r>
          </a:p>
          <a:p>
            <a:pPr indent="457200" algn="just" eaLnBrk="1" hangingPunct="1"/>
            <a:r>
              <a:rPr lang="en-US" altLang="zh-CN" sz="1500" dirty="0">
                <a:solidFill>
                  <a:schemeClr val="bg1">
                    <a:lumMod val="75000"/>
                  </a:schemeClr>
                </a:solidFill>
                <a:latin typeface="Algerian" panose="04020705040A02060702" charset="0"/>
                <a:ea typeface="Microsoft YaHei" panose="020B0503020204020204" pitchFamily="34" charset="-122"/>
                <a:cs typeface="Algerian" panose="04020705040A02060702" charset="0"/>
              </a:rPr>
              <a:t>(192211870)</a:t>
            </a:r>
          </a:p>
          <a:p>
            <a:pPr algn="just" eaLnBrk="1" hangingPunct="1"/>
            <a:r>
              <a:rPr lang="en-US" dirty="0">
                <a:latin typeface="Bahnschrift Light" panose="020B0502040204020203" charset="0"/>
                <a:cs typeface="Bahnschrift Light" panose="020B0502040204020203" charset="0"/>
                <a:sym typeface="+mn-ea"/>
              </a:rPr>
              <a:t> </a:t>
            </a:r>
            <a:endParaRPr lang="en-US" altLang="zh-CN" dirty="0">
              <a:solidFill>
                <a:schemeClr val="bg1"/>
              </a:solidFill>
              <a:latin typeface="Bahnschrift Light" panose="020B0502040204020203" charset="0"/>
              <a:ea typeface="Microsoft YaHei" panose="020B0503020204020204" pitchFamily="34" charset="-122"/>
              <a:cs typeface="Bahnschrift Light" panose="020B0502040204020203" charset="0"/>
            </a:endParaRPr>
          </a:p>
        </p:txBody>
      </p:sp>
      <p:grpSp>
        <p:nvGrpSpPr>
          <p:cNvPr id="13315" name="组合 2"/>
          <p:cNvGrpSpPr/>
          <p:nvPr/>
        </p:nvGrpSpPr>
        <p:grpSpPr>
          <a:xfrm>
            <a:off x="635" y="725805"/>
            <a:ext cx="12191365" cy="229298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500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365" cy="6899275"/>
          </a:xfrm>
          <a:prstGeom prst="rect">
            <a:avLst/>
          </a:prstGeom>
          <a:solidFill>
            <a:schemeClr val="bg1">
              <a:lumMod val="65000"/>
            </a:schemeClr>
          </a:solidFill>
        </p:spPr>
      </p:pic>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6147" name="组合 8"/>
          <p:cNvGrpSpPr/>
          <p:nvPr/>
        </p:nvGrpSpPr>
        <p:grpSpPr>
          <a:xfrm>
            <a:off x="2481263" y="1728788"/>
            <a:ext cx="1873250" cy="1736725"/>
            <a:chOff x="2464663" y="1763067"/>
            <a:chExt cx="1872286" cy="1736418"/>
          </a:xfrm>
        </p:grpSpPr>
        <p:grpSp>
          <p:nvGrpSpPr>
            <p:cNvPr id="6212" name="组合 9"/>
            <p:cNvGrpSpPr/>
            <p:nvPr/>
          </p:nvGrpSpPr>
          <p:grpSpPr>
            <a:xfrm>
              <a:off x="2464663" y="1763067"/>
              <a:ext cx="1872286" cy="1736418"/>
              <a:chOff x="2391511" y="1973379"/>
              <a:chExt cx="1872286" cy="1736418"/>
            </a:xfrm>
          </p:grpSpPr>
          <p:sp>
            <p:nvSpPr>
              <p:cNvPr id="12" name="六边形 1"/>
              <p:cNvSpPr/>
              <p:nvPr/>
            </p:nvSpPr>
            <p:spPr>
              <a:xfrm>
                <a:off x="2391511" y="1973379"/>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2746029" y="2927917"/>
                <a:ext cx="1163249" cy="768780"/>
              </a:xfrm>
              <a:custGeom>
                <a:avLst/>
                <a:gdLst>
                  <a:gd name="connsiteX0" fmla="*/ 576466 w 1163249"/>
                  <a:gd name="connsiteY0" fmla="*/ 0 h 768780"/>
                  <a:gd name="connsiteX1" fmla="*/ 1084081 w 1163249"/>
                  <a:gd name="connsiteY1" fmla="*/ 128533 h 768780"/>
                  <a:gd name="connsiteX2" fmla="*/ 1163249 w 1163249"/>
                  <a:gd name="connsiteY2" fmla="*/ 176628 h 768780"/>
                  <a:gd name="connsiteX3" fmla="*/ 585408 w 1163249"/>
                  <a:gd name="connsiteY3" fmla="*/ 768780 h 768780"/>
                  <a:gd name="connsiteX4" fmla="*/ 0 w 1163249"/>
                  <a:gd name="connsiteY4" fmla="*/ 170360 h 768780"/>
                  <a:gd name="connsiteX5" fmla="*/ 68851 w 1163249"/>
                  <a:gd name="connsiteY5" fmla="*/ 128533 h 768780"/>
                  <a:gd name="connsiteX6" fmla="*/ 576466 w 1163249"/>
                  <a:gd name="connsiteY6" fmla="*/ 0 h 76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249" h="768780">
                    <a:moveTo>
                      <a:pt x="576466" y="0"/>
                    </a:moveTo>
                    <a:cubicBezTo>
                      <a:pt x="760264" y="0"/>
                      <a:pt x="933186" y="46562"/>
                      <a:pt x="1084081" y="128533"/>
                    </a:cubicBezTo>
                    <a:lnTo>
                      <a:pt x="1163249" y="176628"/>
                    </a:lnTo>
                    <a:lnTo>
                      <a:pt x="585408" y="768780"/>
                    </a:lnTo>
                    <a:lnTo>
                      <a:pt x="0" y="170360"/>
                    </a:lnTo>
                    <a:lnTo>
                      <a:pt x="68851" y="128533"/>
                    </a:lnTo>
                    <a:cubicBezTo>
                      <a:pt x="219746" y="46562"/>
                      <a:pt x="392669" y="0"/>
                      <a:pt x="576466"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13" name="文本框 10"/>
            <p:cNvSpPr txBox="1"/>
            <p:nvPr/>
          </p:nvSpPr>
          <p:spPr>
            <a:xfrm>
              <a:off x="3089761" y="2770426"/>
              <a:ext cx="787068" cy="523220"/>
            </a:xfrm>
            <a:prstGeom prst="rect">
              <a:avLst/>
            </a:prstGeom>
            <a:noFill/>
            <a:ln w="9525">
              <a:noFill/>
            </a:ln>
          </p:spPr>
          <p:txBody>
            <a:bodyPr>
              <a:spAutoFit/>
            </a:bodyPr>
            <a:lstStyle/>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8" name="组合 13"/>
          <p:cNvGrpSpPr/>
          <p:nvPr/>
        </p:nvGrpSpPr>
        <p:grpSpPr>
          <a:xfrm>
            <a:off x="3489325" y="2697163"/>
            <a:ext cx="1735138" cy="1871662"/>
            <a:chOff x="3471563" y="2730705"/>
            <a:chExt cx="1736418" cy="1872286"/>
          </a:xfrm>
        </p:grpSpPr>
        <p:grpSp>
          <p:nvGrpSpPr>
            <p:cNvPr id="6204" name="组合 14"/>
            <p:cNvGrpSpPr/>
            <p:nvPr/>
          </p:nvGrpSpPr>
          <p:grpSpPr>
            <a:xfrm>
              <a:off x="3471563" y="2730705"/>
              <a:ext cx="1736418" cy="1872286"/>
              <a:chOff x="3398411" y="2941017"/>
              <a:chExt cx="1736418" cy="1872286"/>
            </a:xfrm>
          </p:grpSpPr>
          <p:sp>
            <p:nvSpPr>
              <p:cNvPr id="17" name="六边形 1"/>
              <p:cNvSpPr/>
              <p:nvPr/>
            </p:nvSpPr>
            <p:spPr>
              <a:xfrm rot="5400000">
                <a:off x="3330477" y="3008951"/>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任意多边形 17"/>
              <p:cNvSpPr/>
              <p:nvPr/>
            </p:nvSpPr>
            <p:spPr>
              <a:xfrm>
                <a:off x="3403634" y="3242348"/>
                <a:ext cx="985091" cy="1399406"/>
              </a:xfrm>
              <a:custGeom>
                <a:avLst/>
                <a:gdLst>
                  <a:gd name="connsiteX0" fmla="*/ 654914 w 985091"/>
                  <a:gd name="connsiteY0" fmla="*/ 0 h 1399406"/>
                  <a:gd name="connsiteX1" fmla="*/ 673177 w 985091"/>
                  <a:gd name="connsiteY1" fmla="*/ 16598 h 1399406"/>
                  <a:gd name="connsiteX2" fmla="*/ 985091 w 985091"/>
                  <a:gd name="connsiteY2" fmla="*/ 769627 h 1399406"/>
                  <a:gd name="connsiteX3" fmla="*/ 803216 w 985091"/>
                  <a:gd name="connsiteY3" fmla="*/ 1365047 h 1399406"/>
                  <a:gd name="connsiteX4" fmla="*/ 777523 w 985091"/>
                  <a:gd name="connsiteY4" fmla="*/ 1399406 h 1399406"/>
                  <a:gd name="connsiteX5" fmla="*/ 0 w 985091"/>
                  <a:gd name="connsiteY5" fmla="*/ 640674 h 1399406"/>
                  <a:gd name="connsiteX6" fmla="*/ 654914 w 985091"/>
                  <a:gd name="connsiteY6" fmla="*/ 0 h 139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091" h="1399406">
                    <a:moveTo>
                      <a:pt x="654914" y="0"/>
                    </a:moveTo>
                    <a:lnTo>
                      <a:pt x="673177" y="16598"/>
                    </a:lnTo>
                    <a:cubicBezTo>
                      <a:pt x="865893" y="209315"/>
                      <a:pt x="985091" y="475551"/>
                      <a:pt x="985091" y="769627"/>
                    </a:cubicBezTo>
                    <a:cubicBezTo>
                      <a:pt x="985091" y="990184"/>
                      <a:pt x="918042" y="1195081"/>
                      <a:pt x="803216" y="1365047"/>
                    </a:cubicBezTo>
                    <a:lnTo>
                      <a:pt x="777523" y="1399406"/>
                    </a:lnTo>
                    <a:lnTo>
                      <a:pt x="0" y="640674"/>
                    </a:lnTo>
                    <a:lnTo>
                      <a:pt x="654914"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05" name="文本框 15"/>
            <p:cNvSpPr txBox="1"/>
            <p:nvPr/>
          </p:nvSpPr>
          <p:spPr>
            <a:xfrm>
              <a:off x="3732484" y="3400464"/>
              <a:ext cx="787068" cy="523220"/>
            </a:xfrm>
            <a:prstGeom prst="rect">
              <a:avLst/>
            </a:prstGeom>
            <a:noFill/>
            <a:ln w="9525">
              <a:noFill/>
            </a:ln>
          </p:spPr>
          <p:txBody>
            <a:bodyPr>
              <a:spAutoFit/>
            </a:bodyPr>
            <a:lstStyle/>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9" name="组合 18"/>
          <p:cNvGrpSpPr/>
          <p:nvPr/>
        </p:nvGrpSpPr>
        <p:grpSpPr>
          <a:xfrm>
            <a:off x="2473325" y="3781425"/>
            <a:ext cx="1871663" cy="1736725"/>
            <a:chOff x="2455568" y="3815923"/>
            <a:chExt cx="1872286" cy="1736418"/>
          </a:xfrm>
        </p:grpSpPr>
        <p:grpSp>
          <p:nvGrpSpPr>
            <p:cNvPr id="6196" name="组合 19"/>
            <p:cNvGrpSpPr/>
            <p:nvPr/>
          </p:nvGrpSpPr>
          <p:grpSpPr>
            <a:xfrm>
              <a:off x="2455568" y="3815923"/>
              <a:ext cx="1872286" cy="1736418"/>
              <a:chOff x="2382416" y="4026235"/>
              <a:chExt cx="1872286" cy="1736418"/>
            </a:xfrm>
          </p:grpSpPr>
          <p:sp>
            <p:nvSpPr>
              <p:cNvPr id="22" name="六边形 1"/>
              <p:cNvSpPr/>
              <p:nvPr/>
            </p:nvSpPr>
            <p:spPr>
              <a:xfrm rot="10800000">
                <a:off x="2382416" y="402623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2597828" y="4040310"/>
                <a:ext cx="1466760" cy="1044668"/>
              </a:xfrm>
              <a:custGeom>
                <a:avLst/>
                <a:gdLst>
                  <a:gd name="connsiteX0" fmla="*/ 732970 w 1466760"/>
                  <a:gd name="connsiteY0" fmla="*/ 0 h 1044668"/>
                  <a:gd name="connsiteX1" fmla="*/ 1466760 w 1466760"/>
                  <a:gd name="connsiteY1" fmla="*/ 750100 h 1044668"/>
                  <a:gd name="connsiteX2" fmla="*/ 1410220 w 1466760"/>
                  <a:gd name="connsiteY2" fmla="*/ 801487 h 1044668"/>
                  <a:gd name="connsiteX3" fmla="*/ 732817 w 1466760"/>
                  <a:gd name="connsiteY3" fmla="*/ 1044668 h 1044668"/>
                  <a:gd name="connsiteX4" fmla="*/ 55414 w 1466760"/>
                  <a:gd name="connsiteY4" fmla="*/ 801487 h 1044668"/>
                  <a:gd name="connsiteX5" fmla="*/ 0 w 1466760"/>
                  <a:gd name="connsiteY5" fmla="*/ 751124 h 1044668"/>
                  <a:gd name="connsiteX6" fmla="*/ 732970 w 1466760"/>
                  <a:gd name="connsiteY6" fmla="*/ 0 h 10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760" h="1044668">
                    <a:moveTo>
                      <a:pt x="732970" y="0"/>
                    </a:moveTo>
                    <a:lnTo>
                      <a:pt x="1466760" y="750100"/>
                    </a:lnTo>
                    <a:lnTo>
                      <a:pt x="1410220" y="801487"/>
                    </a:lnTo>
                    <a:cubicBezTo>
                      <a:pt x="1226135" y="953407"/>
                      <a:pt x="990134" y="1044668"/>
                      <a:pt x="732817" y="1044668"/>
                    </a:cubicBezTo>
                    <a:cubicBezTo>
                      <a:pt x="475501" y="1044668"/>
                      <a:pt x="239499" y="953407"/>
                      <a:pt x="55414" y="801487"/>
                    </a:cubicBezTo>
                    <a:lnTo>
                      <a:pt x="0" y="751124"/>
                    </a:lnTo>
                    <a:lnTo>
                      <a:pt x="732970"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97" name="文本框 20"/>
            <p:cNvSpPr txBox="1"/>
            <p:nvPr/>
          </p:nvSpPr>
          <p:spPr>
            <a:xfrm>
              <a:off x="3097505" y="4142404"/>
              <a:ext cx="787068" cy="523220"/>
            </a:xfrm>
            <a:prstGeom prst="rect">
              <a:avLst/>
            </a:prstGeom>
            <a:noFill/>
            <a:ln w="9525">
              <a:noFill/>
            </a:ln>
          </p:spPr>
          <p:txBody>
            <a:bodyPr>
              <a:spAutoFit/>
            </a:bodyPr>
            <a:lstStyle/>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50" name="组合 23"/>
          <p:cNvGrpSpPr/>
          <p:nvPr/>
        </p:nvGrpSpPr>
        <p:grpSpPr>
          <a:xfrm>
            <a:off x="1562100" y="2705100"/>
            <a:ext cx="1735138" cy="1873250"/>
            <a:chOff x="1544432" y="2739929"/>
            <a:chExt cx="1736418" cy="1872286"/>
          </a:xfrm>
        </p:grpSpPr>
        <p:grpSp>
          <p:nvGrpSpPr>
            <p:cNvPr id="6188" name="组合 24"/>
            <p:cNvGrpSpPr/>
            <p:nvPr/>
          </p:nvGrpSpPr>
          <p:grpSpPr>
            <a:xfrm>
              <a:off x="1544432" y="2739929"/>
              <a:ext cx="1736418" cy="1872286"/>
              <a:chOff x="1471280" y="2950241"/>
              <a:chExt cx="1736418" cy="1872286"/>
            </a:xfrm>
          </p:grpSpPr>
          <p:sp>
            <p:nvSpPr>
              <p:cNvPr id="27" name="六边形 1"/>
              <p:cNvSpPr/>
              <p:nvPr/>
            </p:nvSpPr>
            <p:spPr>
              <a:xfrm rot="16200000">
                <a:off x="1403346" y="301817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2248392" y="3257954"/>
                <a:ext cx="954082" cy="1368193"/>
              </a:xfrm>
              <a:custGeom>
                <a:avLst/>
                <a:gdLst>
                  <a:gd name="connsiteX0" fmla="*/ 308563 w 954082"/>
                  <a:gd name="connsiteY0" fmla="*/ 0 h 1368193"/>
                  <a:gd name="connsiteX1" fmla="*/ 954082 w 954082"/>
                  <a:gd name="connsiteY1" fmla="*/ 629918 h 1368193"/>
                  <a:gd name="connsiteX2" fmla="*/ 199397 w 954082"/>
                  <a:gd name="connsiteY2" fmla="*/ 1368193 h 1368193"/>
                  <a:gd name="connsiteX3" fmla="*/ 181875 w 954082"/>
                  <a:gd name="connsiteY3" fmla="*/ 1344761 h 1368193"/>
                  <a:gd name="connsiteX4" fmla="*/ 0 w 954082"/>
                  <a:gd name="connsiteY4" fmla="*/ 749341 h 1368193"/>
                  <a:gd name="connsiteX5" fmla="*/ 243181 w 954082"/>
                  <a:gd name="connsiteY5" fmla="*/ 71938 h 1368193"/>
                  <a:gd name="connsiteX6" fmla="*/ 308563 w 954082"/>
                  <a:gd name="connsiteY6" fmla="*/ 0 h 13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4082" h="1368193">
                    <a:moveTo>
                      <a:pt x="308563" y="0"/>
                    </a:moveTo>
                    <a:lnTo>
                      <a:pt x="954082" y="629918"/>
                    </a:lnTo>
                    <a:lnTo>
                      <a:pt x="199397" y="1368193"/>
                    </a:lnTo>
                    <a:lnTo>
                      <a:pt x="181875" y="1344761"/>
                    </a:lnTo>
                    <a:cubicBezTo>
                      <a:pt x="67049" y="1174795"/>
                      <a:pt x="0" y="969898"/>
                      <a:pt x="0" y="749341"/>
                    </a:cubicBezTo>
                    <a:cubicBezTo>
                      <a:pt x="0" y="492025"/>
                      <a:pt x="91261" y="256023"/>
                      <a:pt x="243181" y="71938"/>
                    </a:cubicBezTo>
                    <a:lnTo>
                      <a:pt x="308563"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9" name="文本框 25"/>
            <p:cNvSpPr txBox="1"/>
            <p:nvPr/>
          </p:nvSpPr>
          <p:spPr>
            <a:xfrm>
              <a:off x="2472266" y="3414461"/>
              <a:ext cx="787068" cy="523220"/>
            </a:xfrm>
            <a:prstGeom prst="rect">
              <a:avLst/>
            </a:prstGeom>
            <a:noFill/>
            <a:ln w="9525">
              <a:noFill/>
            </a:ln>
          </p:spPr>
          <p:txBody>
            <a:bodyPr>
              <a:spAutoFit/>
            </a:bodyPr>
            <a:lstStyle/>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sp>
        <p:nvSpPr>
          <p:cNvPr id="6181" name="TextBox 35"/>
          <p:cNvSpPr txBox="1"/>
          <p:nvPr/>
        </p:nvSpPr>
        <p:spPr>
          <a:xfrm>
            <a:off x="7098030" y="2096135"/>
            <a:ext cx="4240530" cy="336550"/>
          </a:xfrm>
          <a:prstGeom prst="rect">
            <a:avLst/>
          </a:prstGeom>
        </p:spPr>
        <p:style>
          <a:lnRef idx="0">
            <a:srgbClr val="FFFFFF"/>
          </a:lnRef>
          <a:fillRef idx="2">
            <a:prstClr val="black"/>
          </a:fillRef>
          <a:effectRef idx="1">
            <a:prstClr val="black"/>
          </a:effectRef>
          <a:fontRef idx="minor">
            <a:schemeClr val="lt1"/>
          </a:fontRef>
        </p:style>
        <p:txBody>
          <a:bodyPr>
            <a:noAutofit/>
          </a:bodyPr>
          <a:lstStyle/>
          <a:p>
            <a:r>
              <a:rPr lang="en-US" sz="1300" dirty="0">
                <a:solidFill>
                  <a:schemeClr val="bg2">
                    <a:lumMod val="10000"/>
                  </a:schemeClr>
                </a:solidFill>
                <a:effectLst/>
                <a:latin typeface="Algerian" panose="04020705040A02060702" charset="0"/>
                <a:cs typeface="Algerian" panose="04020705040A02060702" charset="0"/>
                <a:sym typeface="+mn-ea"/>
              </a:rPr>
              <a:t>                                 </a:t>
            </a:r>
            <a:r>
              <a:rPr lang="en-US" sz="1500" dirty="0">
                <a:solidFill>
                  <a:schemeClr val="bg2">
                    <a:lumMod val="10000"/>
                  </a:schemeClr>
                </a:solidFill>
                <a:effectLst/>
                <a:latin typeface="Algerian" panose="04020705040A02060702" charset="0"/>
                <a:cs typeface="Algerian" panose="04020705040A02060702" charset="0"/>
                <a:sym typeface="+mn-ea"/>
              </a:rPr>
              <a:t>Introduction</a:t>
            </a:r>
            <a:r>
              <a:rPr lang="en-US" sz="1300" dirty="0">
                <a:solidFill>
                  <a:schemeClr val="bg2">
                    <a:lumMod val="10000"/>
                  </a:schemeClr>
                </a:solidFill>
                <a:effectLst/>
                <a:latin typeface="Algerian" panose="04020705040A02060702" charset="0"/>
                <a:cs typeface="Algerian" panose="04020705040A02060702" charset="0"/>
                <a:sym typeface="+mn-ea"/>
              </a:rPr>
              <a:t> </a:t>
            </a:r>
            <a:endParaRPr lang="en-US" altLang="zh-CN" sz="1300" dirty="0">
              <a:solidFill>
                <a:schemeClr val="bg2">
                  <a:lumMod val="10000"/>
                </a:schemeClr>
              </a:solidFill>
              <a:effectLst/>
              <a:latin typeface="Algerian" panose="04020705040A02060702" charset="0"/>
              <a:ea typeface="Microsoft YaHei" panose="020B0503020204020204" pitchFamily="34" charset="-122"/>
              <a:cs typeface="Algerian" panose="04020705040A02060702" charset="0"/>
              <a:sym typeface="+mn-ea"/>
            </a:endParaRPr>
          </a:p>
        </p:txBody>
      </p:sp>
      <p:grpSp>
        <p:nvGrpSpPr>
          <p:cNvPr id="6172" name="组合 35"/>
          <p:cNvGrpSpPr/>
          <p:nvPr/>
        </p:nvGrpSpPr>
        <p:grpSpPr>
          <a:xfrm>
            <a:off x="6377940" y="2014220"/>
            <a:ext cx="440055" cy="452755"/>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154" name="组合 39"/>
          <p:cNvGrpSpPr/>
          <p:nvPr/>
        </p:nvGrpSpPr>
        <p:grpSpPr>
          <a:xfrm>
            <a:off x="6371908" y="3864824"/>
            <a:ext cx="4930140" cy="451591"/>
            <a:chOff x="7094414" y="1779691"/>
            <a:chExt cx="4930962" cy="452396"/>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783504" y="1827401"/>
              <a:ext cx="4241872" cy="328244"/>
            </a:xfrm>
            <a:prstGeom prst="rect">
              <a:avLst/>
            </a:prstGeom>
          </p:spPr>
          <p:style>
            <a:lnRef idx="0">
              <a:srgbClr val="FFFFFF"/>
            </a:lnRef>
            <a:fillRef idx="2">
              <a:prstClr val="black"/>
            </a:fillRef>
            <a:effectRef idx="1">
              <a:prstClr val="black"/>
            </a:effectRef>
            <a:fontRef idx="minor">
              <a:schemeClr val="lt1"/>
            </a:fontRef>
          </p:style>
          <p:txBody>
            <a:bodyPr>
              <a:noAutofit/>
            </a:bodyPr>
            <a:lstStyle/>
            <a:p>
              <a:pPr algn="ctr"/>
              <a:r>
                <a:rPr lang="en-US" sz="1500" dirty="0">
                  <a:solidFill>
                    <a:srgbClr val="000000"/>
                  </a:solidFill>
                  <a:effectLst/>
                  <a:latin typeface="Algerian" panose="04020705040A02060702" charset="0"/>
                  <a:cs typeface="Algerian" panose="04020705040A02060702" charset="0"/>
                  <a:sym typeface="+mn-ea"/>
                </a:rPr>
                <a:t>Source code &amp; output</a:t>
              </a:r>
              <a:endParaRPr lang="en-US" altLang="zh-CN" sz="1500" dirty="0">
                <a:solidFill>
                  <a:srgbClr val="000000"/>
                </a:solidFill>
                <a:effectLst/>
                <a:latin typeface="Algerian" panose="04020705040A02060702" charset="0"/>
                <a:ea typeface="Microsoft YaHei" panose="020B0503020204020204" pitchFamily="34" charset="-122"/>
                <a:cs typeface="Algerian" panose="04020705040A02060702" charset="0"/>
                <a:sym typeface="+mn-ea"/>
              </a:endParaRPr>
            </a:p>
          </p:txBody>
        </p:sp>
      </p:grpSp>
      <p:grpSp>
        <p:nvGrpSpPr>
          <p:cNvPr id="6155" name="组合 44"/>
          <p:cNvGrpSpPr/>
          <p:nvPr/>
        </p:nvGrpSpPr>
        <p:grpSpPr>
          <a:xfrm>
            <a:off x="6371908" y="4840538"/>
            <a:ext cx="4930140" cy="452963"/>
            <a:chOff x="7094414" y="1779691"/>
            <a:chExt cx="4930962" cy="452396"/>
          </a:xfrm>
        </p:grpSpPr>
        <p:grpSp>
          <p:nvGrpSpPr>
            <p:cNvPr id="6156" name="组合 45"/>
            <p:cNvGrpSpPr/>
            <p:nvPr/>
          </p:nvGrpSpPr>
          <p:grpSpPr>
            <a:xfrm>
              <a:off x="7094414" y="1779691"/>
              <a:ext cx="440242" cy="452396"/>
              <a:chOff x="5576510" y="968753"/>
              <a:chExt cx="1884994" cy="1884995"/>
            </a:xfrm>
          </p:grpSpPr>
          <p:sp>
            <p:nvSpPr>
              <p:cNvPr id="48"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57" name="TextBox 35"/>
            <p:cNvSpPr txBox="1"/>
            <p:nvPr/>
          </p:nvSpPr>
          <p:spPr>
            <a:xfrm>
              <a:off x="7783504" y="1839306"/>
              <a:ext cx="4241872" cy="342471"/>
            </a:xfrm>
            <a:prstGeom prst="rect">
              <a:avLst/>
            </a:prstGeom>
          </p:spPr>
          <p:style>
            <a:lnRef idx="0">
              <a:srgbClr val="FFFFFF"/>
            </a:lnRef>
            <a:fillRef idx="2">
              <a:prstClr val="black"/>
            </a:fillRef>
            <a:effectRef idx="1">
              <a:prstClr val="black"/>
            </a:effectRef>
            <a:fontRef idx="minor">
              <a:schemeClr val="lt1"/>
            </a:fontRef>
          </p:style>
          <p:txBody>
            <a:bodyPr wrap="square">
              <a:noAutofit/>
            </a:bodyPr>
            <a:lstStyle/>
            <a:p>
              <a:pPr marL="457200" lvl="1" indent="457200" algn="l" eaLnBrk="1" hangingPunct="1"/>
              <a:r>
                <a:rPr lang="en-US" sz="1500" dirty="0">
                  <a:solidFill>
                    <a:srgbClr val="000000"/>
                  </a:solidFill>
                  <a:effectLst/>
                  <a:latin typeface="Algerian" panose="04020705040A02060702" charset="0"/>
                  <a:cs typeface="Algerian" panose="04020705040A02060702" charset="0"/>
                  <a:sym typeface="+mn-ea"/>
                </a:rPr>
                <a:t>            conclusion  </a:t>
              </a:r>
              <a:endParaRPr lang="en-US" sz="1500" i="0" dirty="0">
                <a:solidFill>
                  <a:srgbClr val="000000"/>
                </a:solidFill>
                <a:effectLst/>
                <a:latin typeface="Times New Roman" panose="02020603050405020304" pitchFamily="18" charset="0"/>
                <a:cs typeface="Times New Roman" panose="02020603050405020304" pitchFamily="18" charset="0"/>
              </a:endParaRPr>
            </a:p>
            <a:p>
              <a:pPr marL="457200" lvl="1" indent="457200" algn="l" eaLnBrk="1" hangingPunct="1"/>
              <a:endParaRPr lang="en-US" altLang="zh-CN" sz="1500"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12420" y="526415"/>
            <a:ext cx="4438650" cy="629920"/>
          </a:xfrm>
          <a:prstGeom prst="rect">
            <a:avLst/>
          </a:prstGeom>
          <a:noFill/>
        </p:spPr>
        <p:txBody>
          <a:bodyPr wrap="square" rtlCol="0">
            <a:spAutoFit/>
          </a:bodyPr>
          <a:lstStyle/>
          <a:p>
            <a:r>
              <a:rPr lang="en-US" sz="30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3000">
                <a:ln w="10160">
                  <a:solidFill>
                    <a:schemeClr val="accent5"/>
                  </a:solidFill>
                  <a:prstDash val="solid"/>
                </a:ln>
                <a:solidFill>
                  <a:schemeClr val="bg1">
                    <a:lumMod val="65000"/>
                  </a:schemeClr>
                </a:solidFill>
                <a:effectLst>
                  <a:outerShdw blurRad="38100" dist="22860" dir="5400000" algn="tl" rotWithShape="0">
                    <a:srgbClr val="000000">
                      <a:alpha val="30000"/>
                    </a:srgbClr>
                  </a:outerShdw>
                </a:effectLst>
              </a:rPr>
              <a:t> </a:t>
            </a:r>
            <a:r>
              <a:rPr lang="en-US" sz="3500">
                <a:solidFill>
                  <a:schemeClr val="bg1">
                    <a:lumMod val="65000"/>
                  </a:schemeClr>
                </a:solidFill>
                <a:effectLst/>
                <a:latin typeface="Algerian" panose="04020705040A02060702" charset="0"/>
                <a:cs typeface="Algerian" panose="04020705040A02060702" charset="0"/>
              </a:rPr>
              <a:t>CONTENT</a:t>
            </a:r>
          </a:p>
        </p:txBody>
      </p:sp>
      <p:sp>
        <p:nvSpPr>
          <p:cNvPr id="5" name="Text Box 4"/>
          <p:cNvSpPr txBox="1"/>
          <p:nvPr/>
        </p:nvSpPr>
        <p:spPr>
          <a:xfrm>
            <a:off x="7097395" y="3044190"/>
            <a:ext cx="4241165" cy="335915"/>
          </a:xfrm>
          <a:prstGeom prst="rect">
            <a:avLst/>
          </a:prstGeom>
        </p:spPr>
        <p:style>
          <a:lnRef idx="0">
            <a:srgbClr val="FFFFFF"/>
          </a:lnRef>
          <a:fillRef idx="2">
            <a:prstClr val="black"/>
          </a:fillRef>
          <a:effectRef idx="1">
            <a:prstClr val="black"/>
          </a:effectRef>
          <a:fontRef idx="minor">
            <a:schemeClr val="lt1"/>
          </a:fontRef>
        </p:style>
        <p:txBody>
          <a:bodyPr wrap="square" rtlCol="0">
            <a:noAutofit/>
          </a:bodyPr>
          <a:lstStyle/>
          <a:p>
            <a:r>
              <a:rPr lang="en-US" sz="1300" dirty="0">
                <a:solidFill>
                  <a:schemeClr val="bg2">
                    <a:lumMod val="10000"/>
                  </a:schemeClr>
                </a:solidFill>
                <a:latin typeface="Algerian" panose="04020705040A02060702" charset="0"/>
                <a:cs typeface="Algerian" panose="04020705040A02060702" charset="0"/>
                <a:sym typeface="+mn-ea"/>
              </a:rPr>
              <a:t>                        </a:t>
            </a:r>
            <a:r>
              <a:rPr lang="en-US" sz="1500" dirty="0">
                <a:solidFill>
                  <a:schemeClr val="bg2">
                    <a:lumMod val="10000"/>
                  </a:schemeClr>
                </a:solidFill>
                <a:latin typeface="Algerian" panose="04020705040A02060702" charset="0"/>
                <a:cs typeface="Algerian" panose="04020705040A02060702" charset="0"/>
                <a:sym typeface="+mn-ea"/>
              </a:rPr>
              <a:t>problem statement</a:t>
            </a:r>
            <a:r>
              <a:rPr lang="en-US" sz="1200" dirty="0">
                <a:solidFill>
                  <a:schemeClr val="bg2">
                    <a:lumMod val="10000"/>
                  </a:schemeClr>
                </a:solidFill>
                <a:latin typeface="Algerian" panose="04020705040A02060702" charset="0"/>
                <a:cs typeface="Algerian" panose="04020705040A02060702" charset="0"/>
                <a:sym typeface="+mn-ea"/>
              </a:rPr>
              <a:t> </a:t>
            </a:r>
            <a:endParaRPr lang="en-US" sz="1500" i="0" dirty="0">
              <a:solidFill>
                <a:schemeClr val="bg2">
                  <a:lumMod val="10000"/>
                </a:schemeClr>
              </a:solidFill>
              <a:effectLst/>
              <a:latin typeface="Times New Roman" panose="02020603050405020304" pitchFamily="18" charset="0"/>
              <a:cs typeface="Times New Roman" panose="02020603050405020304" pitchFamily="18" charset="0"/>
            </a:endParaRPr>
          </a:p>
          <a:p>
            <a:endParaRPr lang="en-US" sz="1500" i="0" dirty="0">
              <a:solidFill>
                <a:schemeClr val="bg2">
                  <a:lumMod val="10000"/>
                </a:schemeClr>
              </a:solidFill>
              <a:effectLst/>
              <a:latin typeface="Times New Roman" panose="02020603050405020304" pitchFamily="18" charset="0"/>
              <a:cs typeface="Times New Roman" panose="02020603050405020304" pitchFamily="18" charset="0"/>
            </a:endParaRPr>
          </a:p>
        </p:txBody>
      </p:sp>
      <p:grpSp>
        <p:nvGrpSpPr>
          <p:cNvPr id="8" name="组合 35"/>
          <p:cNvGrpSpPr/>
          <p:nvPr/>
        </p:nvGrpSpPr>
        <p:grpSpPr>
          <a:xfrm>
            <a:off x="6371590" y="2992755"/>
            <a:ext cx="440055" cy="452755"/>
            <a:chOff x="5576510" y="968753"/>
            <a:chExt cx="1884994" cy="1884995"/>
          </a:xfrm>
        </p:grpSpPr>
        <p:sp>
          <p:nvSpPr>
            <p:cNvPr id="9"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70" name="文本框 1"/>
          <p:cNvSpPr txBox="1"/>
          <p:nvPr/>
        </p:nvSpPr>
        <p:spPr>
          <a:xfrm>
            <a:off x="314325" y="209550"/>
            <a:ext cx="11785600" cy="990600"/>
          </a:xfrm>
          <a:prstGeom prst="rect">
            <a:avLst/>
          </a:prstGeom>
          <a:noFill/>
          <a:ln w="9525">
            <a:noFill/>
          </a:ln>
        </p:spPr>
        <p:txBody>
          <a:bodyPr wrap="square">
            <a:noAutofit/>
          </a:bodyPr>
          <a:lstStyle/>
          <a:p>
            <a:pPr algn="ctr" eaLnBrk="1" hangingPunct="1"/>
            <a:r>
              <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rPr>
              <a:t>Introduction TO annotated parse tree</a:t>
            </a:r>
          </a:p>
        </p:txBody>
      </p:sp>
      <p:sp>
        <p:nvSpPr>
          <p:cNvPr id="2" name="Text Box 1"/>
          <p:cNvSpPr txBox="1"/>
          <p:nvPr/>
        </p:nvSpPr>
        <p:spPr>
          <a:xfrm>
            <a:off x="2686050" y="1199515"/>
            <a:ext cx="4064000" cy="368300"/>
          </a:xfrm>
          <a:prstGeom prst="rect">
            <a:avLst/>
          </a:prstGeom>
          <a:noFill/>
        </p:spPr>
        <p:txBody>
          <a:bodyPr wrap="square" rtlCol="0">
            <a:spAutoFit/>
          </a:bodyPr>
          <a:lstStyle/>
          <a:p>
            <a:endParaRPr lang="en-US"/>
          </a:p>
        </p:txBody>
      </p:sp>
      <p:sp>
        <p:nvSpPr>
          <p:cNvPr id="5" name="Text Box 4"/>
          <p:cNvSpPr txBox="1"/>
          <p:nvPr/>
        </p:nvSpPr>
        <p:spPr>
          <a:xfrm>
            <a:off x="5524500" y="2115185"/>
            <a:ext cx="6323330" cy="4150360"/>
          </a:xfrm>
          <a:prstGeom prst="rect">
            <a:avLst/>
          </a:prstGeom>
          <a:noFill/>
        </p:spPr>
        <p:txBody>
          <a:bodyPr wrap="square" rtlCol="0">
            <a:noAutofit/>
          </a:bodyPr>
          <a:lstStyle/>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Annotated Parse Tree – The parse tree containing the values of attributes at each node for given input string is called annotated or decorated parse tree.</a:t>
            </a:r>
          </a:p>
          <a:p>
            <a:pPr marL="285750" indent="-285750" algn="just">
              <a:buFont typeface="Wingdings" panose="05000000000000000000" charset="0"/>
              <a:buChar char="Ø"/>
            </a:pPr>
            <a:endParaRPr lang="en-US" sz="21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In modern software development, understanding and analyzing source code are essential tasks for ensuring correctness, maintainability, and scalability.</a:t>
            </a:r>
          </a:p>
          <a:p>
            <a:pPr algn="just">
              <a:buFont typeface="Wingdings" panose="05000000000000000000" charset="0"/>
            </a:pPr>
            <a:endParaRPr lang="en-US" sz="21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100">
                <a:solidFill>
                  <a:schemeClr val="bg1">
                    <a:lumMod val="95000"/>
                  </a:schemeClr>
                </a:solidFill>
                <a:latin typeface="Footlight MT Light" panose="0204060206030A020304" charset="0"/>
                <a:cs typeface="Footlight MT Light" panose="0204060206030A020304" charset="0"/>
              </a:rPr>
              <a:t>Annotated parse tree generation represents a pivotal approach to advancing source code analysis, offering developers deeper insights into their code bases.</a:t>
            </a: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endParaRPr lang="en-US">
              <a:solidFill>
                <a:schemeClr val="bg1">
                  <a:lumMod val="95000"/>
                </a:schemeClr>
              </a:solidFill>
              <a:latin typeface="Footlight MT Light" panose="0204060206030A020304" charset="0"/>
              <a:cs typeface="Footlight MT Light" panose="0204060206030A020304" charset="0"/>
            </a:endParaRPr>
          </a:p>
        </p:txBody>
      </p:sp>
      <p:pic>
        <p:nvPicPr>
          <p:cNvPr id="101" name="Picture 100"/>
          <p:cNvPicPr/>
          <p:nvPr/>
        </p:nvPicPr>
        <p:blipFill>
          <a:blip r:embed="rId2"/>
          <a:srcRect l="-2472" t="468" r="-4188"/>
          <a:stretch>
            <a:fillRect/>
          </a:stretch>
        </p:blipFill>
        <p:spPr>
          <a:xfrm>
            <a:off x="217170" y="1504315"/>
            <a:ext cx="5643880" cy="5010785"/>
          </a:xfrm>
          <a:prstGeom prst="flowChartOnlineStorage">
            <a:avLst/>
          </a:prstGeom>
          <a:noFill/>
          <a:ln w="9525">
            <a:noFill/>
          </a:ln>
        </p:spPr>
      </p:pic>
      <p:grpSp>
        <p:nvGrpSpPr>
          <p:cNvPr id="13315" name="组合 2"/>
          <p:cNvGrpSpPr/>
          <p:nvPr/>
        </p:nvGrpSpPr>
        <p:grpSpPr>
          <a:xfrm>
            <a:off x="635" y="56515"/>
            <a:ext cx="12192000"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371600"/>
            <a:ext cx="4691380" cy="1329690"/>
            <a:chOff x="6436662" y="1473868"/>
            <a:chExt cx="4690832" cy="1329641"/>
          </a:xfrm>
        </p:grpSpPr>
        <p:sp>
          <p:nvSpPr>
            <p:cNvPr id="13" name="矩形 12"/>
            <p:cNvSpPr/>
            <p:nvPr/>
          </p:nvSpPr>
          <p:spPr>
            <a:xfrm>
              <a:off x="6436662" y="1562130"/>
              <a:ext cx="76191" cy="124011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20156" y="1473868"/>
              <a:ext cx="4507338" cy="1329641"/>
            </a:xfrm>
            <a:prstGeom prst="rect">
              <a:avLst/>
            </a:prstGeom>
            <a:noFill/>
            <a:ln w="9525">
              <a:noFill/>
            </a:ln>
          </p:spPr>
          <p:txBody>
            <a:bodyPr>
              <a:noAutofit/>
            </a:bodyPr>
            <a:lstStyle/>
            <a:p>
              <a:pPr algn="just" eaLnBrk="1" hangingPunct="1"/>
              <a:r>
                <a:rPr lang="zh-CN" altLang="en-US" sz="1600" dirty="0">
                  <a:solidFill>
                    <a:schemeClr val="bg1"/>
                  </a:solidFill>
                  <a:latin typeface="Footlight MT Light" panose="0204060206030A020304" charset="0"/>
                  <a:ea typeface="Microsoft YaHei" panose="020B0503020204020204" pitchFamily="34" charset="-122"/>
                  <a:cs typeface="Footlight MT Light" panose="0204060206030A020304" charset="0"/>
                </a:rPr>
                <a:t>Complexity of Source Code Analysis:</a:t>
              </a:r>
              <a:r>
                <a:rPr lang="zh-CN" altLang="en-US" sz="1400" dirty="0">
                  <a:solidFill>
                    <a:schemeClr val="bg1"/>
                  </a:solidFill>
                  <a:latin typeface="Footlight MT Light" panose="0204060206030A020304" charset="0"/>
                  <a:ea typeface="Microsoft YaHei" panose="020B0503020204020204" pitchFamily="34" charset="-122"/>
                  <a:cs typeface="Footlight MT Light" panose="0204060206030A020304" charset="0"/>
                </a:rPr>
                <a:t> Traditional source code analysis techniques often rely on syntactic parsing, which may not capture the full semantics and context of the code. This can lead to limited understanding and ineffective debugging, especially in complex software systems with intricate control flow and data dependencies.</a:t>
              </a:r>
            </a:p>
          </p:txBody>
        </p:sp>
      </p:grpSp>
      <p:grpSp>
        <p:nvGrpSpPr>
          <p:cNvPr id="10247" name="组合 14"/>
          <p:cNvGrpSpPr/>
          <p:nvPr/>
        </p:nvGrpSpPr>
        <p:grpSpPr>
          <a:xfrm>
            <a:off x="6673850" y="2976245"/>
            <a:ext cx="4756150" cy="2043430"/>
            <a:chOff x="6436662" y="1621183"/>
            <a:chExt cx="4755594" cy="2043355"/>
          </a:xfrm>
        </p:grpSpPr>
        <p:sp>
          <p:nvSpPr>
            <p:cNvPr id="16" name="矩形 15"/>
            <p:cNvSpPr/>
            <p:nvPr/>
          </p:nvSpPr>
          <p:spPr>
            <a:xfrm>
              <a:off x="6436662" y="1713890"/>
              <a:ext cx="76191" cy="1402029"/>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20156" y="1621183"/>
              <a:ext cx="4572100" cy="2043355"/>
            </a:xfrm>
            <a:prstGeom prst="rect">
              <a:avLst/>
            </a:prstGeom>
            <a:noFill/>
            <a:ln w="9525">
              <a:noFill/>
            </a:ln>
          </p:spPr>
          <p:txBody>
            <a:bodyPr>
              <a:noAutofit/>
            </a:bodyPr>
            <a:lstStyle/>
            <a:p>
              <a:pPr algn="just" eaLnBrk="1" hangingPunct="1"/>
              <a:r>
                <a:rPr lang="zh-CN" altLang="en-US" sz="16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Lack of Semantic Context:</a:t>
              </a:r>
              <a:r>
                <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 Without semantic annotations, parse trees offer only a structural representation of the code, lacking crucial information such as data types, variable scopes, and function definitions. This hampers developers' ability to perform comprehensive analysis and make informed decisions during software development.</a:t>
              </a:r>
            </a:p>
          </p:txBody>
        </p:sp>
      </p:grpSp>
      <p:grpSp>
        <p:nvGrpSpPr>
          <p:cNvPr id="10248" name="组合 17"/>
          <p:cNvGrpSpPr/>
          <p:nvPr/>
        </p:nvGrpSpPr>
        <p:grpSpPr>
          <a:xfrm>
            <a:off x="6673850" y="4683761"/>
            <a:ext cx="4756150" cy="1536065"/>
            <a:chOff x="6436662" y="1728495"/>
            <a:chExt cx="4755594" cy="1536009"/>
          </a:xfrm>
        </p:grpSpPr>
        <p:sp>
          <p:nvSpPr>
            <p:cNvPr id="19" name="矩形 18"/>
            <p:cNvSpPr/>
            <p:nvPr/>
          </p:nvSpPr>
          <p:spPr>
            <a:xfrm>
              <a:off x="6436662" y="1799612"/>
              <a:ext cx="76826" cy="124011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20156" y="1728495"/>
              <a:ext cx="4572100" cy="1536009"/>
            </a:xfrm>
            <a:prstGeom prst="rect">
              <a:avLst/>
            </a:prstGeom>
            <a:noFill/>
            <a:ln w="9525">
              <a:noFill/>
            </a:ln>
          </p:spPr>
          <p:txBody>
            <a:bodyPr>
              <a:noAutofit/>
            </a:bodyPr>
            <a:lstStyle/>
            <a:p>
              <a:pPr algn="just" eaLnBrk="1" hangingPunct="1"/>
              <a:r>
                <a:rPr lang="zh-CN" altLang="en-US" sz="16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Error Prone Semantic Analysis</a:t>
              </a:r>
              <a:r>
                <a:rPr lang="zh-CN" altLang="en-US" sz="1400" dirty="0">
                  <a:solidFill>
                    <a:schemeClr val="bg1">
                      <a:lumMod val="95000"/>
                    </a:schemeClr>
                  </a:solidFill>
                  <a:latin typeface="Footlight MT Light" panose="0204060206030A020304" charset="0"/>
                  <a:ea typeface="Microsoft YaHei" panose="020B0503020204020204" pitchFamily="34" charset="-122"/>
                  <a:cs typeface="Footlight MT Light" panose="0204060206030A020304" charset="0"/>
                </a:rPr>
                <a:t>: Manual annotation of parse trees with semantic information is tedious and error-prone, especially for large codebases. Human errors in semantic analysis can lead to inaccuracies in the annotated parse tree, resulting in incorrect program behavior and wasted development time.</a:t>
              </a:r>
            </a:p>
          </p:txBody>
        </p:sp>
      </p:grpSp>
      <p:sp>
        <p:nvSpPr>
          <p:cNvPr id="2" name="Text Box 1"/>
          <p:cNvSpPr txBox="1"/>
          <p:nvPr/>
        </p:nvSpPr>
        <p:spPr>
          <a:xfrm>
            <a:off x="508635" y="540385"/>
            <a:ext cx="11239500" cy="629920"/>
          </a:xfrm>
          <a:prstGeom prst="rect">
            <a:avLst/>
          </a:prstGeom>
          <a:noFill/>
        </p:spPr>
        <p:txBody>
          <a:bodyPr wrap="square" rtlCol="0">
            <a:spAutoFit/>
          </a:bodyPr>
          <a:lstStyle/>
          <a:p>
            <a:pPr algn="l"/>
            <a:r>
              <a:rPr lang="en-US" sz="3500">
                <a:solidFill>
                  <a:schemeClr val="bg1">
                    <a:lumMod val="65000"/>
                  </a:schemeClr>
                </a:solidFill>
                <a:latin typeface="Algerian" panose="04020705040A02060702" charset="0"/>
                <a:cs typeface="Algerian" panose="04020705040A02060702" charset="0"/>
              </a:rPr>
              <a:t>Problem statement </a:t>
            </a:r>
          </a:p>
        </p:txBody>
      </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1280795" y="633730"/>
            <a:ext cx="4064000" cy="368300"/>
          </a:xfrm>
          <a:prstGeom prst="rect">
            <a:avLst/>
          </a:prstGeom>
          <a:noFill/>
        </p:spPr>
        <p:txBody>
          <a:bodyPr wrap="square" rtlCol="0">
            <a:spAutoFit/>
          </a:bodyPr>
          <a:lstStyle/>
          <a:p>
            <a:endParaRPr lang="en-US"/>
          </a:p>
        </p:txBody>
      </p:sp>
      <p:sp>
        <p:nvSpPr>
          <p:cNvPr id="3" name="Text Box 2"/>
          <p:cNvSpPr txBox="1"/>
          <p:nvPr/>
        </p:nvSpPr>
        <p:spPr>
          <a:xfrm>
            <a:off x="422275" y="226889"/>
            <a:ext cx="10952480" cy="864235"/>
          </a:xfrm>
          <a:prstGeom prst="rect">
            <a:avLst/>
          </a:prstGeom>
          <a:noFill/>
        </p:spPr>
        <p:txBody>
          <a:bodyPr wrap="square" rtlCol="0">
            <a:noAutofit/>
          </a:bodyPr>
          <a:lstStyle/>
          <a:p>
            <a:r>
              <a:rPr lang="en-US" sz="3500">
                <a:solidFill>
                  <a:schemeClr val="bg1">
                    <a:lumMod val="95000"/>
                  </a:schemeClr>
                </a:solidFill>
                <a:latin typeface="Algerian" panose="04020705040A02060702" charset="0"/>
                <a:cs typeface="Algerian" panose="04020705040A02060702" charset="0"/>
                <a:sym typeface="+mn-ea"/>
              </a:rPr>
              <a:t>        </a:t>
            </a:r>
            <a:r>
              <a:rPr lang="en-US" sz="3500">
                <a:solidFill>
                  <a:schemeClr val="bg1">
                    <a:lumMod val="65000"/>
                  </a:schemeClr>
                </a:solidFill>
                <a:latin typeface="Algerian" panose="04020705040A02060702" charset="0"/>
                <a:cs typeface="Algerian" panose="04020705040A02060702" charset="0"/>
                <a:sym typeface="+mn-ea"/>
              </a:rPr>
              <a:t>Applications of Annotated Parse Trees</a:t>
            </a:r>
            <a:endParaRPr lang="en-US" sz="3500" dirty="0">
              <a:solidFill>
                <a:schemeClr val="bg1">
                  <a:lumMod val="65000"/>
                </a:schemeClr>
              </a:solidFill>
              <a:effectLst/>
              <a:latin typeface="Algerian" panose="04020705040A02060702" charset="0"/>
              <a:cs typeface="Algerian" panose="04020705040A02060702" charset="0"/>
              <a:sym typeface="+mn-ea"/>
            </a:endParaRPr>
          </a:p>
        </p:txBody>
      </p:sp>
      <p:sp>
        <p:nvSpPr>
          <p:cNvPr id="6" name="Text Box 5"/>
          <p:cNvSpPr txBox="1"/>
          <p:nvPr/>
        </p:nvSpPr>
        <p:spPr>
          <a:xfrm>
            <a:off x="640715" y="1791335"/>
            <a:ext cx="10831830" cy="4799965"/>
          </a:xfrm>
          <a:prstGeom prst="rect">
            <a:avLst/>
          </a:prstGeom>
          <a:noFill/>
        </p:spPr>
        <p:txBody>
          <a:bodyPr wrap="square" rtlCol="0">
            <a:noAutofit/>
          </a:bodyPr>
          <a:lstStyle/>
          <a:p>
            <a:endParaRPr lang="en-US" sz="2200">
              <a:solidFill>
                <a:schemeClr val="bg1">
                  <a:lumMod val="95000"/>
                </a:schemeClr>
              </a:solidFill>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Sentiment analysis: Analyzing the sentiment expressed in a sentence based on syntactic and semantic cues.</a:t>
            </a: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Information extraction: Extracting structured information from unstructured text using semantic annotations.</a:t>
            </a: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Question answering: Understanding and processing questions by analyzing syntactic and semantic structures.</a:t>
            </a:r>
          </a:p>
          <a:p>
            <a:pPr algn="just">
              <a:buFont typeface="Wingdings" panose="05000000000000000000" charset="0"/>
            </a:pPr>
            <a:endParaRPr lang="en-US" sz="2000">
              <a:solidFill>
                <a:schemeClr val="bg1">
                  <a:lumMod val="95000"/>
                </a:schemeClr>
              </a:solidFill>
              <a:latin typeface="Footlight MT Light" panose="0204060206030A020304" charset="0"/>
              <a:cs typeface="Footlight MT Light" panose="0204060206030A020304" charset="0"/>
            </a:endParaRPr>
          </a:p>
          <a:p>
            <a:pPr marL="285750" indent="-285750" algn="just">
              <a:buFont typeface="Wingdings" panose="05000000000000000000" charset="0"/>
              <a:buChar char="Ø"/>
            </a:pPr>
            <a:r>
              <a:rPr lang="en-US" sz="2000">
                <a:solidFill>
                  <a:schemeClr val="bg1">
                    <a:lumMod val="95000"/>
                  </a:schemeClr>
                </a:solidFill>
                <a:latin typeface="Footlight MT Light" panose="0204060206030A020304" charset="0"/>
                <a:cs typeface="Footlight MT Light" panose="0204060206030A020304" charset="0"/>
              </a:rPr>
              <a:t>Machine translation: Mapping syntactic and semantic structures between languages for translation purposes.</a:t>
            </a:r>
          </a:p>
        </p:txBody>
      </p:sp>
      <p:grpSp>
        <p:nvGrpSpPr>
          <p:cNvPr id="13315" name="组合 2"/>
          <p:cNvGrpSpPr/>
          <p:nvPr/>
        </p:nvGrpSpPr>
        <p:grpSpPr>
          <a:xfrm>
            <a:off x="635" y="56515"/>
            <a:ext cx="1213294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266" name="文本框 1"/>
          <p:cNvSpPr txBox="1"/>
          <p:nvPr/>
        </p:nvSpPr>
        <p:spPr>
          <a:xfrm>
            <a:off x="347980" y="219075"/>
            <a:ext cx="11517630" cy="629920"/>
          </a:xfrm>
          <a:prstGeom prst="rect">
            <a:avLst/>
          </a:prstGeom>
          <a:noFill/>
          <a:ln w="9525">
            <a:noFill/>
          </a:ln>
        </p:spPr>
        <p:txBody>
          <a:bodyPr wrap="square">
            <a:spAutoFit/>
          </a:bodyPr>
          <a:lstStyle/>
          <a:p>
            <a:pPr algn="ctr" eaLnBrk="1" hangingPunct="1"/>
            <a:r>
              <a:rPr lang="en-US" altLang="zh-CN" sz="3500" dirty="0">
                <a:solidFill>
                  <a:schemeClr val="bg1">
                    <a:lumMod val="65000"/>
                  </a:schemeClr>
                </a:solidFill>
                <a:latin typeface="Algerian" panose="04020705040A02060702" charset="0"/>
                <a:ea typeface="Microsoft YaHei" panose="020B0503020204020204" pitchFamily="34" charset="-122"/>
                <a:cs typeface="Algerian" panose="04020705040A02060702" charset="0"/>
              </a:rPr>
              <a:t>source code &amp; output</a:t>
            </a:r>
          </a:p>
        </p:txBody>
      </p:sp>
      <p:sp>
        <p:nvSpPr>
          <p:cNvPr id="11271" name="矩形 37"/>
          <p:cNvSpPr/>
          <p:nvPr/>
        </p:nvSpPr>
        <p:spPr>
          <a:xfrm>
            <a:off x="593090" y="1087755"/>
            <a:ext cx="11202670" cy="4535805"/>
          </a:xfrm>
          <a:prstGeom prst="rect">
            <a:avLst/>
          </a:prstGeom>
          <a:noFill/>
          <a:ln w="9525">
            <a:noFill/>
          </a:ln>
        </p:spPr>
        <p:txBody>
          <a:bodyPr>
            <a:noAutofit/>
          </a:bodyPr>
          <a:lstStyle/>
          <a:p>
            <a:pPr algn="ctr" eaLnBrk="1" hangingPunct="1"/>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35585" y="1087755"/>
            <a:ext cx="4194810" cy="5770245"/>
          </a:xfrm>
          <a:prstGeom prst="rect">
            <a:avLst/>
          </a:prstGeom>
          <a:noFill/>
        </p:spPr>
        <p:txBody>
          <a:bodyPr wrap="square" rtlCol="0">
            <a:noAutofit/>
          </a:bodyPr>
          <a:lstStyle/>
          <a:p>
            <a:pPr>
              <a:buFont typeface="Wingdings" panose="05000000000000000000" charset="0"/>
            </a:pPr>
            <a:r>
              <a:rPr lang="en-US" sz="1400">
                <a:solidFill>
                  <a:schemeClr val="bg1">
                    <a:lumMod val="65000"/>
                  </a:schemeClr>
                </a:solidFill>
                <a:latin typeface="Algerian" panose="04020705040A02060702" charset="0"/>
                <a:cs typeface="Algerian" panose="04020705040A02060702" charset="0"/>
              </a:rPr>
              <a:t>SOURCE CODE:</a:t>
            </a:r>
          </a:p>
          <a:p>
            <a:pPr>
              <a:buFont typeface="Wingdings" panose="05000000000000000000" charset="0"/>
            </a:pPr>
            <a:endParaRPr lang="en-US" sz="1400">
              <a:solidFill>
                <a:schemeClr val="bg1">
                  <a:lumMod val="65000"/>
                </a:schemeClr>
              </a:solidFill>
              <a:latin typeface="Algerian" panose="04020705040A02060702" charset="0"/>
              <a:cs typeface="Algerian" panose="04020705040A02060702"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&lt;stdio.h&gt;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&lt;stdlib.h&gt;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#include &lt;string.h&gt;</a:t>
            </a:r>
          </a:p>
          <a:p>
            <a:pPr>
              <a:buFont typeface="Wingdings" panose="05000000000000000000" charset="0"/>
            </a:pP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struct TreeNode {</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char* type;</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char* value;</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struct TreeNode* left;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    struct TreeNode* right;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struct TreeNode* createNode(char* type, char* value);</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void addChild(struct TreeNode* parent, struct TreeNode* child);</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rPr>
              <a:t>void printTree(struct TreeNode* root, int depth, int isLeft);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struct TreeNode* createNode(char* type, char* value)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newNode = (struct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TreeNode*)malloc(sizeof(struct TreeNode));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newNode-&gt;type = strdup(type);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newNode-&gt;value = strdup(value);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newNode-&gt;left = NULL;</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newNode-&gt;right = NULL;</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return newNode;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void addChild(struct TreeNode* parent, struct TreeNode* child)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(parent-&gt;left == NULL)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parent-&gt;left = child;</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else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parent-&gt;right = child;</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endParaRPr>
          </a:p>
          <a:p>
            <a:pPr>
              <a:buFont typeface="Wingdings" panose="05000000000000000000" charset="0"/>
            </a:pPr>
            <a:endParaRPr lang="en-US">
              <a:solidFill>
                <a:schemeClr val="bg2">
                  <a:lumMod val="75000"/>
                </a:schemeClr>
              </a:solidFill>
            </a:endParaRPr>
          </a:p>
          <a:p>
            <a:pPr>
              <a:buFont typeface="Wingdings" panose="05000000000000000000" charset="0"/>
            </a:pPr>
            <a:endParaRPr lang="en-US">
              <a:solidFill>
                <a:schemeClr val="bg2">
                  <a:lumMod val="75000"/>
                </a:schemeClr>
              </a:solidFill>
              <a:sym typeface="+mn-ea"/>
            </a:endParaRPr>
          </a:p>
          <a:p>
            <a:pPr>
              <a:buFont typeface="Wingdings" panose="05000000000000000000" charset="0"/>
            </a:pPr>
            <a:r>
              <a:rPr lang="en-US">
                <a:solidFill>
                  <a:schemeClr val="bg2">
                    <a:lumMod val="75000"/>
                  </a:schemeClr>
                </a:solidFill>
                <a:sym typeface="+mn-ea"/>
              </a:rPr>
              <a:t> </a:t>
            </a:r>
            <a:endParaRPr lang="en-US">
              <a:solidFill>
                <a:schemeClr val="bg2">
                  <a:lumMod val="75000"/>
                </a:schemeClr>
              </a:solidFill>
            </a:endParaRPr>
          </a:p>
        </p:txBody>
      </p:sp>
      <p:grpSp>
        <p:nvGrpSpPr>
          <p:cNvPr id="13315" name="组合 2"/>
          <p:cNvGrpSpPr/>
          <p:nvPr/>
        </p:nvGrpSpPr>
        <p:grpSpPr>
          <a:xfrm>
            <a:off x="0" y="56515"/>
            <a:ext cx="12099290"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Text Box 2"/>
          <p:cNvSpPr txBox="1"/>
          <p:nvPr/>
        </p:nvSpPr>
        <p:spPr>
          <a:xfrm>
            <a:off x="9832975" y="2615565"/>
            <a:ext cx="3066415" cy="3634105"/>
          </a:xfrm>
          <a:prstGeom prst="rect">
            <a:avLst/>
          </a:prstGeom>
          <a:noFill/>
        </p:spPr>
        <p:txBody>
          <a:bodyPr wrap="square" rtlCol="0">
            <a:noAutofit/>
          </a:bodyPr>
          <a:lstStyle/>
          <a:p>
            <a:endParaRPr lang="en-US"/>
          </a:p>
        </p:txBody>
      </p:sp>
      <p:sp>
        <p:nvSpPr>
          <p:cNvPr id="6" name="Text Box 5"/>
          <p:cNvSpPr txBox="1"/>
          <p:nvPr/>
        </p:nvSpPr>
        <p:spPr>
          <a:xfrm>
            <a:off x="8433435" y="1089660"/>
            <a:ext cx="3667125" cy="5673725"/>
          </a:xfrm>
          <a:prstGeom prst="rect">
            <a:avLst/>
          </a:prstGeom>
          <a:noFill/>
        </p:spPr>
        <p:txBody>
          <a:bodyPr wrap="square" rtlCol="0">
            <a:noAutofit/>
          </a:bodyPr>
          <a:lstStyle/>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struct </a:t>
            </a:r>
            <a:r>
              <a:rPr lang="en-US" sz="1200" dirty="0" err="1">
                <a:solidFill>
                  <a:schemeClr val="bg1"/>
                </a:solidFill>
                <a:latin typeface="Footlight MT Light" panose="0204060206030A020304" charset="0"/>
                <a:cs typeface="Footlight MT Light" panose="0204060206030A020304" charset="0"/>
                <a:sym typeface="+mn-ea"/>
              </a:rPr>
              <a:t>TreeNode</a:t>
            </a:r>
            <a:r>
              <a:rPr lang="en-US" sz="1200" dirty="0">
                <a:solidFill>
                  <a:schemeClr val="bg1"/>
                </a:solidFill>
                <a:latin typeface="Footlight MT Light" panose="0204060206030A020304" charset="0"/>
                <a:cs typeface="Footlight MT Light" panose="0204060206030A020304" charset="0"/>
                <a:sym typeface="+mn-ea"/>
              </a:rPr>
              <a:t>* num5Node = </a:t>
            </a:r>
            <a:r>
              <a:rPr lang="en-US" sz="1200" dirty="0" err="1">
                <a:solidFill>
                  <a:schemeClr val="bg1"/>
                </a:solidFill>
                <a:latin typeface="Footlight MT Light" panose="0204060206030A020304" charset="0"/>
                <a:cs typeface="Footlight MT Light" panose="0204060206030A020304" charset="0"/>
                <a:sym typeface="+mn-ea"/>
              </a:rPr>
              <a:t>createNode</a:t>
            </a:r>
            <a:r>
              <a:rPr lang="en-US" sz="1200" dirty="0">
                <a:solidFill>
                  <a:schemeClr val="bg1"/>
                </a:solidFill>
                <a:latin typeface="Footlight MT Light" panose="0204060206030A020304" charset="0"/>
                <a:cs typeface="Footlight MT Light" panose="0204060206030A020304" charset="0"/>
                <a:sym typeface="+mn-ea"/>
              </a:rPr>
              <a:t>("Number", "3");</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addChild</a:t>
            </a:r>
            <a:r>
              <a:rPr lang="en-US" sz="1200" dirty="0">
                <a:solidFill>
                  <a:schemeClr val="bg1"/>
                </a:solidFill>
                <a:latin typeface="Footlight MT Light" panose="0204060206030A020304" charset="0"/>
                <a:cs typeface="Footlight MT Light" panose="0204060206030A020304" charset="0"/>
                <a:sym typeface="+mn-ea"/>
              </a:rPr>
              <a:t>(root, </a:t>
            </a:r>
            <a:r>
              <a:rPr lang="en-US" sz="1200" dirty="0" err="1">
                <a:solidFill>
                  <a:schemeClr val="bg1"/>
                </a:solidFill>
                <a:latin typeface="Footlight MT Light" panose="0204060206030A020304" charset="0"/>
                <a:cs typeface="Footlight MT Light" panose="0204060206030A020304" charset="0"/>
                <a:sym typeface="+mn-ea"/>
              </a:rPr>
              <a:t>plusNode</a:t>
            </a:r>
            <a:r>
              <a:rPr lang="en-US" sz="1200" dirty="0">
                <a:solidFill>
                  <a:schemeClr val="bg1"/>
                </a:solidFill>
                <a:latin typeface="Footlight MT Light" panose="0204060206030A020304" charset="0"/>
                <a:cs typeface="Footlight MT Light" panose="0204060206030A020304" charset="0"/>
                <a:sym typeface="+mn-ea"/>
              </a:rPr>
              <a:t>);</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addChild</a:t>
            </a:r>
            <a:r>
              <a:rPr lang="en-US" sz="1200" dirty="0">
                <a:solidFill>
                  <a:schemeClr val="bg1"/>
                </a:solidFill>
                <a:latin typeface="Footlight MT Light" panose="0204060206030A020304" charset="0"/>
                <a:cs typeface="Footlight MT Light" panose="0204060206030A020304" charset="0"/>
                <a:sym typeface="+mn-ea"/>
              </a:rPr>
              <a:t>(</a:t>
            </a:r>
            <a:r>
              <a:rPr lang="en-US" sz="1200" dirty="0" err="1">
                <a:solidFill>
                  <a:schemeClr val="bg1"/>
                </a:solidFill>
                <a:latin typeface="Footlight MT Light" panose="0204060206030A020304" charset="0"/>
                <a:cs typeface="Footlight MT Light" panose="0204060206030A020304" charset="0"/>
                <a:sym typeface="+mn-ea"/>
              </a:rPr>
              <a:t>plusNode</a:t>
            </a:r>
            <a:r>
              <a:rPr lang="en-US" sz="1200" dirty="0">
                <a:solidFill>
                  <a:schemeClr val="bg1"/>
                </a:solidFill>
                <a:latin typeface="Footlight MT Light" panose="0204060206030A020304" charset="0"/>
                <a:cs typeface="Footlight MT Light" panose="0204060206030A020304" charset="0"/>
                <a:sym typeface="+mn-ea"/>
              </a:rPr>
              <a:t>, num2Node);</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addChild</a:t>
            </a:r>
            <a:r>
              <a:rPr lang="en-US" sz="1200" dirty="0">
                <a:solidFill>
                  <a:schemeClr val="bg1"/>
                </a:solidFill>
                <a:latin typeface="Footlight MT Light" panose="0204060206030A020304" charset="0"/>
                <a:cs typeface="Footlight MT Light" panose="0204060206030A020304" charset="0"/>
                <a:sym typeface="+mn-ea"/>
              </a:rPr>
              <a:t>(</a:t>
            </a:r>
            <a:r>
              <a:rPr lang="en-US" sz="1200" dirty="0" err="1">
                <a:solidFill>
                  <a:schemeClr val="bg1"/>
                </a:solidFill>
                <a:latin typeface="Footlight MT Light" panose="0204060206030A020304" charset="0"/>
                <a:cs typeface="Footlight MT Light" panose="0204060206030A020304" charset="0"/>
                <a:sym typeface="+mn-ea"/>
              </a:rPr>
              <a:t>plusNode</a:t>
            </a: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multNode</a:t>
            </a:r>
            <a:r>
              <a:rPr lang="en-US" sz="1200" dirty="0">
                <a:solidFill>
                  <a:schemeClr val="bg1"/>
                </a:solidFill>
                <a:latin typeface="Footlight MT Light" panose="0204060206030A020304" charset="0"/>
                <a:cs typeface="Footlight MT Light" panose="0204060206030A020304" charset="0"/>
                <a:sym typeface="+mn-ea"/>
              </a:rPr>
              <a:t>);</a:t>
            </a: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addChild</a:t>
            </a:r>
            <a:r>
              <a:rPr lang="en-US" sz="1200" dirty="0">
                <a:solidFill>
                  <a:schemeClr val="bg1"/>
                </a:solidFill>
                <a:latin typeface="Footlight MT Light" panose="0204060206030A020304" charset="0"/>
                <a:cs typeface="Footlight MT Light" panose="0204060206030A020304" charset="0"/>
                <a:sym typeface="+mn-ea"/>
              </a:rPr>
              <a:t>(</a:t>
            </a:r>
            <a:r>
              <a:rPr lang="en-US" sz="1200" dirty="0" err="1">
                <a:solidFill>
                  <a:schemeClr val="bg1"/>
                </a:solidFill>
                <a:latin typeface="Footlight MT Light" panose="0204060206030A020304" charset="0"/>
                <a:cs typeface="Footlight MT Light" panose="0204060206030A020304" charset="0"/>
                <a:sym typeface="+mn-ea"/>
              </a:rPr>
              <a:t>multNode</a:t>
            </a:r>
            <a:r>
              <a:rPr lang="en-US" sz="1200" dirty="0">
                <a:solidFill>
                  <a:schemeClr val="bg1"/>
                </a:solidFill>
                <a:latin typeface="Footlight MT Light" panose="0204060206030A020304" charset="0"/>
                <a:cs typeface="Footlight MT Light" panose="0204060206030A020304" charset="0"/>
                <a:sym typeface="+mn-ea"/>
              </a:rPr>
              <a:t>, num3Node);</a:t>
            </a: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addChild</a:t>
            </a:r>
            <a:r>
              <a:rPr lang="en-US" sz="1200" dirty="0">
                <a:solidFill>
                  <a:schemeClr val="bg1"/>
                </a:solidFill>
                <a:latin typeface="Footlight MT Light" panose="0204060206030A020304" charset="0"/>
                <a:cs typeface="Footlight MT Light" panose="0204060206030A020304" charset="0"/>
                <a:sym typeface="+mn-ea"/>
              </a:rPr>
              <a:t>(</a:t>
            </a:r>
            <a:r>
              <a:rPr lang="en-US" sz="1200" dirty="0" err="1">
                <a:solidFill>
                  <a:schemeClr val="bg1"/>
                </a:solidFill>
                <a:latin typeface="Footlight MT Light" panose="0204060206030A020304" charset="0"/>
                <a:cs typeface="Footlight MT Light" panose="0204060206030A020304" charset="0"/>
                <a:sym typeface="+mn-ea"/>
              </a:rPr>
              <a:t>multNode</a:t>
            </a:r>
            <a:r>
              <a:rPr lang="en-US" sz="1200" dirty="0">
                <a:solidFill>
                  <a:schemeClr val="bg1"/>
                </a:solidFill>
                <a:latin typeface="Footlight MT Light" panose="0204060206030A020304" charset="0"/>
                <a:cs typeface="Footlight MT Light" panose="0204060206030A020304" charset="0"/>
                <a:sym typeface="+mn-ea"/>
              </a:rPr>
              <a:t>, num5Node);</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printf</a:t>
            </a:r>
            <a:r>
              <a:rPr lang="en-US" sz="1200" dirty="0">
                <a:solidFill>
                  <a:schemeClr val="bg1"/>
                </a:solidFill>
                <a:latin typeface="Footlight MT Light" panose="0204060206030A020304" charset="0"/>
                <a:cs typeface="Footlight MT Light" panose="0204060206030A020304" charset="0"/>
                <a:sym typeface="+mn-ea"/>
              </a:rPr>
              <a:t>("Annotated Parse Tree for Input Expression \"2*3+5\":\n");</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a:t>
            </a:r>
            <a:r>
              <a:rPr lang="en-US" sz="1200" dirty="0" err="1">
                <a:solidFill>
                  <a:schemeClr val="bg1"/>
                </a:solidFill>
                <a:latin typeface="Footlight MT Light" panose="0204060206030A020304" charset="0"/>
                <a:cs typeface="Footlight MT Light" panose="0204060206030A020304" charset="0"/>
                <a:sym typeface="+mn-ea"/>
              </a:rPr>
              <a:t>printTree</a:t>
            </a:r>
            <a:r>
              <a:rPr lang="en-US" sz="1200" dirty="0">
                <a:solidFill>
                  <a:schemeClr val="bg1"/>
                </a:solidFill>
                <a:latin typeface="Footlight MT Light" panose="0204060206030A020304" charset="0"/>
                <a:cs typeface="Footlight MT Light" panose="0204060206030A020304" charset="0"/>
                <a:sym typeface="+mn-ea"/>
              </a:rPr>
              <a:t>(root, 0, 0);</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    return 0;</a:t>
            </a:r>
            <a:endParaRPr lang="en-US" sz="1200" dirty="0">
              <a:solidFill>
                <a:schemeClr val="bg1"/>
              </a:solidFill>
              <a:latin typeface="Footlight MT Light" panose="0204060206030A020304" charset="0"/>
              <a:cs typeface="Footlight MT Light" panose="0204060206030A020304" charset="0"/>
            </a:endParaRPr>
          </a:p>
          <a:p>
            <a:pPr>
              <a:buFont typeface="Wingdings" panose="05000000000000000000" charset="0"/>
            </a:pPr>
            <a:r>
              <a:rPr lang="en-US" sz="1200" dirty="0">
                <a:solidFill>
                  <a:schemeClr val="bg1"/>
                </a:solidFill>
                <a:latin typeface="Footlight MT Light" panose="0204060206030A020304" charset="0"/>
                <a:cs typeface="Footlight MT Light" panose="0204060206030A020304" charset="0"/>
                <a:sym typeface="+mn-ea"/>
              </a:rPr>
              <a:t>}</a:t>
            </a:r>
          </a:p>
          <a:p>
            <a:pPr>
              <a:buFont typeface="Wingdings" panose="05000000000000000000" charset="0"/>
            </a:pPr>
            <a:endParaRPr lang="en-US" sz="1200" dirty="0">
              <a:latin typeface="Footlight MT Light" panose="0204060206030A020304" charset="0"/>
              <a:cs typeface="Footlight MT Light" panose="0204060206030A020304" charset="0"/>
            </a:endParaRPr>
          </a:p>
          <a:p>
            <a:pPr>
              <a:buFont typeface="Wingdings" panose="05000000000000000000" charset="0"/>
            </a:pPr>
            <a:endParaRPr lang="en-US" sz="1200" dirty="0">
              <a:latin typeface="Footlight MT Light" panose="0204060206030A020304" charset="0"/>
              <a:cs typeface="Footlight MT Light" panose="0204060206030A020304" charset="0"/>
            </a:endParaRPr>
          </a:p>
          <a:p>
            <a:pPr>
              <a:buFont typeface="Wingdings" panose="05000000000000000000" charset="0"/>
            </a:pPr>
            <a:r>
              <a:rPr lang="en-US" sz="1400" dirty="0">
                <a:solidFill>
                  <a:schemeClr val="bg1">
                    <a:lumMod val="65000"/>
                  </a:schemeClr>
                </a:solidFill>
                <a:latin typeface="Algerian" panose="04020705040A02060702" charset="0"/>
                <a:cs typeface="Algerian" panose="04020705040A02060702" charset="0"/>
              </a:rPr>
              <a:t>INPUT:</a:t>
            </a:r>
          </a:p>
          <a:p>
            <a:pPr>
              <a:buFont typeface="Wingdings" panose="05000000000000000000" charset="0"/>
            </a:pPr>
            <a:endParaRPr lang="en-US" sz="1400" dirty="0">
              <a:solidFill>
                <a:schemeClr val="bg1">
                  <a:lumMod val="65000"/>
                </a:schemeClr>
              </a:solidFill>
              <a:latin typeface="Algerian" panose="04020705040A02060702" charset="0"/>
              <a:cs typeface="Algerian" panose="04020705040A02060702" charset="0"/>
            </a:endParaRP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Annotated Parse Tree for Input Expression "2*3+5":</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(Expr, )</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 /--- (Operator, +)</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   /--- (Number, 5)</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   \--- (Operator, *)</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     /--- (Number, 2)</a:t>
            </a:r>
          </a:p>
          <a:p>
            <a:pPr>
              <a:buFont typeface="Wingdings" panose="05000000000000000000" charset="0"/>
            </a:pPr>
            <a:r>
              <a:rPr lang="en-US" sz="1200" dirty="0">
                <a:solidFill>
                  <a:schemeClr val="bg1">
                    <a:lumMod val="95000"/>
                  </a:schemeClr>
                </a:solidFill>
                <a:latin typeface="Footlight MT Light" panose="0204060206030A020304" charset="0"/>
                <a:cs typeface="Footlight MT Light" panose="0204060206030A020304" charset="0"/>
              </a:rPr>
              <a:t>     \--- (Number, 3)</a:t>
            </a:r>
          </a:p>
          <a:p>
            <a:endParaRPr lang="en-US" sz="1200" dirty="0">
              <a:solidFill>
                <a:schemeClr val="bg1">
                  <a:lumMod val="65000"/>
                </a:schemeClr>
              </a:solidFill>
              <a:latin typeface="Algerian" panose="04020705040A02060702" charset="0"/>
              <a:cs typeface="Algerian" panose="04020705040A02060702" charset="0"/>
            </a:endParaRPr>
          </a:p>
          <a:p>
            <a:r>
              <a:rPr lang="en-US" sz="1200" dirty="0">
                <a:solidFill>
                  <a:schemeClr val="bg1">
                    <a:lumMod val="65000"/>
                  </a:schemeClr>
                </a:solidFill>
                <a:latin typeface="Algerian" panose="04020705040A02060702" charset="0"/>
                <a:cs typeface="Algerian" panose="04020705040A02060702" charset="0"/>
              </a:rPr>
              <a:t>OUTPUT:</a:t>
            </a:r>
          </a:p>
          <a:p>
            <a:endParaRPr lang="en-US" sz="1200" dirty="0">
              <a:solidFill>
                <a:schemeClr val="bg1">
                  <a:lumMod val="65000"/>
                </a:schemeClr>
              </a:solidFill>
              <a:latin typeface="Algerian" panose="04020705040A02060702" charset="0"/>
              <a:cs typeface="Algerian" panose="04020705040A02060702" charset="0"/>
            </a:endParaRPr>
          </a:p>
          <a:p>
            <a:r>
              <a:rPr lang="en-US" sz="1200" dirty="0">
                <a:solidFill>
                  <a:schemeClr val="bg1">
                    <a:lumMod val="95000"/>
                  </a:schemeClr>
                </a:solidFill>
                <a:latin typeface="Footlight MT Light" panose="0204060206030A020304" charset="0"/>
                <a:cs typeface="Footlight MT Light" panose="0204060206030A020304" charset="0"/>
              </a:rPr>
              <a:t>Annotated Parse Tree</a:t>
            </a:r>
            <a:r>
              <a:rPr lang="en-US" sz="1200" dirty="0">
                <a:solidFill>
                  <a:schemeClr val="bg1">
                    <a:lumMod val="65000"/>
                  </a:schemeClr>
                </a:solidFill>
                <a:latin typeface="Algerian" panose="04020705040A02060702" charset="0"/>
                <a:cs typeface="Footlight MT Light" panose="0204060206030A020304" charset="0"/>
              </a:rPr>
              <a:t> </a:t>
            </a:r>
            <a:r>
              <a:rPr lang="en-US" sz="1200" dirty="0">
                <a:solidFill>
                  <a:schemeClr val="bg1">
                    <a:lumMod val="95000"/>
                  </a:schemeClr>
                </a:solidFill>
                <a:latin typeface="Footlight MT Light" panose="0204060206030A020304" charset="0"/>
              </a:rPr>
              <a:t>Value =11</a:t>
            </a:r>
          </a:p>
          <a:p>
            <a:endParaRPr lang="en-US" sz="1200" dirty="0">
              <a:solidFill>
                <a:schemeClr val="bg1">
                  <a:lumMod val="65000"/>
                </a:schemeClr>
              </a:solidFill>
              <a:latin typeface="Algerian" panose="04020705040A02060702" charset="0"/>
              <a:cs typeface="Algerian" panose="04020705040A02060702" charset="0"/>
            </a:endParaRPr>
          </a:p>
          <a:p>
            <a:pPr>
              <a:buFont typeface="Wingdings" panose="05000000000000000000" charset="0"/>
            </a:pPr>
            <a:endParaRPr lang="en-US" sz="1200" dirty="0">
              <a:solidFill>
                <a:schemeClr val="bg1">
                  <a:lumMod val="95000"/>
                </a:schemeClr>
              </a:solidFill>
              <a:latin typeface="Footlight MT Light" panose="0204060206030A020304" charset="0"/>
              <a:cs typeface="Footlight MT Light" panose="0204060206030A020304" charset="0"/>
            </a:endParaRPr>
          </a:p>
        </p:txBody>
      </p:sp>
      <p:sp>
        <p:nvSpPr>
          <p:cNvPr id="7" name="Text Box 6"/>
          <p:cNvSpPr txBox="1"/>
          <p:nvPr/>
        </p:nvSpPr>
        <p:spPr>
          <a:xfrm>
            <a:off x="4429760" y="1071245"/>
            <a:ext cx="3971925" cy="5786755"/>
          </a:xfrm>
          <a:prstGeom prst="rect">
            <a:avLst/>
          </a:prstGeom>
          <a:noFill/>
        </p:spPr>
        <p:txBody>
          <a:bodyPr wrap="square" rtlCol="0">
            <a:noAutofit/>
          </a:bodyPr>
          <a:lstStyle/>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void printTree(struct TreeNode* root, int depth, int isLeft) {   </a:t>
            </a: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(root == NULL)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return;</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for (int i = 0; i &lt; depth - 1; i++)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(depth &gt; 0)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if (isLeft)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else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printf("(%s, %s)\n", root-&gt;type, root-&gt;value);</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printTree(root-&gt;left, depth + 1, 1);</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printTree(root-&gt;right, depth + 1, 0);</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int main()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 Parse the input expression "2*3+5"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root = createNode("Expr",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plusNode = createNode("Operator",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num2Node = createNode("Number", "5");</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multNode = createNode("Operator",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struct TreeNode* num3Node = createNode("Number", "2");</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endParaRPr lang="en-US" sz="1200">
              <a:solidFill>
                <a:schemeClr val="bg1">
                  <a:lumMod val="95000"/>
                </a:schemeClr>
              </a:solidFill>
              <a:latin typeface="Footlight MT Light" panose="0204060206030A020304" charset="0"/>
              <a:cs typeface="Footlight MT Light" panose="0204060206030A020304" charset="0"/>
            </a:endParaRPr>
          </a:p>
          <a:p>
            <a:pPr>
              <a:buFont typeface="Wingdings" panose="05000000000000000000" charset="0"/>
            </a:pPr>
            <a:r>
              <a:rPr lang="en-US" sz="1200">
                <a:solidFill>
                  <a:schemeClr val="bg1">
                    <a:lumMod val="95000"/>
                  </a:schemeClr>
                </a:solidFill>
                <a:latin typeface="Footlight MT Light" panose="0204060206030A020304" charset="0"/>
                <a:cs typeface="Footlight MT Light" panose="0204060206030A020304" charset="0"/>
                <a:sym typeface="+mn-ea"/>
              </a:rPr>
              <a:t>          </a:t>
            </a:r>
          </a:p>
        </p:txBody>
      </p:sp>
      <p:cxnSp>
        <p:nvCxnSpPr>
          <p:cNvPr id="8" name="Straight Connector 7"/>
          <p:cNvCxnSpPr/>
          <p:nvPr/>
        </p:nvCxnSpPr>
        <p:spPr>
          <a:xfrm flipH="1" flipV="1">
            <a:off x="4388485" y="1079500"/>
            <a:ext cx="10160" cy="5709920"/>
          </a:xfrm>
          <a:prstGeom prst="line">
            <a:avLst/>
          </a:prstGeom>
          <a:ln>
            <a:solidFill>
              <a:schemeClr val="bg1">
                <a:lumMod val="65000"/>
              </a:schemeClr>
            </a:solidFill>
          </a:ln>
          <a:scene3d>
            <a:camera prst="perspectiveLeft"/>
            <a:lightRig rig="threePt" dir="t"/>
          </a:scene3d>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H="1">
            <a:off x="8375650" y="1071245"/>
            <a:ext cx="8255" cy="5744210"/>
          </a:xfrm>
          <a:prstGeom prst="line">
            <a:avLst/>
          </a:prstGeom>
          <a:ln>
            <a:solidFill>
              <a:schemeClr val="bg1">
                <a:lumMod val="65000"/>
              </a:schemeClr>
            </a:solidFill>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3315" name="组合 2"/>
          <p:cNvGrpSpPr/>
          <p:nvPr/>
        </p:nvGrpSpPr>
        <p:grpSpPr>
          <a:xfrm>
            <a:off x="15875" y="56515"/>
            <a:ext cx="1217612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15875" y="173990"/>
            <a:ext cx="12057380" cy="737235"/>
          </a:xfrm>
          <a:prstGeom prst="rect">
            <a:avLst/>
          </a:prstGeom>
          <a:noFill/>
        </p:spPr>
        <p:txBody>
          <a:bodyPr wrap="square" rtlCol="0">
            <a:noAutofit/>
          </a:bodyPr>
          <a:lstStyle/>
          <a:p>
            <a:pPr algn="ctr"/>
            <a:r>
              <a:rPr lang="en-US" sz="3500">
                <a:solidFill>
                  <a:schemeClr val="bg1">
                    <a:lumMod val="65000"/>
                  </a:schemeClr>
                </a:solidFill>
                <a:latin typeface="Algerian" panose="04020705040A02060702" charset="0"/>
                <a:cs typeface="Algerian" panose="04020705040A02060702" charset="0"/>
              </a:rPr>
              <a:t>CONCLUSION</a:t>
            </a:r>
          </a:p>
        </p:txBody>
      </p:sp>
      <p:sp>
        <p:nvSpPr>
          <p:cNvPr id="3" name="Text Box 2"/>
          <p:cNvSpPr txBox="1"/>
          <p:nvPr/>
        </p:nvSpPr>
        <p:spPr>
          <a:xfrm>
            <a:off x="645160" y="1432560"/>
            <a:ext cx="10913110" cy="4570730"/>
          </a:xfrm>
          <a:prstGeom prst="rect">
            <a:avLst/>
          </a:prstGeom>
          <a:noFill/>
        </p:spPr>
        <p:txBody>
          <a:bodyPr wrap="square" rtlCol="0">
            <a:noAutofit/>
          </a:bodyPr>
          <a:lstStyle/>
          <a:p>
            <a:pPr algn="just"/>
            <a:endParaRPr lang="en-US" sz="2000">
              <a:solidFill>
                <a:schemeClr val="bg1">
                  <a:lumMod val="95000"/>
                </a:schemeClr>
              </a:solidFill>
              <a:latin typeface="Footlight MT Light" panose="0204060206030A020304" charset="0"/>
              <a:cs typeface="Footlight MT Light" panose="0204060206030A020304" charset="0"/>
            </a:endParaRPr>
          </a:p>
          <a:p>
            <a:pPr algn="just"/>
            <a:endParaRPr lang="en-US" sz="2000">
              <a:solidFill>
                <a:schemeClr val="bg1">
                  <a:lumMod val="95000"/>
                </a:schemeClr>
              </a:solidFill>
              <a:latin typeface="Footlight MT Light" panose="0204060206030A020304" charset="0"/>
              <a:cs typeface="Footlight MT Light" panose="0204060206030A020304" charset="0"/>
            </a:endParaRPr>
          </a:p>
          <a:p>
            <a:pPr algn="just"/>
            <a:r>
              <a:rPr lang="en-US" sz="2200">
                <a:solidFill>
                  <a:schemeClr val="bg1">
                    <a:lumMod val="95000"/>
                  </a:schemeClr>
                </a:solidFill>
                <a:latin typeface="Footlight MT Light" panose="0204060206030A020304" charset="0"/>
                <a:cs typeface="Footlight MT Light" panose="0204060206030A020304" charset="0"/>
              </a:rPr>
              <a:t>In the conclusion, the authors may also discuss the implications of their findings for software development practices, such as how the annotated parse tree generation could lead to more accurate code understanding and improved debugging processes. They might underscore the importance of semantic analysis and annotation in advancing the capabilities of automated code analysis tools and enhancing overall software quality. Furthermore, the conclusion could reiterate the significance of their research contributions and invite further exploration and experimentation in this area to fully harness the potential benefits of the proposed methodology.</a:t>
            </a:r>
          </a:p>
        </p:txBody>
      </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3315" name="组合 2"/>
          <p:cNvGrpSpPr/>
          <p:nvPr/>
        </p:nvGrpSpPr>
        <p:grpSpPr>
          <a:xfrm>
            <a:off x="15875" y="56515"/>
            <a:ext cx="1217612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15875" y="173990"/>
            <a:ext cx="12057380" cy="737235"/>
          </a:xfrm>
          <a:prstGeom prst="rect">
            <a:avLst/>
          </a:prstGeom>
          <a:noFill/>
        </p:spPr>
        <p:txBody>
          <a:bodyPr wrap="square" rtlCol="0">
            <a:noAutofit/>
          </a:bodyPr>
          <a:lstStyle/>
          <a:p>
            <a:pPr algn="ctr"/>
            <a:r>
              <a:rPr lang="en-US" sz="3500" dirty="0">
                <a:solidFill>
                  <a:schemeClr val="bg1">
                    <a:lumMod val="65000"/>
                  </a:schemeClr>
                </a:solidFill>
                <a:latin typeface="Algerian" panose="04020705040A02060702" charset="0"/>
                <a:cs typeface="Algerian" panose="04020705040A02060702" charset="0"/>
              </a:rPr>
              <a:t>references</a:t>
            </a:r>
          </a:p>
        </p:txBody>
      </p:sp>
      <p:sp>
        <p:nvSpPr>
          <p:cNvPr id="3" name="Text Box 2"/>
          <p:cNvSpPr txBox="1"/>
          <p:nvPr/>
        </p:nvSpPr>
        <p:spPr>
          <a:xfrm>
            <a:off x="645160" y="1432560"/>
            <a:ext cx="10913110" cy="4570730"/>
          </a:xfrm>
          <a:prstGeom prst="rect">
            <a:avLst/>
          </a:prstGeom>
          <a:noFill/>
        </p:spPr>
        <p:txBody>
          <a:bodyPr wrap="square" rtlCol="0">
            <a:noAutofit/>
          </a:bodyPr>
          <a:lstStyle/>
          <a:p>
            <a:pPr marL="0" marR="0" algn="just">
              <a:lnSpc>
                <a:spcPct val="150000"/>
              </a:lnSpc>
              <a:spcBef>
                <a:spcPts val="0"/>
              </a:spcBef>
              <a:spcAft>
                <a:spcPts val="0"/>
              </a:spcAft>
              <a:tabLst>
                <a:tab pos="777240" algn="l"/>
              </a:tabLst>
            </a:pPr>
            <a:r>
              <a:rPr lang="en-US" dirty="0">
                <a:solidFill>
                  <a:schemeClr val="bg1">
                    <a:lumMod val="95000"/>
                  </a:schemeClr>
                </a:solidFill>
                <a:latin typeface="Times New Roman" panose="02020603050405020304" pitchFamily="18" charset="0"/>
                <a:ea typeface="Calibri" panose="020F0502020204030204" pitchFamily="34" charset="0"/>
              </a:rPr>
              <a:t>1.</a:t>
            </a:r>
            <a:r>
              <a:rPr lang="en-US" sz="1800" dirty="0">
                <a:solidFill>
                  <a:schemeClr val="bg1">
                    <a:lumMod val="95000"/>
                  </a:schemeClr>
                </a:solidFill>
                <a:effectLst/>
                <a:latin typeface="Footlight MT Light" panose="0204060206030A020304" pitchFamily="18" charset="0"/>
                <a:ea typeface="Calibri" panose="020F0502020204030204" pitchFamily="34" charset="0"/>
              </a:rPr>
              <a:t> Churcher, N.I., Keown, L.M. and Irwin, W., Virtual Worlds for Software </a:t>
            </a:r>
            <a:r>
              <a:rPr lang="en-US" sz="1800" dirty="0" err="1">
                <a:solidFill>
                  <a:schemeClr val="bg1">
                    <a:lumMod val="95000"/>
                  </a:schemeClr>
                </a:solidFill>
                <a:effectLst/>
                <a:latin typeface="Footlight MT Light" panose="0204060206030A020304" pitchFamily="18" charset="0"/>
                <a:ea typeface="Calibri" panose="020F0502020204030204" pitchFamily="34" charset="0"/>
              </a:rPr>
              <a:t>Visualisation</a:t>
            </a:r>
            <a:r>
              <a:rPr lang="en-US" sz="1800" dirty="0">
                <a:solidFill>
                  <a:schemeClr val="bg1">
                    <a:lumMod val="95000"/>
                  </a:schemeClr>
                </a:solidFill>
                <a:effectLst/>
                <a:latin typeface="Footlight MT Light" panose="0204060206030A020304" pitchFamily="18" charset="0"/>
                <a:ea typeface="Calibri" panose="020F0502020204030204" pitchFamily="34" charset="0"/>
              </a:rPr>
              <a:t>. in SoftVis99 Software </a:t>
            </a:r>
            <a:r>
              <a:rPr lang="en-US" sz="1800" dirty="0" err="1">
                <a:solidFill>
                  <a:schemeClr val="bg1">
                    <a:lumMod val="95000"/>
                  </a:schemeClr>
                </a:solidFill>
                <a:effectLst/>
                <a:latin typeface="Footlight MT Light" panose="0204060206030A020304" pitchFamily="18" charset="0"/>
                <a:ea typeface="Calibri" panose="020F0502020204030204" pitchFamily="34" charset="0"/>
              </a:rPr>
              <a:t>Visualisation</a:t>
            </a:r>
            <a:r>
              <a:rPr lang="en-US" sz="1800" dirty="0">
                <a:solidFill>
                  <a:schemeClr val="bg1">
                    <a:lumMod val="95000"/>
                  </a:schemeClr>
                </a:solidFill>
                <a:effectLst/>
                <a:latin typeface="Footlight MT Light" panose="0204060206030A020304" pitchFamily="18" charset="0"/>
                <a:ea typeface="Calibri" panose="020F0502020204030204" pitchFamily="34" charset="0"/>
              </a:rPr>
              <a:t> Workshop, (Sydney, Australia, 1999), 9-16. </a:t>
            </a:r>
            <a:endParaRPr lang="en-IN" sz="1800" dirty="0">
              <a:solidFill>
                <a:schemeClr val="bg1">
                  <a:lumMod val="95000"/>
                </a:schemeClr>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lumMod val="95000"/>
                  </a:schemeClr>
                </a:solidFill>
                <a:effectLst/>
                <a:latin typeface="Footlight MT Light" panose="0204060206030A020304" pitchFamily="18" charset="0"/>
                <a:ea typeface="Calibri" panose="020F0502020204030204" pitchFamily="34" charset="0"/>
              </a:rPr>
              <a:t>2. Churcher, N.I. and Shepperd, M. Comment on "A Metrics Suite for Object Oriented Design". IEEE Transactions on Software Engineering, 21 (3). 263-265. </a:t>
            </a:r>
            <a:endParaRPr lang="en-IN" sz="1800" dirty="0">
              <a:solidFill>
                <a:schemeClr val="bg1">
                  <a:lumMod val="95000"/>
                </a:schemeClr>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lumMod val="95000"/>
                  </a:schemeClr>
                </a:solidFill>
                <a:effectLst/>
                <a:latin typeface="Footlight MT Light" panose="0204060206030A020304" pitchFamily="18" charset="0"/>
                <a:ea typeface="Calibri" panose="020F0502020204030204" pitchFamily="34" charset="0"/>
              </a:rPr>
              <a:t>3. Churcher, N.I. and Shepperd, M. Towards a Conceptual Framework for OO Software Metrics. ACM SIGSOFT Software Engineering Notes, 20 (2). 69-75. </a:t>
            </a:r>
            <a:endParaRPr lang="en-IN" sz="1800" dirty="0">
              <a:solidFill>
                <a:schemeClr val="bg1">
                  <a:lumMod val="95000"/>
                </a:schemeClr>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lumMod val="95000"/>
                  </a:schemeClr>
                </a:solidFill>
                <a:effectLst/>
                <a:latin typeface="Footlight MT Light" panose="0204060206030A020304" pitchFamily="18" charset="0"/>
                <a:ea typeface="Calibri" panose="020F0502020204030204" pitchFamily="34" charset="0"/>
              </a:rPr>
              <a:t>4. Conte, S.D., Dunsmore, H.E. and Shen, V.Y. Software Engineering Metrics and Models. Benjamin Cummings, Redwood City, CA, 1986. </a:t>
            </a:r>
            <a:endParaRPr lang="en-IN" sz="1800" dirty="0">
              <a:solidFill>
                <a:schemeClr val="bg1">
                  <a:lumMod val="95000"/>
                </a:schemeClr>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lumMod val="95000"/>
                  </a:schemeClr>
                </a:solidFill>
                <a:effectLst/>
                <a:latin typeface="Footlight MT Light" panose="0204060206030A020304" pitchFamily="18" charset="0"/>
                <a:ea typeface="Calibri" panose="020F0502020204030204" pitchFamily="34" charset="0"/>
              </a:rPr>
              <a:t>5. Cook, C. Ph.D. Thesis: Towards Computer Supported Collaborative Software Engineering Department of Computer Science and Software Engineering, University of Canterbury, Christchurch, 2006. </a:t>
            </a:r>
            <a:endParaRPr lang="en-IN" sz="1800" dirty="0">
              <a:solidFill>
                <a:schemeClr val="bg1">
                  <a:lumMod val="95000"/>
                </a:schemeClr>
              </a:solidFill>
              <a:effectLst/>
              <a:latin typeface="Footlight MT Light" panose="0204060206030A020304" pitchFamily="18" charset="0"/>
              <a:ea typeface="Calibri" panose="020F0502020204030204" pitchFamily="34" charset="0"/>
            </a:endParaRPr>
          </a:p>
          <a:p>
            <a:r>
              <a:rPr lang="en-US" sz="1800" kern="0" dirty="0">
                <a:solidFill>
                  <a:schemeClr val="bg1">
                    <a:lumMod val="95000"/>
                  </a:schemeClr>
                </a:solidFill>
                <a:effectLst/>
                <a:latin typeface="Footlight MT Light" panose="0204060206030A020304" pitchFamily="18" charset="0"/>
                <a:ea typeface="Calibri" panose="020F0502020204030204" pitchFamily="34" charset="0"/>
              </a:rPr>
              <a:t>6. Cook, C. and Churcher, N.I., Modelling and Measuring Collaborative Software Engineering. in Proc. ACSC2005:</a:t>
            </a:r>
            <a:endParaRPr lang="en-US" sz="2000" dirty="0">
              <a:solidFill>
                <a:schemeClr val="bg1">
                  <a:lumMod val="95000"/>
                </a:schemeClr>
              </a:solidFill>
              <a:latin typeface="Footlight MT Light" panose="0204060206030A020304" pitchFamily="18" charset="0"/>
              <a:cs typeface="Footlight MT Light" panose="0204060206030A020304" charset="0"/>
            </a:endParaRPr>
          </a:p>
        </p:txBody>
      </p:sp>
    </p:spTree>
    <p:extLst>
      <p:ext uri="{BB962C8B-B14F-4D97-AF65-F5344CB8AC3E}">
        <p14:creationId xmlns:p14="http://schemas.microsoft.com/office/powerpoint/2010/main" val="3014434500"/>
      </p:ext>
    </p:extLst>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3315" name="组合 2"/>
          <p:cNvGrpSpPr/>
          <p:nvPr/>
        </p:nvGrpSpPr>
        <p:grpSpPr>
          <a:xfrm>
            <a:off x="15875" y="56515"/>
            <a:ext cx="12176125" cy="92710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15875" y="173990"/>
            <a:ext cx="12057380" cy="737235"/>
          </a:xfrm>
          <a:prstGeom prst="rect">
            <a:avLst/>
          </a:prstGeom>
          <a:noFill/>
        </p:spPr>
        <p:txBody>
          <a:bodyPr wrap="square" rtlCol="0">
            <a:noAutofit/>
          </a:bodyPr>
          <a:lstStyle/>
          <a:p>
            <a:pPr algn="ctr"/>
            <a:r>
              <a:rPr lang="en-US" sz="3500" dirty="0">
                <a:solidFill>
                  <a:schemeClr val="bg1">
                    <a:lumMod val="65000"/>
                  </a:schemeClr>
                </a:solidFill>
                <a:latin typeface="Algerian" panose="04020705040A02060702" charset="0"/>
                <a:cs typeface="Algerian" panose="04020705040A02060702" charset="0"/>
              </a:rPr>
              <a:t>references</a:t>
            </a:r>
          </a:p>
        </p:txBody>
      </p:sp>
      <p:sp>
        <p:nvSpPr>
          <p:cNvPr id="3" name="Text Box 2"/>
          <p:cNvSpPr txBox="1"/>
          <p:nvPr/>
        </p:nvSpPr>
        <p:spPr>
          <a:xfrm>
            <a:off x="645160" y="1432560"/>
            <a:ext cx="10913110" cy="4570730"/>
          </a:xfrm>
          <a:prstGeom prst="rect">
            <a:avLst/>
          </a:prstGeom>
          <a:noFill/>
        </p:spPr>
        <p:txBody>
          <a:bodyPr wrap="square" rtlCol="0">
            <a:noAutofit/>
          </a:bodyPr>
          <a:lstStyle/>
          <a:p>
            <a:pPr marL="0" marR="0" algn="just">
              <a:lnSpc>
                <a:spcPct val="150000"/>
              </a:lnSpc>
              <a:spcBef>
                <a:spcPts val="0"/>
              </a:spcBef>
              <a:spcAft>
                <a:spcPts val="0"/>
              </a:spcAft>
              <a:tabLst>
                <a:tab pos="777240" algn="l"/>
              </a:tabLst>
            </a:pPr>
            <a:r>
              <a:rPr lang="en-US" dirty="0">
                <a:solidFill>
                  <a:schemeClr val="bg1"/>
                </a:solidFill>
                <a:latin typeface="Footlight MT Light" panose="0204060206030A020304" pitchFamily="18" charset="0"/>
                <a:ea typeface="Calibri" panose="020F0502020204030204" pitchFamily="34" charset="0"/>
              </a:rPr>
              <a:t>7.</a:t>
            </a:r>
            <a:r>
              <a:rPr lang="en-US" sz="1800" dirty="0">
                <a:solidFill>
                  <a:schemeClr val="bg1"/>
                </a:solidFill>
                <a:effectLst/>
                <a:latin typeface="Footlight MT Light" panose="0204060206030A020304" pitchFamily="18" charset="0"/>
                <a:ea typeface="Calibri" panose="020F0502020204030204" pitchFamily="34" charset="0"/>
              </a:rPr>
              <a:t>Cook, C., Irwin, W. and Churcher, N.I., Towards Synchronous Collaborative Software Engineering. in APSEC '04: Proceedings of the 11th Asia-Pacific Software Engineering Conference, (Busan, Korea, 2004), IEEE Computer Society Press, 230- 239. </a:t>
            </a:r>
            <a:endParaRPr lang="en-IN" sz="1800" dirty="0">
              <a:solidFill>
                <a:schemeClr val="bg1"/>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solidFill>
                <a:effectLst/>
                <a:latin typeface="Footlight MT Light" panose="0204060206030A020304" pitchFamily="18" charset="0"/>
                <a:ea typeface="Calibri" panose="020F0502020204030204" pitchFamily="34" charset="0"/>
              </a:rPr>
              <a:t>8. </a:t>
            </a:r>
            <a:r>
              <a:rPr lang="en-US" sz="1800" dirty="0" err="1">
                <a:solidFill>
                  <a:schemeClr val="bg1"/>
                </a:solidFill>
                <a:effectLst/>
                <a:latin typeface="Footlight MT Light" panose="0204060206030A020304" pitchFamily="18" charset="0"/>
                <a:ea typeface="Calibri" panose="020F0502020204030204" pitchFamily="34" charset="0"/>
              </a:rPr>
              <a:t>DeRemer</a:t>
            </a:r>
            <a:r>
              <a:rPr lang="en-US" sz="1800" dirty="0">
                <a:solidFill>
                  <a:schemeClr val="bg1"/>
                </a:solidFill>
                <a:effectLst/>
                <a:latin typeface="Footlight MT Light" panose="0204060206030A020304" pitchFamily="18" charset="0"/>
                <a:ea typeface="Calibri" panose="020F0502020204030204" pitchFamily="34" charset="0"/>
              </a:rPr>
              <a:t>, F.L. Ph.D. Thesis: Practical Translators for LR(k) Languages, MIT, Cambridge, MA, 1969. </a:t>
            </a:r>
          </a:p>
          <a:p>
            <a:pPr marL="0" marR="0" algn="just">
              <a:lnSpc>
                <a:spcPct val="150000"/>
              </a:lnSpc>
              <a:spcBef>
                <a:spcPts val="0"/>
              </a:spcBef>
              <a:spcAft>
                <a:spcPts val="0"/>
              </a:spcAft>
              <a:tabLst>
                <a:tab pos="777240" algn="l"/>
              </a:tabLst>
            </a:pPr>
            <a:r>
              <a:rPr lang="en-US" sz="1800" dirty="0">
                <a:solidFill>
                  <a:schemeClr val="bg1"/>
                </a:solidFill>
                <a:effectLst/>
                <a:latin typeface="Footlight MT Light" panose="0204060206030A020304" pitchFamily="18" charset="0"/>
                <a:ea typeface="Calibri" panose="020F0502020204030204" pitchFamily="34" charset="0"/>
              </a:rPr>
              <a:t>9.DeRemer, F.L. Simple LR(k) Grammars. Communications of the ACM, 14 (7). 453- 460. </a:t>
            </a:r>
            <a:endParaRPr lang="en-IN" sz="1800" dirty="0">
              <a:solidFill>
                <a:schemeClr val="bg1"/>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solidFill>
                <a:effectLst/>
                <a:latin typeface="Footlight MT Light" panose="0204060206030A020304" pitchFamily="18" charset="0"/>
                <a:ea typeface="Calibri" panose="020F0502020204030204" pitchFamily="34" charset="0"/>
              </a:rPr>
              <a:t>10.DeRemer, F.L. and </a:t>
            </a:r>
            <a:r>
              <a:rPr lang="en-US" sz="1800" dirty="0" err="1">
                <a:solidFill>
                  <a:schemeClr val="bg1"/>
                </a:solidFill>
                <a:effectLst/>
                <a:latin typeface="Footlight MT Light" panose="0204060206030A020304" pitchFamily="18" charset="0"/>
                <a:ea typeface="Calibri" panose="020F0502020204030204" pitchFamily="34" charset="0"/>
              </a:rPr>
              <a:t>Penello</a:t>
            </a:r>
            <a:r>
              <a:rPr lang="en-US" sz="1800" dirty="0">
                <a:solidFill>
                  <a:schemeClr val="bg1"/>
                </a:solidFill>
                <a:effectLst/>
                <a:latin typeface="Footlight MT Light" panose="0204060206030A020304" pitchFamily="18" charset="0"/>
                <a:ea typeface="Calibri" panose="020F0502020204030204" pitchFamily="34" charset="0"/>
              </a:rPr>
              <a:t>, J.P., Efficient Computation of LALR(1) Look-Ahead Sets. in Proceedings of the 1979 SIGPLAN Symposium on Compiler Construction, (Denver, CO, USA, 1979), ACM Press, 176-187. </a:t>
            </a:r>
            <a:endParaRPr lang="en-IN" sz="1800" dirty="0">
              <a:solidFill>
                <a:schemeClr val="bg1"/>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r>
              <a:rPr lang="en-US" sz="1800" dirty="0">
                <a:solidFill>
                  <a:schemeClr val="bg1"/>
                </a:solidFill>
                <a:effectLst/>
                <a:latin typeface="Footlight MT Light" panose="0204060206030A020304" pitchFamily="18" charset="0"/>
                <a:ea typeface="Calibri" panose="020F0502020204030204" pitchFamily="34" charset="0"/>
              </a:rPr>
              <a:t>11. Di Battista, G., </a:t>
            </a:r>
            <a:r>
              <a:rPr lang="en-US" sz="1800" dirty="0" err="1">
                <a:solidFill>
                  <a:schemeClr val="bg1"/>
                </a:solidFill>
                <a:effectLst/>
                <a:latin typeface="Footlight MT Light" panose="0204060206030A020304" pitchFamily="18" charset="0"/>
                <a:ea typeface="Calibri" panose="020F0502020204030204" pitchFamily="34" charset="0"/>
              </a:rPr>
              <a:t>Eades</a:t>
            </a:r>
            <a:r>
              <a:rPr lang="en-US" sz="1800" dirty="0">
                <a:solidFill>
                  <a:schemeClr val="bg1"/>
                </a:solidFill>
                <a:effectLst/>
                <a:latin typeface="Footlight MT Light" panose="0204060206030A020304" pitchFamily="18" charset="0"/>
                <a:ea typeface="Calibri" panose="020F0502020204030204" pitchFamily="34" charset="0"/>
              </a:rPr>
              <a:t>, P., </a:t>
            </a:r>
            <a:r>
              <a:rPr lang="en-US" sz="1800" dirty="0" err="1">
                <a:solidFill>
                  <a:schemeClr val="bg1"/>
                </a:solidFill>
                <a:effectLst/>
                <a:latin typeface="Footlight MT Light" panose="0204060206030A020304" pitchFamily="18" charset="0"/>
                <a:ea typeface="Calibri" panose="020F0502020204030204" pitchFamily="34" charset="0"/>
              </a:rPr>
              <a:t>Tamassia</a:t>
            </a:r>
            <a:r>
              <a:rPr lang="en-US" sz="1800" dirty="0">
                <a:solidFill>
                  <a:schemeClr val="bg1"/>
                </a:solidFill>
                <a:effectLst/>
                <a:latin typeface="Footlight MT Light" panose="0204060206030A020304" pitchFamily="18" charset="0"/>
                <a:ea typeface="Calibri" panose="020F0502020204030204" pitchFamily="34" charset="0"/>
              </a:rPr>
              <a:t>, R. and Tollis, I.G. Graph Drawing: Algorithms for the Visualization of Graphs. Prentice Hall, 1999. </a:t>
            </a:r>
            <a:endParaRPr lang="en-IN" sz="1800" dirty="0">
              <a:solidFill>
                <a:schemeClr val="bg1"/>
              </a:solidFill>
              <a:effectLst/>
              <a:latin typeface="Footlight MT Light" panose="0204060206030A020304" pitchFamily="18" charset="0"/>
              <a:ea typeface="Calibri" panose="020F0502020204030204" pitchFamily="34" charset="0"/>
            </a:endParaRPr>
          </a:p>
          <a:p>
            <a:pPr marL="0" marR="0" algn="just">
              <a:lnSpc>
                <a:spcPct val="150000"/>
              </a:lnSpc>
              <a:spcBef>
                <a:spcPts val="0"/>
              </a:spcBef>
              <a:spcAft>
                <a:spcPts val="0"/>
              </a:spcAft>
              <a:tabLst>
                <a:tab pos="777240" algn="l"/>
              </a:tabLst>
            </a:pPr>
            <a:endParaRPr lang="en-US" sz="2000" dirty="0">
              <a:solidFill>
                <a:schemeClr val="bg1">
                  <a:lumMod val="95000"/>
                </a:schemeClr>
              </a:solidFill>
              <a:latin typeface="Footlight MT Light" panose="0204060206030A020304" pitchFamily="18" charset="0"/>
              <a:cs typeface="Footlight MT Light" panose="0204060206030A020304" charset="0"/>
            </a:endParaRPr>
          </a:p>
        </p:txBody>
      </p:sp>
    </p:spTree>
    <p:extLst>
      <p:ext uri="{BB962C8B-B14F-4D97-AF65-F5344CB8AC3E}">
        <p14:creationId xmlns:p14="http://schemas.microsoft.com/office/powerpoint/2010/main" val="485809924"/>
      </p:ext>
    </p:extLst>
  </p:cSld>
  <p:clrMapOvr>
    <a:masterClrMapping/>
  </p:clrMapOvr>
  <p:transition spd="slow" advClick="0" advTm="3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2071</Words>
  <Application>Microsoft Office PowerPoint</Application>
  <PresentationFormat>Widescreen</PresentationFormat>
  <Paragraphs>150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Microsoft YaHei</vt:lpstr>
      <vt:lpstr>Algerian</vt:lpstr>
      <vt:lpstr>Arial</vt:lpstr>
      <vt:lpstr>Bahnschrift Light</vt:lpstr>
      <vt:lpstr>Calibri</vt:lpstr>
      <vt:lpstr>Calibri Light</vt:lpstr>
      <vt:lpstr>Footlight MT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T. Sai krishna</cp:lastModifiedBy>
  <cp:revision>18</cp:revision>
  <dcterms:created xsi:type="dcterms:W3CDTF">2014-09-27T10:23:00Z</dcterms:created>
  <dcterms:modified xsi:type="dcterms:W3CDTF">2024-06-26T03:08:31Z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763D230F6F33431BB535F4A710C80ABE_12</vt:lpwstr>
  </property>
</Properties>
</file>