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ab2958a1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ab2958a1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ab2958a1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ab2958a1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ab2958a1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ab2958a1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36010f4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36010f4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37568da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37568da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e2725f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e2725f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e2725f7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e2725f7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36010f4cf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36010f4cf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b2958a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ab2958a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ab2958a1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ab2958a1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5d1e936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5d1e936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b2958a1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ab2958a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ab2958a1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ab2958a1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b2958a1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ab2958a1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ab2958a1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ab2958a1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ab2958a1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ab2958a1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Tri-Roll Comparator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580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1 : ThreadCheck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855" y="1307850"/>
            <a:ext cx="3830450" cy="31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2: Apex Tool Group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307852"/>
            <a:ext cx="5756958" cy="31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3: </a:t>
            </a:r>
            <a:r>
              <a:rPr lang="en"/>
              <a:t>P</a:t>
            </a:r>
            <a:r>
              <a:rPr lang="en"/>
              <a:t>ratt and Whitney Products 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25" y="1110675"/>
            <a:ext cx="566613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2663850" y="74325"/>
            <a:ext cx="531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of Customer Survey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3335463" y="708412"/>
            <a:ext cx="10071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Unsatisfactory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4354429" y="708412"/>
            <a:ext cx="10071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Satisfactory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5373412" y="708412"/>
            <a:ext cx="28278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Survey Questions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942788" y="708412"/>
            <a:ext cx="23808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943723" y="1019550"/>
            <a:ext cx="7257464" cy="674450"/>
            <a:chOff x="943723" y="3098500"/>
            <a:chExt cx="7257464" cy="674450"/>
          </a:xfrm>
        </p:grpSpPr>
        <p:sp>
          <p:nvSpPr>
            <p:cNvPr id="213" name="Google Shape;213;p25"/>
            <p:cNvSpPr/>
            <p:nvPr/>
          </p:nvSpPr>
          <p:spPr>
            <a:xfrm>
              <a:off x="5373387" y="3098525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all parts and assemblies meet desired </a:t>
              </a:r>
              <a:r>
                <a:rPr b="1"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quality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specifications?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product meet the expected</a:t>
              </a:r>
              <a:r>
                <a:rPr lang="en" sz="6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length of life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there an appropriate</a:t>
              </a:r>
              <a:r>
                <a:rPr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range of options</a:t>
              </a:r>
              <a:r>
                <a:rPr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there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consistency</a:t>
              </a:r>
              <a:r>
                <a:rPr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 the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quality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of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design meet 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 and Measurement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5"/>
          <p:cNvGrpSpPr/>
          <p:nvPr/>
        </p:nvGrpSpPr>
        <p:grpSpPr>
          <a:xfrm>
            <a:off x="943723" y="1704825"/>
            <a:ext cx="7257489" cy="674450"/>
            <a:chOff x="943723" y="3783775"/>
            <a:chExt cx="7257489" cy="674450"/>
          </a:xfrm>
        </p:grpSpPr>
        <p:sp>
          <p:nvSpPr>
            <p:cNvPr id="224" name="Google Shape;224;p25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provided training adequate for a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foundational earning process</a:t>
              </a:r>
              <a:r>
                <a:rPr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provided service adequate for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repairing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provided service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cover a range of issues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provided training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efficient and effective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 and Service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Google Shape;234;p25"/>
          <p:cNvGrpSpPr/>
          <p:nvPr/>
        </p:nvGrpSpPr>
        <p:grpSpPr>
          <a:xfrm>
            <a:off x="943723" y="2390100"/>
            <a:ext cx="7257489" cy="674450"/>
            <a:chOff x="943723" y="4469050"/>
            <a:chExt cx="7257489" cy="674450"/>
          </a:xfrm>
        </p:grpSpPr>
        <p:sp>
          <p:nvSpPr>
            <p:cNvPr id="235" name="Google Shape;235;p25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 the product be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operated easily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operation of the product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reliable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easily can a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new operator 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 to use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 operators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quickly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turn over parts using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Ease of Operation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943723" y="3075375"/>
            <a:ext cx="7257489" cy="674450"/>
            <a:chOff x="943723" y="4469050"/>
            <a:chExt cx="7257489" cy="674450"/>
          </a:xfrm>
        </p:grpSpPr>
        <p:sp>
          <p:nvSpPr>
            <p:cNvPr id="246" name="Google Shape;246;p25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product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consistent with the reputation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of the company?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product encourage considerations for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additional products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from the company?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there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clarity in interactions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with the company?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Company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943723" y="3760650"/>
            <a:ext cx="7257489" cy="674450"/>
            <a:chOff x="943723" y="4469050"/>
            <a:chExt cx="7257489" cy="674450"/>
          </a:xfrm>
        </p:grpSpPr>
        <p:sp>
          <p:nvSpPr>
            <p:cNvPr id="257" name="Google Shape;257;p25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price of the product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reflect market prices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for similar products?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product provide the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expected value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for the price?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product prices adequately for overall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cost of use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/>
        </p:nvSpPr>
        <p:spPr>
          <a:xfrm>
            <a:off x="1035725" y="83100"/>
            <a:ext cx="867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Weights of Customer’s Voice and Engineering Characteristics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3335463" y="708412"/>
            <a:ext cx="10071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Weight of Engineering Characteristics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4354429" y="708412"/>
            <a:ext cx="10071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Weight of Customer’s Voice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5373412" y="708412"/>
            <a:ext cx="28278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Survey Questions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942788" y="708412"/>
            <a:ext cx="2380800" cy="3003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943723" y="1019550"/>
            <a:ext cx="7257464" cy="674450"/>
            <a:chOff x="943723" y="3098500"/>
            <a:chExt cx="7257464" cy="674450"/>
          </a:xfrm>
        </p:grpSpPr>
        <p:sp>
          <p:nvSpPr>
            <p:cNvPr id="277" name="Google Shape;277;p26"/>
            <p:cNvSpPr/>
            <p:nvPr/>
          </p:nvSpPr>
          <p:spPr>
            <a:xfrm>
              <a:off x="5373387" y="3098525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all parts and assemblies meet desired </a:t>
              </a:r>
              <a:r>
                <a:rPr b="1"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quality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specifications?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product meet the expected</a:t>
              </a:r>
              <a:r>
                <a:rPr lang="en" sz="6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length of life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there an appropriate</a:t>
              </a:r>
              <a:r>
                <a:rPr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range of options</a:t>
              </a:r>
              <a:r>
                <a:rPr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there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consistency</a:t>
              </a:r>
              <a:r>
                <a:rPr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 the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quality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of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design meet requirements?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0.30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0.15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Product and Measurement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26"/>
          <p:cNvGrpSpPr/>
          <p:nvPr/>
        </p:nvGrpSpPr>
        <p:grpSpPr>
          <a:xfrm>
            <a:off x="943723" y="1704825"/>
            <a:ext cx="7257489" cy="674450"/>
            <a:chOff x="943723" y="3783775"/>
            <a:chExt cx="7257489" cy="674450"/>
          </a:xfrm>
        </p:grpSpPr>
        <p:sp>
          <p:nvSpPr>
            <p:cNvPr id="286" name="Google Shape;286;p26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provided training adequate for a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foundational earning process</a:t>
              </a:r>
              <a:r>
                <a:rPr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provided service adequate for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repairing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provided service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cover a range of issues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provided training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efficient and effective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0.10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0.25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 and Service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26"/>
          <p:cNvGrpSpPr/>
          <p:nvPr/>
        </p:nvGrpSpPr>
        <p:grpSpPr>
          <a:xfrm>
            <a:off x="943723" y="2390100"/>
            <a:ext cx="7257489" cy="674450"/>
            <a:chOff x="943723" y="4469050"/>
            <a:chExt cx="7257489" cy="674450"/>
          </a:xfrm>
        </p:grpSpPr>
        <p:sp>
          <p:nvSpPr>
            <p:cNvPr id="295" name="Google Shape;295;p26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 the product be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operated easily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operation of the product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reliable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easily can a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new operator 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 to use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 operators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quickly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turn over parts using the product?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0.30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0.25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Ease of Operation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943723" y="3075375"/>
            <a:ext cx="7257489" cy="674450"/>
            <a:chOff x="943723" y="4469050"/>
            <a:chExt cx="7257489" cy="674450"/>
          </a:xfrm>
        </p:grpSpPr>
        <p:sp>
          <p:nvSpPr>
            <p:cNvPr id="304" name="Google Shape;304;p26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product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consistent with the reputation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of the company?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product encourage considerations for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additional products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from the company?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there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clarity in interactions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with the company?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0.10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0.20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Company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" name="Google Shape;312;p26"/>
          <p:cNvGrpSpPr/>
          <p:nvPr/>
        </p:nvGrpSpPr>
        <p:grpSpPr>
          <a:xfrm>
            <a:off x="943723" y="3760650"/>
            <a:ext cx="7257489" cy="674450"/>
            <a:chOff x="943723" y="4469050"/>
            <a:chExt cx="7257489" cy="674450"/>
          </a:xfrm>
        </p:grpSpPr>
        <p:sp>
          <p:nvSpPr>
            <p:cNvPr id="313" name="Google Shape;313;p26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price of the product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reflect market prices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for similar products?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Does the product provide the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expected value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for the price?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Roboto"/>
                <a:buChar char="●"/>
              </a:pP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product prices adequately for overall </a:t>
              </a:r>
              <a:r>
                <a:rPr b="1" lang="en" sz="6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cost of use</a:t>
              </a:r>
              <a:r>
                <a:rPr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0.20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0.15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1305775" y="294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of Quality (Focus on Engineering Characteristics)</a:t>
            </a:r>
            <a:endParaRPr/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150" y="1111750"/>
            <a:ext cx="336858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of Quality</a:t>
            </a:r>
            <a:endParaRPr/>
          </a:p>
        </p:txBody>
      </p:sp>
      <p:pic>
        <p:nvPicPr>
          <p:cNvPr id="332" name="Google Shape;3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75" y="97250"/>
            <a:ext cx="4655801" cy="48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 txBox="1"/>
          <p:nvPr/>
        </p:nvSpPr>
        <p:spPr>
          <a:xfrm>
            <a:off x="5795300" y="1626300"/>
            <a:ext cx="30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and features impact production cost and reliability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are important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part turnover rate is critical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is critical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 is critical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1420375" y="499075"/>
            <a:ext cx="70389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Decision Matrix</a:t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2141650" y="2001225"/>
            <a:ext cx="6890400" cy="30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200" y="2096250"/>
            <a:ext cx="6389726" cy="29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9"/>
          <p:cNvSpPr txBox="1"/>
          <p:nvPr/>
        </p:nvSpPr>
        <p:spPr>
          <a:xfrm>
            <a:off x="5643900" y="551425"/>
            <a:ext cx="322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Vendor 1: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Threadcheck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Vendor 2: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Apex Tool Group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Vendor 3: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Pratt and Whitney Products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2317200" y="4081450"/>
            <a:ext cx="6389700" cy="22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 Rollers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1600"/>
            <a:ext cx="287655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600" y="1307850"/>
            <a:ext cx="20789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Equipment Go/NoGo Gauges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500" y="1307850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 Comparison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88" y="1832828"/>
            <a:ext cx="6769226" cy="27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Inspection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1115175"/>
            <a:ext cx="36195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Gauge Rolls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625" y="1307850"/>
            <a:ext cx="197169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Inspection Criteria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63" y="1595975"/>
            <a:ext cx="8453875" cy="2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3-Wire Measurements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13" y="1571973"/>
            <a:ext cx="7290974" cy="28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ASME Standards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150350"/>
            <a:ext cx="71628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