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938" r:id="rId1"/>
  </p:sldMasterIdLst>
  <p:notesMasterIdLst>
    <p:notesMasterId r:id="rId40"/>
  </p:notesMasterIdLst>
  <p:handoutMasterIdLst>
    <p:handoutMasterId r:id="rId41"/>
  </p:handoutMasterIdLst>
  <p:sldIdLst>
    <p:sldId id="439" r:id="rId2"/>
    <p:sldId id="441" r:id="rId3"/>
    <p:sldId id="460" r:id="rId4"/>
    <p:sldId id="461" r:id="rId5"/>
    <p:sldId id="462" r:id="rId6"/>
    <p:sldId id="463" r:id="rId7"/>
    <p:sldId id="459" r:id="rId8"/>
    <p:sldId id="450" r:id="rId9"/>
    <p:sldId id="392" r:id="rId10"/>
    <p:sldId id="444" r:id="rId11"/>
    <p:sldId id="394" r:id="rId12"/>
    <p:sldId id="445" r:id="rId13"/>
    <p:sldId id="395" r:id="rId14"/>
    <p:sldId id="396" r:id="rId15"/>
    <p:sldId id="400" r:id="rId16"/>
    <p:sldId id="397" r:id="rId17"/>
    <p:sldId id="398" r:id="rId18"/>
    <p:sldId id="399" r:id="rId19"/>
    <p:sldId id="401" r:id="rId20"/>
    <p:sldId id="446" r:id="rId21"/>
    <p:sldId id="402" r:id="rId22"/>
    <p:sldId id="404" r:id="rId23"/>
    <p:sldId id="405" r:id="rId24"/>
    <p:sldId id="406" r:id="rId25"/>
    <p:sldId id="407" r:id="rId26"/>
    <p:sldId id="408" r:id="rId27"/>
    <p:sldId id="403" r:id="rId28"/>
    <p:sldId id="447" r:id="rId29"/>
    <p:sldId id="448" r:id="rId30"/>
    <p:sldId id="412" r:id="rId31"/>
    <p:sldId id="449" r:id="rId32"/>
    <p:sldId id="413" r:id="rId33"/>
    <p:sldId id="414" r:id="rId34"/>
    <p:sldId id="415" r:id="rId35"/>
    <p:sldId id="418" r:id="rId36"/>
    <p:sldId id="421" r:id="rId37"/>
    <p:sldId id="417" r:id="rId38"/>
    <p:sldId id="464" r:id="rId39"/>
  </p:sldIdLst>
  <p:sldSz cx="9144000" cy="6858000" type="screen4x3"/>
  <p:notesSz cx="7150100" cy="9448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40">
          <p15:clr>
            <a:srgbClr val="A4A3A4"/>
          </p15:clr>
        </p15:guide>
        <p15:guide id="2" pos="102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0000FF"/>
    <a:srgbClr val="CC0000"/>
    <a:srgbClr val="FF33CC"/>
    <a:srgbClr val="FFFFCC"/>
    <a:srgbClr val="FFCCCC"/>
    <a:srgbClr val="CCECFF"/>
    <a:srgbClr val="99CCFF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08" autoAdjust="0"/>
  </p:normalViewPr>
  <p:slideViewPr>
    <p:cSldViewPr snapToGrid="0">
      <p:cViewPr varScale="1">
        <p:scale>
          <a:sx n="104" d="100"/>
          <a:sy n="104" d="100"/>
        </p:scale>
        <p:origin x="1746" y="108"/>
      </p:cViewPr>
      <p:guideLst>
        <p:guide orient="horz" pos="1740"/>
        <p:guide pos="10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41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988DF8-B837-4963-9148-47B364D3B728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08B2B8-EFF6-417D-843C-2D837FCA6F40}">
      <dgm:prSet phldrT="[Text]" custT="1"/>
      <dgm:spPr/>
      <dgm:t>
        <a:bodyPr/>
        <a:lstStyle/>
        <a:p>
          <a:r>
            <a:rPr lang="en-US" sz="4800" dirty="0"/>
            <a:t>NP</a:t>
          </a:r>
        </a:p>
      </dgm:t>
    </dgm:pt>
    <dgm:pt modelId="{F95CE6FC-F2BA-457A-801D-8E14B76EBC59}" type="parTrans" cxnId="{A6836940-6D18-4394-8E59-B88054E3637E}">
      <dgm:prSet/>
      <dgm:spPr/>
      <dgm:t>
        <a:bodyPr/>
        <a:lstStyle/>
        <a:p>
          <a:endParaRPr lang="en-US"/>
        </a:p>
      </dgm:t>
    </dgm:pt>
    <dgm:pt modelId="{71C44738-4874-4177-BC58-88CCAAD961DA}" type="sibTrans" cxnId="{A6836940-6D18-4394-8E59-B88054E3637E}">
      <dgm:prSet/>
      <dgm:spPr/>
      <dgm:t>
        <a:bodyPr/>
        <a:lstStyle/>
        <a:p>
          <a:endParaRPr lang="en-US"/>
        </a:p>
      </dgm:t>
    </dgm:pt>
    <dgm:pt modelId="{35A29B14-6685-4164-BE63-CE8B54BF0D62}">
      <dgm:prSet phldrT="[Text]" custT="1"/>
      <dgm:spPr/>
      <dgm:t>
        <a:bodyPr/>
        <a:lstStyle/>
        <a:p>
          <a:r>
            <a:rPr lang="en-US" sz="4400" dirty="0"/>
            <a:t>NP-Hard</a:t>
          </a:r>
        </a:p>
      </dgm:t>
    </dgm:pt>
    <dgm:pt modelId="{83570E21-7E9C-4C95-9613-3B85B280D9C2}" type="parTrans" cxnId="{1A5E62CD-1449-44E9-98BC-3BA75B05B64F}">
      <dgm:prSet/>
      <dgm:spPr/>
      <dgm:t>
        <a:bodyPr/>
        <a:lstStyle/>
        <a:p>
          <a:endParaRPr lang="en-US"/>
        </a:p>
      </dgm:t>
    </dgm:pt>
    <dgm:pt modelId="{51B61753-93F1-46AF-855C-B28BA3520DAE}" type="sibTrans" cxnId="{1A5E62CD-1449-44E9-98BC-3BA75B05B64F}">
      <dgm:prSet/>
      <dgm:spPr/>
      <dgm:t>
        <a:bodyPr/>
        <a:lstStyle/>
        <a:p>
          <a:endParaRPr lang="en-US"/>
        </a:p>
      </dgm:t>
    </dgm:pt>
    <dgm:pt modelId="{00C1ECF7-4AA7-4562-83F1-EFDC50EB3D60}" type="pres">
      <dgm:prSet presAssocID="{FC988DF8-B837-4963-9148-47B364D3B728}" presName="Name0" presStyleCnt="0">
        <dgm:presLayoutVars>
          <dgm:dir/>
          <dgm:resizeHandles val="exact"/>
        </dgm:presLayoutVars>
      </dgm:prSet>
      <dgm:spPr/>
    </dgm:pt>
    <dgm:pt modelId="{D2A33587-B281-4CA2-883F-1489C8BD4F45}" type="pres">
      <dgm:prSet presAssocID="{0408B2B8-EFF6-417D-843C-2D837FCA6F40}" presName="Name5" presStyleLbl="vennNode1" presStyleIdx="0" presStyleCnt="2">
        <dgm:presLayoutVars>
          <dgm:bulletEnabled val="1"/>
        </dgm:presLayoutVars>
      </dgm:prSet>
      <dgm:spPr/>
    </dgm:pt>
    <dgm:pt modelId="{751F6762-900C-4D19-82BA-0FFC411319CD}" type="pres">
      <dgm:prSet presAssocID="{71C44738-4874-4177-BC58-88CCAAD961DA}" presName="space" presStyleCnt="0"/>
      <dgm:spPr/>
    </dgm:pt>
    <dgm:pt modelId="{3BB469C7-190D-400F-91D2-2BE37649A85C}" type="pres">
      <dgm:prSet presAssocID="{35A29B14-6685-4164-BE63-CE8B54BF0D62}" presName="Name5" presStyleLbl="vennNode1" presStyleIdx="1" presStyleCnt="2">
        <dgm:presLayoutVars>
          <dgm:bulletEnabled val="1"/>
        </dgm:presLayoutVars>
      </dgm:prSet>
      <dgm:spPr/>
    </dgm:pt>
  </dgm:ptLst>
  <dgm:cxnLst>
    <dgm:cxn modelId="{444F0B29-0ACE-4EFF-B09C-EED558AA1A54}" type="presOf" srcId="{0408B2B8-EFF6-417D-843C-2D837FCA6F40}" destId="{D2A33587-B281-4CA2-883F-1489C8BD4F45}" srcOrd="0" destOrd="0" presId="urn:microsoft.com/office/officeart/2005/8/layout/venn3"/>
    <dgm:cxn modelId="{A6836940-6D18-4394-8E59-B88054E3637E}" srcId="{FC988DF8-B837-4963-9148-47B364D3B728}" destId="{0408B2B8-EFF6-417D-843C-2D837FCA6F40}" srcOrd="0" destOrd="0" parTransId="{F95CE6FC-F2BA-457A-801D-8E14B76EBC59}" sibTransId="{71C44738-4874-4177-BC58-88CCAAD961DA}"/>
    <dgm:cxn modelId="{5F18A4A1-E7CC-4A88-9718-21F41351331C}" type="presOf" srcId="{FC988DF8-B837-4963-9148-47B364D3B728}" destId="{00C1ECF7-4AA7-4562-83F1-EFDC50EB3D60}" srcOrd="0" destOrd="0" presId="urn:microsoft.com/office/officeart/2005/8/layout/venn3"/>
    <dgm:cxn modelId="{16E471CA-93C2-4745-8C02-114DCE6F5B7A}" type="presOf" srcId="{35A29B14-6685-4164-BE63-CE8B54BF0D62}" destId="{3BB469C7-190D-400F-91D2-2BE37649A85C}" srcOrd="0" destOrd="0" presId="urn:microsoft.com/office/officeart/2005/8/layout/venn3"/>
    <dgm:cxn modelId="{1A5E62CD-1449-44E9-98BC-3BA75B05B64F}" srcId="{FC988DF8-B837-4963-9148-47B364D3B728}" destId="{35A29B14-6685-4164-BE63-CE8B54BF0D62}" srcOrd="1" destOrd="0" parTransId="{83570E21-7E9C-4C95-9613-3B85B280D9C2}" sibTransId="{51B61753-93F1-46AF-855C-B28BA3520DAE}"/>
    <dgm:cxn modelId="{CAA74822-295F-41B3-90DE-B6D2193D058E}" type="presParOf" srcId="{00C1ECF7-4AA7-4562-83F1-EFDC50EB3D60}" destId="{D2A33587-B281-4CA2-883F-1489C8BD4F45}" srcOrd="0" destOrd="0" presId="urn:microsoft.com/office/officeart/2005/8/layout/venn3"/>
    <dgm:cxn modelId="{DF687744-408A-47B9-8932-BFF90063F880}" type="presParOf" srcId="{00C1ECF7-4AA7-4562-83F1-EFDC50EB3D60}" destId="{751F6762-900C-4D19-82BA-0FFC411319CD}" srcOrd="1" destOrd="0" presId="urn:microsoft.com/office/officeart/2005/8/layout/venn3"/>
    <dgm:cxn modelId="{FFA2F71B-FCF1-4D73-81EE-6313B768B4DC}" type="presParOf" srcId="{00C1ECF7-4AA7-4562-83F1-EFDC50EB3D60}" destId="{3BB469C7-190D-400F-91D2-2BE37649A85C}" srcOrd="2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A33587-B281-4CA2-883F-1489C8BD4F45}">
      <dsp:nvSpPr>
        <dsp:cNvPr id="0" name=""/>
        <dsp:cNvSpPr/>
      </dsp:nvSpPr>
      <dsp:spPr>
        <a:xfrm>
          <a:off x="4762" y="341312"/>
          <a:ext cx="3381374" cy="338137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6088" tIns="60960" rIns="186088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NP</a:t>
          </a:r>
        </a:p>
      </dsp:txBody>
      <dsp:txXfrm>
        <a:off x="499953" y="836503"/>
        <a:ext cx="2390992" cy="2390992"/>
      </dsp:txXfrm>
    </dsp:sp>
    <dsp:sp modelId="{3BB469C7-190D-400F-91D2-2BE37649A85C}">
      <dsp:nvSpPr>
        <dsp:cNvPr id="0" name=""/>
        <dsp:cNvSpPr/>
      </dsp:nvSpPr>
      <dsp:spPr>
        <a:xfrm>
          <a:off x="2709862" y="341312"/>
          <a:ext cx="3381374" cy="338137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6088" tIns="55880" rIns="186088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NP-Hard</a:t>
          </a:r>
        </a:p>
      </dsp:txBody>
      <dsp:txXfrm>
        <a:off x="3205053" y="836503"/>
        <a:ext cx="2390992" cy="23909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59102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3175"/>
            <a:ext cx="3098800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431" tIns="0" rIns="19431" bIns="0" numCol="1" anchor="t" anchorCtr="0" compatLnSpc="1">
            <a:prstTxWarp prst="textNoShape">
              <a:avLst/>
            </a:prstTxWarp>
          </a:bodyPr>
          <a:lstStyle>
            <a:lvl1pPr defTabSz="950913">
              <a:defRPr sz="1000" i="1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51300" y="-3175"/>
            <a:ext cx="3098800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431" tIns="0" rIns="19431" bIns="0" numCol="1" anchor="t" anchorCtr="0" compatLnSpc="1">
            <a:prstTxWarp prst="textNoShape">
              <a:avLst/>
            </a:prstTxWarp>
          </a:bodyPr>
          <a:lstStyle>
            <a:lvl1pPr algn="r" defTabSz="950913">
              <a:defRPr sz="1000" i="1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23963" y="720725"/>
            <a:ext cx="4700587" cy="35258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52500" y="4489450"/>
            <a:ext cx="5245100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35" tIns="46959" rIns="95535" bIns="4695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77313"/>
            <a:ext cx="3098800" cy="474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431" tIns="0" rIns="19431" bIns="0" numCol="1" anchor="b" anchorCtr="0" compatLnSpc="1">
            <a:prstTxWarp prst="textNoShape">
              <a:avLst/>
            </a:prstTxWarp>
          </a:bodyPr>
          <a:lstStyle>
            <a:lvl1pPr defTabSz="950913">
              <a:defRPr sz="1000" i="1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51300" y="8977313"/>
            <a:ext cx="3098800" cy="474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431" tIns="0" rIns="19431" bIns="0" numCol="1" anchor="b" anchorCtr="0" compatLnSpc="1">
            <a:prstTxWarp prst="textNoShape">
              <a:avLst/>
            </a:prstTxWarp>
          </a:bodyPr>
          <a:lstStyle>
            <a:lvl1pPr algn="r" defTabSz="950913">
              <a:defRPr sz="1000" i="1"/>
            </a:lvl1pPr>
          </a:lstStyle>
          <a:p>
            <a:pPr>
              <a:defRPr/>
            </a:pPr>
            <a:fld id="{2D639AE9-A08C-4574-8B2E-D47FE53E8F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90527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3186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61963" algn="l" defTabSz="93186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23925" algn="l" defTabSz="93186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87475" algn="l" defTabSz="93186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49438" algn="l" defTabSz="93186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EA2CDE7-C3F8-4733-AEC8-C3758530AB39}" type="slidenum">
              <a:rPr lang="en-US" altLang="en-US" sz="1000" smtClean="0"/>
              <a:pPr/>
              <a:t>1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2296877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6DACA51-6D8E-4CDC-919F-FAA6D3B050AB}" type="slidenum">
              <a:rPr lang="en-US" altLang="en-US" sz="1000" smtClean="0"/>
              <a:pPr/>
              <a:t>18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326280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EA0173-6BDA-4752-9AD9-FC871588557F}" type="datetime1">
              <a:rPr lang="en-US" altLang="en-US" smtClean="0"/>
              <a:pPr>
                <a:defRPr/>
              </a:pPr>
              <a:t>21-Oct-19</a:t>
            </a:fld>
            <a:endParaRPr lang="en-US" alt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Intro </a:t>
            </a:r>
            <a:fld id="{8B7DBA15-2E8E-443D-AA97-1EE5F790846E}" type="slidenum">
              <a:rPr lang="en-US" altLang="en-US" smtClean="0"/>
              <a:pPr>
                <a:defRPr/>
              </a:pPr>
              <a:t>‹#›</a:t>
            </a:fld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EB9A4AE-BA53-4541-AEDD-2EB54683E0AA}" type="datetime1">
              <a:rPr lang="en-US" smtClean="0"/>
              <a:pPr>
                <a:defRPr/>
              </a:pPr>
              <a:t>21-Oct-19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Approx Algs -  </a:t>
            </a:r>
            <a:fld id="{55A5A477-0E54-4EE9-AB9C-E1E7CB5CEBB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3BB267-3129-4B6E-8EC1-E0B4B73638C5}" type="datetime1">
              <a:rPr lang="en-US" smtClean="0"/>
              <a:pPr>
                <a:defRPr/>
              </a:pPr>
              <a:t>21-Oct-19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Approx Algs -  </a:t>
            </a:r>
            <a:fld id="{702CCF0E-7BEE-4D7D-9604-1FBF71B5FAC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80B30E1-B225-4221-9CD6-B9DA29576352}" type="datetime1">
              <a:rPr lang="en-US" smtClean="0"/>
              <a:pPr>
                <a:defRPr/>
              </a:pPr>
              <a:t>21-Oct-19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Approx Algs -  </a:t>
            </a:r>
            <a:fld id="{3473B90D-8451-40C2-8AAF-EFCF8D79E42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75DA7B-2CC9-4983-BFF4-A6537EDBA274}" type="datetime1">
              <a:rPr lang="en-US" smtClean="0"/>
              <a:pPr>
                <a:defRPr/>
              </a:pPr>
              <a:t>21-Oct-19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Approx Algs -  </a:t>
            </a:r>
            <a:fld id="{793A64C3-8A1A-4376-82AD-B1FE208A618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62132B-32BC-4E29-9367-1EAA9A75BA50}" type="datetime1">
              <a:rPr lang="en-US" smtClean="0"/>
              <a:pPr>
                <a:defRPr/>
              </a:pPr>
              <a:t>21-Oct-19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Approx Algs -  </a:t>
            </a:r>
            <a:fld id="{B3B6B36B-DEC5-4CA3-8B57-252D596AEBC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B593073-B0DE-4A0D-83BB-6164EE46DDA7}" type="datetime1">
              <a:rPr lang="en-US" smtClean="0"/>
              <a:pPr>
                <a:defRPr/>
              </a:pPr>
              <a:t>21-Oct-19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Approx Algs -  </a:t>
            </a:r>
            <a:fld id="{A5B7A566-4E14-4D40-90E2-72913E7F689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85D647-A03D-403A-8DF2-F32EA52457E7}" type="datetime1">
              <a:rPr lang="en-US" smtClean="0"/>
              <a:pPr>
                <a:defRPr/>
              </a:pPr>
              <a:t>21-Oct-19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Approx Algs -  </a:t>
            </a:r>
            <a:fld id="{BA9A0774-7767-4E03-A73F-4C38E382796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10BDA1-DAC7-46F1-BA01-7F88DF072499}" type="datetime1">
              <a:rPr lang="en-US" smtClean="0"/>
              <a:pPr>
                <a:defRPr/>
              </a:pPr>
              <a:t>21-Oct-19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Approx Algs -  </a:t>
            </a:r>
            <a:fld id="{F91AC1AE-C543-45CA-94B0-974D36F195F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AD18945-CAA6-4968-ACB7-B394F8F1BF2E}" type="datetime1">
              <a:rPr lang="en-US" smtClean="0"/>
              <a:pPr>
                <a:defRPr/>
              </a:pPr>
              <a:t>21-Oct-19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Approx Algs -  </a:t>
            </a:r>
            <a:fld id="{A3A2FF05-7C75-47DD-952D-673DF92091D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CE0372E-7770-47B2-925F-063C336E1159}" type="datetime1">
              <a:rPr lang="en-US" smtClean="0"/>
              <a:pPr>
                <a:defRPr/>
              </a:pPr>
              <a:t>21-Oct-19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Approx Algs -  </a:t>
            </a:r>
            <a:fld id="{A79C64B3-EFD8-4BB5-984E-4A3234EC5AE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8000"/>
            <a:duotone>
              <a:schemeClr val="bg1">
                <a:tint val="95000"/>
                <a:satMod val="200000"/>
              </a:schemeClr>
              <a:schemeClr val="bg1">
                <a:shade val="80000"/>
                <a:satMod val="100000"/>
              </a:schemeClr>
            </a:duotone>
            <a:lum/>
          </a:blip>
          <a:srcRect/>
          <a:tile tx="0" ty="0" sx="55000" sy="55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BBA1BCF-AF41-483C-A6F4-10AFDD90969E}" type="datetime1">
              <a:rPr lang="en-US" smtClean="0"/>
              <a:pPr>
                <a:defRPr/>
              </a:pPr>
              <a:t>21-Oct-19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en-US"/>
              <a:t>Approx Algs -  </a:t>
            </a:r>
            <a:fld id="{84DFBC88-F563-4EEC-B283-EF0F119AEED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9" r:id="rId1"/>
    <p:sldLayoutId id="2147483940" r:id="rId2"/>
    <p:sldLayoutId id="2147483941" r:id="rId3"/>
    <p:sldLayoutId id="2147483942" r:id="rId4"/>
    <p:sldLayoutId id="2147483943" r:id="rId5"/>
    <p:sldLayoutId id="2147483944" r:id="rId6"/>
    <p:sldLayoutId id="2147483945" r:id="rId7"/>
    <p:sldLayoutId id="2147483946" r:id="rId8"/>
    <p:sldLayoutId id="2147483947" r:id="rId9"/>
    <p:sldLayoutId id="2147483948" r:id="rId10"/>
    <p:sldLayoutId id="2147483949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3.png"/><Relationship Id="rId5" Type="http://schemas.openxmlformats.org/officeDocument/2006/relationships/image" Target="../media/image6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42913" y="182879"/>
            <a:ext cx="8564562" cy="1685109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br>
              <a:rPr lang="en-US" sz="4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4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4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4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49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4900" i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8160" y="2547256"/>
            <a:ext cx="833628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eaLnBrk="1" hangingPunct="1"/>
            <a:r>
              <a:rPr lang="en-US" altLang="en-US" sz="3200" b="1" dirty="0">
                <a:solidFill>
                  <a:srgbClr val="003399"/>
                </a:solidFill>
                <a:latin typeface="Algerian" pitchFamily="82" charset="0"/>
              </a:rPr>
              <a:t>          </a:t>
            </a:r>
          </a:p>
          <a:p>
            <a:pPr algn="just" eaLnBrk="1" hangingPunct="1"/>
            <a:r>
              <a:rPr lang="en-US" altLang="en-US" sz="3200" b="1" dirty="0">
                <a:solidFill>
                  <a:srgbClr val="003399"/>
                </a:solidFill>
                <a:latin typeface="Algerian" pitchFamily="82" charset="0"/>
              </a:rPr>
              <a:t>        </a:t>
            </a:r>
          </a:p>
          <a:p>
            <a:pPr algn="just" eaLnBrk="1" hangingPunct="1"/>
            <a:r>
              <a:rPr lang="en-US" altLang="en-US" sz="3200" b="1" dirty="0">
                <a:solidFill>
                  <a:srgbClr val="003399"/>
                </a:solidFill>
                <a:latin typeface="Algerian" pitchFamily="82" charset="0"/>
              </a:rPr>
              <a:t>           vertex-cover problem</a:t>
            </a:r>
          </a:p>
          <a:p>
            <a:pPr algn="just" eaLnBrk="1" hangingPunct="1"/>
            <a:endParaRPr lang="en-US" altLang="en-US" sz="3200" b="1" dirty="0">
              <a:solidFill>
                <a:srgbClr val="003399"/>
              </a:solidFill>
              <a:latin typeface="Algerian" pitchFamily="82" charset="0"/>
            </a:endParaRPr>
          </a:p>
          <a:p>
            <a:pPr algn="just" eaLnBrk="1" hangingPunct="1"/>
            <a:r>
              <a:rPr lang="en-US" altLang="en-US" sz="3200" b="1" dirty="0">
                <a:solidFill>
                  <a:srgbClr val="003399"/>
                </a:solidFill>
                <a:latin typeface="Algerian" pitchFamily="82" charset="0"/>
              </a:rPr>
              <a:t>           traveling-salesman problem</a:t>
            </a:r>
          </a:p>
          <a:p>
            <a:pPr algn="just" eaLnBrk="1" hangingPunct="1"/>
            <a:endParaRPr lang="en-US" altLang="en-US" sz="3200" b="1" dirty="0">
              <a:solidFill>
                <a:srgbClr val="003399"/>
              </a:solidFill>
              <a:latin typeface="Algerian" pitchFamily="82" charset="0"/>
            </a:endParaRPr>
          </a:p>
          <a:p>
            <a:pPr algn="just" eaLnBrk="1" hangingPunct="1"/>
            <a:r>
              <a:rPr lang="en-US" sz="3200" b="1" dirty="0">
                <a:solidFill>
                  <a:srgbClr val="003399"/>
                </a:solidFill>
                <a:latin typeface="Algerian" pitchFamily="82" charset="0"/>
              </a:rPr>
              <a:t>            set-covering problem</a:t>
            </a:r>
          </a:p>
          <a:p>
            <a:pPr algn="just" eaLnBrk="1" hangingPunct="1"/>
            <a:endParaRPr lang="en-US" altLang="en-US" sz="3200" b="1" dirty="0">
              <a:solidFill>
                <a:srgbClr val="003399"/>
              </a:solidFill>
              <a:latin typeface="Algerian" pitchFamily="82" charset="0"/>
            </a:endParaRPr>
          </a:p>
          <a:p>
            <a:endParaRPr lang="en-IN" dirty="0"/>
          </a:p>
        </p:txBody>
      </p:sp>
      <p:pic>
        <p:nvPicPr>
          <p:cNvPr id="5" name="Picture 4" descr="Picture 2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55818" y="1177822"/>
            <a:ext cx="4572000" cy="2061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35131" y="209006"/>
            <a:ext cx="8908869" cy="830997"/>
          </a:xfrm>
          <a:prstGeom prst="rect">
            <a:avLst/>
          </a:prstGeom>
          <a:noFill/>
          <a:scene3d>
            <a:camera prst="orthographicFront"/>
            <a:lightRig rig="sunset" dir="t"/>
          </a:scene3d>
          <a:sp3d extrusionH="76200">
            <a:bevelB/>
            <a:extrusionClr>
              <a:schemeClr val="accent1">
                <a:lumMod val="60000"/>
                <a:lumOff val="40000"/>
              </a:schemeClr>
            </a:extrusionClr>
          </a:sp3d>
        </p:spPr>
        <p:txBody>
          <a:bodyPr wrap="square" rtlCol="0">
            <a:spAutoFit/>
          </a:bodyPr>
          <a:lstStyle/>
          <a:p>
            <a:r>
              <a:rPr lang="en-US" sz="4800" i="1" dirty="0">
                <a:solidFill>
                  <a:srgbClr val="C00000"/>
                </a:solidFill>
                <a:latin typeface="Algerian" pitchFamily="82" charset="0"/>
              </a:rPr>
              <a:t>Approximation Algorithms</a:t>
            </a:r>
            <a:endParaRPr lang="en-IN" sz="4800" i="1" dirty="0">
              <a:solidFill>
                <a:srgbClr val="C00000"/>
              </a:solidFill>
              <a:latin typeface="Algerian" pitchFamily="82" charset="0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08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600" i="1" u="sng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600" b="1" i="1" u="sng" dirty="0">
                <a:latin typeface="Times New Roman" pitchFamily="18" charset="0"/>
                <a:cs typeface="Times New Roman" pitchFamily="18" charset="0"/>
              </a:rPr>
              <a:t>The vertex-cover problem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sz="quarter" idx="1"/>
          </p:nvPr>
        </p:nvSpPr>
        <p:spPr>
          <a:xfrm>
            <a:off x="0" y="450850"/>
            <a:ext cx="9144000" cy="6407150"/>
          </a:xfrm>
          <a:scene3d>
            <a:camera prst="orthographicFront"/>
            <a:lightRig rig="sunset" dir="t"/>
          </a:scene3d>
        </p:spPr>
        <p:txBody>
          <a:bodyPr/>
          <a:lstStyle/>
          <a:p>
            <a:pPr algn="just"/>
            <a:endParaRPr lang="en-US" alt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altLang="en-US" sz="28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 vertex cover of an undirected graph G=(V,E) is a subset  V’≤ V such that if (u,v) is an edge of G, then either u </a:t>
            </a:r>
            <a:r>
              <a:rPr lang="el-GR" altLang="en-US" sz="28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ϵ</a:t>
            </a:r>
            <a:r>
              <a:rPr lang="en-US" altLang="en-US" sz="28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V’ or    v </a:t>
            </a:r>
            <a:r>
              <a:rPr lang="el-GR" altLang="en-US" sz="28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ϵ</a:t>
            </a:r>
            <a:r>
              <a:rPr lang="az-Cyrl-AZ" altLang="en-US" sz="28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8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V’ (or both). The size of a vertex cover is the number of vertices in it.</a:t>
            </a:r>
          </a:p>
          <a:p>
            <a:pPr algn="just"/>
            <a:r>
              <a:rPr lang="en-US" altLang="en-US" sz="28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altLang="en-US" sz="2800" b="1" i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vertex-cover problem </a:t>
            </a:r>
            <a:r>
              <a:rPr lang="en-US" altLang="en-US" sz="28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is to find a </a:t>
            </a:r>
            <a:r>
              <a:rPr lang="en-US" altLang="en-US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vertex cover of  minimum size</a:t>
            </a:r>
            <a:r>
              <a:rPr lang="en-US" altLang="en-US" sz="28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in a given undirected graph.</a:t>
            </a:r>
          </a:p>
          <a:p>
            <a:pPr algn="just"/>
            <a:r>
              <a:rPr lang="en-US" altLang="en-US" sz="28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We call such a vertex cover an </a:t>
            </a:r>
            <a:r>
              <a:rPr lang="en-US" altLang="en-US" sz="2800" b="1" i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optimal vertex cover</a:t>
            </a:r>
            <a:r>
              <a:rPr lang="en-US" altLang="en-US" sz="28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. This problem is the optimization version of an NP-complete decision problem.</a:t>
            </a:r>
          </a:p>
          <a:p>
            <a:pPr algn="just"/>
            <a:r>
              <a:rPr lang="en-US" altLang="en-US" sz="28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Even though we don’t know how to find an optimal vertex cover in a graph G in polynomial time, we can efficiently find a vertex cover that is near-optimal.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09006" y="0"/>
            <a:ext cx="8934994" cy="692331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z="3200" b="1" i="1" u="sng" dirty="0">
                <a:latin typeface="Times New Roman" pitchFamily="18" charset="0"/>
                <a:cs typeface="Times New Roman" pitchFamily="18" charset="0"/>
              </a:rPr>
              <a:t>Vertex Cover problem 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192088" y="2360613"/>
            <a:ext cx="8703718" cy="3046412"/>
          </a:xfrm>
          <a:prstGeom prst="rect">
            <a:avLst/>
          </a:prstGeom>
          <a:solidFill>
            <a:srgbClr val="CCECFF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>
            <a:lvl1pPr>
              <a:tabLst>
                <a:tab pos="461963" algn="l"/>
                <a:tab pos="9096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461963" algn="l"/>
                <a:tab pos="9096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461963" algn="l"/>
                <a:tab pos="9096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461963" algn="l"/>
                <a:tab pos="9096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461963" algn="l"/>
                <a:tab pos="9096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096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096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096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096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>
                <a:sym typeface="Symbol" panose="05050102010706020507" pitchFamily="18" charset="2"/>
              </a:rPr>
              <a:t>Approx-Vertex-Cover (G)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	C := Ø;</a:t>
            </a:r>
            <a:r>
              <a:rPr lang="en-US" altLang="en-US" dirty="0"/>
              <a:t> </a:t>
            </a:r>
          </a:p>
          <a:p>
            <a:r>
              <a:rPr lang="en-US" altLang="en-US" dirty="0"/>
              <a:t>	E</a:t>
            </a:r>
            <a:r>
              <a:rPr lang="en-US" altLang="en-US" dirty="0">
                <a:sym typeface="Symbol" panose="05050102010706020507" pitchFamily="18" charset="2"/>
              </a:rPr>
              <a:t></a:t>
            </a:r>
            <a:r>
              <a:rPr lang="en-US" altLang="en-US" dirty="0"/>
              <a:t> := E[G];</a:t>
            </a:r>
          </a:p>
          <a:p>
            <a:r>
              <a:rPr lang="en-US" altLang="en-US" dirty="0"/>
              <a:t>	</a:t>
            </a:r>
            <a:r>
              <a:rPr lang="en-US" altLang="en-US" b="1" dirty="0"/>
              <a:t>while</a:t>
            </a:r>
            <a:r>
              <a:rPr lang="en-US" altLang="en-US" dirty="0"/>
              <a:t> E</a:t>
            </a:r>
            <a:r>
              <a:rPr lang="en-US" altLang="en-US" dirty="0">
                <a:sym typeface="Symbol" panose="05050102010706020507" pitchFamily="18" charset="2"/>
              </a:rPr>
              <a:t>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 Ø do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	  	        select any (u,v) in E which was not selected before;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	   	C:= C  {u,v};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	   	remove from E every edge incident on either u or v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	</a:t>
            </a:r>
            <a:r>
              <a:rPr lang="en-US" altLang="en-US" b="1" dirty="0">
                <a:sym typeface="Symbol" panose="05050102010706020507" pitchFamily="18" charset="2"/>
              </a:rPr>
              <a:t>return</a:t>
            </a:r>
            <a:r>
              <a:rPr lang="en-US" altLang="en-US" dirty="0">
                <a:sym typeface="Symbol" panose="05050102010706020507" pitchFamily="18" charset="2"/>
              </a:rPr>
              <a:t> C</a:t>
            </a:r>
            <a:endParaRPr lang="en-US" altLang="en-US" dirty="0"/>
          </a:p>
        </p:txBody>
      </p:sp>
      <p:sp>
        <p:nvSpPr>
          <p:cNvPr id="13316" name="Rectangle 1"/>
          <p:cNvSpPr>
            <a:spLocks noChangeArrowheads="1"/>
          </p:cNvSpPr>
          <p:nvPr/>
        </p:nvSpPr>
        <p:spPr bwMode="auto">
          <a:xfrm>
            <a:off x="0" y="862013"/>
            <a:ext cx="9144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3399"/>
                </a:solidFill>
              </a:rPr>
              <a:t>The following approximation algorithm takes as input an undirected graph G and returns a vertex cover whose size is guaranteed to be no more than twice the size of an optimal vertex cover.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09006" y="0"/>
            <a:ext cx="8934994" cy="705394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z="3200" b="1" i="1" u="sng" dirty="0">
                <a:latin typeface="Times New Roman" pitchFamily="18" charset="0"/>
                <a:cs typeface="Times New Roman" pitchFamily="18" charset="0"/>
              </a:rPr>
              <a:t>Vertex Cover problem 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sz="quarter" idx="1"/>
          </p:nvPr>
        </p:nvSpPr>
        <p:spPr>
          <a:xfrm>
            <a:off x="235130" y="652463"/>
            <a:ext cx="8569235" cy="6205537"/>
          </a:xfrm>
        </p:spPr>
        <p:txBody>
          <a:bodyPr/>
          <a:lstStyle/>
          <a:p>
            <a:pPr algn="just"/>
            <a:endParaRPr lang="en-US" altLang="en-US" sz="2800" dirty="0"/>
          </a:p>
          <a:p>
            <a:pPr algn="just">
              <a:buNone/>
            </a:pPr>
            <a:r>
              <a:rPr lang="en-US" altLang="en-US" sz="28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 In the previous Algorithm, the variable C contains the vertex cover being constructed.</a:t>
            </a:r>
          </a:p>
          <a:p>
            <a:pPr algn="just"/>
            <a:r>
              <a:rPr lang="en-US" altLang="en-US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Line 1 initializes C to the empty set. </a:t>
            </a:r>
          </a:p>
          <a:p>
            <a:pPr algn="just"/>
            <a:r>
              <a:rPr lang="en-US" altLang="en-US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Line 2 sets E’ to be a copy of the edge set E[G] of the graph.</a:t>
            </a:r>
          </a:p>
          <a:p>
            <a:pPr algn="just"/>
            <a:r>
              <a:rPr lang="en-US" altLang="en-US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The loop of lines 3–6 repeatedly picks an edge (u;v) from E’, adds its endpoints u and v to C, and deletes all edges in E’ that are covered by either u or v. </a:t>
            </a:r>
          </a:p>
          <a:p>
            <a:pPr algn="just"/>
            <a:r>
              <a:rPr lang="en-US" altLang="en-US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Finally, line 7 returns the vertex cover C. </a:t>
            </a:r>
          </a:p>
          <a:p>
            <a:pPr algn="just">
              <a:buNone/>
            </a:pPr>
            <a:r>
              <a:rPr lang="en-US" altLang="en-US" sz="28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The running time of this algorithm is O(V+E), using adjacency lists to represent E’.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6988"/>
            <a:ext cx="9144000" cy="55086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en-US" sz="28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Example:</a:t>
            </a:r>
            <a:r>
              <a:rPr lang="en-US" sz="28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APPROX. VERTEX COVER</a:t>
            </a:r>
            <a:endParaRPr lang="en-US" altLang="en-US" b="1" u="sng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5363" name="Oval 3"/>
          <p:cNvSpPr>
            <a:spLocks noChangeArrowheads="1"/>
          </p:cNvSpPr>
          <p:nvPr/>
        </p:nvSpPr>
        <p:spPr bwMode="auto">
          <a:xfrm>
            <a:off x="1833563" y="3657600"/>
            <a:ext cx="635000" cy="620713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a</a:t>
            </a:r>
          </a:p>
        </p:txBody>
      </p:sp>
      <p:sp>
        <p:nvSpPr>
          <p:cNvPr id="15364" name="Oval 5"/>
          <p:cNvSpPr>
            <a:spLocks noChangeArrowheads="1"/>
          </p:cNvSpPr>
          <p:nvPr/>
        </p:nvSpPr>
        <p:spPr bwMode="auto">
          <a:xfrm>
            <a:off x="5340350" y="1809750"/>
            <a:ext cx="635000" cy="620713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d</a:t>
            </a:r>
          </a:p>
        </p:txBody>
      </p:sp>
      <p:sp>
        <p:nvSpPr>
          <p:cNvPr id="15365" name="Oval 6"/>
          <p:cNvSpPr>
            <a:spLocks noChangeArrowheads="1"/>
          </p:cNvSpPr>
          <p:nvPr/>
        </p:nvSpPr>
        <p:spPr bwMode="auto">
          <a:xfrm>
            <a:off x="3565525" y="1809750"/>
            <a:ext cx="635000" cy="620713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c</a:t>
            </a:r>
          </a:p>
        </p:txBody>
      </p:sp>
      <p:sp>
        <p:nvSpPr>
          <p:cNvPr id="15366" name="Oval 7"/>
          <p:cNvSpPr>
            <a:spLocks noChangeArrowheads="1"/>
          </p:cNvSpPr>
          <p:nvPr/>
        </p:nvSpPr>
        <p:spPr bwMode="auto">
          <a:xfrm>
            <a:off x="1827213" y="1809750"/>
            <a:ext cx="635000" cy="620713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b</a:t>
            </a:r>
          </a:p>
        </p:txBody>
      </p:sp>
      <p:sp>
        <p:nvSpPr>
          <p:cNvPr id="15367" name="Oval 8"/>
          <p:cNvSpPr>
            <a:spLocks noChangeArrowheads="1"/>
          </p:cNvSpPr>
          <p:nvPr/>
        </p:nvSpPr>
        <p:spPr bwMode="auto">
          <a:xfrm>
            <a:off x="3568700" y="3657600"/>
            <a:ext cx="635000" cy="620713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e</a:t>
            </a:r>
          </a:p>
        </p:txBody>
      </p:sp>
      <p:sp>
        <p:nvSpPr>
          <p:cNvPr id="15368" name="Oval 9"/>
          <p:cNvSpPr>
            <a:spLocks noChangeArrowheads="1"/>
          </p:cNvSpPr>
          <p:nvPr/>
        </p:nvSpPr>
        <p:spPr bwMode="auto">
          <a:xfrm>
            <a:off x="5326063" y="3649663"/>
            <a:ext cx="635000" cy="620712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f</a:t>
            </a:r>
          </a:p>
        </p:txBody>
      </p:sp>
      <p:sp>
        <p:nvSpPr>
          <p:cNvPr id="15369" name="Oval 10"/>
          <p:cNvSpPr>
            <a:spLocks noChangeArrowheads="1"/>
          </p:cNvSpPr>
          <p:nvPr/>
        </p:nvSpPr>
        <p:spPr bwMode="auto">
          <a:xfrm>
            <a:off x="7410450" y="3657600"/>
            <a:ext cx="635000" cy="620713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g</a:t>
            </a:r>
          </a:p>
        </p:txBody>
      </p:sp>
      <p:sp>
        <p:nvSpPr>
          <p:cNvPr id="15370" name="Line 11"/>
          <p:cNvSpPr>
            <a:spLocks noChangeShapeType="1"/>
          </p:cNvSpPr>
          <p:nvPr/>
        </p:nvSpPr>
        <p:spPr bwMode="auto">
          <a:xfrm>
            <a:off x="2452688" y="2120900"/>
            <a:ext cx="11255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1" name="Line 12"/>
          <p:cNvSpPr>
            <a:spLocks noChangeShapeType="1"/>
          </p:cNvSpPr>
          <p:nvPr/>
        </p:nvSpPr>
        <p:spPr bwMode="auto">
          <a:xfrm>
            <a:off x="4206875" y="2114550"/>
            <a:ext cx="11255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2" name="Line 13"/>
          <p:cNvSpPr>
            <a:spLocks noChangeShapeType="1"/>
          </p:cNvSpPr>
          <p:nvPr/>
        </p:nvSpPr>
        <p:spPr bwMode="auto">
          <a:xfrm>
            <a:off x="4214813" y="3970338"/>
            <a:ext cx="11255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3" name="Line 14"/>
          <p:cNvSpPr>
            <a:spLocks noChangeShapeType="1"/>
          </p:cNvSpPr>
          <p:nvPr/>
        </p:nvSpPr>
        <p:spPr bwMode="auto">
          <a:xfrm>
            <a:off x="3881438" y="2424113"/>
            <a:ext cx="0" cy="1212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4" name="Line 15"/>
          <p:cNvSpPr>
            <a:spLocks noChangeShapeType="1"/>
          </p:cNvSpPr>
          <p:nvPr/>
        </p:nvSpPr>
        <p:spPr bwMode="auto">
          <a:xfrm>
            <a:off x="2143125" y="2432050"/>
            <a:ext cx="0" cy="1212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5" name="Line 16"/>
          <p:cNvSpPr>
            <a:spLocks noChangeShapeType="1"/>
          </p:cNvSpPr>
          <p:nvPr/>
        </p:nvSpPr>
        <p:spPr bwMode="auto">
          <a:xfrm>
            <a:off x="5657850" y="2439988"/>
            <a:ext cx="0" cy="1212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6" name="Line 17"/>
          <p:cNvSpPr>
            <a:spLocks noChangeShapeType="1"/>
          </p:cNvSpPr>
          <p:nvPr/>
        </p:nvSpPr>
        <p:spPr bwMode="auto">
          <a:xfrm flipV="1">
            <a:off x="4113213" y="2338388"/>
            <a:ext cx="1327150" cy="1400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7" name="Line 18"/>
          <p:cNvSpPr>
            <a:spLocks noChangeShapeType="1"/>
          </p:cNvSpPr>
          <p:nvPr/>
        </p:nvSpPr>
        <p:spPr bwMode="auto">
          <a:xfrm>
            <a:off x="5902325" y="2324100"/>
            <a:ext cx="1601788" cy="1428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8" name="Rectangle 1"/>
          <p:cNvSpPr>
            <a:spLocks noChangeArrowheads="1"/>
          </p:cNvSpPr>
          <p:nvPr/>
        </p:nvSpPr>
        <p:spPr bwMode="auto">
          <a:xfrm>
            <a:off x="388938" y="5367338"/>
            <a:ext cx="8099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>
                <a:latin typeface="Times-Roman"/>
              </a:rPr>
              <a:t>  </a:t>
            </a:r>
            <a:r>
              <a:rPr lang="en-US" altLang="en-US" dirty="0">
                <a:solidFill>
                  <a:srgbClr val="003399"/>
                </a:solidFill>
                <a:latin typeface="Times-Roman"/>
              </a:rPr>
              <a:t>The </a:t>
            </a:r>
            <a:r>
              <a:rPr lang="en-US" altLang="en-US" b="1" dirty="0">
                <a:solidFill>
                  <a:srgbClr val="003399"/>
                </a:solidFill>
                <a:latin typeface="Times-Roman"/>
              </a:rPr>
              <a:t>input graph </a:t>
            </a:r>
            <a:r>
              <a:rPr lang="en-US" altLang="en-US" b="1" dirty="0">
                <a:solidFill>
                  <a:srgbClr val="003399"/>
                </a:solidFill>
                <a:latin typeface="MT2MIT"/>
              </a:rPr>
              <a:t>G</a:t>
            </a:r>
            <a:r>
              <a:rPr lang="en-US" altLang="en-US" dirty="0">
                <a:solidFill>
                  <a:srgbClr val="003399"/>
                </a:solidFill>
                <a:latin typeface="Times-Roman"/>
              </a:rPr>
              <a:t>, which has </a:t>
            </a:r>
            <a:r>
              <a:rPr lang="en-US" altLang="en-US" b="1" dirty="0">
                <a:solidFill>
                  <a:srgbClr val="003399"/>
                </a:solidFill>
                <a:latin typeface="Times-Roman"/>
              </a:rPr>
              <a:t>7 vertices </a:t>
            </a:r>
            <a:r>
              <a:rPr lang="en-US" altLang="en-US" dirty="0">
                <a:solidFill>
                  <a:srgbClr val="003399"/>
                </a:solidFill>
                <a:latin typeface="Times-Roman"/>
              </a:rPr>
              <a:t>and </a:t>
            </a:r>
            <a:r>
              <a:rPr lang="en-US" altLang="en-US" b="1" dirty="0">
                <a:solidFill>
                  <a:srgbClr val="003399"/>
                </a:solidFill>
                <a:latin typeface="Times-Roman"/>
              </a:rPr>
              <a:t>8 edges</a:t>
            </a:r>
            <a:r>
              <a:rPr lang="en-US" altLang="en-US" dirty="0">
                <a:latin typeface="Times-Roman"/>
              </a:rPr>
              <a:t>.</a:t>
            </a:r>
            <a:endParaRPr lang="en-US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26570" y="9525"/>
            <a:ext cx="8817429" cy="865686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800" i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APPROX. VERTEX COVER</a:t>
            </a:r>
            <a:endParaRPr lang="en-US" altLang="en-US" sz="2800" u="sng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6387" name="Oval 3"/>
          <p:cNvSpPr>
            <a:spLocks noChangeArrowheads="1"/>
          </p:cNvSpPr>
          <p:nvPr/>
        </p:nvSpPr>
        <p:spPr bwMode="auto">
          <a:xfrm>
            <a:off x="1833563" y="3657600"/>
            <a:ext cx="635000" cy="620713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a</a:t>
            </a:r>
          </a:p>
        </p:txBody>
      </p:sp>
      <p:sp>
        <p:nvSpPr>
          <p:cNvPr id="16388" name="Oval 4"/>
          <p:cNvSpPr>
            <a:spLocks noChangeArrowheads="1"/>
          </p:cNvSpPr>
          <p:nvPr/>
        </p:nvSpPr>
        <p:spPr bwMode="auto">
          <a:xfrm>
            <a:off x="5340350" y="1809750"/>
            <a:ext cx="635000" cy="620713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d</a:t>
            </a:r>
          </a:p>
        </p:txBody>
      </p:sp>
      <p:sp>
        <p:nvSpPr>
          <p:cNvPr id="16389" name="Oval 5"/>
          <p:cNvSpPr>
            <a:spLocks noChangeArrowheads="1"/>
          </p:cNvSpPr>
          <p:nvPr/>
        </p:nvSpPr>
        <p:spPr bwMode="auto">
          <a:xfrm>
            <a:off x="3565525" y="1809750"/>
            <a:ext cx="635000" cy="620713"/>
          </a:xfrm>
          <a:prstGeom prst="ellipse">
            <a:avLst/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c</a:t>
            </a:r>
          </a:p>
        </p:txBody>
      </p:sp>
      <p:sp>
        <p:nvSpPr>
          <p:cNvPr id="16390" name="Oval 6"/>
          <p:cNvSpPr>
            <a:spLocks noChangeArrowheads="1"/>
          </p:cNvSpPr>
          <p:nvPr/>
        </p:nvSpPr>
        <p:spPr bwMode="auto">
          <a:xfrm>
            <a:off x="1827213" y="1809750"/>
            <a:ext cx="635000" cy="620713"/>
          </a:xfrm>
          <a:prstGeom prst="ellipse">
            <a:avLst/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b</a:t>
            </a:r>
          </a:p>
        </p:txBody>
      </p:sp>
      <p:sp>
        <p:nvSpPr>
          <p:cNvPr id="16391" name="Oval 7"/>
          <p:cNvSpPr>
            <a:spLocks noChangeArrowheads="1"/>
          </p:cNvSpPr>
          <p:nvPr/>
        </p:nvSpPr>
        <p:spPr bwMode="auto">
          <a:xfrm>
            <a:off x="3568700" y="3657600"/>
            <a:ext cx="635000" cy="620713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e</a:t>
            </a:r>
          </a:p>
        </p:txBody>
      </p:sp>
      <p:sp>
        <p:nvSpPr>
          <p:cNvPr id="16392" name="Oval 8"/>
          <p:cNvSpPr>
            <a:spLocks noChangeArrowheads="1"/>
          </p:cNvSpPr>
          <p:nvPr/>
        </p:nvSpPr>
        <p:spPr bwMode="auto">
          <a:xfrm>
            <a:off x="5326063" y="3649663"/>
            <a:ext cx="635000" cy="620712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f</a:t>
            </a:r>
          </a:p>
        </p:txBody>
      </p:sp>
      <p:sp>
        <p:nvSpPr>
          <p:cNvPr id="16393" name="Oval 9"/>
          <p:cNvSpPr>
            <a:spLocks noChangeArrowheads="1"/>
          </p:cNvSpPr>
          <p:nvPr/>
        </p:nvSpPr>
        <p:spPr bwMode="auto">
          <a:xfrm>
            <a:off x="7410450" y="3657600"/>
            <a:ext cx="635000" cy="620713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g</a:t>
            </a:r>
          </a:p>
        </p:txBody>
      </p:sp>
      <p:sp>
        <p:nvSpPr>
          <p:cNvPr id="16394" name="Line 10"/>
          <p:cNvSpPr>
            <a:spLocks noChangeShapeType="1"/>
          </p:cNvSpPr>
          <p:nvPr/>
        </p:nvSpPr>
        <p:spPr bwMode="auto">
          <a:xfrm>
            <a:off x="2452688" y="2120900"/>
            <a:ext cx="1125537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5" name="Line 11"/>
          <p:cNvSpPr>
            <a:spLocks noChangeShapeType="1"/>
          </p:cNvSpPr>
          <p:nvPr/>
        </p:nvSpPr>
        <p:spPr bwMode="auto">
          <a:xfrm>
            <a:off x="4206875" y="2114550"/>
            <a:ext cx="1125538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>
            <a:off x="4214813" y="3970338"/>
            <a:ext cx="11255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7" name="Line 13"/>
          <p:cNvSpPr>
            <a:spLocks noChangeShapeType="1"/>
          </p:cNvSpPr>
          <p:nvPr/>
        </p:nvSpPr>
        <p:spPr bwMode="auto">
          <a:xfrm>
            <a:off x="3881438" y="2424113"/>
            <a:ext cx="0" cy="121285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8" name="Line 14"/>
          <p:cNvSpPr>
            <a:spLocks noChangeShapeType="1"/>
          </p:cNvSpPr>
          <p:nvPr/>
        </p:nvSpPr>
        <p:spPr bwMode="auto">
          <a:xfrm>
            <a:off x="2143125" y="2432050"/>
            <a:ext cx="0" cy="121285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9" name="Line 15"/>
          <p:cNvSpPr>
            <a:spLocks noChangeShapeType="1"/>
          </p:cNvSpPr>
          <p:nvPr/>
        </p:nvSpPr>
        <p:spPr bwMode="auto">
          <a:xfrm>
            <a:off x="5657850" y="2439988"/>
            <a:ext cx="0" cy="1212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0" name="Line 16"/>
          <p:cNvSpPr>
            <a:spLocks noChangeShapeType="1"/>
          </p:cNvSpPr>
          <p:nvPr/>
        </p:nvSpPr>
        <p:spPr bwMode="auto">
          <a:xfrm flipV="1">
            <a:off x="4113213" y="2338388"/>
            <a:ext cx="1327150" cy="1400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1" name="Line 17"/>
          <p:cNvSpPr>
            <a:spLocks noChangeShapeType="1"/>
          </p:cNvSpPr>
          <p:nvPr/>
        </p:nvSpPr>
        <p:spPr bwMode="auto">
          <a:xfrm>
            <a:off x="5902325" y="2324100"/>
            <a:ext cx="1601788" cy="1428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2" name="Rectangle 1"/>
          <p:cNvSpPr>
            <a:spLocks noChangeArrowheads="1"/>
          </p:cNvSpPr>
          <p:nvPr/>
        </p:nvSpPr>
        <p:spPr bwMode="auto">
          <a:xfrm>
            <a:off x="4763" y="4510088"/>
            <a:ext cx="9139237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3399"/>
                </a:solidFill>
              </a:rPr>
              <a:t>The edge (b; c), shown </a:t>
            </a:r>
            <a:r>
              <a:rPr lang="en-US" altLang="en-US" b="1" dirty="0">
                <a:solidFill>
                  <a:srgbClr val="003399"/>
                </a:solidFill>
              </a:rPr>
              <a:t>heavy</a:t>
            </a:r>
            <a:r>
              <a:rPr lang="en-US" altLang="en-US" dirty="0">
                <a:solidFill>
                  <a:srgbClr val="003399"/>
                </a:solidFill>
              </a:rPr>
              <a:t>, is the first edge chosen by APPROX-VERTEX-COVER. Vertices b and c, shown </a:t>
            </a:r>
            <a:r>
              <a:rPr lang="en-US" altLang="en-US" b="1" dirty="0">
                <a:solidFill>
                  <a:srgbClr val="003399"/>
                </a:solidFill>
              </a:rPr>
              <a:t>lightly shaded</a:t>
            </a:r>
            <a:r>
              <a:rPr lang="en-US" altLang="en-US" dirty="0">
                <a:solidFill>
                  <a:srgbClr val="003399"/>
                </a:solidFill>
              </a:rPr>
              <a:t>, are added to the set C containing the vertex cover being created.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3399"/>
                </a:solidFill>
              </a:rPr>
              <a:t>Edges (a; b), (c; e), and (c; d), shown </a:t>
            </a:r>
            <a:r>
              <a:rPr lang="en-US" altLang="en-US" b="1" dirty="0">
                <a:solidFill>
                  <a:srgbClr val="003399"/>
                </a:solidFill>
              </a:rPr>
              <a:t>dashed, are removed </a:t>
            </a:r>
            <a:r>
              <a:rPr lang="en-US" altLang="en-US" dirty="0">
                <a:solidFill>
                  <a:srgbClr val="003399"/>
                </a:solidFill>
              </a:rPr>
              <a:t>since they are now covered by some vertex in C.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Oval 3"/>
          <p:cNvSpPr>
            <a:spLocks noChangeArrowheads="1"/>
          </p:cNvSpPr>
          <p:nvPr/>
        </p:nvSpPr>
        <p:spPr bwMode="auto">
          <a:xfrm>
            <a:off x="1833563" y="3657600"/>
            <a:ext cx="635000" cy="620713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a</a:t>
            </a:r>
          </a:p>
        </p:txBody>
      </p:sp>
      <p:sp>
        <p:nvSpPr>
          <p:cNvPr id="17412" name="Oval 4"/>
          <p:cNvSpPr>
            <a:spLocks noChangeArrowheads="1"/>
          </p:cNvSpPr>
          <p:nvPr/>
        </p:nvSpPr>
        <p:spPr bwMode="auto">
          <a:xfrm>
            <a:off x="5340350" y="1809750"/>
            <a:ext cx="635000" cy="620713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d</a:t>
            </a:r>
          </a:p>
        </p:txBody>
      </p:sp>
      <p:sp>
        <p:nvSpPr>
          <p:cNvPr id="17413" name="Oval 5"/>
          <p:cNvSpPr>
            <a:spLocks noChangeArrowheads="1"/>
          </p:cNvSpPr>
          <p:nvPr/>
        </p:nvSpPr>
        <p:spPr bwMode="auto">
          <a:xfrm>
            <a:off x="3565525" y="1809750"/>
            <a:ext cx="635000" cy="620713"/>
          </a:xfrm>
          <a:prstGeom prst="ellipse">
            <a:avLst/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c</a:t>
            </a:r>
          </a:p>
        </p:txBody>
      </p:sp>
      <p:sp>
        <p:nvSpPr>
          <p:cNvPr id="17414" name="Oval 6"/>
          <p:cNvSpPr>
            <a:spLocks noChangeArrowheads="1"/>
          </p:cNvSpPr>
          <p:nvPr/>
        </p:nvSpPr>
        <p:spPr bwMode="auto">
          <a:xfrm>
            <a:off x="1827213" y="1809750"/>
            <a:ext cx="635000" cy="620713"/>
          </a:xfrm>
          <a:prstGeom prst="ellipse">
            <a:avLst/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b</a:t>
            </a:r>
          </a:p>
        </p:txBody>
      </p:sp>
      <p:sp>
        <p:nvSpPr>
          <p:cNvPr id="17415" name="Oval 7"/>
          <p:cNvSpPr>
            <a:spLocks noChangeArrowheads="1"/>
          </p:cNvSpPr>
          <p:nvPr/>
        </p:nvSpPr>
        <p:spPr bwMode="auto">
          <a:xfrm>
            <a:off x="3568700" y="3657600"/>
            <a:ext cx="635000" cy="620713"/>
          </a:xfrm>
          <a:prstGeom prst="ellipse">
            <a:avLst/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e</a:t>
            </a:r>
          </a:p>
        </p:txBody>
      </p:sp>
      <p:sp>
        <p:nvSpPr>
          <p:cNvPr id="17416" name="Oval 8"/>
          <p:cNvSpPr>
            <a:spLocks noChangeArrowheads="1"/>
          </p:cNvSpPr>
          <p:nvPr/>
        </p:nvSpPr>
        <p:spPr bwMode="auto">
          <a:xfrm>
            <a:off x="5326063" y="3649663"/>
            <a:ext cx="635000" cy="620712"/>
          </a:xfrm>
          <a:prstGeom prst="ellipse">
            <a:avLst/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f</a:t>
            </a:r>
          </a:p>
        </p:txBody>
      </p:sp>
      <p:sp>
        <p:nvSpPr>
          <p:cNvPr id="17417" name="Oval 9"/>
          <p:cNvSpPr>
            <a:spLocks noChangeArrowheads="1"/>
          </p:cNvSpPr>
          <p:nvPr/>
        </p:nvSpPr>
        <p:spPr bwMode="auto">
          <a:xfrm>
            <a:off x="7410450" y="3657600"/>
            <a:ext cx="635000" cy="620713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g</a:t>
            </a:r>
          </a:p>
        </p:txBody>
      </p:sp>
      <p:sp>
        <p:nvSpPr>
          <p:cNvPr id="17418" name="Line 10"/>
          <p:cNvSpPr>
            <a:spLocks noChangeShapeType="1"/>
          </p:cNvSpPr>
          <p:nvPr/>
        </p:nvSpPr>
        <p:spPr bwMode="auto">
          <a:xfrm>
            <a:off x="2452688" y="2120900"/>
            <a:ext cx="1125537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Line 11"/>
          <p:cNvSpPr>
            <a:spLocks noChangeShapeType="1"/>
          </p:cNvSpPr>
          <p:nvPr/>
        </p:nvSpPr>
        <p:spPr bwMode="auto">
          <a:xfrm>
            <a:off x="4206875" y="2114550"/>
            <a:ext cx="1125538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0" name="Line 12"/>
          <p:cNvSpPr>
            <a:spLocks noChangeShapeType="1"/>
          </p:cNvSpPr>
          <p:nvPr/>
        </p:nvSpPr>
        <p:spPr bwMode="auto">
          <a:xfrm>
            <a:off x="4214813" y="3970338"/>
            <a:ext cx="1125537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1" name="Line 13"/>
          <p:cNvSpPr>
            <a:spLocks noChangeShapeType="1"/>
          </p:cNvSpPr>
          <p:nvPr/>
        </p:nvSpPr>
        <p:spPr bwMode="auto">
          <a:xfrm>
            <a:off x="3881438" y="2424113"/>
            <a:ext cx="0" cy="121285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2" name="Line 14"/>
          <p:cNvSpPr>
            <a:spLocks noChangeShapeType="1"/>
          </p:cNvSpPr>
          <p:nvPr/>
        </p:nvSpPr>
        <p:spPr bwMode="auto">
          <a:xfrm>
            <a:off x="2143125" y="2432050"/>
            <a:ext cx="0" cy="121285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3" name="Line 15"/>
          <p:cNvSpPr>
            <a:spLocks noChangeShapeType="1"/>
          </p:cNvSpPr>
          <p:nvPr/>
        </p:nvSpPr>
        <p:spPr bwMode="auto">
          <a:xfrm>
            <a:off x="5657850" y="2439988"/>
            <a:ext cx="0" cy="121285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4" name="Line 16"/>
          <p:cNvSpPr>
            <a:spLocks noChangeShapeType="1"/>
          </p:cNvSpPr>
          <p:nvPr/>
        </p:nvSpPr>
        <p:spPr bwMode="auto">
          <a:xfrm flipV="1">
            <a:off x="4113213" y="2338388"/>
            <a:ext cx="1327150" cy="1400175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5" name="Line 17"/>
          <p:cNvSpPr>
            <a:spLocks noChangeShapeType="1"/>
          </p:cNvSpPr>
          <p:nvPr/>
        </p:nvSpPr>
        <p:spPr bwMode="auto">
          <a:xfrm>
            <a:off x="5902325" y="2324100"/>
            <a:ext cx="1601788" cy="1428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6" name="Rectangle 1"/>
          <p:cNvSpPr>
            <a:spLocks noChangeArrowheads="1"/>
          </p:cNvSpPr>
          <p:nvPr/>
        </p:nvSpPr>
        <p:spPr bwMode="auto">
          <a:xfrm>
            <a:off x="166688" y="4833938"/>
            <a:ext cx="75311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003399"/>
                </a:solidFill>
              </a:rPr>
              <a:t>Edge (e, f ) is chosen</a:t>
            </a:r>
            <a:r>
              <a:rPr lang="en-US" altLang="en-US" dirty="0">
                <a:solidFill>
                  <a:srgbClr val="003399"/>
                </a:solidFill>
              </a:rPr>
              <a:t>; vertices e and f are added to C.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>
          <a:xfrm>
            <a:off x="300446" y="9525"/>
            <a:ext cx="8843554" cy="669744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800" i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APPROX. VERTEX COVER</a:t>
            </a:r>
            <a:endParaRPr lang="en-US" altLang="en-US" sz="2800" u="sng" dirty="0">
              <a:solidFill>
                <a:srgbClr val="C00000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Oval 3"/>
          <p:cNvSpPr>
            <a:spLocks noChangeArrowheads="1"/>
          </p:cNvSpPr>
          <p:nvPr/>
        </p:nvSpPr>
        <p:spPr bwMode="auto">
          <a:xfrm>
            <a:off x="1833563" y="3657600"/>
            <a:ext cx="635000" cy="620713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a</a:t>
            </a:r>
          </a:p>
        </p:txBody>
      </p:sp>
      <p:sp>
        <p:nvSpPr>
          <p:cNvPr id="18436" name="Oval 4"/>
          <p:cNvSpPr>
            <a:spLocks noChangeArrowheads="1"/>
          </p:cNvSpPr>
          <p:nvPr/>
        </p:nvSpPr>
        <p:spPr bwMode="auto">
          <a:xfrm>
            <a:off x="5340350" y="1809750"/>
            <a:ext cx="635000" cy="620713"/>
          </a:xfrm>
          <a:prstGeom prst="ellipse">
            <a:avLst/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d</a:t>
            </a:r>
          </a:p>
        </p:txBody>
      </p:sp>
      <p:sp>
        <p:nvSpPr>
          <p:cNvPr id="18437" name="Oval 5"/>
          <p:cNvSpPr>
            <a:spLocks noChangeArrowheads="1"/>
          </p:cNvSpPr>
          <p:nvPr/>
        </p:nvSpPr>
        <p:spPr bwMode="auto">
          <a:xfrm>
            <a:off x="3565525" y="1809750"/>
            <a:ext cx="635000" cy="620713"/>
          </a:xfrm>
          <a:prstGeom prst="ellipse">
            <a:avLst/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c</a:t>
            </a:r>
          </a:p>
        </p:txBody>
      </p:sp>
      <p:sp>
        <p:nvSpPr>
          <p:cNvPr id="18438" name="Oval 6"/>
          <p:cNvSpPr>
            <a:spLocks noChangeArrowheads="1"/>
          </p:cNvSpPr>
          <p:nvPr/>
        </p:nvSpPr>
        <p:spPr bwMode="auto">
          <a:xfrm>
            <a:off x="1827213" y="1809750"/>
            <a:ext cx="635000" cy="620713"/>
          </a:xfrm>
          <a:prstGeom prst="ellipse">
            <a:avLst/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b</a:t>
            </a:r>
          </a:p>
        </p:txBody>
      </p:sp>
      <p:sp>
        <p:nvSpPr>
          <p:cNvPr id="18439" name="Oval 7"/>
          <p:cNvSpPr>
            <a:spLocks noChangeArrowheads="1"/>
          </p:cNvSpPr>
          <p:nvPr/>
        </p:nvSpPr>
        <p:spPr bwMode="auto">
          <a:xfrm>
            <a:off x="3568700" y="3657600"/>
            <a:ext cx="635000" cy="620713"/>
          </a:xfrm>
          <a:prstGeom prst="ellipse">
            <a:avLst/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e</a:t>
            </a:r>
          </a:p>
        </p:txBody>
      </p:sp>
      <p:sp>
        <p:nvSpPr>
          <p:cNvPr id="18440" name="Oval 8"/>
          <p:cNvSpPr>
            <a:spLocks noChangeArrowheads="1"/>
          </p:cNvSpPr>
          <p:nvPr/>
        </p:nvSpPr>
        <p:spPr bwMode="auto">
          <a:xfrm>
            <a:off x="5326063" y="3649663"/>
            <a:ext cx="635000" cy="620712"/>
          </a:xfrm>
          <a:prstGeom prst="ellipse">
            <a:avLst/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f</a:t>
            </a:r>
          </a:p>
        </p:txBody>
      </p:sp>
      <p:sp>
        <p:nvSpPr>
          <p:cNvPr id="18441" name="Oval 9"/>
          <p:cNvSpPr>
            <a:spLocks noChangeArrowheads="1"/>
          </p:cNvSpPr>
          <p:nvPr/>
        </p:nvSpPr>
        <p:spPr bwMode="auto">
          <a:xfrm>
            <a:off x="7410450" y="3657600"/>
            <a:ext cx="635000" cy="620713"/>
          </a:xfrm>
          <a:prstGeom prst="ellipse">
            <a:avLst/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g</a:t>
            </a:r>
          </a:p>
        </p:txBody>
      </p:sp>
      <p:sp>
        <p:nvSpPr>
          <p:cNvPr id="18442" name="Line 10"/>
          <p:cNvSpPr>
            <a:spLocks noChangeShapeType="1"/>
          </p:cNvSpPr>
          <p:nvPr/>
        </p:nvSpPr>
        <p:spPr bwMode="auto">
          <a:xfrm>
            <a:off x="2452688" y="2120900"/>
            <a:ext cx="1125537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3" name="Line 11"/>
          <p:cNvSpPr>
            <a:spLocks noChangeShapeType="1"/>
          </p:cNvSpPr>
          <p:nvPr/>
        </p:nvSpPr>
        <p:spPr bwMode="auto">
          <a:xfrm>
            <a:off x="4206875" y="2114550"/>
            <a:ext cx="1125538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4" name="Line 12"/>
          <p:cNvSpPr>
            <a:spLocks noChangeShapeType="1"/>
          </p:cNvSpPr>
          <p:nvPr/>
        </p:nvSpPr>
        <p:spPr bwMode="auto">
          <a:xfrm>
            <a:off x="4214813" y="3970338"/>
            <a:ext cx="1125537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5" name="Line 13"/>
          <p:cNvSpPr>
            <a:spLocks noChangeShapeType="1"/>
          </p:cNvSpPr>
          <p:nvPr/>
        </p:nvSpPr>
        <p:spPr bwMode="auto">
          <a:xfrm>
            <a:off x="3881438" y="2424113"/>
            <a:ext cx="0" cy="121285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6" name="Line 14"/>
          <p:cNvSpPr>
            <a:spLocks noChangeShapeType="1"/>
          </p:cNvSpPr>
          <p:nvPr/>
        </p:nvSpPr>
        <p:spPr bwMode="auto">
          <a:xfrm>
            <a:off x="2143125" y="2432050"/>
            <a:ext cx="0" cy="121285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7" name="Line 15"/>
          <p:cNvSpPr>
            <a:spLocks noChangeShapeType="1"/>
          </p:cNvSpPr>
          <p:nvPr/>
        </p:nvSpPr>
        <p:spPr bwMode="auto">
          <a:xfrm>
            <a:off x="5657850" y="2439988"/>
            <a:ext cx="0" cy="121285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8" name="Line 16"/>
          <p:cNvSpPr>
            <a:spLocks noChangeShapeType="1"/>
          </p:cNvSpPr>
          <p:nvPr/>
        </p:nvSpPr>
        <p:spPr bwMode="auto">
          <a:xfrm flipV="1">
            <a:off x="4113213" y="2338388"/>
            <a:ext cx="1327150" cy="1400175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9" name="Line 17"/>
          <p:cNvSpPr>
            <a:spLocks noChangeShapeType="1"/>
          </p:cNvSpPr>
          <p:nvPr/>
        </p:nvSpPr>
        <p:spPr bwMode="auto">
          <a:xfrm>
            <a:off x="5902325" y="2324100"/>
            <a:ext cx="1601788" cy="142875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0" name="Rectangle 1"/>
          <p:cNvSpPr>
            <a:spLocks noChangeArrowheads="1"/>
          </p:cNvSpPr>
          <p:nvPr/>
        </p:nvSpPr>
        <p:spPr bwMode="auto">
          <a:xfrm>
            <a:off x="166688" y="4894263"/>
            <a:ext cx="75311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003399"/>
                </a:solidFill>
              </a:rPr>
              <a:t>Edge (d; g) is chosen</a:t>
            </a:r>
            <a:r>
              <a:rPr lang="en-US" altLang="en-US" dirty="0">
                <a:solidFill>
                  <a:srgbClr val="003399"/>
                </a:solidFill>
              </a:rPr>
              <a:t>; vertices d and g are added to C</a:t>
            </a:r>
            <a:r>
              <a:rPr lang="en-US" altLang="en-US" dirty="0"/>
              <a:t>.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" y="9525"/>
            <a:ext cx="8869680" cy="578304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800" i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APPROX. VERTEX COVER</a:t>
            </a:r>
            <a:endParaRPr lang="en-US" altLang="en-US" sz="2800" u="sng" dirty="0">
              <a:solidFill>
                <a:srgbClr val="C00000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Oval 3"/>
          <p:cNvSpPr>
            <a:spLocks noChangeArrowheads="1"/>
          </p:cNvSpPr>
          <p:nvPr/>
        </p:nvSpPr>
        <p:spPr bwMode="auto">
          <a:xfrm>
            <a:off x="1833563" y="3657600"/>
            <a:ext cx="635000" cy="620713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a</a:t>
            </a:r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5340350" y="1809750"/>
            <a:ext cx="635000" cy="620713"/>
          </a:xfrm>
          <a:prstGeom prst="ellipse">
            <a:avLst/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d</a:t>
            </a:r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3565525" y="1809750"/>
            <a:ext cx="635000" cy="620713"/>
          </a:xfrm>
          <a:prstGeom prst="ellipse">
            <a:avLst/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c</a:t>
            </a:r>
          </a:p>
        </p:txBody>
      </p:sp>
      <p:sp>
        <p:nvSpPr>
          <p:cNvPr id="19462" name="Oval 6"/>
          <p:cNvSpPr>
            <a:spLocks noChangeArrowheads="1"/>
          </p:cNvSpPr>
          <p:nvPr/>
        </p:nvSpPr>
        <p:spPr bwMode="auto">
          <a:xfrm>
            <a:off x="1827213" y="1809750"/>
            <a:ext cx="635000" cy="620713"/>
          </a:xfrm>
          <a:prstGeom prst="ellipse">
            <a:avLst/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b</a:t>
            </a:r>
          </a:p>
        </p:txBody>
      </p:sp>
      <p:sp>
        <p:nvSpPr>
          <p:cNvPr id="19463" name="Oval 7"/>
          <p:cNvSpPr>
            <a:spLocks noChangeArrowheads="1"/>
          </p:cNvSpPr>
          <p:nvPr/>
        </p:nvSpPr>
        <p:spPr bwMode="auto">
          <a:xfrm>
            <a:off x="3568700" y="3657600"/>
            <a:ext cx="635000" cy="620713"/>
          </a:xfrm>
          <a:prstGeom prst="ellipse">
            <a:avLst/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e</a:t>
            </a:r>
          </a:p>
        </p:txBody>
      </p:sp>
      <p:sp>
        <p:nvSpPr>
          <p:cNvPr id="19464" name="Oval 8"/>
          <p:cNvSpPr>
            <a:spLocks noChangeArrowheads="1"/>
          </p:cNvSpPr>
          <p:nvPr/>
        </p:nvSpPr>
        <p:spPr bwMode="auto">
          <a:xfrm>
            <a:off x="5326063" y="3649663"/>
            <a:ext cx="635000" cy="620712"/>
          </a:xfrm>
          <a:prstGeom prst="ellipse">
            <a:avLst/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f</a:t>
            </a:r>
          </a:p>
        </p:txBody>
      </p:sp>
      <p:sp>
        <p:nvSpPr>
          <p:cNvPr id="19465" name="Oval 9"/>
          <p:cNvSpPr>
            <a:spLocks noChangeArrowheads="1"/>
          </p:cNvSpPr>
          <p:nvPr/>
        </p:nvSpPr>
        <p:spPr bwMode="auto">
          <a:xfrm>
            <a:off x="7410450" y="3657600"/>
            <a:ext cx="635000" cy="620713"/>
          </a:xfrm>
          <a:prstGeom prst="ellipse">
            <a:avLst/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g</a:t>
            </a:r>
          </a:p>
        </p:txBody>
      </p:sp>
      <p:sp>
        <p:nvSpPr>
          <p:cNvPr id="19466" name="Line 10"/>
          <p:cNvSpPr>
            <a:spLocks noChangeShapeType="1"/>
          </p:cNvSpPr>
          <p:nvPr/>
        </p:nvSpPr>
        <p:spPr bwMode="auto">
          <a:xfrm>
            <a:off x="2452688" y="2120900"/>
            <a:ext cx="11255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7" name="Line 11"/>
          <p:cNvSpPr>
            <a:spLocks noChangeShapeType="1"/>
          </p:cNvSpPr>
          <p:nvPr/>
        </p:nvSpPr>
        <p:spPr bwMode="auto">
          <a:xfrm>
            <a:off x="4206875" y="2114550"/>
            <a:ext cx="11255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8" name="Line 12"/>
          <p:cNvSpPr>
            <a:spLocks noChangeShapeType="1"/>
          </p:cNvSpPr>
          <p:nvPr/>
        </p:nvSpPr>
        <p:spPr bwMode="auto">
          <a:xfrm>
            <a:off x="4214813" y="3970338"/>
            <a:ext cx="11255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>
            <a:off x="3881438" y="2424113"/>
            <a:ext cx="0" cy="1212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0" name="Line 14"/>
          <p:cNvSpPr>
            <a:spLocks noChangeShapeType="1"/>
          </p:cNvSpPr>
          <p:nvPr/>
        </p:nvSpPr>
        <p:spPr bwMode="auto">
          <a:xfrm>
            <a:off x="2143125" y="2432050"/>
            <a:ext cx="0" cy="1212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1" name="Line 15"/>
          <p:cNvSpPr>
            <a:spLocks noChangeShapeType="1"/>
          </p:cNvSpPr>
          <p:nvPr/>
        </p:nvSpPr>
        <p:spPr bwMode="auto">
          <a:xfrm>
            <a:off x="5657850" y="2439988"/>
            <a:ext cx="0" cy="1212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2" name="Line 16"/>
          <p:cNvSpPr>
            <a:spLocks noChangeShapeType="1"/>
          </p:cNvSpPr>
          <p:nvPr/>
        </p:nvSpPr>
        <p:spPr bwMode="auto">
          <a:xfrm flipV="1">
            <a:off x="4113213" y="2338388"/>
            <a:ext cx="1327150" cy="1400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3" name="Line 17"/>
          <p:cNvSpPr>
            <a:spLocks noChangeShapeType="1"/>
          </p:cNvSpPr>
          <p:nvPr/>
        </p:nvSpPr>
        <p:spPr bwMode="auto">
          <a:xfrm>
            <a:off x="5902325" y="2324100"/>
            <a:ext cx="1601788" cy="1428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4" name="Text Box 18"/>
          <p:cNvSpPr txBox="1">
            <a:spLocks noChangeArrowheads="1"/>
          </p:cNvSpPr>
          <p:nvPr/>
        </p:nvSpPr>
        <p:spPr bwMode="auto">
          <a:xfrm>
            <a:off x="0" y="4856163"/>
            <a:ext cx="898048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en-US" b="1" dirty="0">
                <a:solidFill>
                  <a:srgbClr val="003399"/>
                </a:solidFill>
              </a:rPr>
              <a:t>The set C, which is the vertex cover produced contains the six vertices  {b; c; d; e; f; g }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" y="9524"/>
            <a:ext cx="8869680" cy="63055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800" i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APPROX. VERTEX COVER</a:t>
            </a:r>
            <a:endParaRPr lang="en-US" altLang="en-US" sz="2800" u="sng" dirty="0">
              <a:solidFill>
                <a:srgbClr val="C00000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Oval 3"/>
          <p:cNvSpPr>
            <a:spLocks noChangeArrowheads="1"/>
          </p:cNvSpPr>
          <p:nvPr/>
        </p:nvSpPr>
        <p:spPr bwMode="auto">
          <a:xfrm>
            <a:off x="1833563" y="3657600"/>
            <a:ext cx="635000" cy="620713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a</a:t>
            </a:r>
          </a:p>
        </p:txBody>
      </p:sp>
      <p:sp>
        <p:nvSpPr>
          <p:cNvPr id="20484" name="Oval 4"/>
          <p:cNvSpPr>
            <a:spLocks noChangeArrowheads="1"/>
          </p:cNvSpPr>
          <p:nvPr/>
        </p:nvSpPr>
        <p:spPr bwMode="auto">
          <a:xfrm>
            <a:off x="5340350" y="1809750"/>
            <a:ext cx="635000" cy="620713"/>
          </a:xfrm>
          <a:prstGeom prst="ellipse">
            <a:avLst/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d</a:t>
            </a:r>
          </a:p>
        </p:txBody>
      </p:sp>
      <p:sp>
        <p:nvSpPr>
          <p:cNvPr id="20485" name="Oval 5"/>
          <p:cNvSpPr>
            <a:spLocks noChangeArrowheads="1"/>
          </p:cNvSpPr>
          <p:nvPr/>
        </p:nvSpPr>
        <p:spPr bwMode="auto">
          <a:xfrm>
            <a:off x="3565525" y="1809750"/>
            <a:ext cx="635000" cy="620713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c</a:t>
            </a:r>
          </a:p>
        </p:txBody>
      </p:sp>
      <p:sp>
        <p:nvSpPr>
          <p:cNvPr id="20486" name="Oval 6"/>
          <p:cNvSpPr>
            <a:spLocks noChangeArrowheads="1"/>
          </p:cNvSpPr>
          <p:nvPr/>
        </p:nvSpPr>
        <p:spPr bwMode="auto">
          <a:xfrm>
            <a:off x="1827213" y="1809750"/>
            <a:ext cx="635000" cy="620713"/>
          </a:xfrm>
          <a:prstGeom prst="ellipse">
            <a:avLst/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b</a:t>
            </a:r>
          </a:p>
        </p:txBody>
      </p:sp>
      <p:sp>
        <p:nvSpPr>
          <p:cNvPr id="20487" name="Oval 7"/>
          <p:cNvSpPr>
            <a:spLocks noChangeArrowheads="1"/>
          </p:cNvSpPr>
          <p:nvPr/>
        </p:nvSpPr>
        <p:spPr bwMode="auto">
          <a:xfrm>
            <a:off x="3568700" y="3657600"/>
            <a:ext cx="635000" cy="620713"/>
          </a:xfrm>
          <a:prstGeom prst="ellipse">
            <a:avLst/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e</a:t>
            </a:r>
          </a:p>
        </p:txBody>
      </p:sp>
      <p:sp>
        <p:nvSpPr>
          <p:cNvPr id="20488" name="Oval 8"/>
          <p:cNvSpPr>
            <a:spLocks noChangeArrowheads="1"/>
          </p:cNvSpPr>
          <p:nvPr/>
        </p:nvSpPr>
        <p:spPr bwMode="auto">
          <a:xfrm>
            <a:off x="5326063" y="3649663"/>
            <a:ext cx="635000" cy="620712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f</a:t>
            </a:r>
          </a:p>
        </p:txBody>
      </p:sp>
      <p:sp>
        <p:nvSpPr>
          <p:cNvPr id="20489" name="Oval 9"/>
          <p:cNvSpPr>
            <a:spLocks noChangeArrowheads="1"/>
          </p:cNvSpPr>
          <p:nvPr/>
        </p:nvSpPr>
        <p:spPr bwMode="auto">
          <a:xfrm>
            <a:off x="7410450" y="3657600"/>
            <a:ext cx="635000" cy="620713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g</a:t>
            </a:r>
          </a:p>
        </p:txBody>
      </p:sp>
      <p:sp>
        <p:nvSpPr>
          <p:cNvPr id="20490" name="Line 10"/>
          <p:cNvSpPr>
            <a:spLocks noChangeShapeType="1"/>
          </p:cNvSpPr>
          <p:nvPr/>
        </p:nvSpPr>
        <p:spPr bwMode="auto">
          <a:xfrm>
            <a:off x="2452688" y="2120900"/>
            <a:ext cx="11255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1" name="Line 11"/>
          <p:cNvSpPr>
            <a:spLocks noChangeShapeType="1"/>
          </p:cNvSpPr>
          <p:nvPr/>
        </p:nvSpPr>
        <p:spPr bwMode="auto">
          <a:xfrm>
            <a:off x="4206875" y="2114550"/>
            <a:ext cx="11255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2" name="Line 12"/>
          <p:cNvSpPr>
            <a:spLocks noChangeShapeType="1"/>
          </p:cNvSpPr>
          <p:nvPr/>
        </p:nvSpPr>
        <p:spPr bwMode="auto">
          <a:xfrm>
            <a:off x="4214813" y="3970338"/>
            <a:ext cx="11255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3" name="Line 13"/>
          <p:cNvSpPr>
            <a:spLocks noChangeShapeType="1"/>
          </p:cNvSpPr>
          <p:nvPr/>
        </p:nvSpPr>
        <p:spPr bwMode="auto">
          <a:xfrm>
            <a:off x="3881438" y="2424113"/>
            <a:ext cx="0" cy="1212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4" name="Line 14"/>
          <p:cNvSpPr>
            <a:spLocks noChangeShapeType="1"/>
          </p:cNvSpPr>
          <p:nvPr/>
        </p:nvSpPr>
        <p:spPr bwMode="auto">
          <a:xfrm>
            <a:off x="2143125" y="2432050"/>
            <a:ext cx="0" cy="1212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5" name="Line 15"/>
          <p:cNvSpPr>
            <a:spLocks noChangeShapeType="1"/>
          </p:cNvSpPr>
          <p:nvPr/>
        </p:nvSpPr>
        <p:spPr bwMode="auto">
          <a:xfrm>
            <a:off x="5657850" y="2439988"/>
            <a:ext cx="0" cy="1212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6" name="Line 16"/>
          <p:cNvSpPr>
            <a:spLocks noChangeShapeType="1"/>
          </p:cNvSpPr>
          <p:nvPr/>
        </p:nvSpPr>
        <p:spPr bwMode="auto">
          <a:xfrm flipV="1">
            <a:off x="4113213" y="2338388"/>
            <a:ext cx="1327150" cy="1400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7" name="Line 17"/>
          <p:cNvSpPr>
            <a:spLocks noChangeShapeType="1"/>
          </p:cNvSpPr>
          <p:nvPr/>
        </p:nvSpPr>
        <p:spPr bwMode="auto">
          <a:xfrm>
            <a:off x="5902325" y="2324100"/>
            <a:ext cx="1601788" cy="1428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8" name="Text Box 18"/>
          <p:cNvSpPr txBox="1">
            <a:spLocks noChangeArrowheads="1"/>
          </p:cNvSpPr>
          <p:nvPr/>
        </p:nvSpPr>
        <p:spPr bwMode="auto">
          <a:xfrm>
            <a:off x="0" y="4856163"/>
            <a:ext cx="8788400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en-US" altLang="en-US" dirty="0"/>
              <a:t>    </a:t>
            </a:r>
            <a:r>
              <a:rPr lang="en-US" altLang="en-US" b="1" dirty="0">
                <a:solidFill>
                  <a:srgbClr val="003399"/>
                </a:solidFill>
              </a:rPr>
              <a:t>The optimal vertex cover for this problem contains only three vertices: b, d, and e.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>
          <a:xfrm>
            <a:off x="300446" y="9524"/>
            <a:ext cx="8843554" cy="63055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800" i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APPROX. VERTEX COVER</a:t>
            </a:r>
            <a:endParaRPr lang="en-US" altLang="en-US" sz="2800" u="sng" dirty="0">
              <a:solidFill>
                <a:srgbClr val="C00000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0" y="509451"/>
            <a:ext cx="9144000" cy="5678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endParaRPr lang="en-US" altLang="en-US" b="1" dirty="0"/>
          </a:p>
          <a:p>
            <a:pPr marL="342900" indent="-342900">
              <a:defRPr/>
            </a:pPr>
            <a:r>
              <a:rPr lang="en-US" altLang="en-US" sz="2300" b="1" dirty="0"/>
              <a:t>    </a:t>
            </a:r>
            <a:r>
              <a:rPr lang="en-US" altLang="en-US" sz="2300" b="1" dirty="0">
                <a:solidFill>
                  <a:schemeClr val="accent2">
                    <a:lumMod val="50000"/>
                  </a:schemeClr>
                </a:solidFill>
              </a:rPr>
              <a:t>Approximate Vertex Cover algorithm is a 2-approximation algorithm </a:t>
            </a:r>
            <a:br>
              <a:rPr lang="en-US" altLang="en-US" sz="2800" b="1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en-US" sz="2800" b="1" dirty="0">
                <a:solidFill>
                  <a:schemeClr val="accent2">
                    <a:lumMod val="50000"/>
                  </a:schemeClr>
                </a:solidFill>
              </a:rPr>
              <a:t>or </a:t>
            </a:r>
            <a:r>
              <a:rPr lang="en-US" altLang="en-US" b="1" dirty="0">
                <a:solidFill>
                  <a:schemeClr val="accent2">
                    <a:lumMod val="50000"/>
                  </a:schemeClr>
                </a:solidFill>
              </a:rPr>
              <a:t>has a ratio bound of  2.</a:t>
            </a:r>
          </a:p>
          <a:p>
            <a:pPr marL="342900" indent="-342900" algn="just">
              <a:defRPr/>
            </a:pPr>
            <a:r>
              <a:rPr lang="en-US" altLang="en-US" b="1" dirty="0"/>
              <a:t>    </a:t>
            </a:r>
          </a:p>
          <a:p>
            <a:pPr marL="342900" indent="-342900" algn="just">
              <a:defRPr/>
            </a:pPr>
            <a:r>
              <a:rPr lang="en-US" altLang="en-US" b="1" dirty="0">
                <a:solidFill>
                  <a:srgbClr val="003399"/>
                </a:solidFill>
              </a:rPr>
              <a:t>    Proof: The set C of vertices that is returned by above algorithm is a vertex cover, since the algorithm loops until every edge in E[G] has been covered by some vertex in C.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en-US" b="1" dirty="0">
                <a:solidFill>
                  <a:srgbClr val="003399"/>
                </a:solidFill>
              </a:rPr>
              <a:t>Let A = set of edges selected. 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en-US" b="1" dirty="0">
                <a:solidFill>
                  <a:srgbClr val="003399"/>
                </a:solidFill>
              </a:rPr>
              <a:t>Note that no two edges in A share a common endpoint which implies |C| = 2|A|.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en-US" b="1" dirty="0">
                <a:solidFill>
                  <a:srgbClr val="003399"/>
                </a:solidFill>
              </a:rPr>
              <a:t>Also implies |A| </a:t>
            </a:r>
            <a:r>
              <a:rPr lang="en-US" altLang="en-US" b="1" dirty="0">
                <a:solidFill>
                  <a:srgbClr val="003399"/>
                </a:solidFill>
                <a:sym typeface="Symbol" panose="05050102010706020507" pitchFamily="18" charset="2"/>
              </a:rPr>
              <a:t> |C</a:t>
            </a:r>
            <a:r>
              <a:rPr lang="en-US" altLang="en-US" b="1" baseline="30000" dirty="0">
                <a:solidFill>
                  <a:srgbClr val="003399"/>
                </a:solidFill>
                <a:sym typeface="Symbol" panose="05050102010706020507" pitchFamily="18" charset="2"/>
              </a:rPr>
              <a:t>*</a:t>
            </a:r>
            <a:r>
              <a:rPr lang="en-US" altLang="en-US" b="1" dirty="0">
                <a:solidFill>
                  <a:srgbClr val="003399"/>
                </a:solidFill>
                <a:sym typeface="Symbol" panose="05050102010706020507" pitchFamily="18" charset="2"/>
              </a:rPr>
              <a:t>|, because optimal cover C</a:t>
            </a:r>
            <a:r>
              <a:rPr lang="en-US" altLang="en-US" b="1" baseline="30000" dirty="0">
                <a:solidFill>
                  <a:srgbClr val="003399"/>
                </a:solidFill>
                <a:sym typeface="Symbol" panose="05050102010706020507" pitchFamily="18" charset="2"/>
              </a:rPr>
              <a:t>*</a:t>
            </a:r>
            <a:r>
              <a:rPr lang="en-US" altLang="en-US" b="1" dirty="0">
                <a:solidFill>
                  <a:srgbClr val="003399"/>
                </a:solidFill>
                <a:sym typeface="Symbol" panose="05050102010706020507" pitchFamily="18" charset="2"/>
              </a:rPr>
              <a:t> must include at least one endpoint of each edge in A.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en-US" b="1" dirty="0">
                <a:solidFill>
                  <a:srgbClr val="003399"/>
                </a:solidFill>
                <a:sym typeface="Symbol" panose="05050102010706020507" pitchFamily="18" charset="2"/>
              </a:rPr>
              <a:t>Hence, |C|  2|C</a:t>
            </a:r>
            <a:r>
              <a:rPr lang="en-US" altLang="en-US" b="1" baseline="30000" dirty="0">
                <a:solidFill>
                  <a:srgbClr val="003399"/>
                </a:solidFill>
                <a:sym typeface="Symbol" panose="05050102010706020507" pitchFamily="18" charset="2"/>
              </a:rPr>
              <a:t>*</a:t>
            </a:r>
            <a:r>
              <a:rPr lang="en-US" altLang="en-US" b="1" dirty="0">
                <a:solidFill>
                  <a:srgbClr val="003399"/>
                </a:solidFill>
                <a:sym typeface="Symbol" panose="05050102010706020507" pitchFamily="18" charset="2"/>
              </a:rPr>
              <a:t>|.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en-US" b="1" dirty="0">
              <a:solidFill>
                <a:srgbClr val="003399"/>
              </a:solidFill>
              <a:sym typeface="Symbol" panose="05050102010706020507" pitchFamily="18" charset="2"/>
            </a:endParaRPr>
          </a:p>
          <a:p>
            <a:pPr>
              <a:defRPr/>
            </a:pPr>
            <a:endParaRPr lang="en-US" alt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" y="9524"/>
            <a:ext cx="8869680" cy="656681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800" i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APPROX. VERTEX COVER</a:t>
            </a:r>
            <a:endParaRPr lang="en-US" altLang="en-US" sz="2800" u="sng" dirty="0">
              <a:solidFill>
                <a:srgbClr val="C00000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48194" y="0"/>
            <a:ext cx="6995161" cy="54864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en-US" sz="3600" b="1" i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NP Hard &amp; NP Complete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0" y="600075"/>
            <a:ext cx="9144000" cy="6257925"/>
          </a:xfrm>
        </p:spPr>
        <p:txBody>
          <a:bodyPr>
            <a:normAutofit/>
          </a:bodyPr>
          <a:lstStyle/>
          <a:p>
            <a:pPr algn="just" eaLnBrk="1" hangingPunct="1">
              <a:buNone/>
            </a:pPr>
            <a:r>
              <a:rPr lang="en-US" altLang="en-US" sz="3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en-US" sz="40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61EC706-256F-490E-AD3B-F33B92C79E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269567"/>
              </p:ext>
            </p:extLst>
          </p:nvPr>
        </p:nvGraphicFramePr>
        <p:xfrm>
          <a:off x="294361" y="1365923"/>
          <a:ext cx="8555278" cy="4126154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2723302">
                  <a:extLst>
                    <a:ext uri="{9D8B030D-6E8A-4147-A177-3AD203B41FA5}">
                      <a16:colId xmlns:a16="http://schemas.microsoft.com/office/drawing/2014/main" val="553126279"/>
                    </a:ext>
                  </a:extLst>
                </a:gridCol>
                <a:gridCol w="1515800">
                  <a:extLst>
                    <a:ext uri="{9D8B030D-6E8A-4147-A177-3AD203B41FA5}">
                      <a16:colId xmlns:a16="http://schemas.microsoft.com/office/drawing/2014/main" val="368294994"/>
                    </a:ext>
                  </a:extLst>
                </a:gridCol>
                <a:gridCol w="2838103">
                  <a:extLst>
                    <a:ext uri="{9D8B030D-6E8A-4147-A177-3AD203B41FA5}">
                      <a16:colId xmlns:a16="http://schemas.microsoft.com/office/drawing/2014/main" val="2543322326"/>
                    </a:ext>
                  </a:extLst>
                </a:gridCol>
                <a:gridCol w="1478073">
                  <a:extLst>
                    <a:ext uri="{9D8B030D-6E8A-4147-A177-3AD203B41FA5}">
                      <a16:colId xmlns:a16="http://schemas.microsoft.com/office/drawing/2014/main" val="3707976031"/>
                    </a:ext>
                  </a:extLst>
                </a:gridCol>
              </a:tblGrid>
              <a:tr h="530952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Polynomial Time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Exponential Time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570976"/>
                  </a:ext>
                </a:extLst>
              </a:tr>
              <a:tr h="6449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Algorithm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Complexity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Algorithm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Complexity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860697"/>
                  </a:ext>
                </a:extLst>
              </a:tr>
              <a:tr h="5876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Linear Search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0/1 Knapsack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</a:t>
                      </a:r>
                      <a:r>
                        <a:rPr lang="en-US" sz="2000" baseline="30000" dirty="0">
                          <a:effectLst/>
                        </a:rPr>
                        <a:t>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1887952"/>
                  </a:ext>
                </a:extLst>
              </a:tr>
              <a:tr h="5998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Binary Search</a:t>
                      </a:r>
                      <a:endParaRPr lang="en-US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log 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Travelling Salesman Problem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</a:t>
                      </a:r>
                      <a:r>
                        <a:rPr lang="en-US" sz="2000" baseline="30000" dirty="0">
                          <a:effectLst/>
                        </a:rPr>
                        <a:t>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3875002"/>
                  </a:ext>
                </a:extLst>
              </a:tr>
              <a:tr h="5998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Insertion Sort</a:t>
                      </a:r>
                      <a:endParaRPr lang="en-US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</a:t>
                      </a:r>
                      <a:r>
                        <a:rPr lang="en-US" sz="2000" baseline="30000" dirty="0">
                          <a:effectLst/>
                        </a:rPr>
                        <a:t>2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Sum of Subsets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</a:t>
                      </a:r>
                      <a:r>
                        <a:rPr lang="en-US" sz="2000" baseline="30000" dirty="0">
                          <a:effectLst/>
                        </a:rPr>
                        <a:t>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8775179"/>
                  </a:ext>
                </a:extLst>
              </a:tr>
              <a:tr h="53095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Merge Sort</a:t>
                      </a:r>
                      <a:endParaRPr lang="en-US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 log 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Graph Coloring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</a:t>
                      </a:r>
                      <a:r>
                        <a:rPr lang="en-US" sz="2000" baseline="30000" dirty="0">
                          <a:effectLst/>
                        </a:rPr>
                        <a:t>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8619770"/>
                  </a:ext>
                </a:extLst>
              </a:tr>
              <a:tr h="6320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Matrix Multiplication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</a:t>
                      </a:r>
                      <a:r>
                        <a:rPr lang="en-US" sz="2000" baseline="30000" dirty="0">
                          <a:effectLst/>
                        </a:rPr>
                        <a:t>3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Hamiltonian Cycle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</a:t>
                      </a:r>
                      <a:r>
                        <a:rPr lang="en-US" sz="2000" baseline="30000" dirty="0">
                          <a:effectLst/>
                        </a:rPr>
                        <a:t>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387504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0" y="26822"/>
            <a:ext cx="9144000" cy="547943"/>
          </a:xfrm>
        </p:spPr>
        <p:txBody>
          <a:bodyPr>
            <a:normAutofit fontScale="90000"/>
          </a:bodyPr>
          <a:lstStyle/>
          <a:p>
            <a:r>
              <a:rPr lang="en-US" altLang="en-US" sz="3200" i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en-US" sz="3200" b="1" i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The traveling-salesman problem</a:t>
            </a:r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sz="quarter" idx="1"/>
          </p:nvPr>
        </p:nvSpPr>
        <p:spPr>
          <a:xfrm>
            <a:off x="0" y="477673"/>
            <a:ext cx="9144000" cy="6407623"/>
          </a:xfrm>
          <a:blipFill rotWithShape="0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lum bright="-48000" contrast="58000"/>
            </a:blip>
            <a:stretch>
              <a:fillRect l="-1200" t="-1522" r="-1533"/>
            </a:stretch>
          </a:blipFill>
        </p:spPr>
        <p:txBody>
          <a:bodyPr/>
          <a:lstStyle/>
          <a:p>
            <a:r>
              <a:rPr lang="en-US" dirty="0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04863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en-US" sz="2800" b="1" i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Traveling-salesman problem with the triangle inequality</a:t>
            </a:r>
          </a:p>
        </p:txBody>
      </p:sp>
      <p:sp>
        <p:nvSpPr>
          <p:cNvPr id="24579" name="Text Box 4"/>
          <p:cNvSpPr txBox="1">
            <a:spLocks noChangeArrowheads="1"/>
          </p:cNvSpPr>
          <p:nvPr/>
        </p:nvSpPr>
        <p:spPr bwMode="auto">
          <a:xfrm>
            <a:off x="98425" y="3879669"/>
            <a:ext cx="8909050" cy="2308324"/>
          </a:xfrm>
          <a:prstGeom prst="rect">
            <a:avLst/>
          </a:prstGeom>
          <a:solidFill>
            <a:srgbClr val="CCECFF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>
            <a:lvl1pPr>
              <a:tabLst>
                <a:tab pos="4619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4619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4619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4619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4619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>
                <a:sym typeface="Symbol" panose="05050102010706020507" pitchFamily="18" charset="2"/>
              </a:rPr>
              <a:t>Approx- TSP-Tour(</a:t>
            </a:r>
            <a:r>
              <a:rPr lang="en-US" altLang="en-US" dirty="0" err="1">
                <a:sym typeface="Symbol" panose="05050102010706020507" pitchFamily="18" charset="2"/>
              </a:rPr>
              <a:t>G,c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1	select a vertex r  v[G] to be a “root” vertex;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2	call MST-Prim(</a:t>
            </a:r>
            <a:r>
              <a:rPr lang="en-US" altLang="en-US" dirty="0" err="1">
                <a:sym typeface="Symbol" panose="05050102010706020507" pitchFamily="18" charset="2"/>
              </a:rPr>
              <a:t>G,c,r</a:t>
            </a:r>
            <a:r>
              <a:rPr lang="en-US" altLang="en-US" dirty="0">
                <a:sym typeface="Symbol" panose="05050102010706020507" pitchFamily="18" charset="2"/>
              </a:rPr>
              <a:t>) to construct MST with root r;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3	let L = vertices on preorder tree walk of MST;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4	let H = cycle that visits vertices in the order L;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	</a:t>
            </a:r>
            <a:r>
              <a:rPr lang="en-US" altLang="en-US" b="1" dirty="0">
                <a:sym typeface="Symbol" panose="05050102010706020507" pitchFamily="18" charset="2"/>
              </a:rPr>
              <a:t>return</a:t>
            </a:r>
            <a:r>
              <a:rPr lang="en-US" altLang="en-US" dirty="0">
                <a:sym typeface="Symbol" panose="05050102010706020507" pitchFamily="18" charset="2"/>
              </a:rPr>
              <a:t> H</a:t>
            </a:r>
            <a:endParaRPr lang="en-US" altLang="en-US" dirty="0"/>
          </a:p>
        </p:txBody>
      </p:sp>
      <p:sp>
        <p:nvSpPr>
          <p:cNvPr id="24580" name="Rectangle 1"/>
          <p:cNvSpPr>
            <a:spLocks noChangeArrowheads="1"/>
          </p:cNvSpPr>
          <p:nvPr/>
        </p:nvSpPr>
        <p:spPr bwMode="auto">
          <a:xfrm>
            <a:off x="98425" y="914400"/>
            <a:ext cx="890905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003399"/>
                </a:solidFill>
              </a:rPr>
              <a:t>The following algorithm computes a near-optimal tour of an undirected graph G using minimum-spanning-tree algorithm (MST-PRIM).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003399"/>
                </a:solidFill>
              </a:rPr>
              <a:t>We shall then use the minimum spanning tree to create a tour whose cost is no more than twice that of the minimum spanning tree’s weight, as long as the cost function satisfies the triangle inequality</a:t>
            </a:r>
            <a:r>
              <a:rPr lang="en-US" altLang="en-US" dirty="0"/>
              <a:t>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175"/>
            <a:ext cx="9144000" cy="708569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i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Approx. TSP</a:t>
            </a:r>
            <a:endParaRPr lang="en-US" altLang="en-US" b="1" u="sng" dirty="0">
              <a:solidFill>
                <a:srgbClr val="C00000"/>
              </a:solidFill>
            </a:endParaRPr>
          </a:p>
        </p:txBody>
      </p:sp>
      <p:sp>
        <p:nvSpPr>
          <p:cNvPr id="25603" name="Line 3"/>
          <p:cNvSpPr>
            <a:spLocks noChangeShapeType="1"/>
          </p:cNvSpPr>
          <p:nvPr/>
        </p:nvSpPr>
        <p:spPr bwMode="auto">
          <a:xfrm>
            <a:off x="865188" y="1717675"/>
            <a:ext cx="7245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Line 4"/>
          <p:cNvSpPr>
            <a:spLocks noChangeShapeType="1"/>
          </p:cNvSpPr>
          <p:nvPr/>
        </p:nvSpPr>
        <p:spPr bwMode="auto">
          <a:xfrm>
            <a:off x="873125" y="2360613"/>
            <a:ext cx="7245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>
            <a:off x="881063" y="3003550"/>
            <a:ext cx="7245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889000" y="3646488"/>
            <a:ext cx="7245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>
            <a:off x="896938" y="4289425"/>
            <a:ext cx="7245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1428750" y="1416050"/>
            <a:ext cx="0" cy="3232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>
            <a:off x="2332038" y="1409700"/>
            <a:ext cx="0" cy="3232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>
            <a:off x="3235325" y="1403350"/>
            <a:ext cx="0" cy="3232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1" name="Line 11"/>
          <p:cNvSpPr>
            <a:spLocks noChangeShapeType="1"/>
          </p:cNvSpPr>
          <p:nvPr/>
        </p:nvSpPr>
        <p:spPr bwMode="auto">
          <a:xfrm>
            <a:off x="4138613" y="1397000"/>
            <a:ext cx="0" cy="3232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2" name="Line 12"/>
          <p:cNvSpPr>
            <a:spLocks noChangeShapeType="1"/>
          </p:cNvSpPr>
          <p:nvPr/>
        </p:nvSpPr>
        <p:spPr bwMode="auto">
          <a:xfrm>
            <a:off x="5041900" y="1390650"/>
            <a:ext cx="0" cy="3232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3" name="Line 13"/>
          <p:cNvSpPr>
            <a:spLocks noChangeShapeType="1"/>
          </p:cNvSpPr>
          <p:nvPr/>
        </p:nvSpPr>
        <p:spPr bwMode="auto">
          <a:xfrm>
            <a:off x="5945188" y="1384300"/>
            <a:ext cx="0" cy="3232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4" name="Line 14"/>
          <p:cNvSpPr>
            <a:spLocks noChangeShapeType="1"/>
          </p:cNvSpPr>
          <p:nvPr/>
        </p:nvSpPr>
        <p:spPr bwMode="auto">
          <a:xfrm>
            <a:off x="6848475" y="1377950"/>
            <a:ext cx="0" cy="3232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5" name="Line 15"/>
          <p:cNvSpPr>
            <a:spLocks noChangeShapeType="1"/>
          </p:cNvSpPr>
          <p:nvPr/>
        </p:nvSpPr>
        <p:spPr bwMode="auto">
          <a:xfrm>
            <a:off x="7751763" y="1371600"/>
            <a:ext cx="0" cy="3232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6" name="Oval 16"/>
          <p:cNvSpPr>
            <a:spLocks noChangeArrowheads="1"/>
          </p:cNvSpPr>
          <p:nvPr/>
        </p:nvSpPr>
        <p:spPr bwMode="auto">
          <a:xfrm>
            <a:off x="2943225" y="3998913"/>
            <a:ext cx="563563" cy="561975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h</a:t>
            </a:r>
          </a:p>
        </p:txBody>
      </p:sp>
      <p:sp>
        <p:nvSpPr>
          <p:cNvPr id="25617" name="Oval 18"/>
          <p:cNvSpPr>
            <a:spLocks noChangeArrowheads="1"/>
          </p:cNvSpPr>
          <p:nvPr/>
        </p:nvSpPr>
        <p:spPr bwMode="auto">
          <a:xfrm>
            <a:off x="1147763" y="3371850"/>
            <a:ext cx="563562" cy="561975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c</a:t>
            </a:r>
          </a:p>
        </p:txBody>
      </p:sp>
      <p:sp>
        <p:nvSpPr>
          <p:cNvPr id="25618" name="Oval 19"/>
          <p:cNvSpPr>
            <a:spLocks noChangeArrowheads="1"/>
          </p:cNvSpPr>
          <p:nvPr/>
        </p:nvSpPr>
        <p:spPr bwMode="auto">
          <a:xfrm>
            <a:off x="2057400" y="2714625"/>
            <a:ext cx="563563" cy="561975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b</a:t>
            </a:r>
          </a:p>
        </p:txBody>
      </p:sp>
      <p:sp>
        <p:nvSpPr>
          <p:cNvPr id="25619" name="Oval 20"/>
          <p:cNvSpPr>
            <a:spLocks noChangeArrowheads="1"/>
          </p:cNvSpPr>
          <p:nvPr/>
        </p:nvSpPr>
        <p:spPr bwMode="auto">
          <a:xfrm>
            <a:off x="5684838" y="2722563"/>
            <a:ext cx="563562" cy="561975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g</a:t>
            </a:r>
          </a:p>
        </p:txBody>
      </p:sp>
      <p:sp>
        <p:nvSpPr>
          <p:cNvPr id="25620" name="Oval 21"/>
          <p:cNvSpPr>
            <a:spLocks noChangeArrowheads="1"/>
          </p:cNvSpPr>
          <p:nvPr/>
        </p:nvSpPr>
        <p:spPr bwMode="auto">
          <a:xfrm>
            <a:off x="3860800" y="2717800"/>
            <a:ext cx="563563" cy="561975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f</a:t>
            </a:r>
          </a:p>
        </p:txBody>
      </p:sp>
      <p:sp>
        <p:nvSpPr>
          <p:cNvPr id="25621" name="Oval 22"/>
          <p:cNvSpPr>
            <a:spLocks noChangeArrowheads="1"/>
          </p:cNvSpPr>
          <p:nvPr/>
        </p:nvSpPr>
        <p:spPr bwMode="auto">
          <a:xfrm>
            <a:off x="4792663" y="2089150"/>
            <a:ext cx="563562" cy="561975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e</a:t>
            </a:r>
          </a:p>
        </p:txBody>
      </p:sp>
      <p:sp>
        <p:nvSpPr>
          <p:cNvPr id="25622" name="Oval 23"/>
          <p:cNvSpPr>
            <a:spLocks noChangeArrowheads="1"/>
          </p:cNvSpPr>
          <p:nvPr/>
        </p:nvSpPr>
        <p:spPr bwMode="auto">
          <a:xfrm>
            <a:off x="2058988" y="1435100"/>
            <a:ext cx="563562" cy="561975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a</a:t>
            </a:r>
          </a:p>
        </p:txBody>
      </p:sp>
      <p:sp>
        <p:nvSpPr>
          <p:cNvPr id="25623" name="Oval 24"/>
          <p:cNvSpPr>
            <a:spLocks noChangeArrowheads="1"/>
          </p:cNvSpPr>
          <p:nvPr/>
        </p:nvSpPr>
        <p:spPr bwMode="auto">
          <a:xfrm>
            <a:off x="3843338" y="1443038"/>
            <a:ext cx="563562" cy="561975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d</a:t>
            </a:r>
          </a:p>
        </p:txBody>
      </p:sp>
      <p:sp>
        <p:nvSpPr>
          <p:cNvPr id="25624" name="Rectangle 1"/>
          <p:cNvSpPr>
            <a:spLocks noChangeArrowheads="1"/>
          </p:cNvSpPr>
          <p:nvPr/>
        </p:nvSpPr>
        <p:spPr bwMode="auto">
          <a:xfrm>
            <a:off x="-300446" y="5008563"/>
            <a:ext cx="944444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en-US" altLang="en-US" b="1" dirty="0"/>
              <a:t>    </a:t>
            </a:r>
            <a:r>
              <a:rPr lang="en-US" altLang="en-US" b="1" dirty="0">
                <a:solidFill>
                  <a:srgbClr val="003399"/>
                </a:solidFill>
              </a:rPr>
              <a:t>Let us consider a complete undirected graph. Vertices lie on intersections of integer grid lines. For example, f is one unit to the right and two units up from h. The cost function between two points is the ordinary Euclidean distance.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" y="9525"/>
            <a:ext cx="9105900" cy="6048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600" i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Approx. TSP</a:t>
            </a:r>
            <a:endParaRPr lang="en-US" altLang="en-US" sz="3600" i="1" u="sng" dirty="0"/>
          </a:p>
        </p:txBody>
      </p:sp>
      <p:sp>
        <p:nvSpPr>
          <p:cNvPr id="26627" name="Line 3"/>
          <p:cNvSpPr>
            <a:spLocks noChangeShapeType="1"/>
          </p:cNvSpPr>
          <p:nvPr/>
        </p:nvSpPr>
        <p:spPr bwMode="auto">
          <a:xfrm>
            <a:off x="865188" y="1717675"/>
            <a:ext cx="7245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8" name="Line 4"/>
          <p:cNvSpPr>
            <a:spLocks noChangeShapeType="1"/>
          </p:cNvSpPr>
          <p:nvPr/>
        </p:nvSpPr>
        <p:spPr bwMode="auto">
          <a:xfrm>
            <a:off x="873125" y="2360613"/>
            <a:ext cx="7245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9" name="Line 5"/>
          <p:cNvSpPr>
            <a:spLocks noChangeShapeType="1"/>
          </p:cNvSpPr>
          <p:nvPr/>
        </p:nvSpPr>
        <p:spPr bwMode="auto">
          <a:xfrm>
            <a:off x="881063" y="3003550"/>
            <a:ext cx="7245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Line 6"/>
          <p:cNvSpPr>
            <a:spLocks noChangeShapeType="1"/>
          </p:cNvSpPr>
          <p:nvPr/>
        </p:nvSpPr>
        <p:spPr bwMode="auto">
          <a:xfrm>
            <a:off x="889000" y="3646488"/>
            <a:ext cx="7245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896938" y="4289425"/>
            <a:ext cx="7245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1428750" y="1416050"/>
            <a:ext cx="0" cy="3232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>
            <a:off x="2332038" y="1409700"/>
            <a:ext cx="0" cy="3232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4" name="Line 10"/>
          <p:cNvSpPr>
            <a:spLocks noChangeShapeType="1"/>
          </p:cNvSpPr>
          <p:nvPr/>
        </p:nvSpPr>
        <p:spPr bwMode="auto">
          <a:xfrm>
            <a:off x="3235325" y="1403350"/>
            <a:ext cx="0" cy="3232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5" name="Line 11"/>
          <p:cNvSpPr>
            <a:spLocks noChangeShapeType="1"/>
          </p:cNvSpPr>
          <p:nvPr/>
        </p:nvSpPr>
        <p:spPr bwMode="auto">
          <a:xfrm>
            <a:off x="4138613" y="1397000"/>
            <a:ext cx="0" cy="3232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>
            <a:off x="5041900" y="1390650"/>
            <a:ext cx="0" cy="3232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7" name="Line 13"/>
          <p:cNvSpPr>
            <a:spLocks noChangeShapeType="1"/>
          </p:cNvSpPr>
          <p:nvPr/>
        </p:nvSpPr>
        <p:spPr bwMode="auto">
          <a:xfrm>
            <a:off x="5945188" y="1384300"/>
            <a:ext cx="0" cy="3232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8" name="Line 14"/>
          <p:cNvSpPr>
            <a:spLocks noChangeShapeType="1"/>
          </p:cNvSpPr>
          <p:nvPr/>
        </p:nvSpPr>
        <p:spPr bwMode="auto">
          <a:xfrm>
            <a:off x="6848475" y="1377950"/>
            <a:ext cx="0" cy="3232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9" name="Line 15"/>
          <p:cNvSpPr>
            <a:spLocks noChangeShapeType="1"/>
          </p:cNvSpPr>
          <p:nvPr/>
        </p:nvSpPr>
        <p:spPr bwMode="auto">
          <a:xfrm>
            <a:off x="7751763" y="1371600"/>
            <a:ext cx="0" cy="3232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0" name="Oval 16"/>
          <p:cNvSpPr>
            <a:spLocks noChangeArrowheads="1"/>
          </p:cNvSpPr>
          <p:nvPr/>
        </p:nvSpPr>
        <p:spPr bwMode="auto">
          <a:xfrm>
            <a:off x="2943225" y="3998913"/>
            <a:ext cx="563563" cy="561975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h</a:t>
            </a:r>
          </a:p>
        </p:txBody>
      </p:sp>
      <p:sp>
        <p:nvSpPr>
          <p:cNvPr id="26641" name="Oval 17"/>
          <p:cNvSpPr>
            <a:spLocks noChangeArrowheads="1"/>
          </p:cNvSpPr>
          <p:nvPr/>
        </p:nvSpPr>
        <p:spPr bwMode="auto">
          <a:xfrm>
            <a:off x="1147763" y="3371850"/>
            <a:ext cx="563562" cy="561975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c</a:t>
            </a:r>
          </a:p>
        </p:txBody>
      </p:sp>
      <p:sp>
        <p:nvSpPr>
          <p:cNvPr id="26642" name="Oval 18"/>
          <p:cNvSpPr>
            <a:spLocks noChangeArrowheads="1"/>
          </p:cNvSpPr>
          <p:nvPr/>
        </p:nvSpPr>
        <p:spPr bwMode="auto">
          <a:xfrm>
            <a:off x="2057400" y="2714625"/>
            <a:ext cx="563563" cy="561975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b</a:t>
            </a:r>
          </a:p>
        </p:txBody>
      </p:sp>
      <p:sp>
        <p:nvSpPr>
          <p:cNvPr id="26643" name="Oval 19"/>
          <p:cNvSpPr>
            <a:spLocks noChangeArrowheads="1"/>
          </p:cNvSpPr>
          <p:nvPr/>
        </p:nvSpPr>
        <p:spPr bwMode="auto">
          <a:xfrm>
            <a:off x="5684838" y="2722563"/>
            <a:ext cx="563562" cy="561975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g</a:t>
            </a:r>
          </a:p>
        </p:txBody>
      </p:sp>
      <p:sp>
        <p:nvSpPr>
          <p:cNvPr id="26644" name="Oval 20"/>
          <p:cNvSpPr>
            <a:spLocks noChangeArrowheads="1"/>
          </p:cNvSpPr>
          <p:nvPr/>
        </p:nvSpPr>
        <p:spPr bwMode="auto">
          <a:xfrm>
            <a:off x="3860800" y="2717800"/>
            <a:ext cx="563563" cy="561975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f</a:t>
            </a:r>
          </a:p>
        </p:txBody>
      </p:sp>
      <p:sp>
        <p:nvSpPr>
          <p:cNvPr id="26645" name="Oval 21"/>
          <p:cNvSpPr>
            <a:spLocks noChangeArrowheads="1"/>
          </p:cNvSpPr>
          <p:nvPr/>
        </p:nvSpPr>
        <p:spPr bwMode="auto">
          <a:xfrm>
            <a:off x="4792663" y="2089150"/>
            <a:ext cx="563562" cy="561975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e</a:t>
            </a:r>
          </a:p>
        </p:txBody>
      </p:sp>
      <p:sp>
        <p:nvSpPr>
          <p:cNvPr id="26646" name="Oval 22"/>
          <p:cNvSpPr>
            <a:spLocks noChangeArrowheads="1"/>
          </p:cNvSpPr>
          <p:nvPr/>
        </p:nvSpPr>
        <p:spPr bwMode="auto">
          <a:xfrm>
            <a:off x="2058988" y="1435100"/>
            <a:ext cx="563562" cy="561975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a</a:t>
            </a:r>
          </a:p>
        </p:txBody>
      </p:sp>
      <p:sp>
        <p:nvSpPr>
          <p:cNvPr id="26647" name="Oval 23"/>
          <p:cNvSpPr>
            <a:spLocks noChangeArrowheads="1"/>
          </p:cNvSpPr>
          <p:nvPr/>
        </p:nvSpPr>
        <p:spPr bwMode="auto">
          <a:xfrm>
            <a:off x="3843338" y="1443038"/>
            <a:ext cx="563562" cy="561975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d</a:t>
            </a:r>
          </a:p>
        </p:txBody>
      </p:sp>
      <p:sp>
        <p:nvSpPr>
          <p:cNvPr id="26648" name="Line 24"/>
          <p:cNvSpPr>
            <a:spLocks noChangeShapeType="1"/>
          </p:cNvSpPr>
          <p:nvPr/>
        </p:nvSpPr>
        <p:spPr bwMode="auto">
          <a:xfrm flipH="1">
            <a:off x="2336800" y="1978025"/>
            <a:ext cx="1588" cy="7493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9" name="Line 25"/>
          <p:cNvSpPr>
            <a:spLocks noChangeShapeType="1"/>
          </p:cNvSpPr>
          <p:nvPr/>
        </p:nvSpPr>
        <p:spPr bwMode="auto">
          <a:xfrm flipH="1">
            <a:off x="1644650" y="3189288"/>
            <a:ext cx="490538" cy="28892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50" name="Line 26"/>
          <p:cNvSpPr>
            <a:spLocks noChangeShapeType="1"/>
          </p:cNvSpPr>
          <p:nvPr/>
        </p:nvSpPr>
        <p:spPr bwMode="auto">
          <a:xfrm>
            <a:off x="2582863" y="3175000"/>
            <a:ext cx="649287" cy="82232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51" name="Line 27"/>
          <p:cNvSpPr>
            <a:spLocks noChangeShapeType="1"/>
          </p:cNvSpPr>
          <p:nvPr/>
        </p:nvSpPr>
        <p:spPr bwMode="auto">
          <a:xfrm>
            <a:off x="2625725" y="1717675"/>
            <a:ext cx="121285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52" name="Line 28"/>
          <p:cNvSpPr>
            <a:spLocks noChangeShapeType="1"/>
          </p:cNvSpPr>
          <p:nvPr/>
        </p:nvSpPr>
        <p:spPr bwMode="auto">
          <a:xfrm>
            <a:off x="4343400" y="1876425"/>
            <a:ext cx="519113" cy="303213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53" name="Line 29"/>
          <p:cNvSpPr>
            <a:spLocks noChangeShapeType="1"/>
          </p:cNvSpPr>
          <p:nvPr/>
        </p:nvSpPr>
        <p:spPr bwMode="auto">
          <a:xfrm flipH="1">
            <a:off x="4357688" y="2554288"/>
            <a:ext cx="519112" cy="274637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54" name="Line 30"/>
          <p:cNvSpPr>
            <a:spLocks noChangeShapeType="1"/>
          </p:cNvSpPr>
          <p:nvPr/>
        </p:nvSpPr>
        <p:spPr bwMode="auto">
          <a:xfrm>
            <a:off x="5310188" y="2525713"/>
            <a:ext cx="447675" cy="303212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55" name="Rectangle 1"/>
          <p:cNvSpPr>
            <a:spLocks noChangeArrowheads="1"/>
          </p:cNvSpPr>
          <p:nvPr/>
        </p:nvSpPr>
        <p:spPr bwMode="auto">
          <a:xfrm>
            <a:off x="-182880" y="4845050"/>
            <a:ext cx="9326880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en-US" altLang="en-US" dirty="0"/>
              <a:t>   </a:t>
            </a:r>
            <a:r>
              <a:rPr lang="en-US" altLang="en-US" b="1" dirty="0">
                <a:solidFill>
                  <a:srgbClr val="003399"/>
                </a:solidFill>
              </a:rPr>
              <a:t>A minimum spanning tree T of the complete graph, as computed by MST-PRIM. Vertex a is the root vertex. Only edges in the minimum spanning tree are shown. The vertices happen to be labeled in such a way that they are added to the main tree by MST-PRIM in alphabetical order.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87383" y="-3175"/>
            <a:ext cx="8856617" cy="773884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z="3600" i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Approx. TSP</a:t>
            </a:r>
            <a:endParaRPr lang="en-US" altLang="en-US" sz="3600" i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651" name="Line 3"/>
          <p:cNvSpPr>
            <a:spLocks noChangeShapeType="1"/>
          </p:cNvSpPr>
          <p:nvPr/>
        </p:nvSpPr>
        <p:spPr bwMode="auto">
          <a:xfrm>
            <a:off x="865188" y="1717675"/>
            <a:ext cx="7245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2" name="Line 4"/>
          <p:cNvSpPr>
            <a:spLocks noChangeShapeType="1"/>
          </p:cNvSpPr>
          <p:nvPr/>
        </p:nvSpPr>
        <p:spPr bwMode="auto">
          <a:xfrm>
            <a:off x="873125" y="2360613"/>
            <a:ext cx="7245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3" name="Line 5"/>
          <p:cNvSpPr>
            <a:spLocks noChangeShapeType="1"/>
          </p:cNvSpPr>
          <p:nvPr/>
        </p:nvSpPr>
        <p:spPr bwMode="auto">
          <a:xfrm>
            <a:off x="881063" y="3003550"/>
            <a:ext cx="7245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Line 6"/>
          <p:cNvSpPr>
            <a:spLocks noChangeShapeType="1"/>
          </p:cNvSpPr>
          <p:nvPr/>
        </p:nvSpPr>
        <p:spPr bwMode="auto">
          <a:xfrm>
            <a:off x="889000" y="3646488"/>
            <a:ext cx="7245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5" name="Line 7"/>
          <p:cNvSpPr>
            <a:spLocks noChangeShapeType="1"/>
          </p:cNvSpPr>
          <p:nvPr/>
        </p:nvSpPr>
        <p:spPr bwMode="auto">
          <a:xfrm>
            <a:off x="896938" y="4289425"/>
            <a:ext cx="7245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6" name="Line 8"/>
          <p:cNvSpPr>
            <a:spLocks noChangeShapeType="1"/>
          </p:cNvSpPr>
          <p:nvPr/>
        </p:nvSpPr>
        <p:spPr bwMode="auto">
          <a:xfrm>
            <a:off x="1428750" y="1416050"/>
            <a:ext cx="0" cy="3232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7" name="Line 9"/>
          <p:cNvSpPr>
            <a:spLocks noChangeShapeType="1"/>
          </p:cNvSpPr>
          <p:nvPr/>
        </p:nvSpPr>
        <p:spPr bwMode="auto">
          <a:xfrm>
            <a:off x="2332038" y="1409700"/>
            <a:ext cx="0" cy="3232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8" name="Line 10"/>
          <p:cNvSpPr>
            <a:spLocks noChangeShapeType="1"/>
          </p:cNvSpPr>
          <p:nvPr/>
        </p:nvSpPr>
        <p:spPr bwMode="auto">
          <a:xfrm>
            <a:off x="3235325" y="1403350"/>
            <a:ext cx="0" cy="3232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9" name="Line 11"/>
          <p:cNvSpPr>
            <a:spLocks noChangeShapeType="1"/>
          </p:cNvSpPr>
          <p:nvPr/>
        </p:nvSpPr>
        <p:spPr bwMode="auto">
          <a:xfrm>
            <a:off x="4138613" y="1397000"/>
            <a:ext cx="0" cy="3232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0" name="Line 12"/>
          <p:cNvSpPr>
            <a:spLocks noChangeShapeType="1"/>
          </p:cNvSpPr>
          <p:nvPr/>
        </p:nvSpPr>
        <p:spPr bwMode="auto">
          <a:xfrm>
            <a:off x="5041900" y="1390650"/>
            <a:ext cx="0" cy="3232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1" name="Line 13"/>
          <p:cNvSpPr>
            <a:spLocks noChangeShapeType="1"/>
          </p:cNvSpPr>
          <p:nvPr/>
        </p:nvSpPr>
        <p:spPr bwMode="auto">
          <a:xfrm>
            <a:off x="5945188" y="1384300"/>
            <a:ext cx="0" cy="3232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2" name="Line 14"/>
          <p:cNvSpPr>
            <a:spLocks noChangeShapeType="1"/>
          </p:cNvSpPr>
          <p:nvPr/>
        </p:nvSpPr>
        <p:spPr bwMode="auto">
          <a:xfrm>
            <a:off x="6848475" y="1377950"/>
            <a:ext cx="0" cy="3232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3" name="Line 15"/>
          <p:cNvSpPr>
            <a:spLocks noChangeShapeType="1"/>
          </p:cNvSpPr>
          <p:nvPr/>
        </p:nvSpPr>
        <p:spPr bwMode="auto">
          <a:xfrm>
            <a:off x="7751763" y="1371600"/>
            <a:ext cx="0" cy="3232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4" name="Oval 16"/>
          <p:cNvSpPr>
            <a:spLocks noChangeArrowheads="1"/>
          </p:cNvSpPr>
          <p:nvPr/>
        </p:nvSpPr>
        <p:spPr bwMode="auto">
          <a:xfrm>
            <a:off x="2943225" y="3998913"/>
            <a:ext cx="563563" cy="561975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h</a:t>
            </a:r>
          </a:p>
        </p:txBody>
      </p:sp>
      <p:sp>
        <p:nvSpPr>
          <p:cNvPr id="27665" name="Oval 17"/>
          <p:cNvSpPr>
            <a:spLocks noChangeArrowheads="1"/>
          </p:cNvSpPr>
          <p:nvPr/>
        </p:nvSpPr>
        <p:spPr bwMode="auto">
          <a:xfrm>
            <a:off x="1147763" y="3371850"/>
            <a:ext cx="563562" cy="561975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c</a:t>
            </a:r>
          </a:p>
        </p:txBody>
      </p:sp>
      <p:sp>
        <p:nvSpPr>
          <p:cNvPr id="27666" name="Oval 18"/>
          <p:cNvSpPr>
            <a:spLocks noChangeArrowheads="1"/>
          </p:cNvSpPr>
          <p:nvPr/>
        </p:nvSpPr>
        <p:spPr bwMode="auto">
          <a:xfrm>
            <a:off x="2057400" y="2714625"/>
            <a:ext cx="563563" cy="561975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b</a:t>
            </a:r>
          </a:p>
        </p:txBody>
      </p:sp>
      <p:sp>
        <p:nvSpPr>
          <p:cNvPr id="27667" name="Oval 19"/>
          <p:cNvSpPr>
            <a:spLocks noChangeArrowheads="1"/>
          </p:cNvSpPr>
          <p:nvPr/>
        </p:nvSpPr>
        <p:spPr bwMode="auto">
          <a:xfrm>
            <a:off x="5684838" y="2722563"/>
            <a:ext cx="563562" cy="561975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g</a:t>
            </a:r>
          </a:p>
        </p:txBody>
      </p:sp>
      <p:sp>
        <p:nvSpPr>
          <p:cNvPr id="27668" name="Oval 20"/>
          <p:cNvSpPr>
            <a:spLocks noChangeArrowheads="1"/>
          </p:cNvSpPr>
          <p:nvPr/>
        </p:nvSpPr>
        <p:spPr bwMode="auto">
          <a:xfrm>
            <a:off x="3860800" y="2717800"/>
            <a:ext cx="563563" cy="561975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f</a:t>
            </a:r>
          </a:p>
        </p:txBody>
      </p:sp>
      <p:sp>
        <p:nvSpPr>
          <p:cNvPr id="27669" name="Oval 21"/>
          <p:cNvSpPr>
            <a:spLocks noChangeArrowheads="1"/>
          </p:cNvSpPr>
          <p:nvPr/>
        </p:nvSpPr>
        <p:spPr bwMode="auto">
          <a:xfrm>
            <a:off x="4792663" y="2089150"/>
            <a:ext cx="563562" cy="561975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e</a:t>
            </a:r>
          </a:p>
        </p:txBody>
      </p:sp>
      <p:sp>
        <p:nvSpPr>
          <p:cNvPr id="27670" name="Oval 22"/>
          <p:cNvSpPr>
            <a:spLocks noChangeArrowheads="1"/>
          </p:cNvSpPr>
          <p:nvPr/>
        </p:nvSpPr>
        <p:spPr bwMode="auto">
          <a:xfrm>
            <a:off x="2058988" y="1435100"/>
            <a:ext cx="563562" cy="561975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a</a:t>
            </a:r>
          </a:p>
        </p:txBody>
      </p:sp>
      <p:sp>
        <p:nvSpPr>
          <p:cNvPr id="27671" name="Oval 23"/>
          <p:cNvSpPr>
            <a:spLocks noChangeArrowheads="1"/>
          </p:cNvSpPr>
          <p:nvPr/>
        </p:nvSpPr>
        <p:spPr bwMode="auto">
          <a:xfrm>
            <a:off x="3843338" y="1443038"/>
            <a:ext cx="563562" cy="561975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d</a:t>
            </a:r>
          </a:p>
        </p:txBody>
      </p:sp>
      <p:sp>
        <p:nvSpPr>
          <p:cNvPr id="27672" name="Line 24"/>
          <p:cNvSpPr>
            <a:spLocks noChangeShapeType="1"/>
          </p:cNvSpPr>
          <p:nvPr/>
        </p:nvSpPr>
        <p:spPr bwMode="auto">
          <a:xfrm flipH="1">
            <a:off x="2336800" y="1978025"/>
            <a:ext cx="1588" cy="7493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3" name="Line 25"/>
          <p:cNvSpPr>
            <a:spLocks noChangeShapeType="1"/>
          </p:cNvSpPr>
          <p:nvPr/>
        </p:nvSpPr>
        <p:spPr bwMode="auto">
          <a:xfrm flipH="1">
            <a:off x="1644650" y="3189288"/>
            <a:ext cx="490538" cy="28892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4" name="Line 26"/>
          <p:cNvSpPr>
            <a:spLocks noChangeShapeType="1"/>
          </p:cNvSpPr>
          <p:nvPr/>
        </p:nvSpPr>
        <p:spPr bwMode="auto">
          <a:xfrm>
            <a:off x="2582863" y="3175000"/>
            <a:ext cx="649287" cy="82232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5" name="Line 27"/>
          <p:cNvSpPr>
            <a:spLocks noChangeShapeType="1"/>
          </p:cNvSpPr>
          <p:nvPr/>
        </p:nvSpPr>
        <p:spPr bwMode="auto">
          <a:xfrm>
            <a:off x="2625725" y="1717675"/>
            <a:ext cx="121285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6" name="Line 28"/>
          <p:cNvSpPr>
            <a:spLocks noChangeShapeType="1"/>
          </p:cNvSpPr>
          <p:nvPr/>
        </p:nvSpPr>
        <p:spPr bwMode="auto">
          <a:xfrm>
            <a:off x="4343400" y="1876425"/>
            <a:ext cx="519113" cy="303213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7" name="Line 29"/>
          <p:cNvSpPr>
            <a:spLocks noChangeShapeType="1"/>
          </p:cNvSpPr>
          <p:nvPr/>
        </p:nvSpPr>
        <p:spPr bwMode="auto">
          <a:xfrm flipH="1">
            <a:off x="4357688" y="2554288"/>
            <a:ext cx="519112" cy="274637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8" name="Line 30"/>
          <p:cNvSpPr>
            <a:spLocks noChangeShapeType="1"/>
          </p:cNvSpPr>
          <p:nvPr/>
        </p:nvSpPr>
        <p:spPr bwMode="auto">
          <a:xfrm>
            <a:off x="5310188" y="2525713"/>
            <a:ext cx="447675" cy="303212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9" name="Freeform 31"/>
          <p:cNvSpPr>
            <a:spLocks/>
          </p:cNvSpPr>
          <p:nvPr/>
        </p:nvSpPr>
        <p:spPr bwMode="auto">
          <a:xfrm>
            <a:off x="896938" y="1246188"/>
            <a:ext cx="5527675" cy="3490912"/>
          </a:xfrm>
          <a:custGeom>
            <a:avLst/>
            <a:gdLst>
              <a:gd name="T0" fmla="*/ 2147483646 w 3482"/>
              <a:gd name="T1" fmla="*/ 2147483646 h 2199"/>
              <a:gd name="T2" fmla="*/ 2147483646 w 3482"/>
              <a:gd name="T3" fmla="*/ 2147483646 h 2199"/>
              <a:gd name="T4" fmla="*/ 2147483646 w 3482"/>
              <a:gd name="T5" fmla="*/ 2147483646 h 2199"/>
              <a:gd name="T6" fmla="*/ 2147483646 w 3482"/>
              <a:gd name="T7" fmla="*/ 2147483646 h 2199"/>
              <a:gd name="T8" fmla="*/ 2147483646 w 3482"/>
              <a:gd name="T9" fmla="*/ 2147483646 h 2199"/>
              <a:gd name="T10" fmla="*/ 2147483646 w 3482"/>
              <a:gd name="T11" fmla="*/ 2147483646 h 2199"/>
              <a:gd name="T12" fmla="*/ 2147483646 w 3482"/>
              <a:gd name="T13" fmla="*/ 2147483646 h 2199"/>
              <a:gd name="T14" fmla="*/ 2147483646 w 3482"/>
              <a:gd name="T15" fmla="*/ 2147483646 h 2199"/>
              <a:gd name="T16" fmla="*/ 2147483646 w 3482"/>
              <a:gd name="T17" fmla="*/ 2147483646 h 2199"/>
              <a:gd name="T18" fmla="*/ 2147483646 w 3482"/>
              <a:gd name="T19" fmla="*/ 2147483646 h 2199"/>
              <a:gd name="T20" fmla="*/ 2147483646 w 3482"/>
              <a:gd name="T21" fmla="*/ 2147483646 h 2199"/>
              <a:gd name="T22" fmla="*/ 2147483646 w 3482"/>
              <a:gd name="T23" fmla="*/ 2147483646 h 2199"/>
              <a:gd name="T24" fmla="*/ 2147483646 w 3482"/>
              <a:gd name="T25" fmla="*/ 2147483646 h 2199"/>
              <a:gd name="T26" fmla="*/ 2147483646 w 3482"/>
              <a:gd name="T27" fmla="*/ 2147483646 h 2199"/>
              <a:gd name="T28" fmla="*/ 2147483646 w 3482"/>
              <a:gd name="T29" fmla="*/ 2147483646 h 2199"/>
              <a:gd name="T30" fmla="*/ 2147483646 w 3482"/>
              <a:gd name="T31" fmla="*/ 2147483646 h 2199"/>
              <a:gd name="T32" fmla="*/ 2147483646 w 3482"/>
              <a:gd name="T33" fmla="*/ 2147483646 h 2199"/>
              <a:gd name="T34" fmla="*/ 2147483646 w 3482"/>
              <a:gd name="T35" fmla="*/ 2147483646 h 2199"/>
              <a:gd name="T36" fmla="*/ 2147483646 w 3482"/>
              <a:gd name="T37" fmla="*/ 2147483646 h 2199"/>
              <a:gd name="T38" fmla="*/ 2147483646 w 3482"/>
              <a:gd name="T39" fmla="*/ 2147483646 h 2199"/>
              <a:gd name="T40" fmla="*/ 2147483646 w 3482"/>
              <a:gd name="T41" fmla="*/ 2147483646 h 2199"/>
              <a:gd name="T42" fmla="*/ 2147483646 w 3482"/>
              <a:gd name="T43" fmla="*/ 2147483646 h 2199"/>
              <a:gd name="T44" fmla="*/ 2147483646 w 3482"/>
              <a:gd name="T45" fmla="*/ 2147483646 h 2199"/>
              <a:gd name="T46" fmla="*/ 2147483646 w 3482"/>
              <a:gd name="T47" fmla="*/ 2147483646 h 2199"/>
              <a:gd name="T48" fmla="*/ 2147483646 w 3482"/>
              <a:gd name="T49" fmla="*/ 2147483646 h 2199"/>
              <a:gd name="T50" fmla="*/ 2147483646 w 3482"/>
              <a:gd name="T51" fmla="*/ 2147483646 h 2199"/>
              <a:gd name="T52" fmla="*/ 2147483646 w 3482"/>
              <a:gd name="T53" fmla="*/ 2147483646 h 2199"/>
              <a:gd name="T54" fmla="*/ 2147483646 w 3482"/>
              <a:gd name="T55" fmla="*/ 2147483646 h 2199"/>
              <a:gd name="T56" fmla="*/ 2147483646 w 3482"/>
              <a:gd name="T57" fmla="*/ 2147483646 h 2199"/>
              <a:gd name="T58" fmla="*/ 2147483646 w 3482"/>
              <a:gd name="T59" fmla="*/ 2147483646 h 2199"/>
              <a:gd name="T60" fmla="*/ 2147483646 w 3482"/>
              <a:gd name="T61" fmla="*/ 2147483646 h 2199"/>
              <a:gd name="T62" fmla="*/ 2147483646 w 3482"/>
              <a:gd name="T63" fmla="*/ 2147483646 h 2199"/>
              <a:gd name="T64" fmla="*/ 2147483646 w 3482"/>
              <a:gd name="T65" fmla="*/ 2147483646 h 2199"/>
              <a:gd name="T66" fmla="*/ 2147483646 w 3482"/>
              <a:gd name="T67" fmla="*/ 2147483646 h 2199"/>
              <a:gd name="T68" fmla="*/ 2147483646 w 3482"/>
              <a:gd name="T69" fmla="*/ 2147483646 h 2199"/>
              <a:gd name="T70" fmla="*/ 2147483646 w 3482"/>
              <a:gd name="T71" fmla="*/ 2147483646 h 2199"/>
              <a:gd name="T72" fmla="*/ 2147483646 w 3482"/>
              <a:gd name="T73" fmla="*/ 2147483646 h 2199"/>
              <a:gd name="T74" fmla="*/ 2147483646 w 3482"/>
              <a:gd name="T75" fmla="*/ 2147483646 h 2199"/>
              <a:gd name="T76" fmla="*/ 2147483646 w 3482"/>
              <a:gd name="T77" fmla="*/ 2147483646 h 2199"/>
              <a:gd name="T78" fmla="*/ 2147483646 w 3482"/>
              <a:gd name="T79" fmla="*/ 2147483646 h 2199"/>
              <a:gd name="T80" fmla="*/ 2147483646 w 3482"/>
              <a:gd name="T81" fmla="*/ 2147483646 h 2199"/>
              <a:gd name="T82" fmla="*/ 2147483646 w 3482"/>
              <a:gd name="T83" fmla="*/ 2147483646 h 2199"/>
              <a:gd name="T84" fmla="*/ 2147483646 w 3482"/>
              <a:gd name="T85" fmla="*/ 2147483646 h 2199"/>
              <a:gd name="T86" fmla="*/ 2147483646 w 3482"/>
              <a:gd name="T87" fmla="*/ 2147483646 h 2199"/>
              <a:gd name="T88" fmla="*/ 2147483646 w 3482"/>
              <a:gd name="T89" fmla="*/ 2147483646 h 2199"/>
              <a:gd name="T90" fmla="*/ 2147483646 w 3482"/>
              <a:gd name="T91" fmla="*/ 2147483646 h 2199"/>
              <a:gd name="T92" fmla="*/ 2147483646 w 3482"/>
              <a:gd name="T93" fmla="*/ 2147483646 h 2199"/>
              <a:gd name="T94" fmla="*/ 2147483646 w 3482"/>
              <a:gd name="T95" fmla="*/ 2147483646 h 2199"/>
              <a:gd name="T96" fmla="*/ 2147483646 w 3482"/>
              <a:gd name="T97" fmla="*/ 2147483646 h 2199"/>
              <a:gd name="T98" fmla="*/ 2147483646 w 3482"/>
              <a:gd name="T99" fmla="*/ 2147483646 h 2199"/>
              <a:gd name="T100" fmla="*/ 2147483646 w 3482"/>
              <a:gd name="T101" fmla="*/ 2147483646 h 2199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3482" h="2199">
                <a:moveTo>
                  <a:pt x="717" y="379"/>
                </a:moveTo>
                <a:cubicBezTo>
                  <a:pt x="747" y="449"/>
                  <a:pt x="777" y="520"/>
                  <a:pt x="789" y="588"/>
                </a:cubicBezTo>
                <a:cubicBezTo>
                  <a:pt x="801" y="656"/>
                  <a:pt x="793" y="731"/>
                  <a:pt x="789" y="788"/>
                </a:cubicBezTo>
                <a:cubicBezTo>
                  <a:pt x="785" y="845"/>
                  <a:pt x="791" y="892"/>
                  <a:pt x="762" y="933"/>
                </a:cubicBezTo>
                <a:cubicBezTo>
                  <a:pt x="733" y="974"/>
                  <a:pt x="673" y="995"/>
                  <a:pt x="617" y="1033"/>
                </a:cubicBezTo>
                <a:cubicBezTo>
                  <a:pt x="561" y="1071"/>
                  <a:pt x="488" y="1126"/>
                  <a:pt x="426" y="1161"/>
                </a:cubicBezTo>
                <a:cubicBezTo>
                  <a:pt x="364" y="1196"/>
                  <a:pt x="305" y="1198"/>
                  <a:pt x="244" y="1242"/>
                </a:cubicBezTo>
                <a:cubicBezTo>
                  <a:pt x="183" y="1286"/>
                  <a:pt x="95" y="1350"/>
                  <a:pt x="62" y="1424"/>
                </a:cubicBezTo>
                <a:cubicBezTo>
                  <a:pt x="29" y="1498"/>
                  <a:pt x="0" y="1621"/>
                  <a:pt x="44" y="1688"/>
                </a:cubicBezTo>
                <a:cubicBezTo>
                  <a:pt x="88" y="1755"/>
                  <a:pt x="240" y="1819"/>
                  <a:pt x="326" y="1824"/>
                </a:cubicBezTo>
                <a:cubicBezTo>
                  <a:pt x="412" y="1829"/>
                  <a:pt x="492" y="1771"/>
                  <a:pt x="562" y="1715"/>
                </a:cubicBezTo>
                <a:cubicBezTo>
                  <a:pt x="632" y="1659"/>
                  <a:pt x="694" y="1548"/>
                  <a:pt x="744" y="1488"/>
                </a:cubicBezTo>
                <a:cubicBezTo>
                  <a:pt x="794" y="1428"/>
                  <a:pt x="827" y="1370"/>
                  <a:pt x="862" y="1352"/>
                </a:cubicBezTo>
                <a:cubicBezTo>
                  <a:pt x="897" y="1334"/>
                  <a:pt x="929" y="1358"/>
                  <a:pt x="953" y="1379"/>
                </a:cubicBezTo>
                <a:cubicBezTo>
                  <a:pt x="977" y="1400"/>
                  <a:pt x="978" y="1411"/>
                  <a:pt x="1008" y="1479"/>
                </a:cubicBezTo>
                <a:cubicBezTo>
                  <a:pt x="1038" y="1547"/>
                  <a:pt x="1099" y="1685"/>
                  <a:pt x="1135" y="1788"/>
                </a:cubicBezTo>
                <a:cubicBezTo>
                  <a:pt x="1171" y="1891"/>
                  <a:pt x="1167" y="2029"/>
                  <a:pt x="1226" y="2097"/>
                </a:cubicBezTo>
                <a:cubicBezTo>
                  <a:pt x="1285" y="2165"/>
                  <a:pt x="1403" y="2195"/>
                  <a:pt x="1489" y="2197"/>
                </a:cubicBezTo>
                <a:cubicBezTo>
                  <a:pt x="1575" y="2199"/>
                  <a:pt x="1699" y="2168"/>
                  <a:pt x="1744" y="2106"/>
                </a:cubicBezTo>
                <a:cubicBezTo>
                  <a:pt x="1789" y="2044"/>
                  <a:pt x="1770" y="1910"/>
                  <a:pt x="1762" y="1824"/>
                </a:cubicBezTo>
                <a:cubicBezTo>
                  <a:pt x="1754" y="1738"/>
                  <a:pt x="1763" y="1670"/>
                  <a:pt x="1698" y="1588"/>
                </a:cubicBezTo>
                <a:cubicBezTo>
                  <a:pt x="1633" y="1506"/>
                  <a:pt x="1453" y="1419"/>
                  <a:pt x="1371" y="1333"/>
                </a:cubicBezTo>
                <a:cubicBezTo>
                  <a:pt x="1289" y="1247"/>
                  <a:pt x="1254" y="1181"/>
                  <a:pt x="1208" y="1070"/>
                </a:cubicBezTo>
                <a:cubicBezTo>
                  <a:pt x="1162" y="959"/>
                  <a:pt x="1115" y="767"/>
                  <a:pt x="1098" y="670"/>
                </a:cubicBezTo>
                <a:cubicBezTo>
                  <a:pt x="1081" y="573"/>
                  <a:pt x="1091" y="532"/>
                  <a:pt x="1108" y="488"/>
                </a:cubicBezTo>
                <a:cubicBezTo>
                  <a:pt x="1125" y="444"/>
                  <a:pt x="1153" y="417"/>
                  <a:pt x="1198" y="406"/>
                </a:cubicBezTo>
                <a:cubicBezTo>
                  <a:pt x="1243" y="395"/>
                  <a:pt x="1303" y="421"/>
                  <a:pt x="1380" y="424"/>
                </a:cubicBezTo>
                <a:cubicBezTo>
                  <a:pt x="1457" y="427"/>
                  <a:pt x="1594" y="427"/>
                  <a:pt x="1662" y="424"/>
                </a:cubicBezTo>
                <a:cubicBezTo>
                  <a:pt x="1730" y="421"/>
                  <a:pt x="1748" y="394"/>
                  <a:pt x="1789" y="406"/>
                </a:cubicBezTo>
                <a:cubicBezTo>
                  <a:pt x="1830" y="418"/>
                  <a:pt x="1843" y="471"/>
                  <a:pt x="1907" y="497"/>
                </a:cubicBezTo>
                <a:cubicBezTo>
                  <a:pt x="1971" y="523"/>
                  <a:pt x="2103" y="529"/>
                  <a:pt x="2171" y="561"/>
                </a:cubicBezTo>
                <a:cubicBezTo>
                  <a:pt x="2239" y="593"/>
                  <a:pt x="2346" y="650"/>
                  <a:pt x="2317" y="688"/>
                </a:cubicBezTo>
                <a:cubicBezTo>
                  <a:pt x="2288" y="726"/>
                  <a:pt x="2083" y="746"/>
                  <a:pt x="1998" y="788"/>
                </a:cubicBezTo>
                <a:cubicBezTo>
                  <a:pt x="1913" y="830"/>
                  <a:pt x="1839" y="848"/>
                  <a:pt x="1807" y="942"/>
                </a:cubicBezTo>
                <a:cubicBezTo>
                  <a:pt x="1775" y="1036"/>
                  <a:pt x="1749" y="1290"/>
                  <a:pt x="1807" y="1352"/>
                </a:cubicBezTo>
                <a:cubicBezTo>
                  <a:pt x="1865" y="1414"/>
                  <a:pt x="2062" y="1351"/>
                  <a:pt x="2153" y="1315"/>
                </a:cubicBezTo>
                <a:cubicBezTo>
                  <a:pt x="2244" y="1279"/>
                  <a:pt x="2295" y="1185"/>
                  <a:pt x="2353" y="1133"/>
                </a:cubicBezTo>
                <a:cubicBezTo>
                  <a:pt x="2411" y="1081"/>
                  <a:pt x="2442" y="1035"/>
                  <a:pt x="2498" y="1006"/>
                </a:cubicBezTo>
                <a:cubicBezTo>
                  <a:pt x="2554" y="977"/>
                  <a:pt x="2644" y="952"/>
                  <a:pt x="2689" y="961"/>
                </a:cubicBezTo>
                <a:cubicBezTo>
                  <a:pt x="2734" y="970"/>
                  <a:pt x="2735" y="1014"/>
                  <a:pt x="2771" y="1061"/>
                </a:cubicBezTo>
                <a:cubicBezTo>
                  <a:pt x="2807" y="1108"/>
                  <a:pt x="2859" y="1200"/>
                  <a:pt x="2907" y="1242"/>
                </a:cubicBezTo>
                <a:cubicBezTo>
                  <a:pt x="2955" y="1284"/>
                  <a:pt x="2997" y="1292"/>
                  <a:pt x="3062" y="1315"/>
                </a:cubicBezTo>
                <a:cubicBezTo>
                  <a:pt x="3127" y="1338"/>
                  <a:pt x="3231" y="1391"/>
                  <a:pt x="3298" y="1379"/>
                </a:cubicBezTo>
                <a:cubicBezTo>
                  <a:pt x="3365" y="1367"/>
                  <a:pt x="3442" y="1315"/>
                  <a:pt x="3462" y="1242"/>
                </a:cubicBezTo>
                <a:cubicBezTo>
                  <a:pt x="3482" y="1169"/>
                  <a:pt x="3455" y="1019"/>
                  <a:pt x="3416" y="942"/>
                </a:cubicBezTo>
                <a:cubicBezTo>
                  <a:pt x="3377" y="865"/>
                  <a:pt x="3303" y="821"/>
                  <a:pt x="3226" y="779"/>
                </a:cubicBezTo>
                <a:cubicBezTo>
                  <a:pt x="3149" y="737"/>
                  <a:pt x="3065" y="749"/>
                  <a:pt x="2953" y="688"/>
                </a:cubicBezTo>
                <a:cubicBezTo>
                  <a:pt x="2841" y="627"/>
                  <a:pt x="2648" y="479"/>
                  <a:pt x="2553" y="415"/>
                </a:cubicBezTo>
                <a:cubicBezTo>
                  <a:pt x="2458" y="351"/>
                  <a:pt x="2486" y="370"/>
                  <a:pt x="2380" y="306"/>
                </a:cubicBezTo>
                <a:cubicBezTo>
                  <a:pt x="2274" y="242"/>
                  <a:pt x="2127" y="66"/>
                  <a:pt x="1917" y="33"/>
                </a:cubicBezTo>
                <a:cubicBezTo>
                  <a:pt x="1707" y="0"/>
                  <a:pt x="1412" y="53"/>
                  <a:pt x="1117" y="106"/>
                </a:cubicBezTo>
              </a:path>
            </a:pathLst>
          </a:custGeom>
          <a:noFill/>
          <a:ln w="3810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0" name="Rectangle 1"/>
          <p:cNvSpPr>
            <a:spLocks noChangeArrowheads="1"/>
          </p:cNvSpPr>
          <p:nvPr/>
        </p:nvSpPr>
        <p:spPr bwMode="auto">
          <a:xfrm>
            <a:off x="23813" y="4832350"/>
            <a:ext cx="9120187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003399"/>
                </a:solidFill>
              </a:rPr>
              <a:t>A walk of T , starting at a. A full walk of the tree visits the vertices in the order a; b; c; b; h; b; a; d; e; f; e; g; e; d; a.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CC0000"/>
                </a:solidFill>
              </a:rPr>
              <a:t>A preorder walk of T lists a vertex just when it is first encountered, as indicated by the dot next to each vertex, yielding the ordering a; b; c; h; d; e; f; g.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35131" y="11113"/>
            <a:ext cx="8908869" cy="64203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en-US" sz="3600" i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Approx. TSP</a:t>
            </a:r>
            <a:endParaRPr lang="en-US" altLang="en-US" sz="3600" i="1" u="sng" dirty="0">
              <a:latin typeface="+mn-lt"/>
            </a:endParaRPr>
          </a:p>
        </p:txBody>
      </p:sp>
      <p:sp>
        <p:nvSpPr>
          <p:cNvPr id="28675" name="Line 3"/>
          <p:cNvSpPr>
            <a:spLocks noChangeShapeType="1"/>
          </p:cNvSpPr>
          <p:nvPr/>
        </p:nvSpPr>
        <p:spPr bwMode="auto">
          <a:xfrm>
            <a:off x="865188" y="1717675"/>
            <a:ext cx="7245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6" name="Line 4"/>
          <p:cNvSpPr>
            <a:spLocks noChangeShapeType="1"/>
          </p:cNvSpPr>
          <p:nvPr/>
        </p:nvSpPr>
        <p:spPr bwMode="auto">
          <a:xfrm>
            <a:off x="873125" y="2360613"/>
            <a:ext cx="7245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7" name="Line 5"/>
          <p:cNvSpPr>
            <a:spLocks noChangeShapeType="1"/>
          </p:cNvSpPr>
          <p:nvPr/>
        </p:nvSpPr>
        <p:spPr bwMode="auto">
          <a:xfrm>
            <a:off x="881063" y="3003550"/>
            <a:ext cx="7245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Line 6"/>
          <p:cNvSpPr>
            <a:spLocks noChangeShapeType="1"/>
          </p:cNvSpPr>
          <p:nvPr/>
        </p:nvSpPr>
        <p:spPr bwMode="auto">
          <a:xfrm>
            <a:off x="889000" y="3646488"/>
            <a:ext cx="7245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9" name="Line 7"/>
          <p:cNvSpPr>
            <a:spLocks noChangeShapeType="1"/>
          </p:cNvSpPr>
          <p:nvPr/>
        </p:nvSpPr>
        <p:spPr bwMode="auto">
          <a:xfrm>
            <a:off x="896938" y="4289425"/>
            <a:ext cx="7245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>
            <a:off x="1428750" y="1416050"/>
            <a:ext cx="0" cy="3232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>
            <a:off x="2332038" y="1409700"/>
            <a:ext cx="0" cy="3232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2" name="Line 10"/>
          <p:cNvSpPr>
            <a:spLocks noChangeShapeType="1"/>
          </p:cNvSpPr>
          <p:nvPr/>
        </p:nvSpPr>
        <p:spPr bwMode="auto">
          <a:xfrm>
            <a:off x="3235325" y="1403350"/>
            <a:ext cx="0" cy="3232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3" name="Line 11"/>
          <p:cNvSpPr>
            <a:spLocks noChangeShapeType="1"/>
          </p:cNvSpPr>
          <p:nvPr/>
        </p:nvSpPr>
        <p:spPr bwMode="auto">
          <a:xfrm>
            <a:off x="4138613" y="1397000"/>
            <a:ext cx="0" cy="3232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4" name="Line 12"/>
          <p:cNvSpPr>
            <a:spLocks noChangeShapeType="1"/>
          </p:cNvSpPr>
          <p:nvPr/>
        </p:nvSpPr>
        <p:spPr bwMode="auto">
          <a:xfrm>
            <a:off x="5041900" y="1390650"/>
            <a:ext cx="0" cy="3232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5" name="Line 13"/>
          <p:cNvSpPr>
            <a:spLocks noChangeShapeType="1"/>
          </p:cNvSpPr>
          <p:nvPr/>
        </p:nvSpPr>
        <p:spPr bwMode="auto">
          <a:xfrm>
            <a:off x="5945188" y="1384300"/>
            <a:ext cx="0" cy="3232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Line 14"/>
          <p:cNvSpPr>
            <a:spLocks noChangeShapeType="1"/>
          </p:cNvSpPr>
          <p:nvPr/>
        </p:nvSpPr>
        <p:spPr bwMode="auto">
          <a:xfrm>
            <a:off x="6848475" y="1377950"/>
            <a:ext cx="0" cy="3232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7" name="Line 15"/>
          <p:cNvSpPr>
            <a:spLocks noChangeShapeType="1"/>
          </p:cNvSpPr>
          <p:nvPr/>
        </p:nvSpPr>
        <p:spPr bwMode="auto">
          <a:xfrm>
            <a:off x="7751763" y="1371600"/>
            <a:ext cx="0" cy="3232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8" name="Oval 16"/>
          <p:cNvSpPr>
            <a:spLocks noChangeArrowheads="1"/>
          </p:cNvSpPr>
          <p:nvPr/>
        </p:nvSpPr>
        <p:spPr bwMode="auto">
          <a:xfrm>
            <a:off x="2943225" y="3998913"/>
            <a:ext cx="563563" cy="561975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h</a:t>
            </a:r>
          </a:p>
        </p:txBody>
      </p:sp>
      <p:sp>
        <p:nvSpPr>
          <p:cNvPr id="28689" name="Oval 17"/>
          <p:cNvSpPr>
            <a:spLocks noChangeArrowheads="1"/>
          </p:cNvSpPr>
          <p:nvPr/>
        </p:nvSpPr>
        <p:spPr bwMode="auto">
          <a:xfrm>
            <a:off x="1147763" y="3371850"/>
            <a:ext cx="563562" cy="561975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c</a:t>
            </a:r>
          </a:p>
        </p:txBody>
      </p:sp>
      <p:sp>
        <p:nvSpPr>
          <p:cNvPr id="28690" name="Oval 18"/>
          <p:cNvSpPr>
            <a:spLocks noChangeArrowheads="1"/>
          </p:cNvSpPr>
          <p:nvPr/>
        </p:nvSpPr>
        <p:spPr bwMode="auto">
          <a:xfrm>
            <a:off x="2057400" y="2714625"/>
            <a:ext cx="563563" cy="561975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b</a:t>
            </a:r>
          </a:p>
        </p:txBody>
      </p:sp>
      <p:sp>
        <p:nvSpPr>
          <p:cNvPr id="28691" name="Oval 19"/>
          <p:cNvSpPr>
            <a:spLocks noChangeArrowheads="1"/>
          </p:cNvSpPr>
          <p:nvPr/>
        </p:nvSpPr>
        <p:spPr bwMode="auto">
          <a:xfrm>
            <a:off x="5684838" y="2722563"/>
            <a:ext cx="563562" cy="561975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g</a:t>
            </a:r>
          </a:p>
        </p:txBody>
      </p:sp>
      <p:sp>
        <p:nvSpPr>
          <p:cNvPr id="28692" name="Oval 20"/>
          <p:cNvSpPr>
            <a:spLocks noChangeArrowheads="1"/>
          </p:cNvSpPr>
          <p:nvPr/>
        </p:nvSpPr>
        <p:spPr bwMode="auto">
          <a:xfrm>
            <a:off x="3860800" y="2717800"/>
            <a:ext cx="563563" cy="561975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f</a:t>
            </a:r>
          </a:p>
        </p:txBody>
      </p:sp>
      <p:sp>
        <p:nvSpPr>
          <p:cNvPr id="28693" name="Oval 21"/>
          <p:cNvSpPr>
            <a:spLocks noChangeArrowheads="1"/>
          </p:cNvSpPr>
          <p:nvPr/>
        </p:nvSpPr>
        <p:spPr bwMode="auto">
          <a:xfrm>
            <a:off x="4792663" y="2089150"/>
            <a:ext cx="563562" cy="561975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e</a:t>
            </a:r>
          </a:p>
        </p:txBody>
      </p:sp>
      <p:sp>
        <p:nvSpPr>
          <p:cNvPr id="28694" name="Oval 22"/>
          <p:cNvSpPr>
            <a:spLocks noChangeArrowheads="1"/>
          </p:cNvSpPr>
          <p:nvPr/>
        </p:nvSpPr>
        <p:spPr bwMode="auto">
          <a:xfrm>
            <a:off x="2058988" y="1435100"/>
            <a:ext cx="563562" cy="561975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a</a:t>
            </a:r>
          </a:p>
        </p:txBody>
      </p:sp>
      <p:sp>
        <p:nvSpPr>
          <p:cNvPr id="28695" name="Oval 23"/>
          <p:cNvSpPr>
            <a:spLocks noChangeArrowheads="1"/>
          </p:cNvSpPr>
          <p:nvPr/>
        </p:nvSpPr>
        <p:spPr bwMode="auto">
          <a:xfrm>
            <a:off x="3843338" y="1443038"/>
            <a:ext cx="563562" cy="561975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d</a:t>
            </a:r>
          </a:p>
        </p:txBody>
      </p:sp>
      <p:sp>
        <p:nvSpPr>
          <p:cNvPr id="28696" name="Line 24"/>
          <p:cNvSpPr>
            <a:spLocks noChangeShapeType="1"/>
          </p:cNvSpPr>
          <p:nvPr/>
        </p:nvSpPr>
        <p:spPr bwMode="auto">
          <a:xfrm flipH="1">
            <a:off x="2336800" y="1978025"/>
            <a:ext cx="1588" cy="7493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7" name="Line 25"/>
          <p:cNvSpPr>
            <a:spLocks noChangeShapeType="1"/>
          </p:cNvSpPr>
          <p:nvPr/>
        </p:nvSpPr>
        <p:spPr bwMode="auto">
          <a:xfrm flipH="1">
            <a:off x="1644650" y="3189288"/>
            <a:ext cx="490538" cy="28892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8" name="Line 28"/>
          <p:cNvSpPr>
            <a:spLocks noChangeShapeType="1"/>
          </p:cNvSpPr>
          <p:nvPr/>
        </p:nvSpPr>
        <p:spPr bwMode="auto">
          <a:xfrm>
            <a:off x="4343400" y="1876425"/>
            <a:ext cx="519113" cy="303213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9" name="Line 29"/>
          <p:cNvSpPr>
            <a:spLocks noChangeShapeType="1"/>
          </p:cNvSpPr>
          <p:nvPr/>
        </p:nvSpPr>
        <p:spPr bwMode="auto">
          <a:xfrm flipH="1">
            <a:off x="4357688" y="2554288"/>
            <a:ext cx="519112" cy="274637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0" name="Line 31"/>
          <p:cNvSpPr>
            <a:spLocks noChangeShapeType="1"/>
          </p:cNvSpPr>
          <p:nvPr/>
        </p:nvSpPr>
        <p:spPr bwMode="auto">
          <a:xfrm>
            <a:off x="1689100" y="3795713"/>
            <a:ext cx="1268413" cy="404812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1" name="Line 32"/>
          <p:cNvSpPr>
            <a:spLocks noChangeShapeType="1"/>
          </p:cNvSpPr>
          <p:nvPr/>
        </p:nvSpPr>
        <p:spPr bwMode="auto">
          <a:xfrm flipV="1">
            <a:off x="3319463" y="1962150"/>
            <a:ext cx="635000" cy="2049463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2" name="Line 33"/>
          <p:cNvSpPr>
            <a:spLocks noChangeShapeType="1"/>
          </p:cNvSpPr>
          <p:nvPr/>
        </p:nvSpPr>
        <p:spPr bwMode="auto">
          <a:xfrm>
            <a:off x="4445000" y="3001963"/>
            <a:ext cx="1239838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3" name="Line 34"/>
          <p:cNvSpPr>
            <a:spLocks noChangeShapeType="1"/>
          </p:cNvSpPr>
          <p:nvPr/>
        </p:nvSpPr>
        <p:spPr bwMode="auto">
          <a:xfrm flipH="1" flipV="1">
            <a:off x="2525713" y="1933575"/>
            <a:ext cx="3175000" cy="1011238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4" name="Text Box 35"/>
          <p:cNvSpPr txBox="1">
            <a:spLocks noChangeArrowheads="1"/>
          </p:cNvSpPr>
          <p:nvPr/>
        </p:nvSpPr>
        <p:spPr bwMode="auto">
          <a:xfrm>
            <a:off x="3108960" y="5159375"/>
            <a:ext cx="356616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600" dirty="0">
                <a:solidFill>
                  <a:srgbClr val="CC0000"/>
                </a:solidFill>
              </a:rPr>
              <a:t>Computed Tour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" y="-4763"/>
            <a:ext cx="8929370" cy="77547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i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Approx. TSP</a:t>
            </a:r>
            <a:endParaRPr lang="en-US" altLang="en-US" sz="3600" b="1" u="sng" dirty="0">
              <a:solidFill>
                <a:srgbClr val="FF0000"/>
              </a:solidFill>
            </a:endParaRPr>
          </a:p>
        </p:txBody>
      </p:sp>
      <p:sp>
        <p:nvSpPr>
          <p:cNvPr id="29699" name="Line 3"/>
          <p:cNvSpPr>
            <a:spLocks noChangeShapeType="1"/>
          </p:cNvSpPr>
          <p:nvPr/>
        </p:nvSpPr>
        <p:spPr bwMode="auto">
          <a:xfrm>
            <a:off x="865188" y="1717675"/>
            <a:ext cx="7245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0" name="Line 4"/>
          <p:cNvSpPr>
            <a:spLocks noChangeShapeType="1"/>
          </p:cNvSpPr>
          <p:nvPr/>
        </p:nvSpPr>
        <p:spPr bwMode="auto">
          <a:xfrm>
            <a:off x="873125" y="2360613"/>
            <a:ext cx="7245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1" name="Line 5"/>
          <p:cNvSpPr>
            <a:spLocks noChangeShapeType="1"/>
          </p:cNvSpPr>
          <p:nvPr/>
        </p:nvSpPr>
        <p:spPr bwMode="auto">
          <a:xfrm>
            <a:off x="881063" y="3003550"/>
            <a:ext cx="7245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2" name="Line 6"/>
          <p:cNvSpPr>
            <a:spLocks noChangeShapeType="1"/>
          </p:cNvSpPr>
          <p:nvPr/>
        </p:nvSpPr>
        <p:spPr bwMode="auto">
          <a:xfrm>
            <a:off x="889000" y="3646488"/>
            <a:ext cx="7245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3" name="Line 7"/>
          <p:cNvSpPr>
            <a:spLocks noChangeShapeType="1"/>
          </p:cNvSpPr>
          <p:nvPr/>
        </p:nvSpPr>
        <p:spPr bwMode="auto">
          <a:xfrm>
            <a:off x="896938" y="4289425"/>
            <a:ext cx="7245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4" name="Line 8"/>
          <p:cNvSpPr>
            <a:spLocks noChangeShapeType="1"/>
          </p:cNvSpPr>
          <p:nvPr/>
        </p:nvSpPr>
        <p:spPr bwMode="auto">
          <a:xfrm>
            <a:off x="1428750" y="1416050"/>
            <a:ext cx="0" cy="3232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Line 9"/>
          <p:cNvSpPr>
            <a:spLocks noChangeShapeType="1"/>
          </p:cNvSpPr>
          <p:nvPr/>
        </p:nvSpPr>
        <p:spPr bwMode="auto">
          <a:xfrm>
            <a:off x="2332038" y="1409700"/>
            <a:ext cx="0" cy="3232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Line 10"/>
          <p:cNvSpPr>
            <a:spLocks noChangeShapeType="1"/>
          </p:cNvSpPr>
          <p:nvPr/>
        </p:nvSpPr>
        <p:spPr bwMode="auto">
          <a:xfrm>
            <a:off x="3235325" y="1403350"/>
            <a:ext cx="0" cy="3232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7" name="Line 11"/>
          <p:cNvSpPr>
            <a:spLocks noChangeShapeType="1"/>
          </p:cNvSpPr>
          <p:nvPr/>
        </p:nvSpPr>
        <p:spPr bwMode="auto">
          <a:xfrm>
            <a:off x="4138613" y="1397000"/>
            <a:ext cx="0" cy="3232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8" name="Line 12"/>
          <p:cNvSpPr>
            <a:spLocks noChangeShapeType="1"/>
          </p:cNvSpPr>
          <p:nvPr/>
        </p:nvSpPr>
        <p:spPr bwMode="auto">
          <a:xfrm>
            <a:off x="5041900" y="1390650"/>
            <a:ext cx="0" cy="3232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9" name="Line 13"/>
          <p:cNvSpPr>
            <a:spLocks noChangeShapeType="1"/>
          </p:cNvSpPr>
          <p:nvPr/>
        </p:nvSpPr>
        <p:spPr bwMode="auto">
          <a:xfrm>
            <a:off x="5945188" y="1384300"/>
            <a:ext cx="0" cy="3232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0" name="Line 14"/>
          <p:cNvSpPr>
            <a:spLocks noChangeShapeType="1"/>
          </p:cNvSpPr>
          <p:nvPr/>
        </p:nvSpPr>
        <p:spPr bwMode="auto">
          <a:xfrm>
            <a:off x="6848475" y="1377950"/>
            <a:ext cx="0" cy="3232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1" name="Line 15"/>
          <p:cNvSpPr>
            <a:spLocks noChangeShapeType="1"/>
          </p:cNvSpPr>
          <p:nvPr/>
        </p:nvSpPr>
        <p:spPr bwMode="auto">
          <a:xfrm>
            <a:off x="7751763" y="1371600"/>
            <a:ext cx="0" cy="3232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2" name="Oval 16"/>
          <p:cNvSpPr>
            <a:spLocks noChangeArrowheads="1"/>
          </p:cNvSpPr>
          <p:nvPr/>
        </p:nvSpPr>
        <p:spPr bwMode="auto">
          <a:xfrm>
            <a:off x="2943225" y="3998913"/>
            <a:ext cx="563563" cy="561975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h</a:t>
            </a:r>
          </a:p>
        </p:txBody>
      </p:sp>
      <p:sp>
        <p:nvSpPr>
          <p:cNvPr id="29713" name="Oval 17"/>
          <p:cNvSpPr>
            <a:spLocks noChangeArrowheads="1"/>
          </p:cNvSpPr>
          <p:nvPr/>
        </p:nvSpPr>
        <p:spPr bwMode="auto">
          <a:xfrm>
            <a:off x="1147763" y="3371850"/>
            <a:ext cx="563562" cy="561975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c</a:t>
            </a:r>
          </a:p>
        </p:txBody>
      </p:sp>
      <p:sp>
        <p:nvSpPr>
          <p:cNvPr id="29714" name="Oval 18"/>
          <p:cNvSpPr>
            <a:spLocks noChangeArrowheads="1"/>
          </p:cNvSpPr>
          <p:nvPr/>
        </p:nvSpPr>
        <p:spPr bwMode="auto">
          <a:xfrm>
            <a:off x="2057400" y="2714625"/>
            <a:ext cx="563563" cy="561975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b</a:t>
            </a:r>
          </a:p>
        </p:txBody>
      </p:sp>
      <p:sp>
        <p:nvSpPr>
          <p:cNvPr id="29715" name="Oval 19"/>
          <p:cNvSpPr>
            <a:spLocks noChangeArrowheads="1"/>
          </p:cNvSpPr>
          <p:nvPr/>
        </p:nvSpPr>
        <p:spPr bwMode="auto">
          <a:xfrm>
            <a:off x="5684838" y="2722563"/>
            <a:ext cx="563562" cy="561975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g</a:t>
            </a:r>
          </a:p>
        </p:txBody>
      </p:sp>
      <p:sp>
        <p:nvSpPr>
          <p:cNvPr id="29716" name="Oval 20"/>
          <p:cNvSpPr>
            <a:spLocks noChangeArrowheads="1"/>
          </p:cNvSpPr>
          <p:nvPr/>
        </p:nvSpPr>
        <p:spPr bwMode="auto">
          <a:xfrm>
            <a:off x="3860800" y="2717800"/>
            <a:ext cx="563563" cy="561975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f</a:t>
            </a:r>
          </a:p>
        </p:txBody>
      </p:sp>
      <p:sp>
        <p:nvSpPr>
          <p:cNvPr id="29717" name="Oval 21"/>
          <p:cNvSpPr>
            <a:spLocks noChangeArrowheads="1"/>
          </p:cNvSpPr>
          <p:nvPr/>
        </p:nvSpPr>
        <p:spPr bwMode="auto">
          <a:xfrm>
            <a:off x="4792663" y="2089150"/>
            <a:ext cx="563562" cy="561975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e</a:t>
            </a:r>
          </a:p>
        </p:txBody>
      </p:sp>
      <p:sp>
        <p:nvSpPr>
          <p:cNvPr id="29718" name="Oval 22"/>
          <p:cNvSpPr>
            <a:spLocks noChangeArrowheads="1"/>
          </p:cNvSpPr>
          <p:nvPr/>
        </p:nvSpPr>
        <p:spPr bwMode="auto">
          <a:xfrm>
            <a:off x="2058988" y="1435100"/>
            <a:ext cx="563562" cy="561975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a</a:t>
            </a:r>
          </a:p>
        </p:txBody>
      </p:sp>
      <p:sp>
        <p:nvSpPr>
          <p:cNvPr id="29719" name="Oval 23"/>
          <p:cNvSpPr>
            <a:spLocks noChangeArrowheads="1"/>
          </p:cNvSpPr>
          <p:nvPr/>
        </p:nvSpPr>
        <p:spPr bwMode="auto">
          <a:xfrm>
            <a:off x="3843338" y="1443038"/>
            <a:ext cx="563562" cy="561975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d</a:t>
            </a:r>
          </a:p>
        </p:txBody>
      </p:sp>
      <p:sp>
        <p:nvSpPr>
          <p:cNvPr id="29720" name="Line 24"/>
          <p:cNvSpPr>
            <a:spLocks noChangeShapeType="1"/>
          </p:cNvSpPr>
          <p:nvPr/>
        </p:nvSpPr>
        <p:spPr bwMode="auto">
          <a:xfrm flipH="1">
            <a:off x="2336800" y="1978025"/>
            <a:ext cx="1588" cy="7493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1" name="Line 25"/>
          <p:cNvSpPr>
            <a:spLocks noChangeShapeType="1"/>
          </p:cNvSpPr>
          <p:nvPr/>
        </p:nvSpPr>
        <p:spPr bwMode="auto">
          <a:xfrm flipH="1">
            <a:off x="1644650" y="3189288"/>
            <a:ext cx="490538" cy="28892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2" name="Line 26"/>
          <p:cNvSpPr>
            <a:spLocks noChangeShapeType="1"/>
          </p:cNvSpPr>
          <p:nvPr/>
        </p:nvSpPr>
        <p:spPr bwMode="auto">
          <a:xfrm>
            <a:off x="4343400" y="1876425"/>
            <a:ext cx="519113" cy="303213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3" name="Line 28"/>
          <p:cNvSpPr>
            <a:spLocks noChangeShapeType="1"/>
          </p:cNvSpPr>
          <p:nvPr/>
        </p:nvSpPr>
        <p:spPr bwMode="auto">
          <a:xfrm>
            <a:off x="1689100" y="3795713"/>
            <a:ext cx="1268413" cy="404812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4" name="Line 30"/>
          <p:cNvSpPr>
            <a:spLocks noChangeShapeType="1"/>
          </p:cNvSpPr>
          <p:nvPr/>
        </p:nvSpPr>
        <p:spPr bwMode="auto">
          <a:xfrm>
            <a:off x="4445000" y="3001963"/>
            <a:ext cx="1239838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5" name="Text Box 32"/>
          <p:cNvSpPr txBox="1">
            <a:spLocks noChangeArrowheads="1"/>
          </p:cNvSpPr>
          <p:nvPr/>
        </p:nvSpPr>
        <p:spPr bwMode="auto">
          <a:xfrm>
            <a:off x="3609975" y="5159374"/>
            <a:ext cx="275163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 dirty="0">
                <a:solidFill>
                  <a:srgbClr val="CC0000"/>
                </a:solidFill>
              </a:rPr>
              <a:t>Optimal Tour</a:t>
            </a:r>
          </a:p>
        </p:txBody>
      </p:sp>
      <p:sp>
        <p:nvSpPr>
          <p:cNvPr id="29726" name="Line 33"/>
          <p:cNvSpPr>
            <a:spLocks noChangeShapeType="1"/>
          </p:cNvSpPr>
          <p:nvPr/>
        </p:nvSpPr>
        <p:spPr bwMode="auto">
          <a:xfrm flipV="1">
            <a:off x="3390900" y="3248025"/>
            <a:ext cx="635000" cy="808038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7" name="Line 34"/>
          <p:cNvSpPr>
            <a:spLocks noChangeShapeType="1"/>
          </p:cNvSpPr>
          <p:nvPr/>
        </p:nvSpPr>
        <p:spPr bwMode="auto">
          <a:xfrm>
            <a:off x="5310188" y="2525713"/>
            <a:ext cx="447675" cy="303212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8" name="Line 36"/>
          <p:cNvSpPr>
            <a:spLocks noChangeShapeType="1"/>
          </p:cNvSpPr>
          <p:nvPr/>
        </p:nvSpPr>
        <p:spPr bwMode="auto">
          <a:xfrm>
            <a:off x="2625725" y="1717675"/>
            <a:ext cx="121285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87383" y="0"/>
            <a:ext cx="8673738" cy="822960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US" altLang="en-US" sz="24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 APPROX-TSP-TOUR</a:t>
            </a:r>
            <a:r>
              <a:rPr lang="en-US" altLang="en-US" sz="2400" b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 is a polynomial-time 2-approximation algorithm for the Traveling-salesman problem with the triangle inequality.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82550" y="798513"/>
            <a:ext cx="4445704" cy="5755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 u="sng" dirty="0">
                <a:solidFill>
                  <a:srgbClr val="C00000"/>
                </a:solidFill>
                <a:sym typeface="Symbol" panose="05050102010706020507" pitchFamily="18" charset="2"/>
              </a:rPr>
              <a:t>Proof:</a:t>
            </a:r>
          </a:p>
          <a:p>
            <a:endParaRPr lang="en-US" altLang="en-US" sz="1400" b="1" u="sng" dirty="0">
              <a:sym typeface="Symbol" panose="05050102010706020507" pitchFamily="18" charset="2"/>
            </a:endParaRPr>
          </a:p>
          <a:p>
            <a:r>
              <a:rPr lang="en-US" altLang="en-US" b="1" dirty="0">
                <a:solidFill>
                  <a:srgbClr val="003399"/>
                </a:solidFill>
                <a:sym typeface="Symbol" panose="05050102010706020507" pitchFamily="18" charset="2"/>
              </a:rPr>
              <a:t>Let H</a:t>
            </a:r>
            <a:r>
              <a:rPr lang="en-US" altLang="en-US" b="1" baseline="30000" dirty="0">
                <a:solidFill>
                  <a:srgbClr val="003399"/>
                </a:solidFill>
                <a:sym typeface="Symbol" panose="05050102010706020507" pitchFamily="18" charset="2"/>
              </a:rPr>
              <a:t>* </a:t>
            </a:r>
            <a:r>
              <a:rPr lang="en-US" altLang="en-US" b="1" dirty="0">
                <a:solidFill>
                  <a:srgbClr val="003399"/>
                </a:solidFill>
                <a:sym typeface="Symbol" panose="05050102010706020507" pitchFamily="18" charset="2"/>
              </a:rPr>
              <a:t>= optimal tour, T = MST. </a:t>
            </a:r>
          </a:p>
          <a:p>
            <a:r>
              <a:rPr lang="en-US" altLang="en-US" b="1" dirty="0">
                <a:solidFill>
                  <a:srgbClr val="003399"/>
                </a:solidFill>
                <a:sym typeface="Symbol" panose="05050102010706020507" pitchFamily="18" charset="2"/>
              </a:rPr>
              <a:t>Deleting an edge of H</a:t>
            </a:r>
            <a:r>
              <a:rPr lang="en-US" altLang="en-US" b="1" baseline="30000" dirty="0">
                <a:solidFill>
                  <a:srgbClr val="003399"/>
                </a:solidFill>
                <a:sym typeface="Symbol" panose="05050102010706020507" pitchFamily="18" charset="2"/>
              </a:rPr>
              <a:t>*</a:t>
            </a:r>
            <a:r>
              <a:rPr lang="en-US" altLang="en-US" b="1" dirty="0">
                <a:solidFill>
                  <a:srgbClr val="003399"/>
                </a:solidFill>
                <a:sym typeface="Symbol" panose="05050102010706020507" pitchFamily="18" charset="2"/>
              </a:rPr>
              <a:t> yields a </a:t>
            </a:r>
          </a:p>
          <a:p>
            <a:r>
              <a:rPr lang="en-US" altLang="en-US" b="1" dirty="0">
                <a:solidFill>
                  <a:srgbClr val="003399"/>
                </a:solidFill>
                <a:sym typeface="Symbol" panose="05050102010706020507" pitchFamily="18" charset="2"/>
              </a:rPr>
              <a:t>spanning tree. </a:t>
            </a:r>
          </a:p>
          <a:p>
            <a:r>
              <a:rPr lang="en-US" altLang="en-US" b="1" dirty="0">
                <a:solidFill>
                  <a:srgbClr val="003399"/>
                </a:solidFill>
                <a:sym typeface="Symbol" panose="05050102010706020507" pitchFamily="18" charset="2"/>
              </a:rPr>
              <a:t>So, c(T)  c(H </a:t>
            </a:r>
            <a:r>
              <a:rPr lang="en-US" altLang="en-US" b="1" baseline="30000" dirty="0">
                <a:solidFill>
                  <a:srgbClr val="003399"/>
                </a:solidFill>
                <a:sym typeface="Symbol" panose="05050102010706020507" pitchFamily="18" charset="2"/>
              </a:rPr>
              <a:t>*</a:t>
            </a:r>
            <a:r>
              <a:rPr lang="en-US" altLang="en-US" b="1" dirty="0">
                <a:solidFill>
                  <a:srgbClr val="003399"/>
                </a:solidFill>
                <a:sym typeface="Symbol" panose="05050102010706020507" pitchFamily="18" charset="2"/>
              </a:rPr>
              <a:t>).</a:t>
            </a:r>
          </a:p>
          <a:p>
            <a:endParaRPr lang="en-US" altLang="en-US" sz="1400" b="1" dirty="0">
              <a:solidFill>
                <a:srgbClr val="003399"/>
              </a:solidFill>
              <a:sym typeface="Symbol" panose="05050102010706020507" pitchFamily="18" charset="2"/>
            </a:endParaRPr>
          </a:p>
          <a:p>
            <a:r>
              <a:rPr lang="en-US" altLang="en-US" b="1" dirty="0">
                <a:solidFill>
                  <a:srgbClr val="003399"/>
                </a:solidFill>
              </a:rPr>
              <a:t>Consider </a:t>
            </a:r>
            <a:r>
              <a:rPr lang="en-US" altLang="en-US" b="1" u="sng" dirty="0">
                <a:solidFill>
                  <a:srgbClr val="003399"/>
                </a:solidFill>
              </a:rPr>
              <a:t>full walk</a:t>
            </a:r>
            <a:r>
              <a:rPr lang="en-US" altLang="en-US" b="1" dirty="0">
                <a:solidFill>
                  <a:srgbClr val="003399"/>
                </a:solidFill>
              </a:rPr>
              <a:t> W of T.</a:t>
            </a:r>
          </a:p>
          <a:p>
            <a:r>
              <a:rPr lang="en-US" altLang="en-US" b="1" u="sng" dirty="0">
                <a:solidFill>
                  <a:srgbClr val="003399"/>
                </a:solidFill>
              </a:rPr>
              <a:t>Ex:</a:t>
            </a:r>
            <a:r>
              <a:rPr lang="en-US" altLang="en-US" b="1" dirty="0">
                <a:solidFill>
                  <a:srgbClr val="003399"/>
                </a:solidFill>
              </a:rPr>
              <a:t> </a:t>
            </a:r>
            <a:r>
              <a:rPr lang="en-US" altLang="en-US" b="1" dirty="0" err="1">
                <a:solidFill>
                  <a:srgbClr val="003399"/>
                </a:solidFill>
              </a:rPr>
              <a:t>a,b,c,b,h,b,a,d,e,f,e,g,e,d,a</a:t>
            </a:r>
            <a:r>
              <a:rPr lang="en-US" altLang="en-US" b="1" dirty="0">
                <a:solidFill>
                  <a:srgbClr val="003399"/>
                </a:solidFill>
              </a:rPr>
              <a:t>.</a:t>
            </a:r>
          </a:p>
          <a:p>
            <a:r>
              <a:rPr lang="en-US" altLang="en-US" b="1" dirty="0">
                <a:solidFill>
                  <a:srgbClr val="003399"/>
                </a:solidFill>
              </a:rPr>
              <a:t>Visits each edge twice </a:t>
            </a:r>
          </a:p>
          <a:p>
            <a:r>
              <a:rPr lang="en-US" altLang="en-US" b="1" dirty="0">
                <a:solidFill>
                  <a:srgbClr val="003399"/>
                </a:solidFill>
              </a:rPr>
              <a:t>              </a:t>
            </a:r>
            <a:r>
              <a:rPr lang="en-US" altLang="en-US" b="1" dirty="0">
                <a:solidFill>
                  <a:srgbClr val="003399"/>
                </a:solidFill>
                <a:sym typeface="Symbol" panose="05050102010706020507" pitchFamily="18" charset="2"/>
              </a:rPr>
              <a:t> c(W) = 2c(T).</a:t>
            </a:r>
          </a:p>
          <a:p>
            <a:endParaRPr lang="en-US" altLang="en-US" sz="1400" b="1" dirty="0">
              <a:solidFill>
                <a:srgbClr val="003399"/>
              </a:solidFill>
              <a:sym typeface="Symbol" panose="05050102010706020507" pitchFamily="18" charset="2"/>
            </a:endParaRPr>
          </a:p>
          <a:p>
            <a:r>
              <a:rPr lang="en-US" altLang="en-US" b="1" dirty="0">
                <a:solidFill>
                  <a:srgbClr val="003399"/>
                </a:solidFill>
                <a:sym typeface="Symbol" panose="05050102010706020507" pitchFamily="18" charset="2"/>
              </a:rPr>
              <a:t>Hence, c(W)  2c(H</a:t>
            </a:r>
            <a:r>
              <a:rPr lang="en-US" altLang="en-US" b="1" baseline="30000" dirty="0">
                <a:solidFill>
                  <a:srgbClr val="003399"/>
                </a:solidFill>
                <a:sym typeface="Symbol" panose="05050102010706020507" pitchFamily="18" charset="2"/>
              </a:rPr>
              <a:t>*</a:t>
            </a:r>
            <a:r>
              <a:rPr lang="en-US" altLang="en-US" b="1" dirty="0">
                <a:solidFill>
                  <a:srgbClr val="003399"/>
                </a:solidFill>
                <a:sym typeface="Symbol" panose="05050102010706020507" pitchFamily="18" charset="2"/>
              </a:rPr>
              <a:t>).</a:t>
            </a:r>
          </a:p>
          <a:p>
            <a:endParaRPr lang="en-US" altLang="en-US" sz="1400" b="1" dirty="0">
              <a:solidFill>
                <a:srgbClr val="003399"/>
              </a:solidFill>
              <a:sym typeface="Symbol" panose="05050102010706020507" pitchFamily="18" charset="2"/>
            </a:endParaRPr>
          </a:p>
          <a:p>
            <a:r>
              <a:rPr lang="en-US" altLang="en-US" b="1" dirty="0">
                <a:solidFill>
                  <a:srgbClr val="003399"/>
                </a:solidFill>
                <a:sym typeface="Symbol" panose="05050102010706020507" pitchFamily="18" charset="2"/>
              </a:rPr>
              <a:t>Triangle inequality  can </a:t>
            </a:r>
          </a:p>
          <a:p>
            <a:r>
              <a:rPr lang="en-US" altLang="en-US" b="1" dirty="0">
                <a:solidFill>
                  <a:srgbClr val="003399"/>
                </a:solidFill>
                <a:sym typeface="Symbol" panose="05050102010706020507" pitchFamily="18" charset="2"/>
              </a:rPr>
              <a:t>delete any vertex from W and</a:t>
            </a:r>
          </a:p>
          <a:p>
            <a:r>
              <a:rPr lang="en-US" altLang="en-US" b="1" dirty="0">
                <a:solidFill>
                  <a:srgbClr val="003399"/>
                </a:solidFill>
                <a:sym typeface="Symbol" panose="05050102010706020507" pitchFamily="18" charset="2"/>
              </a:rPr>
              <a:t>cost doesn’t increase. 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4389120" y="1365250"/>
            <a:ext cx="475488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 dirty="0">
                <a:solidFill>
                  <a:srgbClr val="003399"/>
                </a:solidFill>
                <a:sym typeface="Symbol" panose="05050102010706020507" pitchFamily="18" charset="2"/>
              </a:rPr>
              <a:t>Deleting all but first appearance </a:t>
            </a:r>
          </a:p>
          <a:p>
            <a:r>
              <a:rPr lang="en-US" altLang="en-US" b="1" dirty="0">
                <a:solidFill>
                  <a:srgbClr val="003399"/>
                </a:solidFill>
                <a:sym typeface="Symbol" panose="05050102010706020507" pitchFamily="18" charset="2"/>
              </a:rPr>
              <a:t>of each vertex yields </a:t>
            </a:r>
            <a:r>
              <a:rPr lang="en-US" altLang="en-US" b="1" u="sng" dirty="0">
                <a:solidFill>
                  <a:srgbClr val="003399"/>
                </a:solidFill>
                <a:sym typeface="Symbol" panose="05050102010706020507" pitchFamily="18" charset="2"/>
              </a:rPr>
              <a:t>preorder</a:t>
            </a:r>
            <a:r>
              <a:rPr lang="en-US" altLang="en-US" b="1" dirty="0">
                <a:solidFill>
                  <a:srgbClr val="003399"/>
                </a:solidFill>
                <a:sym typeface="Symbol" panose="05050102010706020507" pitchFamily="18" charset="2"/>
              </a:rPr>
              <a:t> </a:t>
            </a:r>
            <a:r>
              <a:rPr lang="en-US" altLang="en-US" b="1" u="sng" dirty="0">
                <a:solidFill>
                  <a:srgbClr val="003399"/>
                </a:solidFill>
                <a:sym typeface="Symbol" panose="05050102010706020507" pitchFamily="18" charset="2"/>
              </a:rPr>
              <a:t>walk</a:t>
            </a:r>
            <a:r>
              <a:rPr lang="en-US" altLang="en-US" b="1" dirty="0">
                <a:solidFill>
                  <a:srgbClr val="003399"/>
                </a:solidFill>
                <a:sym typeface="Symbol" panose="05050102010706020507" pitchFamily="18" charset="2"/>
              </a:rPr>
              <a:t>.</a:t>
            </a:r>
          </a:p>
          <a:p>
            <a:r>
              <a:rPr lang="en-US" altLang="en-US" b="1" u="sng" dirty="0">
                <a:solidFill>
                  <a:srgbClr val="003399"/>
                </a:solidFill>
                <a:sym typeface="Symbol" panose="05050102010706020507" pitchFamily="18" charset="2"/>
              </a:rPr>
              <a:t>Ex:</a:t>
            </a:r>
            <a:r>
              <a:rPr lang="en-US" altLang="en-US" b="1" dirty="0">
                <a:solidFill>
                  <a:srgbClr val="003399"/>
                </a:solidFill>
                <a:sym typeface="Symbol" panose="05050102010706020507" pitchFamily="18" charset="2"/>
              </a:rPr>
              <a:t> </a:t>
            </a:r>
            <a:r>
              <a:rPr lang="en-US" altLang="en-US" b="1" dirty="0" err="1">
                <a:solidFill>
                  <a:srgbClr val="003399"/>
                </a:solidFill>
                <a:sym typeface="Symbol" panose="05050102010706020507" pitchFamily="18" charset="2"/>
              </a:rPr>
              <a:t>a,b,c,h,d,e,f,g</a:t>
            </a:r>
            <a:r>
              <a:rPr lang="en-US" altLang="en-US" b="1" dirty="0">
                <a:solidFill>
                  <a:srgbClr val="003399"/>
                </a:solidFill>
                <a:sym typeface="Symbol" panose="05050102010706020507" pitchFamily="18" charset="2"/>
              </a:rPr>
              <a:t>.</a:t>
            </a:r>
          </a:p>
          <a:p>
            <a:endParaRPr lang="en-US" altLang="en-US" b="1" dirty="0">
              <a:solidFill>
                <a:srgbClr val="003399"/>
              </a:solidFill>
              <a:sym typeface="Symbol" panose="05050102010706020507" pitchFamily="18" charset="2"/>
            </a:endParaRPr>
          </a:p>
          <a:p>
            <a:r>
              <a:rPr lang="en-US" altLang="en-US" b="1" dirty="0" err="1">
                <a:solidFill>
                  <a:srgbClr val="003399"/>
                </a:solidFill>
                <a:sym typeface="Symbol" panose="05050102010706020507" pitchFamily="18" charset="2"/>
              </a:rPr>
              <a:t>Corres</a:t>
            </a:r>
            <a:r>
              <a:rPr lang="en-US" altLang="en-US" b="1" dirty="0">
                <a:solidFill>
                  <a:srgbClr val="003399"/>
                </a:solidFill>
                <a:sym typeface="Symbol" panose="05050102010706020507" pitchFamily="18" charset="2"/>
              </a:rPr>
              <a:t>. cycle H = W with some </a:t>
            </a:r>
          </a:p>
          <a:p>
            <a:r>
              <a:rPr lang="en-US" altLang="en-US" b="1" dirty="0">
                <a:solidFill>
                  <a:srgbClr val="003399"/>
                </a:solidFill>
                <a:sym typeface="Symbol" panose="05050102010706020507" pitchFamily="18" charset="2"/>
              </a:rPr>
              <a:t>edges removed.</a:t>
            </a:r>
          </a:p>
          <a:p>
            <a:r>
              <a:rPr lang="en-US" altLang="en-US" b="1" u="sng" dirty="0">
                <a:solidFill>
                  <a:srgbClr val="003399"/>
                </a:solidFill>
                <a:sym typeface="Symbol" panose="05050102010706020507" pitchFamily="18" charset="2"/>
              </a:rPr>
              <a:t>Ex:</a:t>
            </a:r>
            <a:r>
              <a:rPr lang="en-US" altLang="en-US" b="1" dirty="0">
                <a:solidFill>
                  <a:srgbClr val="003399"/>
                </a:solidFill>
                <a:sym typeface="Symbol" panose="05050102010706020507" pitchFamily="18" charset="2"/>
              </a:rPr>
              <a:t> </a:t>
            </a:r>
            <a:r>
              <a:rPr lang="en-US" altLang="en-US" b="1" dirty="0" err="1">
                <a:solidFill>
                  <a:srgbClr val="003399"/>
                </a:solidFill>
                <a:sym typeface="Symbol" panose="05050102010706020507" pitchFamily="18" charset="2"/>
              </a:rPr>
              <a:t>a,b,c,h,d,e,f,g,a</a:t>
            </a:r>
            <a:r>
              <a:rPr lang="en-US" altLang="en-US" b="1" dirty="0">
                <a:solidFill>
                  <a:srgbClr val="003399"/>
                </a:solidFill>
                <a:sym typeface="Symbol" panose="05050102010706020507" pitchFamily="18" charset="2"/>
              </a:rPr>
              <a:t>.</a:t>
            </a:r>
          </a:p>
          <a:p>
            <a:endParaRPr lang="en-US" altLang="en-US" b="1" dirty="0">
              <a:solidFill>
                <a:srgbClr val="003399"/>
              </a:solidFill>
              <a:sym typeface="Symbol" panose="05050102010706020507" pitchFamily="18" charset="2"/>
            </a:endParaRPr>
          </a:p>
          <a:p>
            <a:r>
              <a:rPr lang="en-US" altLang="en-US" b="1" dirty="0">
                <a:solidFill>
                  <a:srgbClr val="003399"/>
                </a:solidFill>
                <a:sym typeface="Symbol" panose="05050102010706020507" pitchFamily="18" charset="2"/>
              </a:rPr>
              <a:t>c(H)  c(W).</a:t>
            </a:r>
          </a:p>
          <a:p>
            <a:endParaRPr lang="en-US" altLang="en-US" b="1" dirty="0">
              <a:solidFill>
                <a:srgbClr val="003399"/>
              </a:solidFill>
              <a:sym typeface="Symbol" panose="05050102010706020507" pitchFamily="18" charset="2"/>
            </a:endParaRPr>
          </a:p>
          <a:p>
            <a:r>
              <a:rPr lang="en-US" altLang="en-US" b="1" dirty="0">
                <a:solidFill>
                  <a:srgbClr val="003399"/>
                </a:solidFill>
                <a:sym typeface="Symbol" panose="05050102010706020507" pitchFamily="18" charset="2"/>
              </a:rPr>
              <a:t>Implies c(H)  2c(H</a:t>
            </a:r>
            <a:r>
              <a:rPr lang="en-US" altLang="en-US" b="1" baseline="30000" dirty="0">
                <a:solidFill>
                  <a:srgbClr val="003399"/>
                </a:solidFill>
                <a:sym typeface="Symbol" panose="05050102010706020507" pitchFamily="18" charset="2"/>
              </a:rPr>
              <a:t>*</a:t>
            </a:r>
            <a:r>
              <a:rPr lang="en-US" altLang="en-US" b="1" dirty="0">
                <a:solidFill>
                  <a:srgbClr val="003399"/>
                </a:solidFill>
                <a:sym typeface="Symbol" panose="05050102010706020507" pitchFamily="18" charset="2"/>
              </a:rPr>
              <a:t>).</a:t>
            </a:r>
          </a:p>
          <a:p>
            <a:endParaRPr lang="en-US" altLang="en-US" dirty="0">
              <a:sym typeface="Symbol" panose="05050102010706020507" pitchFamily="18" charset="2"/>
            </a:endParaRPr>
          </a:p>
        </p:txBody>
      </p:sp>
      <p:sp>
        <p:nvSpPr>
          <p:cNvPr id="30725" name="Line 5"/>
          <p:cNvSpPr>
            <a:spLocks noChangeShapeType="1"/>
          </p:cNvSpPr>
          <p:nvPr/>
        </p:nvSpPr>
        <p:spPr bwMode="auto">
          <a:xfrm>
            <a:off x="4286250" y="1443038"/>
            <a:ext cx="0" cy="4965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283"/>
            <a:ext cx="9144000" cy="642860"/>
          </a:xfrm>
        </p:spPr>
        <p:txBody>
          <a:bodyPr>
            <a:normAutofit/>
          </a:bodyPr>
          <a:lstStyle/>
          <a:p>
            <a:pPr algn="ctr"/>
            <a:r>
              <a:rPr lang="en-US" sz="3200" b="1" i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The set-covering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679268"/>
            <a:ext cx="9144000" cy="6178731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The set-covering problem is an optimization problem that models many resources- selection problems.</a:t>
            </a:r>
          </a:p>
          <a:p>
            <a:pPr algn="just">
              <a:buNone/>
            </a:pPr>
            <a:r>
              <a:rPr lang="en-US" sz="52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8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Its corresponding decision problem generalizes the NP-complete vertex-cover problem, hence is also NP-hard. </a:t>
            </a:r>
          </a:p>
          <a:p>
            <a:pPr algn="just"/>
            <a:r>
              <a:rPr lang="en-US" sz="28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The approximation algorithm developed to handle the vertex-cover problem doesn’t apply here and so we need to try other approaches.</a:t>
            </a:r>
          </a:p>
          <a:p>
            <a:pPr algn="just"/>
            <a:r>
              <a:rPr lang="en-US" sz="28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We shall examine a simple greedy heuristic with a logarithmic approximation ratio. That is, as the size of the instance gets larger, the size of the approximate solution may grow, relative to the size of an optimal solution.</a:t>
            </a:r>
          </a:p>
          <a:p>
            <a:pPr algn="just"/>
            <a:r>
              <a:rPr lang="en-US" sz="28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Because the logarithm function grows rather slowly, however, this approximation algorithm may on the other hand give useful results.</a:t>
            </a:r>
          </a:p>
        </p:txBody>
      </p:sp>
    </p:spTree>
    <p:extLst>
      <p:ext uri="{BB962C8B-B14F-4D97-AF65-F5344CB8AC3E}">
        <p14:creationId xmlns:p14="http://schemas.microsoft.com/office/powerpoint/2010/main" val="30459344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283"/>
            <a:ext cx="8948057" cy="683780"/>
          </a:xfrm>
        </p:spPr>
        <p:txBody>
          <a:bodyPr>
            <a:normAutofit/>
          </a:bodyPr>
          <a:lstStyle/>
          <a:p>
            <a:pPr algn="r"/>
            <a:r>
              <a:rPr lang="en-US" sz="3200" b="1" i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Set-covering problem</a:t>
            </a:r>
            <a:endParaRPr lang="en-US" sz="3200" b="1" u="sng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925416"/>
            <a:ext cx="9144000" cy="5932583"/>
          </a:xfrm>
          <a:noFill/>
        </p:spPr>
        <p:txBody>
          <a:bodyPr/>
          <a:lstStyle/>
          <a:p>
            <a:pPr algn="just">
              <a:buNone/>
            </a:pPr>
            <a:r>
              <a:rPr lang="en-US" sz="28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  A case (X;F) of the set-covering problem consists of a finite set X and a family F of subsets of X, such that every element of X belongs to at least one subset in F : </a:t>
            </a:r>
          </a:p>
          <a:p>
            <a:pPr algn="just">
              <a:buNone/>
            </a:pPr>
            <a:endParaRPr lang="en-US" sz="2800" b="1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800" b="1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We say that a subset S</a:t>
            </a:r>
            <a:r>
              <a:rPr lang="az-Cyrl-AZ" sz="28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Є</a:t>
            </a:r>
            <a:r>
              <a:rPr lang="en-US" sz="28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F covers its elements. The problem is to find a minimum size subset C ≤ F whose members cover all of X:</a:t>
            </a:r>
          </a:p>
          <a:p>
            <a:pPr algn="just"/>
            <a:endParaRPr lang="en-US" sz="2800" b="1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800" b="1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We say that any C satisfying above equation covers X.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179" y="2224236"/>
            <a:ext cx="2144354" cy="10284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lum bright="21000" contrast="82000"/>
          </a:blip>
          <a:stretch>
            <a:fillRect/>
          </a:stretch>
        </p:blipFill>
        <p:spPr>
          <a:xfrm>
            <a:off x="4284644" y="4195794"/>
            <a:ext cx="2181470" cy="11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057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48194" y="0"/>
            <a:ext cx="6995161" cy="54864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en-US" sz="3600" b="1" i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NP Hard &amp; NP Complete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0" y="600075"/>
            <a:ext cx="9144000" cy="6257925"/>
          </a:xfrm>
        </p:spPr>
        <p:txBody>
          <a:bodyPr>
            <a:normAutofit/>
          </a:bodyPr>
          <a:lstStyle/>
          <a:p>
            <a:pPr algn="just" eaLnBrk="1" hangingPunct="1">
              <a:buNone/>
            </a:pPr>
            <a:r>
              <a:rPr lang="en-US" altLang="en-US" sz="3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en-US" sz="40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EDA177D-9B15-49D2-BC0B-7B312AF3C490}"/>
              </a:ext>
            </a:extLst>
          </p:cNvPr>
          <p:cNvSpPr/>
          <p:nvPr/>
        </p:nvSpPr>
        <p:spPr>
          <a:xfrm>
            <a:off x="851769" y="1769301"/>
            <a:ext cx="3394553" cy="3319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NP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4DE11A0-C127-465D-8757-2A104536B7FD}"/>
              </a:ext>
            </a:extLst>
          </p:cNvPr>
          <p:cNvSpPr/>
          <p:nvPr/>
        </p:nvSpPr>
        <p:spPr>
          <a:xfrm>
            <a:off x="2029216" y="3845491"/>
            <a:ext cx="1127342" cy="108037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P</a:t>
            </a:r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B58CFAE7-D640-4D47-87E5-6E5CFD92975B}"/>
              </a:ext>
            </a:extLst>
          </p:cNvPr>
          <p:cNvSpPr/>
          <p:nvPr/>
        </p:nvSpPr>
        <p:spPr>
          <a:xfrm>
            <a:off x="4716048" y="710851"/>
            <a:ext cx="3958226" cy="2116899"/>
          </a:xfrm>
          <a:prstGeom prst="wedgeEllipseCallout">
            <a:avLst>
              <a:gd name="adj1" fmla="val -76846"/>
              <a:gd name="adj2" fmla="val 67234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NP is the set of those </a:t>
            </a:r>
            <a:r>
              <a:rPr lang="en-US" b="1" dirty="0">
                <a:solidFill>
                  <a:schemeClr val="tx1"/>
                </a:solidFill>
              </a:rPr>
              <a:t>Non-Deterministic </a:t>
            </a:r>
            <a:r>
              <a:rPr lang="en-US" dirty="0">
                <a:solidFill>
                  <a:schemeClr val="tx1"/>
                </a:solidFill>
              </a:rPr>
              <a:t>algorithms which is taking Polynomial time</a:t>
            </a: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6051956A-7317-4E67-B8E1-55F7DD408377}"/>
              </a:ext>
            </a:extLst>
          </p:cNvPr>
          <p:cNvSpPr/>
          <p:nvPr/>
        </p:nvSpPr>
        <p:spPr>
          <a:xfrm>
            <a:off x="4993708" y="3681713"/>
            <a:ext cx="3958226" cy="2116899"/>
          </a:xfrm>
          <a:prstGeom prst="wedgeEllipseCallout">
            <a:avLst>
              <a:gd name="adj1" fmla="val -102795"/>
              <a:gd name="adj2" fmla="val -1442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 is the set of those </a:t>
            </a:r>
            <a:r>
              <a:rPr lang="en-US" b="1" dirty="0">
                <a:solidFill>
                  <a:schemeClr val="tx1"/>
                </a:solidFill>
              </a:rPr>
              <a:t>Deterministic </a:t>
            </a:r>
            <a:r>
              <a:rPr lang="en-US" dirty="0">
                <a:solidFill>
                  <a:schemeClr val="tx1"/>
                </a:solidFill>
              </a:rPr>
              <a:t>algorithms which is taking Polynomial time</a:t>
            </a:r>
          </a:p>
        </p:txBody>
      </p:sp>
    </p:spTree>
    <p:extLst>
      <p:ext uri="{BB962C8B-B14F-4D97-AF65-F5344CB8AC3E}">
        <p14:creationId xmlns:p14="http://schemas.microsoft.com/office/powerpoint/2010/main" val="14580112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1797050" y="2132013"/>
            <a:ext cx="5535490" cy="3046988"/>
          </a:xfrm>
          <a:prstGeom prst="rect">
            <a:avLst/>
          </a:prstGeom>
          <a:solidFill>
            <a:srgbClr val="CCECFF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>
              <a:tabLst>
                <a:tab pos="4619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4619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4619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4619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4619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Greedy-Set Cover( X, F)</a:t>
            </a:r>
          </a:p>
          <a:p>
            <a:r>
              <a:rPr lang="en-US" altLang="en-US" dirty="0"/>
              <a:t>	U := X;</a:t>
            </a:r>
          </a:p>
          <a:p>
            <a:r>
              <a:rPr lang="en-US" altLang="en-US" dirty="0"/>
              <a:t>	C := Ø;</a:t>
            </a:r>
          </a:p>
          <a:p>
            <a:r>
              <a:rPr lang="en-US" altLang="en-US" dirty="0"/>
              <a:t>	</a:t>
            </a:r>
            <a:r>
              <a:rPr lang="en-US" altLang="en-US" b="1" dirty="0"/>
              <a:t>while</a:t>
            </a:r>
            <a:r>
              <a:rPr lang="en-US" altLang="en-US" dirty="0"/>
              <a:t> U </a:t>
            </a:r>
            <a:r>
              <a:rPr lang="en-US" altLang="en-US" dirty="0">
                <a:solidFill>
                  <a:srgbClr val="000000"/>
                </a:solidFill>
                <a:latin typeface="Symbol" panose="05050102010706020507" pitchFamily="18" charset="2"/>
              </a:rPr>
              <a:t>¹ </a:t>
            </a:r>
            <a:r>
              <a:rPr lang="en-US" altLang="en-US" dirty="0"/>
              <a:t>Ø </a:t>
            </a:r>
            <a:r>
              <a:rPr lang="en-US" altLang="en-US" b="1" dirty="0"/>
              <a:t>do</a:t>
            </a:r>
            <a:endParaRPr lang="en-US" altLang="en-US" dirty="0"/>
          </a:p>
          <a:p>
            <a:r>
              <a:rPr lang="en-US" altLang="en-US" dirty="0"/>
              <a:t>		select S </a:t>
            </a:r>
            <a:r>
              <a:rPr lang="en-US" altLang="en-US" dirty="0">
                <a:solidFill>
                  <a:srgbClr val="000000"/>
                </a:solidFill>
                <a:latin typeface="Symbol" panose="05050102010706020507" pitchFamily="18" charset="2"/>
              </a:rPr>
              <a:t>Î</a:t>
            </a:r>
            <a:r>
              <a:rPr lang="en-US" altLang="en-US" dirty="0">
                <a:solidFill>
                  <a:srgbClr val="000000"/>
                </a:solidFill>
              </a:rPr>
              <a:t>F that maximizes |S </a:t>
            </a:r>
            <a:r>
              <a:rPr lang="en-US" altLang="en-US" dirty="0">
                <a:solidFill>
                  <a:srgbClr val="000000"/>
                </a:solidFill>
                <a:sym typeface="Symbol" panose="05050102010706020507" pitchFamily="18" charset="2"/>
              </a:rPr>
              <a:t> U|;</a:t>
            </a:r>
          </a:p>
          <a:p>
            <a:r>
              <a:rPr lang="en-US" altLang="en-US" dirty="0">
                <a:solidFill>
                  <a:srgbClr val="000000"/>
                </a:solidFill>
                <a:sym typeface="Symbol" panose="05050102010706020507" pitchFamily="18" charset="2"/>
              </a:rPr>
              <a:t>		U := U – S;</a:t>
            </a:r>
          </a:p>
          <a:p>
            <a:r>
              <a:rPr lang="en-US" altLang="en-US" dirty="0">
                <a:solidFill>
                  <a:srgbClr val="000000"/>
                </a:solidFill>
                <a:sym typeface="Symbol" panose="05050102010706020507" pitchFamily="18" charset="2"/>
              </a:rPr>
              <a:t>		C := C  {S}</a:t>
            </a:r>
          </a:p>
          <a:p>
            <a:r>
              <a:rPr lang="en-US" altLang="en-US" dirty="0">
                <a:solidFill>
                  <a:srgbClr val="000000"/>
                </a:solidFill>
                <a:sym typeface="Symbol" panose="05050102010706020507" pitchFamily="18" charset="2"/>
              </a:rPr>
              <a:t>		</a:t>
            </a:r>
            <a:r>
              <a:rPr lang="en-US" altLang="en-US" b="1" dirty="0">
                <a:solidFill>
                  <a:srgbClr val="000000"/>
                </a:solidFill>
                <a:sym typeface="Symbol" panose="05050102010706020507" pitchFamily="18" charset="2"/>
              </a:rPr>
              <a:t>return</a:t>
            </a:r>
            <a:r>
              <a:rPr lang="en-US" altLang="en-US" dirty="0">
                <a:solidFill>
                  <a:srgbClr val="000000"/>
                </a:solidFill>
                <a:sym typeface="Symbol" panose="05050102010706020507" pitchFamily="18" charset="2"/>
              </a:rPr>
              <a:t> C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2573383" y="783771"/>
            <a:ext cx="319400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800" b="1" dirty="0">
                <a:solidFill>
                  <a:srgbClr val="C00000"/>
                </a:solidFill>
              </a:rPr>
              <a:t>Greedy Algorithm:</a:t>
            </a:r>
          </a:p>
        </p:txBody>
      </p:sp>
      <p:sp>
        <p:nvSpPr>
          <p:cNvPr id="34821" name="Line 5"/>
          <p:cNvSpPr>
            <a:spLocks noChangeShapeType="1"/>
          </p:cNvSpPr>
          <p:nvPr/>
        </p:nvSpPr>
        <p:spPr bwMode="auto">
          <a:xfrm>
            <a:off x="3886200" y="1757363"/>
            <a:ext cx="9144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Line 6"/>
          <p:cNvSpPr>
            <a:spLocks noChangeShapeType="1"/>
          </p:cNvSpPr>
          <p:nvPr/>
        </p:nvSpPr>
        <p:spPr bwMode="auto">
          <a:xfrm>
            <a:off x="3886200" y="1757363"/>
            <a:ext cx="0" cy="4572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4829175" y="1435100"/>
            <a:ext cx="421320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1" dirty="0">
                <a:solidFill>
                  <a:srgbClr val="003399"/>
                </a:solidFill>
              </a:rPr>
              <a:t>Family of Sets.</a:t>
            </a:r>
          </a:p>
          <a:p>
            <a:r>
              <a:rPr lang="en-US" altLang="en-US" sz="2000" b="1" dirty="0">
                <a:solidFill>
                  <a:srgbClr val="003399"/>
                </a:solidFill>
              </a:rPr>
              <a:t>Each set consists of elements from X.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0283"/>
            <a:ext cx="9144000" cy="683780"/>
          </a:xfrm>
        </p:spPr>
        <p:txBody>
          <a:bodyPr>
            <a:normAutofit fontScale="90000"/>
          </a:bodyPr>
          <a:lstStyle/>
          <a:p>
            <a:pPr algn="r"/>
            <a:r>
              <a:rPr lang="en-US" b="1" i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Set-covering problem</a:t>
            </a:r>
            <a:endParaRPr lang="en-US" b="1" u="sng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765177" cy="627016"/>
          </a:xfrm>
        </p:spPr>
        <p:txBody>
          <a:bodyPr>
            <a:normAutofit/>
          </a:bodyPr>
          <a:lstStyle/>
          <a:p>
            <a:pPr algn="r"/>
            <a:r>
              <a:rPr lang="en-US" sz="3200" b="1" i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Set-covering problem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570032"/>
            <a:ext cx="9144000" cy="6287968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800" b="1" dirty="0">
                <a:solidFill>
                  <a:srgbClr val="003399"/>
                </a:solidFill>
              </a:rPr>
              <a:t>  The algorithm works as follows: 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The set 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U c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ontains, at each stage, the set of remaining uncovered elements. The set 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contains the cover being constructed.</a:t>
            </a:r>
          </a:p>
          <a:p>
            <a:pPr algn="just"/>
            <a:r>
              <a:rPr lang="en-US" sz="28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Line 4</a:t>
            </a: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is the greedy decision-making step, choosing a subset S that covers as many uncovered elements as possible. After S is selected, </a:t>
            </a:r>
            <a:r>
              <a:rPr lang="en-US" sz="28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line 5</a:t>
            </a: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removes its elements from U, and </a:t>
            </a:r>
            <a:r>
              <a:rPr lang="en-US" sz="28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line 6</a:t>
            </a: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places S into C. When the algorithm terminates, the set C contains a subfamily of F that covers X.</a:t>
            </a:r>
          </a:p>
          <a:p>
            <a:pPr algn="just"/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We can easily implement GREEDY-SET-COVER to run in time polynomial in |X| and |F|. Since the number of iterations of the loop on 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lines 3–6 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is bounded from above by min.(|X| ; |F|),   and we can  implement the loop  body to  run in  time :</a:t>
            </a:r>
          </a:p>
          <a:p>
            <a:pPr algn="just">
              <a:buNone/>
            </a:pP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O (|X| .|F|). </a:t>
            </a:r>
            <a:endParaRPr lang="en-US" sz="28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3829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112"/>
            <a:ext cx="8974183" cy="655094"/>
          </a:xfrm>
        </p:spPr>
        <p:txBody>
          <a:bodyPr>
            <a:normAutofit/>
          </a:bodyPr>
          <a:lstStyle/>
          <a:p>
            <a:pPr algn="r" eaLnBrk="1" hangingPunct="1"/>
            <a:r>
              <a:rPr lang="en-US" sz="3200" b="1" i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Set-covering problem</a:t>
            </a:r>
            <a:endParaRPr lang="en-US" altLang="en-US" sz="3200" i="1" dirty="0"/>
          </a:p>
        </p:txBody>
      </p:sp>
      <p:sp>
        <p:nvSpPr>
          <p:cNvPr id="35843" name="Oval 3"/>
          <p:cNvSpPr>
            <a:spLocks noChangeArrowheads="1"/>
          </p:cNvSpPr>
          <p:nvPr/>
        </p:nvSpPr>
        <p:spPr bwMode="auto">
          <a:xfrm>
            <a:off x="2741613" y="2454275"/>
            <a:ext cx="317500" cy="2873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5844" name="Oval 4"/>
          <p:cNvSpPr>
            <a:spLocks noChangeArrowheads="1"/>
          </p:cNvSpPr>
          <p:nvPr/>
        </p:nvSpPr>
        <p:spPr bwMode="auto">
          <a:xfrm>
            <a:off x="2749550" y="3097213"/>
            <a:ext cx="317500" cy="28733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5845" name="Oval 5"/>
          <p:cNvSpPr>
            <a:spLocks noChangeArrowheads="1"/>
          </p:cNvSpPr>
          <p:nvPr/>
        </p:nvSpPr>
        <p:spPr bwMode="auto">
          <a:xfrm>
            <a:off x="2757488" y="3740150"/>
            <a:ext cx="317500" cy="2873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5846" name="Oval 6"/>
          <p:cNvSpPr>
            <a:spLocks noChangeArrowheads="1"/>
          </p:cNvSpPr>
          <p:nvPr/>
        </p:nvSpPr>
        <p:spPr bwMode="auto">
          <a:xfrm>
            <a:off x="2765425" y="4383088"/>
            <a:ext cx="317500" cy="28733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5847" name="Oval 7"/>
          <p:cNvSpPr>
            <a:spLocks noChangeArrowheads="1"/>
          </p:cNvSpPr>
          <p:nvPr/>
        </p:nvSpPr>
        <p:spPr bwMode="auto">
          <a:xfrm>
            <a:off x="4279900" y="2444750"/>
            <a:ext cx="317500" cy="2873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5848" name="Oval 8"/>
          <p:cNvSpPr>
            <a:spLocks noChangeArrowheads="1"/>
          </p:cNvSpPr>
          <p:nvPr/>
        </p:nvSpPr>
        <p:spPr bwMode="auto">
          <a:xfrm>
            <a:off x="4287838" y="3087688"/>
            <a:ext cx="317500" cy="28733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5849" name="Oval 9"/>
          <p:cNvSpPr>
            <a:spLocks noChangeArrowheads="1"/>
          </p:cNvSpPr>
          <p:nvPr/>
        </p:nvSpPr>
        <p:spPr bwMode="auto">
          <a:xfrm>
            <a:off x="4295775" y="3730625"/>
            <a:ext cx="317500" cy="2873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5850" name="Oval 10"/>
          <p:cNvSpPr>
            <a:spLocks noChangeArrowheads="1"/>
          </p:cNvSpPr>
          <p:nvPr/>
        </p:nvSpPr>
        <p:spPr bwMode="auto">
          <a:xfrm>
            <a:off x="4303713" y="4373563"/>
            <a:ext cx="317500" cy="28733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5851" name="Oval 11"/>
          <p:cNvSpPr>
            <a:spLocks noChangeArrowheads="1"/>
          </p:cNvSpPr>
          <p:nvPr/>
        </p:nvSpPr>
        <p:spPr bwMode="auto">
          <a:xfrm>
            <a:off x="5818188" y="2435225"/>
            <a:ext cx="317500" cy="2873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5852" name="Oval 12"/>
          <p:cNvSpPr>
            <a:spLocks noChangeArrowheads="1"/>
          </p:cNvSpPr>
          <p:nvPr/>
        </p:nvSpPr>
        <p:spPr bwMode="auto">
          <a:xfrm>
            <a:off x="5826125" y="3078163"/>
            <a:ext cx="317500" cy="28733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5853" name="Oval 13"/>
          <p:cNvSpPr>
            <a:spLocks noChangeArrowheads="1"/>
          </p:cNvSpPr>
          <p:nvPr/>
        </p:nvSpPr>
        <p:spPr bwMode="auto">
          <a:xfrm>
            <a:off x="5834063" y="3721100"/>
            <a:ext cx="317500" cy="2873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5854" name="Oval 14"/>
          <p:cNvSpPr>
            <a:spLocks noChangeArrowheads="1"/>
          </p:cNvSpPr>
          <p:nvPr/>
        </p:nvSpPr>
        <p:spPr bwMode="auto">
          <a:xfrm>
            <a:off x="5842000" y="4364038"/>
            <a:ext cx="317500" cy="28733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5855" name="Freeform 15"/>
          <p:cNvSpPr>
            <a:spLocks/>
          </p:cNvSpPr>
          <p:nvPr/>
        </p:nvSpPr>
        <p:spPr bwMode="auto">
          <a:xfrm>
            <a:off x="2497138" y="2120900"/>
            <a:ext cx="3981450" cy="1444625"/>
          </a:xfrm>
          <a:custGeom>
            <a:avLst/>
            <a:gdLst>
              <a:gd name="T0" fmla="*/ 2147483646 w 2508"/>
              <a:gd name="T1" fmla="*/ 2147483646 h 910"/>
              <a:gd name="T2" fmla="*/ 2147483646 w 2508"/>
              <a:gd name="T3" fmla="*/ 2147483646 h 910"/>
              <a:gd name="T4" fmla="*/ 2147483646 w 2508"/>
              <a:gd name="T5" fmla="*/ 2147483646 h 910"/>
              <a:gd name="T6" fmla="*/ 2147483646 w 2508"/>
              <a:gd name="T7" fmla="*/ 2147483646 h 910"/>
              <a:gd name="T8" fmla="*/ 0 w 2508"/>
              <a:gd name="T9" fmla="*/ 2147483646 h 910"/>
              <a:gd name="T10" fmla="*/ 2147483646 w 2508"/>
              <a:gd name="T11" fmla="*/ 2147483646 h 910"/>
              <a:gd name="T12" fmla="*/ 2147483646 w 2508"/>
              <a:gd name="T13" fmla="*/ 2147483646 h 910"/>
              <a:gd name="T14" fmla="*/ 2147483646 w 2508"/>
              <a:gd name="T15" fmla="*/ 2147483646 h 910"/>
              <a:gd name="T16" fmla="*/ 2147483646 w 2508"/>
              <a:gd name="T17" fmla="*/ 2147483646 h 910"/>
              <a:gd name="T18" fmla="*/ 2147483646 w 2508"/>
              <a:gd name="T19" fmla="*/ 2147483646 h 910"/>
              <a:gd name="T20" fmla="*/ 2147483646 w 2508"/>
              <a:gd name="T21" fmla="*/ 2147483646 h 910"/>
              <a:gd name="T22" fmla="*/ 2147483646 w 2508"/>
              <a:gd name="T23" fmla="*/ 2147483646 h 910"/>
              <a:gd name="T24" fmla="*/ 2147483646 w 2508"/>
              <a:gd name="T25" fmla="*/ 2147483646 h 910"/>
              <a:gd name="T26" fmla="*/ 2147483646 w 2508"/>
              <a:gd name="T27" fmla="*/ 2147483646 h 910"/>
              <a:gd name="T28" fmla="*/ 2147483646 w 2508"/>
              <a:gd name="T29" fmla="*/ 2147483646 h 910"/>
              <a:gd name="T30" fmla="*/ 2147483646 w 2508"/>
              <a:gd name="T31" fmla="*/ 2147483646 h 910"/>
              <a:gd name="T32" fmla="*/ 2147483646 w 2508"/>
              <a:gd name="T33" fmla="*/ 2147483646 h 910"/>
              <a:gd name="T34" fmla="*/ 2147483646 w 2508"/>
              <a:gd name="T35" fmla="*/ 2147483646 h 910"/>
              <a:gd name="T36" fmla="*/ 2147483646 w 2508"/>
              <a:gd name="T37" fmla="*/ 0 h 910"/>
              <a:gd name="T38" fmla="*/ 2147483646 w 2508"/>
              <a:gd name="T39" fmla="*/ 2147483646 h 910"/>
              <a:gd name="T40" fmla="*/ 2147483646 w 2508"/>
              <a:gd name="T41" fmla="*/ 2147483646 h 910"/>
              <a:gd name="T42" fmla="*/ 2147483646 w 2508"/>
              <a:gd name="T43" fmla="*/ 2147483646 h 91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2508" h="910">
                <a:moveTo>
                  <a:pt x="190" y="110"/>
                </a:moveTo>
                <a:lnTo>
                  <a:pt x="54" y="146"/>
                </a:lnTo>
                <a:lnTo>
                  <a:pt x="9" y="337"/>
                </a:lnTo>
                <a:lnTo>
                  <a:pt x="9" y="573"/>
                </a:lnTo>
                <a:lnTo>
                  <a:pt x="0" y="773"/>
                </a:lnTo>
                <a:lnTo>
                  <a:pt x="118" y="901"/>
                </a:lnTo>
                <a:lnTo>
                  <a:pt x="500" y="901"/>
                </a:lnTo>
                <a:lnTo>
                  <a:pt x="781" y="910"/>
                </a:lnTo>
                <a:lnTo>
                  <a:pt x="1290" y="891"/>
                </a:lnTo>
                <a:lnTo>
                  <a:pt x="1672" y="891"/>
                </a:lnTo>
                <a:lnTo>
                  <a:pt x="2118" y="901"/>
                </a:lnTo>
                <a:lnTo>
                  <a:pt x="2436" y="873"/>
                </a:lnTo>
                <a:lnTo>
                  <a:pt x="2508" y="701"/>
                </a:lnTo>
                <a:lnTo>
                  <a:pt x="2508" y="482"/>
                </a:lnTo>
                <a:lnTo>
                  <a:pt x="2408" y="155"/>
                </a:lnTo>
                <a:lnTo>
                  <a:pt x="2181" y="37"/>
                </a:lnTo>
                <a:lnTo>
                  <a:pt x="2063" y="28"/>
                </a:lnTo>
                <a:lnTo>
                  <a:pt x="1808" y="19"/>
                </a:lnTo>
                <a:lnTo>
                  <a:pt x="1118" y="0"/>
                </a:lnTo>
                <a:lnTo>
                  <a:pt x="718" y="37"/>
                </a:lnTo>
                <a:lnTo>
                  <a:pt x="281" y="82"/>
                </a:lnTo>
                <a:lnTo>
                  <a:pt x="190" y="110"/>
                </a:lnTo>
                <a:close/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6" name="Text Box 16"/>
          <p:cNvSpPr txBox="1">
            <a:spLocks noChangeArrowheads="1"/>
          </p:cNvSpPr>
          <p:nvPr/>
        </p:nvSpPr>
        <p:spPr bwMode="auto">
          <a:xfrm>
            <a:off x="6421438" y="2201863"/>
            <a:ext cx="455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>
                <a:solidFill>
                  <a:srgbClr val="CC0000"/>
                </a:solidFill>
              </a:rPr>
              <a:t>S</a:t>
            </a:r>
            <a:r>
              <a:rPr lang="en-US" altLang="en-US" b="1" baseline="-25000">
                <a:solidFill>
                  <a:srgbClr val="CC0000"/>
                </a:solidFill>
              </a:rPr>
              <a:t>1</a:t>
            </a:r>
            <a:endParaRPr lang="en-US" altLang="en-US" b="1">
              <a:solidFill>
                <a:srgbClr val="CC0000"/>
              </a:solidFill>
            </a:endParaRPr>
          </a:p>
        </p:txBody>
      </p:sp>
      <p:sp>
        <p:nvSpPr>
          <p:cNvPr id="35857" name="Freeform 17"/>
          <p:cNvSpPr>
            <a:spLocks/>
          </p:cNvSpPr>
          <p:nvPr/>
        </p:nvSpPr>
        <p:spPr bwMode="auto">
          <a:xfrm>
            <a:off x="4068763" y="2930525"/>
            <a:ext cx="2324100" cy="1270000"/>
          </a:xfrm>
          <a:custGeom>
            <a:avLst/>
            <a:gdLst>
              <a:gd name="T0" fmla="*/ 2147483646 w 1464"/>
              <a:gd name="T1" fmla="*/ 2147483646 h 800"/>
              <a:gd name="T2" fmla="*/ 2147483646 w 1464"/>
              <a:gd name="T3" fmla="*/ 2147483646 h 800"/>
              <a:gd name="T4" fmla="*/ 2147483646 w 1464"/>
              <a:gd name="T5" fmla="*/ 2147483646 h 800"/>
              <a:gd name="T6" fmla="*/ 0 w 1464"/>
              <a:gd name="T7" fmla="*/ 2147483646 h 800"/>
              <a:gd name="T8" fmla="*/ 2147483646 w 1464"/>
              <a:gd name="T9" fmla="*/ 2147483646 h 800"/>
              <a:gd name="T10" fmla="*/ 2147483646 w 1464"/>
              <a:gd name="T11" fmla="*/ 2147483646 h 800"/>
              <a:gd name="T12" fmla="*/ 2147483646 w 1464"/>
              <a:gd name="T13" fmla="*/ 2147483646 h 800"/>
              <a:gd name="T14" fmla="*/ 2147483646 w 1464"/>
              <a:gd name="T15" fmla="*/ 2147483646 h 800"/>
              <a:gd name="T16" fmla="*/ 2147483646 w 1464"/>
              <a:gd name="T17" fmla="*/ 2147483646 h 800"/>
              <a:gd name="T18" fmla="*/ 2147483646 w 1464"/>
              <a:gd name="T19" fmla="*/ 2147483646 h 800"/>
              <a:gd name="T20" fmla="*/ 2147483646 w 1464"/>
              <a:gd name="T21" fmla="*/ 2147483646 h 800"/>
              <a:gd name="T22" fmla="*/ 2147483646 w 1464"/>
              <a:gd name="T23" fmla="*/ 2147483646 h 800"/>
              <a:gd name="T24" fmla="*/ 2147483646 w 1464"/>
              <a:gd name="T25" fmla="*/ 2147483646 h 800"/>
              <a:gd name="T26" fmla="*/ 2147483646 w 1464"/>
              <a:gd name="T27" fmla="*/ 2147483646 h 800"/>
              <a:gd name="T28" fmla="*/ 2147483646 w 1464"/>
              <a:gd name="T29" fmla="*/ 2147483646 h 800"/>
              <a:gd name="T30" fmla="*/ 2147483646 w 1464"/>
              <a:gd name="T31" fmla="*/ 0 h 800"/>
              <a:gd name="T32" fmla="*/ 2147483646 w 1464"/>
              <a:gd name="T33" fmla="*/ 2147483646 h 80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464" h="800">
                <a:moveTo>
                  <a:pt x="491" y="45"/>
                </a:moveTo>
                <a:lnTo>
                  <a:pt x="128" y="63"/>
                </a:lnTo>
                <a:lnTo>
                  <a:pt x="28" y="236"/>
                </a:lnTo>
                <a:lnTo>
                  <a:pt x="0" y="418"/>
                </a:lnTo>
                <a:lnTo>
                  <a:pt x="19" y="563"/>
                </a:lnTo>
                <a:lnTo>
                  <a:pt x="73" y="709"/>
                </a:lnTo>
                <a:lnTo>
                  <a:pt x="182" y="763"/>
                </a:lnTo>
                <a:lnTo>
                  <a:pt x="255" y="772"/>
                </a:lnTo>
                <a:lnTo>
                  <a:pt x="928" y="800"/>
                </a:lnTo>
                <a:lnTo>
                  <a:pt x="1409" y="718"/>
                </a:lnTo>
                <a:lnTo>
                  <a:pt x="1418" y="645"/>
                </a:lnTo>
                <a:lnTo>
                  <a:pt x="1464" y="445"/>
                </a:lnTo>
                <a:lnTo>
                  <a:pt x="1409" y="154"/>
                </a:lnTo>
                <a:lnTo>
                  <a:pt x="1346" y="72"/>
                </a:lnTo>
                <a:lnTo>
                  <a:pt x="1264" y="9"/>
                </a:lnTo>
                <a:lnTo>
                  <a:pt x="973" y="0"/>
                </a:lnTo>
                <a:lnTo>
                  <a:pt x="491" y="45"/>
                </a:lnTo>
                <a:close/>
              </a:path>
            </a:pathLst>
          </a:custGeom>
          <a:noFill/>
          <a:ln w="28575" cap="flat" cmpd="sng">
            <a:solidFill>
              <a:srgbClr val="008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8" name="Text Box 18"/>
          <p:cNvSpPr txBox="1">
            <a:spLocks noChangeArrowheads="1"/>
          </p:cNvSpPr>
          <p:nvPr/>
        </p:nvSpPr>
        <p:spPr bwMode="auto">
          <a:xfrm>
            <a:off x="6416675" y="3541713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>
                <a:solidFill>
                  <a:srgbClr val="008000"/>
                </a:solidFill>
              </a:rPr>
              <a:t>S</a:t>
            </a:r>
            <a:r>
              <a:rPr lang="en-US" altLang="en-US" b="1" baseline="-25000">
                <a:solidFill>
                  <a:srgbClr val="008000"/>
                </a:solidFill>
              </a:rPr>
              <a:t>2</a:t>
            </a:r>
            <a:endParaRPr lang="en-US" altLang="en-US" b="1">
              <a:solidFill>
                <a:srgbClr val="008000"/>
              </a:solidFill>
            </a:endParaRPr>
          </a:p>
        </p:txBody>
      </p:sp>
      <p:sp>
        <p:nvSpPr>
          <p:cNvPr id="35859" name="Freeform 19"/>
          <p:cNvSpPr>
            <a:spLocks/>
          </p:cNvSpPr>
          <p:nvPr/>
        </p:nvSpPr>
        <p:spPr bwMode="auto">
          <a:xfrm>
            <a:off x="2366963" y="2035175"/>
            <a:ext cx="1270000" cy="2973388"/>
          </a:xfrm>
          <a:custGeom>
            <a:avLst/>
            <a:gdLst>
              <a:gd name="T0" fmla="*/ 2147483646 w 800"/>
              <a:gd name="T1" fmla="*/ 2147483646 h 1873"/>
              <a:gd name="T2" fmla="*/ 2147483646 w 800"/>
              <a:gd name="T3" fmla="*/ 2147483646 h 1873"/>
              <a:gd name="T4" fmla="*/ 2147483646 w 800"/>
              <a:gd name="T5" fmla="*/ 2147483646 h 1873"/>
              <a:gd name="T6" fmla="*/ 0 w 800"/>
              <a:gd name="T7" fmla="*/ 2147483646 h 1873"/>
              <a:gd name="T8" fmla="*/ 0 w 800"/>
              <a:gd name="T9" fmla="*/ 2147483646 h 1873"/>
              <a:gd name="T10" fmla="*/ 2147483646 w 800"/>
              <a:gd name="T11" fmla="*/ 2147483646 h 1873"/>
              <a:gd name="T12" fmla="*/ 2147483646 w 800"/>
              <a:gd name="T13" fmla="*/ 2147483646 h 1873"/>
              <a:gd name="T14" fmla="*/ 2147483646 w 800"/>
              <a:gd name="T15" fmla="*/ 2147483646 h 1873"/>
              <a:gd name="T16" fmla="*/ 2147483646 w 800"/>
              <a:gd name="T17" fmla="*/ 2147483646 h 1873"/>
              <a:gd name="T18" fmla="*/ 2147483646 w 800"/>
              <a:gd name="T19" fmla="*/ 2147483646 h 1873"/>
              <a:gd name="T20" fmla="*/ 2147483646 w 800"/>
              <a:gd name="T21" fmla="*/ 2147483646 h 1873"/>
              <a:gd name="T22" fmla="*/ 2147483646 w 800"/>
              <a:gd name="T23" fmla="*/ 2147483646 h 1873"/>
              <a:gd name="T24" fmla="*/ 2147483646 w 800"/>
              <a:gd name="T25" fmla="*/ 0 h 1873"/>
              <a:gd name="T26" fmla="*/ 2147483646 w 800"/>
              <a:gd name="T27" fmla="*/ 2147483646 h 187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800" h="1873">
                <a:moveTo>
                  <a:pt x="363" y="9"/>
                </a:moveTo>
                <a:lnTo>
                  <a:pt x="136" y="100"/>
                </a:lnTo>
                <a:lnTo>
                  <a:pt x="18" y="464"/>
                </a:lnTo>
                <a:lnTo>
                  <a:pt x="0" y="755"/>
                </a:lnTo>
                <a:lnTo>
                  <a:pt x="0" y="1109"/>
                </a:lnTo>
                <a:lnTo>
                  <a:pt x="27" y="1591"/>
                </a:lnTo>
                <a:lnTo>
                  <a:pt x="200" y="1836"/>
                </a:lnTo>
                <a:lnTo>
                  <a:pt x="454" y="1873"/>
                </a:lnTo>
                <a:lnTo>
                  <a:pt x="627" y="1745"/>
                </a:lnTo>
                <a:lnTo>
                  <a:pt x="800" y="1255"/>
                </a:lnTo>
                <a:lnTo>
                  <a:pt x="772" y="673"/>
                </a:lnTo>
                <a:lnTo>
                  <a:pt x="691" y="227"/>
                </a:lnTo>
                <a:lnTo>
                  <a:pt x="518" y="0"/>
                </a:lnTo>
                <a:lnTo>
                  <a:pt x="363" y="9"/>
                </a:lnTo>
                <a:close/>
              </a:path>
            </a:pathLst>
          </a:custGeom>
          <a:noFill/>
          <a:ln w="28575" cap="flat" cmpd="sng">
            <a:solidFill>
              <a:srgbClr val="993366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0" name="Text Box 20"/>
          <p:cNvSpPr txBox="1">
            <a:spLocks noChangeArrowheads="1"/>
          </p:cNvSpPr>
          <p:nvPr/>
        </p:nvSpPr>
        <p:spPr bwMode="auto">
          <a:xfrm>
            <a:off x="1895475" y="3413125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>
                <a:solidFill>
                  <a:srgbClr val="993366"/>
                </a:solidFill>
              </a:rPr>
              <a:t>S</a:t>
            </a:r>
            <a:r>
              <a:rPr lang="en-US" altLang="en-US" b="1" baseline="-25000">
                <a:solidFill>
                  <a:srgbClr val="993366"/>
                </a:solidFill>
              </a:rPr>
              <a:t>3</a:t>
            </a:r>
            <a:endParaRPr lang="en-US" altLang="en-US" b="1">
              <a:solidFill>
                <a:srgbClr val="993366"/>
              </a:solidFill>
            </a:endParaRPr>
          </a:p>
        </p:txBody>
      </p:sp>
      <p:sp>
        <p:nvSpPr>
          <p:cNvPr id="35861" name="Freeform 22"/>
          <p:cNvSpPr>
            <a:spLocks/>
          </p:cNvSpPr>
          <p:nvPr/>
        </p:nvSpPr>
        <p:spPr bwMode="auto">
          <a:xfrm>
            <a:off x="2497138" y="2020888"/>
            <a:ext cx="2625725" cy="3217862"/>
          </a:xfrm>
          <a:custGeom>
            <a:avLst/>
            <a:gdLst>
              <a:gd name="T0" fmla="*/ 2147483646 w 1654"/>
              <a:gd name="T1" fmla="*/ 0 h 2027"/>
              <a:gd name="T2" fmla="*/ 2147483646 w 1654"/>
              <a:gd name="T3" fmla="*/ 2147483646 h 2027"/>
              <a:gd name="T4" fmla="*/ 2147483646 w 1654"/>
              <a:gd name="T5" fmla="*/ 2147483646 h 2027"/>
              <a:gd name="T6" fmla="*/ 2147483646 w 1654"/>
              <a:gd name="T7" fmla="*/ 2147483646 h 2027"/>
              <a:gd name="T8" fmla="*/ 2147483646 w 1654"/>
              <a:gd name="T9" fmla="*/ 2147483646 h 2027"/>
              <a:gd name="T10" fmla="*/ 2147483646 w 1654"/>
              <a:gd name="T11" fmla="*/ 2147483646 h 2027"/>
              <a:gd name="T12" fmla="*/ 2147483646 w 1654"/>
              <a:gd name="T13" fmla="*/ 2147483646 h 2027"/>
              <a:gd name="T14" fmla="*/ 2147483646 w 1654"/>
              <a:gd name="T15" fmla="*/ 2147483646 h 2027"/>
              <a:gd name="T16" fmla="*/ 2147483646 w 1654"/>
              <a:gd name="T17" fmla="*/ 2147483646 h 2027"/>
              <a:gd name="T18" fmla="*/ 2147483646 w 1654"/>
              <a:gd name="T19" fmla="*/ 2147483646 h 2027"/>
              <a:gd name="T20" fmla="*/ 2147483646 w 1654"/>
              <a:gd name="T21" fmla="*/ 2147483646 h 2027"/>
              <a:gd name="T22" fmla="*/ 0 w 1654"/>
              <a:gd name="T23" fmla="*/ 2147483646 h 2027"/>
              <a:gd name="T24" fmla="*/ 0 w 1654"/>
              <a:gd name="T25" fmla="*/ 2147483646 h 2027"/>
              <a:gd name="T26" fmla="*/ 2147483646 w 1654"/>
              <a:gd name="T27" fmla="*/ 2147483646 h 2027"/>
              <a:gd name="T28" fmla="*/ 2147483646 w 1654"/>
              <a:gd name="T29" fmla="*/ 2147483646 h 2027"/>
              <a:gd name="T30" fmla="*/ 2147483646 w 1654"/>
              <a:gd name="T31" fmla="*/ 2147483646 h 2027"/>
              <a:gd name="T32" fmla="*/ 2147483646 w 1654"/>
              <a:gd name="T33" fmla="*/ 2147483646 h 2027"/>
              <a:gd name="T34" fmla="*/ 2147483646 w 1654"/>
              <a:gd name="T35" fmla="*/ 2147483646 h 2027"/>
              <a:gd name="T36" fmla="*/ 2147483646 w 1654"/>
              <a:gd name="T37" fmla="*/ 2147483646 h 2027"/>
              <a:gd name="T38" fmla="*/ 2147483646 w 1654"/>
              <a:gd name="T39" fmla="*/ 2147483646 h 2027"/>
              <a:gd name="T40" fmla="*/ 2147483646 w 1654"/>
              <a:gd name="T41" fmla="*/ 2147483646 h 2027"/>
              <a:gd name="T42" fmla="*/ 2147483646 w 1654"/>
              <a:gd name="T43" fmla="*/ 2147483646 h 2027"/>
              <a:gd name="T44" fmla="*/ 2147483646 w 1654"/>
              <a:gd name="T45" fmla="*/ 2147483646 h 2027"/>
              <a:gd name="T46" fmla="*/ 2147483646 w 1654"/>
              <a:gd name="T47" fmla="*/ 2147483646 h 2027"/>
              <a:gd name="T48" fmla="*/ 2147483646 w 1654"/>
              <a:gd name="T49" fmla="*/ 2147483646 h 2027"/>
              <a:gd name="T50" fmla="*/ 2147483646 w 1654"/>
              <a:gd name="T51" fmla="*/ 2147483646 h 2027"/>
              <a:gd name="T52" fmla="*/ 2147483646 w 1654"/>
              <a:gd name="T53" fmla="*/ 2147483646 h 2027"/>
              <a:gd name="T54" fmla="*/ 2147483646 w 1654"/>
              <a:gd name="T55" fmla="*/ 2147483646 h 2027"/>
              <a:gd name="T56" fmla="*/ 2147483646 w 1654"/>
              <a:gd name="T57" fmla="*/ 2147483646 h 2027"/>
              <a:gd name="T58" fmla="*/ 2147483646 w 1654"/>
              <a:gd name="T59" fmla="*/ 2147483646 h 2027"/>
              <a:gd name="T60" fmla="*/ 2147483646 w 1654"/>
              <a:gd name="T61" fmla="*/ 2147483646 h 2027"/>
              <a:gd name="T62" fmla="*/ 2147483646 w 1654"/>
              <a:gd name="T63" fmla="*/ 0 h 202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1654" h="2027">
                <a:moveTo>
                  <a:pt x="1409" y="0"/>
                </a:moveTo>
                <a:lnTo>
                  <a:pt x="1199" y="36"/>
                </a:lnTo>
                <a:lnTo>
                  <a:pt x="1099" y="191"/>
                </a:lnTo>
                <a:lnTo>
                  <a:pt x="999" y="363"/>
                </a:lnTo>
                <a:lnTo>
                  <a:pt x="927" y="627"/>
                </a:lnTo>
                <a:lnTo>
                  <a:pt x="909" y="864"/>
                </a:lnTo>
                <a:lnTo>
                  <a:pt x="809" y="973"/>
                </a:lnTo>
                <a:lnTo>
                  <a:pt x="627" y="1045"/>
                </a:lnTo>
                <a:lnTo>
                  <a:pt x="454" y="1036"/>
                </a:lnTo>
                <a:lnTo>
                  <a:pt x="190" y="1036"/>
                </a:lnTo>
                <a:lnTo>
                  <a:pt x="63" y="1064"/>
                </a:lnTo>
                <a:lnTo>
                  <a:pt x="0" y="1127"/>
                </a:lnTo>
                <a:lnTo>
                  <a:pt x="0" y="1227"/>
                </a:lnTo>
                <a:lnTo>
                  <a:pt x="18" y="1282"/>
                </a:lnTo>
                <a:lnTo>
                  <a:pt x="136" y="1336"/>
                </a:lnTo>
                <a:lnTo>
                  <a:pt x="245" y="1364"/>
                </a:lnTo>
                <a:lnTo>
                  <a:pt x="436" y="1400"/>
                </a:lnTo>
                <a:lnTo>
                  <a:pt x="554" y="1409"/>
                </a:lnTo>
                <a:lnTo>
                  <a:pt x="827" y="1427"/>
                </a:lnTo>
                <a:lnTo>
                  <a:pt x="945" y="1509"/>
                </a:lnTo>
                <a:lnTo>
                  <a:pt x="1018" y="1627"/>
                </a:lnTo>
                <a:lnTo>
                  <a:pt x="1036" y="1682"/>
                </a:lnTo>
                <a:lnTo>
                  <a:pt x="1027" y="1809"/>
                </a:lnTo>
                <a:lnTo>
                  <a:pt x="1127" y="1991"/>
                </a:lnTo>
                <a:lnTo>
                  <a:pt x="1354" y="2027"/>
                </a:lnTo>
                <a:lnTo>
                  <a:pt x="1518" y="1945"/>
                </a:lnTo>
                <a:lnTo>
                  <a:pt x="1554" y="1836"/>
                </a:lnTo>
                <a:lnTo>
                  <a:pt x="1608" y="1718"/>
                </a:lnTo>
                <a:lnTo>
                  <a:pt x="1654" y="1173"/>
                </a:lnTo>
                <a:lnTo>
                  <a:pt x="1608" y="509"/>
                </a:lnTo>
                <a:lnTo>
                  <a:pt x="1545" y="91"/>
                </a:lnTo>
                <a:lnTo>
                  <a:pt x="1409" y="0"/>
                </a:lnTo>
                <a:close/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2" name="Text Box 23"/>
          <p:cNvSpPr txBox="1">
            <a:spLocks noChangeArrowheads="1"/>
          </p:cNvSpPr>
          <p:nvPr/>
        </p:nvSpPr>
        <p:spPr bwMode="auto">
          <a:xfrm>
            <a:off x="4381500" y="5202238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/>
              <a:t>S</a:t>
            </a:r>
            <a:r>
              <a:rPr lang="en-US" altLang="en-US" b="1" baseline="-25000"/>
              <a:t>4</a:t>
            </a:r>
            <a:endParaRPr lang="en-US" altLang="en-US" b="1"/>
          </a:p>
        </p:txBody>
      </p:sp>
      <p:sp>
        <p:nvSpPr>
          <p:cNvPr id="35863" name="Freeform 24"/>
          <p:cNvSpPr>
            <a:spLocks/>
          </p:cNvSpPr>
          <p:nvPr/>
        </p:nvSpPr>
        <p:spPr bwMode="auto">
          <a:xfrm>
            <a:off x="5511800" y="2078038"/>
            <a:ext cx="938213" cy="3290887"/>
          </a:xfrm>
          <a:custGeom>
            <a:avLst/>
            <a:gdLst>
              <a:gd name="T0" fmla="*/ 2147483646 w 591"/>
              <a:gd name="T1" fmla="*/ 0 h 2073"/>
              <a:gd name="T2" fmla="*/ 2147483646 w 591"/>
              <a:gd name="T3" fmla="*/ 2147483646 h 2073"/>
              <a:gd name="T4" fmla="*/ 2147483646 w 591"/>
              <a:gd name="T5" fmla="*/ 2147483646 h 2073"/>
              <a:gd name="T6" fmla="*/ 2147483646 w 591"/>
              <a:gd name="T7" fmla="*/ 2147483646 h 2073"/>
              <a:gd name="T8" fmla="*/ 0 w 591"/>
              <a:gd name="T9" fmla="*/ 2147483646 h 2073"/>
              <a:gd name="T10" fmla="*/ 0 w 591"/>
              <a:gd name="T11" fmla="*/ 2147483646 h 2073"/>
              <a:gd name="T12" fmla="*/ 2147483646 w 591"/>
              <a:gd name="T13" fmla="*/ 2147483646 h 2073"/>
              <a:gd name="T14" fmla="*/ 2147483646 w 591"/>
              <a:gd name="T15" fmla="*/ 2147483646 h 2073"/>
              <a:gd name="T16" fmla="*/ 2147483646 w 591"/>
              <a:gd name="T17" fmla="*/ 2147483646 h 2073"/>
              <a:gd name="T18" fmla="*/ 2147483646 w 591"/>
              <a:gd name="T19" fmla="*/ 2147483646 h 2073"/>
              <a:gd name="T20" fmla="*/ 2147483646 w 591"/>
              <a:gd name="T21" fmla="*/ 2147483646 h 2073"/>
              <a:gd name="T22" fmla="*/ 2147483646 w 591"/>
              <a:gd name="T23" fmla="*/ 2147483646 h 2073"/>
              <a:gd name="T24" fmla="*/ 2147483646 w 591"/>
              <a:gd name="T25" fmla="*/ 2147483646 h 2073"/>
              <a:gd name="T26" fmla="*/ 2147483646 w 591"/>
              <a:gd name="T27" fmla="*/ 2147483646 h 2073"/>
              <a:gd name="T28" fmla="*/ 2147483646 w 591"/>
              <a:gd name="T29" fmla="*/ 2147483646 h 2073"/>
              <a:gd name="T30" fmla="*/ 2147483646 w 591"/>
              <a:gd name="T31" fmla="*/ 2147483646 h 2073"/>
              <a:gd name="T32" fmla="*/ 2147483646 w 591"/>
              <a:gd name="T33" fmla="*/ 2147483646 h 2073"/>
              <a:gd name="T34" fmla="*/ 2147483646 w 591"/>
              <a:gd name="T35" fmla="*/ 2147483646 h 2073"/>
              <a:gd name="T36" fmla="*/ 2147483646 w 591"/>
              <a:gd name="T37" fmla="*/ 0 h 2073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591" h="2073">
                <a:moveTo>
                  <a:pt x="391" y="0"/>
                </a:moveTo>
                <a:lnTo>
                  <a:pt x="164" y="73"/>
                </a:lnTo>
                <a:lnTo>
                  <a:pt x="73" y="273"/>
                </a:lnTo>
                <a:lnTo>
                  <a:pt x="55" y="546"/>
                </a:lnTo>
                <a:lnTo>
                  <a:pt x="0" y="882"/>
                </a:lnTo>
                <a:lnTo>
                  <a:pt x="0" y="1273"/>
                </a:lnTo>
                <a:lnTo>
                  <a:pt x="46" y="1637"/>
                </a:lnTo>
                <a:lnTo>
                  <a:pt x="100" y="1900"/>
                </a:lnTo>
                <a:lnTo>
                  <a:pt x="209" y="2064"/>
                </a:lnTo>
                <a:lnTo>
                  <a:pt x="400" y="2073"/>
                </a:lnTo>
                <a:lnTo>
                  <a:pt x="446" y="1955"/>
                </a:lnTo>
                <a:lnTo>
                  <a:pt x="573" y="1582"/>
                </a:lnTo>
                <a:lnTo>
                  <a:pt x="582" y="1282"/>
                </a:lnTo>
                <a:lnTo>
                  <a:pt x="591" y="1055"/>
                </a:lnTo>
                <a:lnTo>
                  <a:pt x="582" y="764"/>
                </a:lnTo>
                <a:lnTo>
                  <a:pt x="582" y="637"/>
                </a:lnTo>
                <a:lnTo>
                  <a:pt x="582" y="300"/>
                </a:lnTo>
                <a:lnTo>
                  <a:pt x="455" y="18"/>
                </a:lnTo>
                <a:lnTo>
                  <a:pt x="391" y="0"/>
                </a:lnTo>
                <a:close/>
              </a:path>
            </a:pathLst>
          </a:custGeom>
          <a:noFill/>
          <a:ln w="28575" cap="flat" cmpd="sng">
            <a:solidFill>
              <a:schemeClr val="hlink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4" name="Text Box 25"/>
          <p:cNvSpPr txBox="1">
            <a:spLocks noChangeArrowheads="1"/>
          </p:cNvSpPr>
          <p:nvPr/>
        </p:nvSpPr>
        <p:spPr bwMode="auto">
          <a:xfrm>
            <a:off x="6400800" y="4813300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>
                <a:solidFill>
                  <a:schemeClr val="hlink"/>
                </a:solidFill>
              </a:rPr>
              <a:t>S</a:t>
            </a:r>
            <a:r>
              <a:rPr lang="en-US" altLang="en-US" b="1" baseline="-25000">
                <a:solidFill>
                  <a:schemeClr val="hlink"/>
                </a:solidFill>
              </a:rPr>
              <a:t>5</a:t>
            </a:r>
            <a:endParaRPr lang="en-US" altLang="en-US" b="1">
              <a:solidFill>
                <a:schemeClr val="hlink"/>
              </a:solidFill>
            </a:endParaRPr>
          </a:p>
        </p:txBody>
      </p:sp>
      <p:sp>
        <p:nvSpPr>
          <p:cNvPr id="35865" name="Freeform 26"/>
          <p:cNvSpPr>
            <a:spLocks/>
          </p:cNvSpPr>
          <p:nvPr/>
        </p:nvSpPr>
        <p:spPr bwMode="auto">
          <a:xfrm>
            <a:off x="2497138" y="4113213"/>
            <a:ext cx="2371725" cy="1169987"/>
          </a:xfrm>
          <a:custGeom>
            <a:avLst/>
            <a:gdLst>
              <a:gd name="T0" fmla="*/ 2147483646 w 1494"/>
              <a:gd name="T1" fmla="*/ 2147483646 h 737"/>
              <a:gd name="T2" fmla="*/ 2147483646 w 1494"/>
              <a:gd name="T3" fmla="*/ 2147483646 h 737"/>
              <a:gd name="T4" fmla="*/ 2147483646 w 1494"/>
              <a:gd name="T5" fmla="*/ 2147483646 h 737"/>
              <a:gd name="T6" fmla="*/ 2147483646 w 1494"/>
              <a:gd name="T7" fmla="*/ 0 h 737"/>
              <a:gd name="T8" fmla="*/ 2147483646 w 1494"/>
              <a:gd name="T9" fmla="*/ 2147483646 h 737"/>
              <a:gd name="T10" fmla="*/ 2147483646 w 1494"/>
              <a:gd name="T11" fmla="*/ 2147483646 h 737"/>
              <a:gd name="T12" fmla="*/ 0 w 1494"/>
              <a:gd name="T13" fmla="*/ 2147483646 h 737"/>
              <a:gd name="T14" fmla="*/ 2147483646 w 1494"/>
              <a:gd name="T15" fmla="*/ 2147483646 h 737"/>
              <a:gd name="T16" fmla="*/ 2147483646 w 1494"/>
              <a:gd name="T17" fmla="*/ 2147483646 h 737"/>
              <a:gd name="T18" fmla="*/ 2147483646 w 1494"/>
              <a:gd name="T19" fmla="*/ 2147483646 h 737"/>
              <a:gd name="T20" fmla="*/ 2147483646 w 1494"/>
              <a:gd name="T21" fmla="*/ 2147483646 h 737"/>
              <a:gd name="T22" fmla="*/ 2147483646 w 1494"/>
              <a:gd name="T23" fmla="*/ 2147483646 h 737"/>
              <a:gd name="T24" fmla="*/ 2147483646 w 1494"/>
              <a:gd name="T25" fmla="*/ 2147483646 h 737"/>
              <a:gd name="T26" fmla="*/ 2147483646 w 1494"/>
              <a:gd name="T27" fmla="*/ 2147483646 h 737"/>
              <a:gd name="T28" fmla="*/ 2147483646 w 1494"/>
              <a:gd name="T29" fmla="*/ 2147483646 h 737"/>
              <a:gd name="T30" fmla="*/ 2147483646 w 1494"/>
              <a:gd name="T31" fmla="*/ 2147483646 h 737"/>
              <a:gd name="T32" fmla="*/ 2147483646 w 1494"/>
              <a:gd name="T33" fmla="*/ 2147483646 h 73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494" h="737">
                <a:moveTo>
                  <a:pt x="1390" y="136"/>
                </a:moveTo>
                <a:lnTo>
                  <a:pt x="1109" y="82"/>
                </a:lnTo>
                <a:lnTo>
                  <a:pt x="754" y="36"/>
                </a:lnTo>
                <a:lnTo>
                  <a:pt x="563" y="0"/>
                </a:lnTo>
                <a:lnTo>
                  <a:pt x="272" y="91"/>
                </a:lnTo>
                <a:lnTo>
                  <a:pt x="45" y="200"/>
                </a:lnTo>
                <a:lnTo>
                  <a:pt x="0" y="364"/>
                </a:lnTo>
                <a:lnTo>
                  <a:pt x="36" y="673"/>
                </a:lnTo>
                <a:lnTo>
                  <a:pt x="172" y="700"/>
                </a:lnTo>
                <a:lnTo>
                  <a:pt x="672" y="737"/>
                </a:lnTo>
                <a:lnTo>
                  <a:pt x="1118" y="709"/>
                </a:lnTo>
                <a:lnTo>
                  <a:pt x="1427" y="627"/>
                </a:lnTo>
                <a:lnTo>
                  <a:pt x="1490" y="446"/>
                </a:lnTo>
                <a:cubicBezTo>
                  <a:pt x="1487" y="385"/>
                  <a:pt x="1494" y="323"/>
                  <a:pt x="1481" y="264"/>
                </a:cubicBezTo>
                <a:cubicBezTo>
                  <a:pt x="1479" y="254"/>
                  <a:pt x="1412" y="168"/>
                  <a:pt x="1399" y="155"/>
                </a:cubicBezTo>
                <a:cubicBezTo>
                  <a:pt x="1391" y="147"/>
                  <a:pt x="1377" y="146"/>
                  <a:pt x="1372" y="136"/>
                </a:cubicBezTo>
                <a:cubicBezTo>
                  <a:pt x="1369" y="131"/>
                  <a:pt x="1384" y="136"/>
                  <a:pt x="1390" y="136"/>
                </a:cubicBezTo>
                <a:close/>
              </a:path>
            </a:pathLst>
          </a:custGeom>
          <a:noFill/>
          <a:ln w="28575" cap="flat" cmpd="sng">
            <a:solidFill>
              <a:srgbClr val="9900F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6" name="Text Box 27"/>
          <p:cNvSpPr txBox="1">
            <a:spLocks noChangeArrowheads="1"/>
          </p:cNvSpPr>
          <p:nvPr/>
        </p:nvSpPr>
        <p:spPr bwMode="auto">
          <a:xfrm>
            <a:off x="1957388" y="5014913"/>
            <a:ext cx="455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>
                <a:solidFill>
                  <a:srgbClr val="9900FF"/>
                </a:solidFill>
              </a:rPr>
              <a:t>S</a:t>
            </a:r>
            <a:r>
              <a:rPr lang="en-US" altLang="en-US" b="1" baseline="-25000">
                <a:solidFill>
                  <a:srgbClr val="9900FF"/>
                </a:solidFill>
              </a:rPr>
              <a:t>6</a:t>
            </a:r>
            <a:endParaRPr lang="en-US" altLang="en-US" b="1">
              <a:solidFill>
                <a:srgbClr val="9900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691655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3399"/>
                </a:solidFill>
              </a:rPr>
              <a:t>An instance (X; F) of the set-covering problem, where X consists of the 12 black points and F={S1; S2; S3; S4; S5; S6}.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175"/>
            <a:ext cx="8934994" cy="630192"/>
          </a:xfrm>
        </p:spPr>
        <p:txBody>
          <a:bodyPr>
            <a:normAutofit/>
          </a:bodyPr>
          <a:lstStyle/>
          <a:p>
            <a:pPr algn="r" eaLnBrk="1" hangingPunct="1"/>
            <a:r>
              <a:rPr lang="en-US" sz="3200" b="1" i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Set-covering problem</a:t>
            </a:r>
            <a:endParaRPr lang="en-US" altLang="en-US" sz="3200" b="1" dirty="0">
              <a:solidFill>
                <a:srgbClr val="FF0000"/>
              </a:solidFill>
            </a:endParaRPr>
          </a:p>
        </p:txBody>
      </p:sp>
      <p:sp>
        <p:nvSpPr>
          <p:cNvPr id="36867" name="Oval 3"/>
          <p:cNvSpPr>
            <a:spLocks noChangeArrowheads="1"/>
          </p:cNvSpPr>
          <p:nvPr/>
        </p:nvSpPr>
        <p:spPr bwMode="auto">
          <a:xfrm>
            <a:off x="2741613" y="2454275"/>
            <a:ext cx="317500" cy="2873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6868" name="Oval 4"/>
          <p:cNvSpPr>
            <a:spLocks noChangeArrowheads="1"/>
          </p:cNvSpPr>
          <p:nvPr/>
        </p:nvSpPr>
        <p:spPr bwMode="auto">
          <a:xfrm>
            <a:off x="2749550" y="3097213"/>
            <a:ext cx="317500" cy="28733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6869" name="Oval 5"/>
          <p:cNvSpPr>
            <a:spLocks noChangeArrowheads="1"/>
          </p:cNvSpPr>
          <p:nvPr/>
        </p:nvSpPr>
        <p:spPr bwMode="auto">
          <a:xfrm>
            <a:off x="2757488" y="3740150"/>
            <a:ext cx="317500" cy="2873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6870" name="Oval 6"/>
          <p:cNvSpPr>
            <a:spLocks noChangeArrowheads="1"/>
          </p:cNvSpPr>
          <p:nvPr/>
        </p:nvSpPr>
        <p:spPr bwMode="auto">
          <a:xfrm>
            <a:off x="2765425" y="4383088"/>
            <a:ext cx="317500" cy="28733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6871" name="Oval 7"/>
          <p:cNvSpPr>
            <a:spLocks noChangeArrowheads="1"/>
          </p:cNvSpPr>
          <p:nvPr/>
        </p:nvSpPr>
        <p:spPr bwMode="auto">
          <a:xfrm>
            <a:off x="4279900" y="2444750"/>
            <a:ext cx="317500" cy="2873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6872" name="Oval 8"/>
          <p:cNvSpPr>
            <a:spLocks noChangeArrowheads="1"/>
          </p:cNvSpPr>
          <p:nvPr/>
        </p:nvSpPr>
        <p:spPr bwMode="auto">
          <a:xfrm>
            <a:off x="4287838" y="3087688"/>
            <a:ext cx="317500" cy="28733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6873" name="Oval 9"/>
          <p:cNvSpPr>
            <a:spLocks noChangeArrowheads="1"/>
          </p:cNvSpPr>
          <p:nvPr/>
        </p:nvSpPr>
        <p:spPr bwMode="auto">
          <a:xfrm>
            <a:off x="4295775" y="3730625"/>
            <a:ext cx="317500" cy="2873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6874" name="Oval 10"/>
          <p:cNvSpPr>
            <a:spLocks noChangeArrowheads="1"/>
          </p:cNvSpPr>
          <p:nvPr/>
        </p:nvSpPr>
        <p:spPr bwMode="auto">
          <a:xfrm>
            <a:off x="4303713" y="4373563"/>
            <a:ext cx="317500" cy="28733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6875" name="Oval 11"/>
          <p:cNvSpPr>
            <a:spLocks noChangeArrowheads="1"/>
          </p:cNvSpPr>
          <p:nvPr/>
        </p:nvSpPr>
        <p:spPr bwMode="auto">
          <a:xfrm>
            <a:off x="5818188" y="2435225"/>
            <a:ext cx="317500" cy="2873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6876" name="Oval 12"/>
          <p:cNvSpPr>
            <a:spLocks noChangeArrowheads="1"/>
          </p:cNvSpPr>
          <p:nvPr/>
        </p:nvSpPr>
        <p:spPr bwMode="auto">
          <a:xfrm>
            <a:off x="5826125" y="3078163"/>
            <a:ext cx="317500" cy="28733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6877" name="Oval 13"/>
          <p:cNvSpPr>
            <a:spLocks noChangeArrowheads="1"/>
          </p:cNvSpPr>
          <p:nvPr/>
        </p:nvSpPr>
        <p:spPr bwMode="auto">
          <a:xfrm>
            <a:off x="5834063" y="3721100"/>
            <a:ext cx="317500" cy="2873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6878" name="Oval 14"/>
          <p:cNvSpPr>
            <a:spLocks noChangeArrowheads="1"/>
          </p:cNvSpPr>
          <p:nvPr/>
        </p:nvSpPr>
        <p:spPr bwMode="auto">
          <a:xfrm>
            <a:off x="5842000" y="4364038"/>
            <a:ext cx="317500" cy="28733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6879" name="Freeform 15"/>
          <p:cNvSpPr>
            <a:spLocks/>
          </p:cNvSpPr>
          <p:nvPr/>
        </p:nvSpPr>
        <p:spPr bwMode="auto">
          <a:xfrm>
            <a:off x="2497138" y="2120900"/>
            <a:ext cx="3981450" cy="1444625"/>
          </a:xfrm>
          <a:custGeom>
            <a:avLst/>
            <a:gdLst>
              <a:gd name="T0" fmla="*/ 2147483646 w 2508"/>
              <a:gd name="T1" fmla="*/ 2147483646 h 910"/>
              <a:gd name="T2" fmla="*/ 2147483646 w 2508"/>
              <a:gd name="T3" fmla="*/ 2147483646 h 910"/>
              <a:gd name="T4" fmla="*/ 2147483646 w 2508"/>
              <a:gd name="T5" fmla="*/ 2147483646 h 910"/>
              <a:gd name="T6" fmla="*/ 2147483646 w 2508"/>
              <a:gd name="T7" fmla="*/ 2147483646 h 910"/>
              <a:gd name="T8" fmla="*/ 0 w 2508"/>
              <a:gd name="T9" fmla="*/ 2147483646 h 910"/>
              <a:gd name="T10" fmla="*/ 2147483646 w 2508"/>
              <a:gd name="T11" fmla="*/ 2147483646 h 910"/>
              <a:gd name="T12" fmla="*/ 2147483646 w 2508"/>
              <a:gd name="T13" fmla="*/ 2147483646 h 910"/>
              <a:gd name="T14" fmla="*/ 2147483646 w 2508"/>
              <a:gd name="T15" fmla="*/ 2147483646 h 910"/>
              <a:gd name="T16" fmla="*/ 2147483646 w 2508"/>
              <a:gd name="T17" fmla="*/ 2147483646 h 910"/>
              <a:gd name="T18" fmla="*/ 2147483646 w 2508"/>
              <a:gd name="T19" fmla="*/ 2147483646 h 910"/>
              <a:gd name="T20" fmla="*/ 2147483646 w 2508"/>
              <a:gd name="T21" fmla="*/ 2147483646 h 910"/>
              <a:gd name="T22" fmla="*/ 2147483646 w 2508"/>
              <a:gd name="T23" fmla="*/ 2147483646 h 910"/>
              <a:gd name="T24" fmla="*/ 2147483646 w 2508"/>
              <a:gd name="T25" fmla="*/ 2147483646 h 910"/>
              <a:gd name="T26" fmla="*/ 2147483646 w 2508"/>
              <a:gd name="T27" fmla="*/ 2147483646 h 910"/>
              <a:gd name="T28" fmla="*/ 2147483646 w 2508"/>
              <a:gd name="T29" fmla="*/ 2147483646 h 910"/>
              <a:gd name="T30" fmla="*/ 2147483646 w 2508"/>
              <a:gd name="T31" fmla="*/ 2147483646 h 910"/>
              <a:gd name="T32" fmla="*/ 2147483646 w 2508"/>
              <a:gd name="T33" fmla="*/ 2147483646 h 910"/>
              <a:gd name="T34" fmla="*/ 2147483646 w 2508"/>
              <a:gd name="T35" fmla="*/ 2147483646 h 910"/>
              <a:gd name="T36" fmla="*/ 2147483646 w 2508"/>
              <a:gd name="T37" fmla="*/ 0 h 910"/>
              <a:gd name="T38" fmla="*/ 2147483646 w 2508"/>
              <a:gd name="T39" fmla="*/ 2147483646 h 910"/>
              <a:gd name="T40" fmla="*/ 2147483646 w 2508"/>
              <a:gd name="T41" fmla="*/ 2147483646 h 910"/>
              <a:gd name="T42" fmla="*/ 2147483646 w 2508"/>
              <a:gd name="T43" fmla="*/ 2147483646 h 91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2508" h="910">
                <a:moveTo>
                  <a:pt x="190" y="110"/>
                </a:moveTo>
                <a:lnTo>
                  <a:pt x="54" y="146"/>
                </a:lnTo>
                <a:lnTo>
                  <a:pt x="9" y="337"/>
                </a:lnTo>
                <a:lnTo>
                  <a:pt x="9" y="573"/>
                </a:lnTo>
                <a:lnTo>
                  <a:pt x="0" y="773"/>
                </a:lnTo>
                <a:lnTo>
                  <a:pt x="118" y="901"/>
                </a:lnTo>
                <a:lnTo>
                  <a:pt x="500" y="901"/>
                </a:lnTo>
                <a:lnTo>
                  <a:pt x="781" y="910"/>
                </a:lnTo>
                <a:lnTo>
                  <a:pt x="1290" y="891"/>
                </a:lnTo>
                <a:lnTo>
                  <a:pt x="1672" y="891"/>
                </a:lnTo>
                <a:lnTo>
                  <a:pt x="2118" y="901"/>
                </a:lnTo>
                <a:lnTo>
                  <a:pt x="2436" y="873"/>
                </a:lnTo>
                <a:lnTo>
                  <a:pt x="2508" y="701"/>
                </a:lnTo>
                <a:lnTo>
                  <a:pt x="2508" y="482"/>
                </a:lnTo>
                <a:lnTo>
                  <a:pt x="2408" y="155"/>
                </a:lnTo>
                <a:lnTo>
                  <a:pt x="2181" y="37"/>
                </a:lnTo>
                <a:lnTo>
                  <a:pt x="2063" y="28"/>
                </a:lnTo>
                <a:lnTo>
                  <a:pt x="1808" y="19"/>
                </a:lnTo>
                <a:lnTo>
                  <a:pt x="1118" y="0"/>
                </a:lnTo>
                <a:lnTo>
                  <a:pt x="718" y="37"/>
                </a:lnTo>
                <a:lnTo>
                  <a:pt x="281" y="82"/>
                </a:lnTo>
                <a:lnTo>
                  <a:pt x="190" y="110"/>
                </a:lnTo>
                <a:close/>
              </a:path>
            </a:pathLst>
          </a:custGeom>
          <a:solidFill>
            <a:srgbClr val="CC0000"/>
          </a:solidFill>
          <a:ln w="28575" cap="flat" cmpd="sng">
            <a:solidFill>
              <a:srgbClr val="CC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0" name="Text Box 16"/>
          <p:cNvSpPr txBox="1">
            <a:spLocks noChangeArrowheads="1"/>
          </p:cNvSpPr>
          <p:nvPr/>
        </p:nvSpPr>
        <p:spPr bwMode="auto">
          <a:xfrm>
            <a:off x="6421438" y="2201863"/>
            <a:ext cx="455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>
                <a:solidFill>
                  <a:srgbClr val="CC0000"/>
                </a:solidFill>
              </a:rPr>
              <a:t>S</a:t>
            </a:r>
            <a:r>
              <a:rPr lang="en-US" altLang="en-US" b="1" baseline="-25000">
                <a:solidFill>
                  <a:srgbClr val="CC0000"/>
                </a:solidFill>
              </a:rPr>
              <a:t>1</a:t>
            </a:r>
            <a:endParaRPr lang="en-US" altLang="en-US" b="1">
              <a:solidFill>
                <a:srgbClr val="CC0000"/>
              </a:solidFill>
            </a:endParaRPr>
          </a:p>
        </p:txBody>
      </p:sp>
      <p:sp>
        <p:nvSpPr>
          <p:cNvPr id="36881" name="Freeform 17"/>
          <p:cNvSpPr>
            <a:spLocks/>
          </p:cNvSpPr>
          <p:nvPr/>
        </p:nvSpPr>
        <p:spPr bwMode="auto">
          <a:xfrm>
            <a:off x="4068763" y="2930525"/>
            <a:ext cx="2324100" cy="1270000"/>
          </a:xfrm>
          <a:custGeom>
            <a:avLst/>
            <a:gdLst>
              <a:gd name="T0" fmla="*/ 2147483646 w 1464"/>
              <a:gd name="T1" fmla="*/ 2147483646 h 800"/>
              <a:gd name="T2" fmla="*/ 2147483646 w 1464"/>
              <a:gd name="T3" fmla="*/ 2147483646 h 800"/>
              <a:gd name="T4" fmla="*/ 2147483646 w 1464"/>
              <a:gd name="T5" fmla="*/ 2147483646 h 800"/>
              <a:gd name="T6" fmla="*/ 0 w 1464"/>
              <a:gd name="T7" fmla="*/ 2147483646 h 800"/>
              <a:gd name="T8" fmla="*/ 2147483646 w 1464"/>
              <a:gd name="T9" fmla="*/ 2147483646 h 800"/>
              <a:gd name="T10" fmla="*/ 2147483646 w 1464"/>
              <a:gd name="T11" fmla="*/ 2147483646 h 800"/>
              <a:gd name="T12" fmla="*/ 2147483646 w 1464"/>
              <a:gd name="T13" fmla="*/ 2147483646 h 800"/>
              <a:gd name="T14" fmla="*/ 2147483646 w 1464"/>
              <a:gd name="T15" fmla="*/ 2147483646 h 800"/>
              <a:gd name="T16" fmla="*/ 2147483646 w 1464"/>
              <a:gd name="T17" fmla="*/ 2147483646 h 800"/>
              <a:gd name="T18" fmla="*/ 2147483646 w 1464"/>
              <a:gd name="T19" fmla="*/ 2147483646 h 800"/>
              <a:gd name="T20" fmla="*/ 2147483646 w 1464"/>
              <a:gd name="T21" fmla="*/ 2147483646 h 800"/>
              <a:gd name="T22" fmla="*/ 2147483646 w 1464"/>
              <a:gd name="T23" fmla="*/ 2147483646 h 800"/>
              <a:gd name="T24" fmla="*/ 2147483646 w 1464"/>
              <a:gd name="T25" fmla="*/ 2147483646 h 800"/>
              <a:gd name="T26" fmla="*/ 2147483646 w 1464"/>
              <a:gd name="T27" fmla="*/ 2147483646 h 800"/>
              <a:gd name="T28" fmla="*/ 2147483646 w 1464"/>
              <a:gd name="T29" fmla="*/ 2147483646 h 800"/>
              <a:gd name="T30" fmla="*/ 2147483646 w 1464"/>
              <a:gd name="T31" fmla="*/ 0 h 800"/>
              <a:gd name="T32" fmla="*/ 2147483646 w 1464"/>
              <a:gd name="T33" fmla="*/ 2147483646 h 80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464" h="800">
                <a:moveTo>
                  <a:pt x="491" y="45"/>
                </a:moveTo>
                <a:lnTo>
                  <a:pt x="128" y="63"/>
                </a:lnTo>
                <a:lnTo>
                  <a:pt x="28" y="236"/>
                </a:lnTo>
                <a:lnTo>
                  <a:pt x="0" y="418"/>
                </a:lnTo>
                <a:lnTo>
                  <a:pt x="19" y="563"/>
                </a:lnTo>
                <a:lnTo>
                  <a:pt x="73" y="709"/>
                </a:lnTo>
                <a:lnTo>
                  <a:pt x="182" y="763"/>
                </a:lnTo>
                <a:lnTo>
                  <a:pt x="255" y="772"/>
                </a:lnTo>
                <a:lnTo>
                  <a:pt x="928" y="800"/>
                </a:lnTo>
                <a:lnTo>
                  <a:pt x="1409" y="718"/>
                </a:lnTo>
                <a:lnTo>
                  <a:pt x="1418" y="645"/>
                </a:lnTo>
                <a:lnTo>
                  <a:pt x="1464" y="445"/>
                </a:lnTo>
                <a:lnTo>
                  <a:pt x="1409" y="154"/>
                </a:lnTo>
                <a:lnTo>
                  <a:pt x="1346" y="72"/>
                </a:lnTo>
                <a:lnTo>
                  <a:pt x="1264" y="9"/>
                </a:lnTo>
                <a:lnTo>
                  <a:pt x="973" y="0"/>
                </a:lnTo>
                <a:lnTo>
                  <a:pt x="491" y="45"/>
                </a:lnTo>
                <a:close/>
              </a:path>
            </a:pathLst>
          </a:custGeom>
          <a:noFill/>
          <a:ln w="28575" cap="flat" cmpd="sng">
            <a:solidFill>
              <a:srgbClr val="008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2" name="Text Box 18"/>
          <p:cNvSpPr txBox="1">
            <a:spLocks noChangeArrowheads="1"/>
          </p:cNvSpPr>
          <p:nvPr/>
        </p:nvSpPr>
        <p:spPr bwMode="auto">
          <a:xfrm>
            <a:off x="6416675" y="3541713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>
                <a:solidFill>
                  <a:srgbClr val="008000"/>
                </a:solidFill>
              </a:rPr>
              <a:t>S</a:t>
            </a:r>
            <a:r>
              <a:rPr lang="en-US" altLang="en-US" b="1" baseline="-25000">
                <a:solidFill>
                  <a:srgbClr val="008000"/>
                </a:solidFill>
              </a:rPr>
              <a:t>2</a:t>
            </a:r>
            <a:endParaRPr lang="en-US" altLang="en-US" b="1">
              <a:solidFill>
                <a:srgbClr val="008000"/>
              </a:solidFill>
            </a:endParaRPr>
          </a:p>
        </p:txBody>
      </p:sp>
      <p:sp>
        <p:nvSpPr>
          <p:cNvPr id="36883" name="Freeform 19"/>
          <p:cNvSpPr>
            <a:spLocks/>
          </p:cNvSpPr>
          <p:nvPr/>
        </p:nvSpPr>
        <p:spPr bwMode="auto">
          <a:xfrm>
            <a:off x="2366963" y="2035175"/>
            <a:ext cx="1270000" cy="2973388"/>
          </a:xfrm>
          <a:custGeom>
            <a:avLst/>
            <a:gdLst>
              <a:gd name="T0" fmla="*/ 2147483646 w 800"/>
              <a:gd name="T1" fmla="*/ 2147483646 h 1873"/>
              <a:gd name="T2" fmla="*/ 2147483646 w 800"/>
              <a:gd name="T3" fmla="*/ 2147483646 h 1873"/>
              <a:gd name="T4" fmla="*/ 2147483646 w 800"/>
              <a:gd name="T5" fmla="*/ 2147483646 h 1873"/>
              <a:gd name="T6" fmla="*/ 0 w 800"/>
              <a:gd name="T7" fmla="*/ 2147483646 h 1873"/>
              <a:gd name="T8" fmla="*/ 0 w 800"/>
              <a:gd name="T9" fmla="*/ 2147483646 h 1873"/>
              <a:gd name="T10" fmla="*/ 2147483646 w 800"/>
              <a:gd name="T11" fmla="*/ 2147483646 h 1873"/>
              <a:gd name="T12" fmla="*/ 2147483646 w 800"/>
              <a:gd name="T13" fmla="*/ 2147483646 h 1873"/>
              <a:gd name="T14" fmla="*/ 2147483646 w 800"/>
              <a:gd name="T15" fmla="*/ 2147483646 h 1873"/>
              <a:gd name="T16" fmla="*/ 2147483646 w 800"/>
              <a:gd name="T17" fmla="*/ 2147483646 h 1873"/>
              <a:gd name="T18" fmla="*/ 2147483646 w 800"/>
              <a:gd name="T19" fmla="*/ 2147483646 h 1873"/>
              <a:gd name="T20" fmla="*/ 2147483646 w 800"/>
              <a:gd name="T21" fmla="*/ 2147483646 h 1873"/>
              <a:gd name="T22" fmla="*/ 2147483646 w 800"/>
              <a:gd name="T23" fmla="*/ 2147483646 h 1873"/>
              <a:gd name="T24" fmla="*/ 2147483646 w 800"/>
              <a:gd name="T25" fmla="*/ 0 h 1873"/>
              <a:gd name="T26" fmla="*/ 2147483646 w 800"/>
              <a:gd name="T27" fmla="*/ 2147483646 h 187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800" h="1873">
                <a:moveTo>
                  <a:pt x="363" y="9"/>
                </a:moveTo>
                <a:lnTo>
                  <a:pt x="136" y="100"/>
                </a:lnTo>
                <a:lnTo>
                  <a:pt x="18" y="464"/>
                </a:lnTo>
                <a:lnTo>
                  <a:pt x="0" y="755"/>
                </a:lnTo>
                <a:lnTo>
                  <a:pt x="0" y="1109"/>
                </a:lnTo>
                <a:lnTo>
                  <a:pt x="27" y="1591"/>
                </a:lnTo>
                <a:lnTo>
                  <a:pt x="200" y="1836"/>
                </a:lnTo>
                <a:lnTo>
                  <a:pt x="454" y="1873"/>
                </a:lnTo>
                <a:lnTo>
                  <a:pt x="627" y="1745"/>
                </a:lnTo>
                <a:lnTo>
                  <a:pt x="800" y="1255"/>
                </a:lnTo>
                <a:lnTo>
                  <a:pt x="772" y="673"/>
                </a:lnTo>
                <a:lnTo>
                  <a:pt x="691" y="227"/>
                </a:lnTo>
                <a:lnTo>
                  <a:pt x="518" y="0"/>
                </a:lnTo>
                <a:lnTo>
                  <a:pt x="363" y="9"/>
                </a:lnTo>
                <a:close/>
              </a:path>
            </a:pathLst>
          </a:custGeom>
          <a:noFill/>
          <a:ln w="28575" cap="flat" cmpd="sng">
            <a:solidFill>
              <a:srgbClr val="993366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4" name="Text Box 20"/>
          <p:cNvSpPr txBox="1">
            <a:spLocks noChangeArrowheads="1"/>
          </p:cNvSpPr>
          <p:nvPr/>
        </p:nvSpPr>
        <p:spPr bwMode="auto">
          <a:xfrm>
            <a:off x="1895475" y="3413125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>
                <a:solidFill>
                  <a:srgbClr val="993366"/>
                </a:solidFill>
              </a:rPr>
              <a:t>S</a:t>
            </a:r>
            <a:r>
              <a:rPr lang="en-US" altLang="en-US" b="1" baseline="-25000">
                <a:solidFill>
                  <a:srgbClr val="993366"/>
                </a:solidFill>
              </a:rPr>
              <a:t>3</a:t>
            </a:r>
            <a:endParaRPr lang="en-US" altLang="en-US" b="1">
              <a:solidFill>
                <a:srgbClr val="993366"/>
              </a:solidFill>
            </a:endParaRPr>
          </a:p>
        </p:txBody>
      </p:sp>
      <p:sp>
        <p:nvSpPr>
          <p:cNvPr id="36885" name="Freeform 21"/>
          <p:cNvSpPr>
            <a:spLocks/>
          </p:cNvSpPr>
          <p:nvPr/>
        </p:nvSpPr>
        <p:spPr bwMode="auto">
          <a:xfrm>
            <a:off x="2497138" y="2020888"/>
            <a:ext cx="2625725" cy="3217862"/>
          </a:xfrm>
          <a:custGeom>
            <a:avLst/>
            <a:gdLst>
              <a:gd name="T0" fmla="*/ 2147483646 w 1654"/>
              <a:gd name="T1" fmla="*/ 0 h 2027"/>
              <a:gd name="T2" fmla="*/ 2147483646 w 1654"/>
              <a:gd name="T3" fmla="*/ 2147483646 h 2027"/>
              <a:gd name="T4" fmla="*/ 2147483646 w 1654"/>
              <a:gd name="T5" fmla="*/ 2147483646 h 2027"/>
              <a:gd name="T6" fmla="*/ 2147483646 w 1654"/>
              <a:gd name="T7" fmla="*/ 2147483646 h 2027"/>
              <a:gd name="T8" fmla="*/ 2147483646 w 1654"/>
              <a:gd name="T9" fmla="*/ 2147483646 h 2027"/>
              <a:gd name="T10" fmla="*/ 2147483646 w 1654"/>
              <a:gd name="T11" fmla="*/ 2147483646 h 2027"/>
              <a:gd name="T12" fmla="*/ 2147483646 w 1654"/>
              <a:gd name="T13" fmla="*/ 2147483646 h 2027"/>
              <a:gd name="T14" fmla="*/ 2147483646 w 1654"/>
              <a:gd name="T15" fmla="*/ 2147483646 h 2027"/>
              <a:gd name="T16" fmla="*/ 2147483646 w 1654"/>
              <a:gd name="T17" fmla="*/ 2147483646 h 2027"/>
              <a:gd name="T18" fmla="*/ 2147483646 w 1654"/>
              <a:gd name="T19" fmla="*/ 2147483646 h 2027"/>
              <a:gd name="T20" fmla="*/ 2147483646 w 1654"/>
              <a:gd name="T21" fmla="*/ 2147483646 h 2027"/>
              <a:gd name="T22" fmla="*/ 0 w 1654"/>
              <a:gd name="T23" fmla="*/ 2147483646 h 2027"/>
              <a:gd name="T24" fmla="*/ 0 w 1654"/>
              <a:gd name="T25" fmla="*/ 2147483646 h 2027"/>
              <a:gd name="T26" fmla="*/ 2147483646 w 1654"/>
              <a:gd name="T27" fmla="*/ 2147483646 h 2027"/>
              <a:gd name="T28" fmla="*/ 2147483646 w 1654"/>
              <a:gd name="T29" fmla="*/ 2147483646 h 2027"/>
              <a:gd name="T30" fmla="*/ 2147483646 w 1654"/>
              <a:gd name="T31" fmla="*/ 2147483646 h 2027"/>
              <a:gd name="T32" fmla="*/ 2147483646 w 1654"/>
              <a:gd name="T33" fmla="*/ 2147483646 h 2027"/>
              <a:gd name="T34" fmla="*/ 2147483646 w 1654"/>
              <a:gd name="T35" fmla="*/ 2147483646 h 2027"/>
              <a:gd name="T36" fmla="*/ 2147483646 w 1654"/>
              <a:gd name="T37" fmla="*/ 2147483646 h 2027"/>
              <a:gd name="T38" fmla="*/ 2147483646 w 1654"/>
              <a:gd name="T39" fmla="*/ 2147483646 h 2027"/>
              <a:gd name="T40" fmla="*/ 2147483646 w 1654"/>
              <a:gd name="T41" fmla="*/ 2147483646 h 2027"/>
              <a:gd name="T42" fmla="*/ 2147483646 w 1654"/>
              <a:gd name="T43" fmla="*/ 2147483646 h 2027"/>
              <a:gd name="T44" fmla="*/ 2147483646 w 1654"/>
              <a:gd name="T45" fmla="*/ 2147483646 h 2027"/>
              <a:gd name="T46" fmla="*/ 2147483646 w 1654"/>
              <a:gd name="T47" fmla="*/ 2147483646 h 2027"/>
              <a:gd name="T48" fmla="*/ 2147483646 w 1654"/>
              <a:gd name="T49" fmla="*/ 2147483646 h 2027"/>
              <a:gd name="T50" fmla="*/ 2147483646 w 1654"/>
              <a:gd name="T51" fmla="*/ 2147483646 h 2027"/>
              <a:gd name="T52" fmla="*/ 2147483646 w 1654"/>
              <a:gd name="T53" fmla="*/ 2147483646 h 2027"/>
              <a:gd name="T54" fmla="*/ 2147483646 w 1654"/>
              <a:gd name="T55" fmla="*/ 2147483646 h 2027"/>
              <a:gd name="T56" fmla="*/ 2147483646 w 1654"/>
              <a:gd name="T57" fmla="*/ 2147483646 h 2027"/>
              <a:gd name="T58" fmla="*/ 2147483646 w 1654"/>
              <a:gd name="T59" fmla="*/ 2147483646 h 2027"/>
              <a:gd name="T60" fmla="*/ 2147483646 w 1654"/>
              <a:gd name="T61" fmla="*/ 2147483646 h 2027"/>
              <a:gd name="T62" fmla="*/ 2147483646 w 1654"/>
              <a:gd name="T63" fmla="*/ 0 h 202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1654" h="2027">
                <a:moveTo>
                  <a:pt x="1409" y="0"/>
                </a:moveTo>
                <a:lnTo>
                  <a:pt x="1199" y="36"/>
                </a:lnTo>
                <a:lnTo>
                  <a:pt x="1099" y="191"/>
                </a:lnTo>
                <a:lnTo>
                  <a:pt x="999" y="363"/>
                </a:lnTo>
                <a:lnTo>
                  <a:pt x="927" y="627"/>
                </a:lnTo>
                <a:lnTo>
                  <a:pt x="909" y="864"/>
                </a:lnTo>
                <a:lnTo>
                  <a:pt x="809" y="973"/>
                </a:lnTo>
                <a:lnTo>
                  <a:pt x="627" y="1045"/>
                </a:lnTo>
                <a:lnTo>
                  <a:pt x="454" y="1036"/>
                </a:lnTo>
                <a:lnTo>
                  <a:pt x="190" y="1036"/>
                </a:lnTo>
                <a:lnTo>
                  <a:pt x="63" y="1064"/>
                </a:lnTo>
                <a:lnTo>
                  <a:pt x="0" y="1127"/>
                </a:lnTo>
                <a:lnTo>
                  <a:pt x="0" y="1227"/>
                </a:lnTo>
                <a:lnTo>
                  <a:pt x="18" y="1282"/>
                </a:lnTo>
                <a:lnTo>
                  <a:pt x="136" y="1336"/>
                </a:lnTo>
                <a:lnTo>
                  <a:pt x="245" y="1364"/>
                </a:lnTo>
                <a:lnTo>
                  <a:pt x="436" y="1400"/>
                </a:lnTo>
                <a:lnTo>
                  <a:pt x="554" y="1409"/>
                </a:lnTo>
                <a:lnTo>
                  <a:pt x="827" y="1427"/>
                </a:lnTo>
                <a:lnTo>
                  <a:pt x="945" y="1509"/>
                </a:lnTo>
                <a:lnTo>
                  <a:pt x="1018" y="1627"/>
                </a:lnTo>
                <a:lnTo>
                  <a:pt x="1036" y="1682"/>
                </a:lnTo>
                <a:lnTo>
                  <a:pt x="1027" y="1809"/>
                </a:lnTo>
                <a:lnTo>
                  <a:pt x="1127" y="1991"/>
                </a:lnTo>
                <a:lnTo>
                  <a:pt x="1354" y="2027"/>
                </a:lnTo>
                <a:lnTo>
                  <a:pt x="1518" y="1945"/>
                </a:lnTo>
                <a:lnTo>
                  <a:pt x="1554" y="1836"/>
                </a:lnTo>
                <a:lnTo>
                  <a:pt x="1608" y="1718"/>
                </a:lnTo>
                <a:lnTo>
                  <a:pt x="1654" y="1173"/>
                </a:lnTo>
                <a:lnTo>
                  <a:pt x="1608" y="509"/>
                </a:lnTo>
                <a:lnTo>
                  <a:pt x="1545" y="91"/>
                </a:lnTo>
                <a:lnTo>
                  <a:pt x="1409" y="0"/>
                </a:lnTo>
                <a:close/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6" name="Text Box 22"/>
          <p:cNvSpPr txBox="1">
            <a:spLocks noChangeArrowheads="1"/>
          </p:cNvSpPr>
          <p:nvPr/>
        </p:nvSpPr>
        <p:spPr bwMode="auto">
          <a:xfrm>
            <a:off x="4381500" y="5202238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/>
              <a:t>S</a:t>
            </a:r>
            <a:r>
              <a:rPr lang="en-US" altLang="en-US" b="1" baseline="-25000"/>
              <a:t>4</a:t>
            </a:r>
            <a:endParaRPr lang="en-US" altLang="en-US" b="1"/>
          </a:p>
        </p:txBody>
      </p:sp>
      <p:sp>
        <p:nvSpPr>
          <p:cNvPr id="36887" name="Freeform 23"/>
          <p:cNvSpPr>
            <a:spLocks/>
          </p:cNvSpPr>
          <p:nvPr/>
        </p:nvSpPr>
        <p:spPr bwMode="auto">
          <a:xfrm>
            <a:off x="5511800" y="2078038"/>
            <a:ext cx="938213" cy="3290887"/>
          </a:xfrm>
          <a:custGeom>
            <a:avLst/>
            <a:gdLst>
              <a:gd name="T0" fmla="*/ 2147483646 w 591"/>
              <a:gd name="T1" fmla="*/ 0 h 2073"/>
              <a:gd name="T2" fmla="*/ 2147483646 w 591"/>
              <a:gd name="T3" fmla="*/ 2147483646 h 2073"/>
              <a:gd name="T4" fmla="*/ 2147483646 w 591"/>
              <a:gd name="T5" fmla="*/ 2147483646 h 2073"/>
              <a:gd name="T6" fmla="*/ 2147483646 w 591"/>
              <a:gd name="T7" fmla="*/ 2147483646 h 2073"/>
              <a:gd name="T8" fmla="*/ 0 w 591"/>
              <a:gd name="T9" fmla="*/ 2147483646 h 2073"/>
              <a:gd name="T10" fmla="*/ 0 w 591"/>
              <a:gd name="T11" fmla="*/ 2147483646 h 2073"/>
              <a:gd name="T12" fmla="*/ 2147483646 w 591"/>
              <a:gd name="T13" fmla="*/ 2147483646 h 2073"/>
              <a:gd name="T14" fmla="*/ 2147483646 w 591"/>
              <a:gd name="T15" fmla="*/ 2147483646 h 2073"/>
              <a:gd name="T16" fmla="*/ 2147483646 w 591"/>
              <a:gd name="T17" fmla="*/ 2147483646 h 2073"/>
              <a:gd name="T18" fmla="*/ 2147483646 w 591"/>
              <a:gd name="T19" fmla="*/ 2147483646 h 2073"/>
              <a:gd name="T20" fmla="*/ 2147483646 w 591"/>
              <a:gd name="T21" fmla="*/ 2147483646 h 2073"/>
              <a:gd name="T22" fmla="*/ 2147483646 w 591"/>
              <a:gd name="T23" fmla="*/ 2147483646 h 2073"/>
              <a:gd name="T24" fmla="*/ 2147483646 w 591"/>
              <a:gd name="T25" fmla="*/ 2147483646 h 2073"/>
              <a:gd name="T26" fmla="*/ 2147483646 w 591"/>
              <a:gd name="T27" fmla="*/ 2147483646 h 2073"/>
              <a:gd name="T28" fmla="*/ 2147483646 w 591"/>
              <a:gd name="T29" fmla="*/ 2147483646 h 2073"/>
              <a:gd name="T30" fmla="*/ 2147483646 w 591"/>
              <a:gd name="T31" fmla="*/ 2147483646 h 2073"/>
              <a:gd name="T32" fmla="*/ 2147483646 w 591"/>
              <a:gd name="T33" fmla="*/ 2147483646 h 2073"/>
              <a:gd name="T34" fmla="*/ 2147483646 w 591"/>
              <a:gd name="T35" fmla="*/ 2147483646 h 2073"/>
              <a:gd name="T36" fmla="*/ 2147483646 w 591"/>
              <a:gd name="T37" fmla="*/ 0 h 2073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591" h="2073">
                <a:moveTo>
                  <a:pt x="391" y="0"/>
                </a:moveTo>
                <a:lnTo>
                  <a:pt x="164" y="73"/>
                </a:lnTo>
                <a:lnTo>
                  <a:pt x="73" y="273"/>
                </a:lnTo>
                <a:lnTo>
                  <a:pt x="55" y="546"/>
                </a:lnTo>
                <a:lnTo>
                  <a:pt x="0" y="882"/>
                </a:lnTo>
                <a:lnTo>
                  <a:pt x="0" y="1273"/>
                </a:lnTo>
                <a:lnTo>
                  <a:pt x="46" y="1637"/>
                </a:lnTo>
                <a:lnTo>
                  <a:pt x="100" y="1900"/>
                </a:lnTo>
                <a:lnTo>
                  <a:pt x="209" y="2064"/>
                </a:lnTo>
                <a:lnTo>
                  <a:pt x="400" y="2073"/>
                </a:lnTo>
                <a:lnTo>
                  <a:pt x="446" y="1955"/>
                </a:lnTo>
                <a:lnTo>
                  <a:pt x="573" y="1582"/>
                </a:lnTo>
                <a:lnTo>
                  <a:pt x="582" y="1282"/>
                </a:lnTo>
                <a:lnTo>
                  <a:pt x="591" y="1055"/>
                </a:lnTo>
                <a:lnTo>
                  <a:pt x="582" y="764"/>
                </a:lnTo>
                <a:lnTo>
                  <a:pt x="582" y="637"/>
                </a:lnTo>
                <a:lnTo>
                  <a:pt x="582" y="300"/>
                </a:lnTo>
                <a:lnTo>
                  <a:pt x="455" y="18"/>
                </a:lnTo>
                <a:lnTo>
                  <a:pt x="391" y="0"/>
                </a:lnTo>
                <a:close/>
              </a:path>
            </a:pathLst>
          </a:custGeom>
          <a:noFill/>
          <a:ln w="28575" cap="flat" cmpd="sng">
            <a:solidFill>
              <a:schemeClr val="hlink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8" name="Text Box 24"/>
          <p:cNvSpPr txBox="1">
            <a:spLocks noChangeArrowheads="1"/>
          </p:cNvSpPr>
          <p:nvPr/>
        </p:nvSpPr>
        <p:spPr bwMode="auto">
          <a:xfrm>
            <a:off x="6400800" y="4813300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>
                <a:solidFill>
                  <a:schemeClr val="hlink"/>
                </a:solidFill>
              </a:rPr>
              <a:t>S</a:t>
            </a:r>
            <a:r>
              <a:rPr lang="en-US" altLang="en-US" b="1" baseline="-25000">
                <a:solidFill>
                  <a:schemeClr val="hlink"/>
                </a:solidFill>
              </a:rPr>
              <a:t>5</a:t>
            </a:r>
            <a:endParaRPr lang="en-US" altLang="en-US" b="1">
              <a:solidFill>
                <a:schemeClr val="hlink"/>
              </a:solidFill>
            </a:endParaRPr>
          </a:p>
        </p:txBody>
      </p:sp>
      <p:sp>
        <p:nvSpPr>
          <p:cNvPr id="36889" name="Freeform 25"/>
          <p:cNvSpPr>
            <a:spLocks/>
          </p:cNvSpPr>
          <p:nvPr/>
        </p:nvSpPr>
        <p:spPr bwMode="auto">
          <a:xfrm>
            <a:off x="2497138" y="4113213"/>
            <a:ext cx="2371725" cy="1169987"/>
          </a:xfrm>
          <a:custGeom>
            <a:avLst/>
            <a:gdLst>
              <a:gd name="T0" fmla="*/ 2147483646 w 1494"/>
              <a:gd name="T1" fmla="*/ 2147483646 h 737"/>
              <a:gd name="T2" fmla="*/ 2147483646 w 1494"/>
              <a:gd name="T3" fmla="*/ 2147483646 h 737"/>
              <a:gd name="T4" fmla="*/ 2147483646 w 1494"/>
              <a:gd name="T5" fmla="*/ 2147483646 h 737"/>
              <a:gd name="T6" fmla="*/ 2147483646 w 1494"/>
              <a:gd name="T7" fmla="*/ 0 h 737"/>
              <a:gd name="T8" fmla="*/ 2147483646 w 1494"/>
              <a:gd name="T9" fmla="*/ 2147483646 h 737"/>
              <a:gd name="T10" fmla="*/ 2147483646 w 1494"/>
              <a:gd name="T11" fmla="*/ 2147483646 h 737"/>
              <a:gd name="T12" fmla="*/ 0 w 1494"/>
              <a:gd name="T13" fmla="*/ 2147483646 h 737"/>
              <a:gd name="T14" fmla="*/ 2147483646 w 1494"/>
              <a:gd name="T15" fmla="*/ 2147483646 h 737"/>
              <a:gd name="T16" fmla="*/ 2147483646 w 1494"/>
              <a:gd name="T17" fmla="*/ 2147483646 h 737"/>
              <a:gd name="T18" fmla="*/ 2147483646 w 1494"/>
              <a:gd name="T19" fmla="*/ 2147483646 h 737"/>
              <a:gd name="T20" fmla="*/ 2147483646 w 1494"/>
              <a:gd name="T21" fmla="*/ 2147483646 h 737"/>
              <a:gd name="T22" fmla="*/ 2147483646 w 1494"/>
              <a:gd name="T23" fmla="*/ 2147483646 h 737"/>
              <a:gd name="T24" fmla="*/ 2147483646 w 1494"/>
              <a:gd name="T25" fmla="*/ 2147483646 h 737"/>
              <a:gd name="T26" fmla="*/ 2147483646 w 1494"/>
              <a:gd name="T27" fmla="*/ 2147483646 h 737"/>
              <a:gd name="T28" fmla="*/ 2147483646 w 1494"/>
              <a:gd name="T29" fmla="*/ 2147483646 h 737"/>
              <a:gd name="T30" fmla="*/ 2147483646 w 1494"/>
              <a:gd name="T31" fmla="*/ 2147483646 h 737"/>
              <a:gd name="T32" fmla="*/ 2147483646 w 1494"/>
              <a:gd name="T33" fmla="*/ 2147483646 h 73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494" h="737">
                <a:moveTo>
                  <a:pt x="1390" y="136"/>
                </a:moveTo>
                <a:lnTo>
                  <a:pt x="1109" y="82"/>
                </a:lnTo>
                <a:lnTo>
                  <a:pt x="754" y="36"/>
                </a:lnTo>
                <a:lnTo>
                  <a:pt x="563" y="0"/>
                </a:lnTo>
                <a:lnTo>
                  <a:pt x="272" y="91"/>
                </a:lnTo>
                <a:lnTo>
                  <a:pt x="45" y="200"/>
                </a:lnTo>
                <a:lnTo>
                  <a:pt x="0" y="364"/>
                </a:lnTo>
                <a:lnTo>
                  <a:pt x="36" y="673"/>
                </a:lnTo>
                <a:lnTo>
                  <a:pt x="172" y="700"/>
                </a:lnTo>
                <a:lnTo>
                  <a:pt x="672" y="737"/>
                </a:lnTo>
                <a:lnTo>
                  <a:pt x="1118" y="709"/>
                </a:lnTo>
                <a:lnTo>
                  <a:pt x="1427" y="627"/>
                </a:lnTo>
                <a:lnTo>
                  <a:pt x="1490" y="446"/>
                </a:lnTo>
                <a:cubicBezTo>
                  <a:pt x="1487" y="385"/>
                  <a:pt x="1494" y="323"/>
                  <a:pt x="1481" y="264"/>
                </a:cubicBezTo>
                <a:cubicBezTo>
                  <a:pt x="1479" y="254"/>
                  <a:pt x="1412" y="168"/>
                  <a:pt x="1399" y="155"/>
                </a:cubicBezTo>
                <a:cubicBezTo>
                  <a:pt x="1391" y="147"/>
                  <a:pt x="1377" y="146"/>
                  <a:pt x="1372" y="136"/>
                </a:cubicBezTo>
                <a:cubicBezTo>
                  <a:pt x="1369" y="131"/>
                  <a:pt x="1384" y="136"/>
                  <a:pt x="1390" y="136"/>
                </a:cubicBezTo>
                <a:close/>
              </a:path>
            </a:pathLst>
          </a:custGeom>
          <a:noFill/>
          <a:ln w="28575" cap="flat" cmpd="sng">
            <a:solidFill>
              <a:srgbClr val="9900F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90" name="Text Box 26"/>
          <p:cNvSpPr txBox="1">
            <a:spLocks noChangeArrowheads="1"/>
          </p:cNvSpPr>
          <p:nvPr/>
        </p:nvSpPr>
        <p:spPr bwMode="auto">
          <a:xfrm>
            <a:off x="1957388" y="5014913"/>
            <a:ext cx="455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>
                <a:solidFill>
                  <a:srgbClr val="9900FF"/>
                </a:solidFill>
              </a:rPr>
              <a:t>S</a:t>
            </a:r>
            <a:r>
              <a:rPr lang="en-US" altLang="en-US" b="1" baseline="-25000">
                <a:solidFill>
                  <a:srgbClr val="9900FF"/>
                </a:solidFill>
              </a:rPr>
              <a:t>6</a:t>
            </a:r>
            <a:endParaRPr lang="en-US" altLang="en-US" b="1"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9687"/>
            <a:ext cx="8765177" cy="678770"/>
          </a:xfrm>
        </p:spPr>
        <p:txBody>
          <a:bodyPr>
            <a:normAutofit/>
          </a:bodyPr>
          <a:lstStyle/>
          <a:p>
            <a:pPr algn="r" eaLnBrk="1" hangingPunct="1"/>
            <a:r>
              <a:rPr lang="en-US" sz="3200" b="1" i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Set-covering problem</a:t>
            </a:r>
            <a:endParaRPr lang="en-US" altLang="en-US" sz="3200" b="1" dirty="0">
              <a:solidFill>
                <a:srgbClr val="FF0000"/>
              </a:solidFill>
            </a:endParaRPr>
          </a:p>
        </p:txBody>
      </p:sp>
      <p:sp>
        <p:nvSpPr>
          <p:cNvPr id="37891" name="Oval 3"/>
          <p:cNvSpPr>
            <a:spLocks noChangeArrowheads="1"/>
          </p:cNvSpPr>
          <p:nvPr/>
        </p:nvSpPr>
        <p:spPr bwMode="auto">
          <a:xfrm>
            <a:off x="2741613" y="2454275"/>
            <a:ext cx="317500" cy="2873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7892" name="Oval 4"/>
          <p:cNvSpPr>
            <a:spLocks noChangeArrowheads="1"/>
          </p:cNvSpPr>
          <p:nvPr/>
        </p:nvSpPr>
        <p:spPr bwMode="auto">
          <a:xfrm>
            <a:off x="2749550" y="3097213"/>
            <a:ext cx="317500" cy="28733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7893" name="Oval 5"/>
          <p:cNvSpPr>
            <a:spLocks noChangeArrowheads="1"/>
          </p:cNvSpPr>
          <p:nvPr/>
        </p:nvSpPr>
        <p:spPr bwMode="auto">
          <a:xfrm>
            <a:off x="2757488" y="3740150"/>
            <a:ext cx="317500" cy="2873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7894" name="Oval 6"/>
          <p:cNvSpPr>
            <a:spLocks noChangeArrowheads="1"/>
          </p:cNvSpPr>
          <p:nvPr/>
        </p:nvSpPr>
        <p:spPr bwMode="auto">
          <a:xfrm>
            <a:off x="2765425" y="4383088"/>
            <a:ext cx="317500" cy="28733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7895" name="Oval 7"/>
          <p:cNvSpPr>
            <a:spLocks noChangeArrowheads="1"/>
          </p:cNvSpPr>
          <p:nvPr/>
        </p:nvSpPr>
        <p:spPr bwMode="auto">
          <a:xfrm>
            <a:off x="4279900" y="2444750"/>
            <a:ext cx="317500" cy="2873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7896" name="Oval 8"/>
          <p:cNvSpPr>
            <a:spLocks noChangeArrowheads="1"/>
          </p:cNvSpPr>
          <p:nvPr/>
        </p:nvSpPr>
        <p:spPr bwMode="auto">
          <a:xfrm>
            <a:off x="4287838" y="3087688"/>
            <a:ext cx="317500" cy="28733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7897" name="Oval 9"/>
          <p:cNvSpPr>
            <a:spLocks noChangeArrowheads="1"/>
          </p:cNvSpPr>
          <p:nvPr/>
        </p:nvSpPr>
        <p:spPr bwMode="auto">
          <a:xfrm>
            <a:off x="4295775" y="3730625"/>
            <a:ext cx="317500" cy="2873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7898" name="Oval 10"/>
          <p:cNvSpPr>
            <a:spLocks noChangeArrowheads="1"/>
          </p:cNvSpPr>
          <p:nvPr/>
        </p:nvSpPr>
        <p:spPr bwMode="auto">
          <a:xfrm>
            <a:off x="4303713" y="4373563"/>
            <a:ext cx="317500" cy="28733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7899" name="Oval 11"/>
          <p:cNvSpPr>
            <a:spLocks noChangeArrowheads="1"/>
          </p:cNvSpPr>
          <p:nvPr/>
        </p:nvSpPr>
        <p:spPr bwMode="auto">
          <a:xfrm>
            <a:off x="5818188" y="2435225"/>
            <a:ext cx="317500" cy="2873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7900" name="Oval 12"/>
          <p:cNvSpPr>
            <a:spLocks noChangeArrowheads="1"/>
          </p:cNvSpPr>
          <p:nvPr/>
        </p:nvSpPr>
        <p:spPr bwMode="auto">
          <a:xfrm>
            <a:off x="5826125" y="3078163"/>
            <a:ext cx="317500" cy="28733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7901" name="Oval 13"/>
          <p:cNvSpPr>
            <a:spLocks noChangeArrowheads="1"/>
          </p:cNvSpPr>
          <p:nvPr/>
        </p:nvSpPr>
        <p:spPr bwMode="auto">
          <a:xfrm>
            <a:off x="5834063" y="3721100"/>
            <a:ext cx="317500" cy="2873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7902" name="Oval 14"/>
          <p:cNvSpPr>
            <a:spLocks noChangeArrowheads="1"/>
          </p:cNvSpPr>
          <p:nvPr/>
        </p:nvSpPr>
        <p:spPr bwMode="auto">
          <a:xfrm>
            <a:off x="5842000" y="4364038"/>
            <a:ext cx="317500" cy="28733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7903" name="Freeform 15"/>
          <p:cNvSpPr>
            <a:spLocks/>
          </p:cNvSpPr>
          <p:nvPr/>
        </p:nvSpPr>
        <p:spPr bwMode="auto">
          <a:xfrm>
            <a:off x="2497138" y="2120900"/>
            <a:ext cx="3981450" cy="1444625"/>
          </a:xfrm>
          <a:custGeom>
            <a:avLst/>
            <a:gdLst>
              <a:gd name="T0" fmla="*/ 2147483646 w 2508"/>
              <a:gd name="T1" fmla="*/ 2147483646 h 910"/>
              <a:gd name="T2" fmla="*/ 2147483646 w 2508"/>
              <a:gd name="T3" fmla="*/ 2147483646 h 910"/>
              <a:gd name="T4" fmla="*/ 2147483646 w 2508"/>
              <a:gd name="T5" fmla="*/ 2147483646 h 910"/>
              <a:gd name="T6" fmla="*/ 2147483646 w 2508"/>
              <a:gd name="T7" fmla="*/ 2147483646 h 910"/>
              <a:gd name="T8" fmla="*/ 0 w 2508"/>
              <a:gd name="T9" fmla="*/ 2147483646 h 910"/>
              <a:gd name="T10" fmla="*/ 2147483646 w 2508"/>
              <a:gd name="T11" fmla="*/ 2147483646 h 910"/>
              <a:gd name="T12" fmla="*/ 2147483646 w 2508"/>
              <a:gd name="T13" fmla="*/ 2147483646 h 910"/>
              <a:gd name="T14" fmla="*/ 2147483646 w 2508"/>
              <a:gd name="T15" fmla="*/ 2147483646 h 910"/>
              <a:gd name="T16" fmla="*/ 2147483646 w 2508"/>
              <a:gd name="T17" fmla="*/ 2147483646 h 910"/>
              <a:gd name="T18" fmla="*/ 2147483646 w 2508"/>
              <a:gd name="T19" fmla="*/ 2147483646 h 910"/>
              <a:gd name="T20" fmla="*/ 2147483646 w 2508"/>
              <a:gd name="T21" fmla="*/ 2147483646 h 910"/>
              <a:gd name="T22" fmla="*/ 2147483646 w 2508"/>
              <a:gd name="T23" fmla="*/ 2147483646 h 910"/>
              <a:gd name="T24" fmla="*/ 2147483646 w 2508"/>
              <a:gd name="T25" fmla="*/ 2147483646 h 910"/>
              <a:gd name="T26" fmla="*/ 2147483646 w 2508"/>
              <a:gd name="T27" fmla="*/ 2147483646 h 910"/>
              <a:gd name="T28" fmla="*/ 2147483646 w 2508"/>
              <a:gd name="T29" fmla="*/ 2147483646 h 910"/>
              <a:gd name="T30" fmla="*/ 2147483646 w 2508"/>
              <a:gd name="T31" fmla="*/ 2147483646 h 910"/>
              <a:gd name="T32" fmla="*/ 2147483646 w 2508"/>
              <a:gd name="T33" fmla="*/ 2147483646 h 910"/>
              <a:gd name="T34" fmla="*/ 2147483646 w 2508"/>
              <a:gd name="T35" fmla="*/ 2147483646 h 910"/>
              <a:gd name="T36" fmla="*/ 2147483646 w 2508"/>
              <a:gd name="T37" fmla="*/ 0 h 910"/>
              <a:gd name="T38" fmla="*/ 2147483646 w 2508"/>
              <a:gd name="T39" fmla="*/ 2147483646 h 910"/>
              <a:gd name="T40" fmla="*/ 2147483646 w 2508"/>
              <a:gd name="T41" fmla="*/ 2147483646 h 910"/>
              <a:gd name="T42" fmla="*/ 2147483646 w 2508"/>
              <a:gd name="T43" fmla="*/ 2147483646 h 91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2508" h="910">
                <a:moveTo>
                  <a:pt x="190" y="110"/>
                </a:moveTo>
                <a:lnTo>
                  <a:pt x="54" y="146"/>
                </a:lnTo>
                <a:lnTo>
                  <a:pt x="9" y="337"/>
                </a:lnTo>
                <a:lnTo>
                  <a:pt x="9" y="573"/>
                </a:lnTo>
                <a:lnTo>
                  <a:pt x="0" y="773"/>
                </a:lnTo>
                <a:lnTo>
                  <a:pt x="118" y="901"/>
                </a:lnTo>
                <a:lnTo>
                  <a:pt x="500" y="901"/>
                </a:lnTo>
                <a:lnTo>
                  <a:pt x="781" y="910"/>
                </a:lnTo>
                <a:lnTo>
                  <a:pt x="1290" y="891"/>
                </a:lnTo>
                <a:lnTo>
                  <a:pt x="1672" y="891"/>
                </a:lnTo>
                <a:lnTo>
                  <a:pt x="2118" y="901"/>
                </a:lnTo>
                <a:lnTo>
                  <a:pt x="2436" y="873"/>
                </a:lnTo>
                <a:lnTo>
                  <a:pt x="2508" y="701"/>
                </a:lnTo>
                <a:lnTo>
                  <a:pt x="2508" y="482"/>
                </a:lnTo>
                <a:lnTo>
                  <a:pt x="2408" y="155"/>
                </a:lnTo>
                <a:lnTo>
                  <a:pt x="2181" y="37"/>
                </a:lnTo>
                <a:lnTo>
                  <a:pt x="2063" y="28"/>
                </a:lnTo>
                <a:lnTo>
                  <a:pt x="1808" y="19"/>
                </a:lnTo>
                <a:lnTo>
                  <a:pt x="1118" y="0"/>
                </a:lnTo>
                <a:lnTo>
                  <a:pt x="718" y="37"/>
                </a:lnTo>
                <a:lnTo>
                  <a:pt x="281" y="82"/>
                </a:lnTo>
                <a:lnTo>
                  <a:pt x="190" y="110"/>
                </a:lnTo>
                <a:close/>
              </a:path>
            </a:pathLst>
          </a:custGeom>
          <a:solidFill>
            <a:srgbClr val="CC0000"/>
          </a:solidFill>
          <a:ln w="28575" cap="flat" cmpd="sng">
            <a:solidFill>
              <a:srgbClr val="CC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4" name="Text Box 16"/>
          <p:cNvSpPr txBox="1">
            <a:spLocks noChangeArrowheads="1"/>
          </p:cNvSpPr>
          <p:nvPr/>
        </p:nvSpPr>
        <p:spPr bwMode="auto">
          <a:xfrm>
            <a:off x="6421438" y="2201863"/>
            <a:ext cx="455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>
                <a:solidFill>
                  <a:srgbClr val="CC0000"/>
                </a:solidFill>
              </a:rPr>
              <a:t>S</a:t>
            </a:r>
            <a:r>
              <a:rPr lang="en-US" altLang="en-US" b="1" baseline="-25000">
                <a:solidFill>
                  <a:srgbClr val="CC0000"/>
                </a:solidFill>
              </a:rPr>
              <a:t>1</a:t>
            </a:r>
            <a:endParaRPr lang="en-US" altLang="en-US" b="1">
              <a:solidFill>
                <a:srgbClr val="CC0000"/>
              </a:solidFill>
            </a:endParaRPr>
          </a:p>
        </p:txBody>
      </p:sp>
      <p:sp>
        <p:nvSpPr>
          <p:cNvPr id="37905" name="Freeform 17"/>
          <p:cNvSpPr>
            <a:spLocks/>
          </p:cNvSpPr>
          <p:nvPr/>
        </p:nvSpPr>
        <p:spPr bwMode="auto">
          <a:xfrm>
            <a:off x="4068763" y="2930525"/>
            <a:ext cx="2324100" cy="1270000"/>
          </a:xfrm>
          <a:custGeom>
            <a:avLst/>
            <a:gdLst>
              <a:gd name="T0" fmla="*/ 2147483646 w 1464"/>
              <a:gd name="T1" fmla="*/ 2147483646 h 800"/>
              <a:gd name="T2" fmla="*/ 2147483646 w 1464"/>
              <a:gd name="T3" fmla="*/ 2147483646 h 800"/>
              <a:gd name="T4" fmla="*/ 2147483646 w 1464"/>
              <a:gd name="T5" fmla="*/ 2147483646 h 800"/>
              <a:gd name="T6" fmla="*/ 0 w 1464"/>
              <a:gd name="T7" fmla="*/ 2147483646 h 800"/>
              <a:gd name="T8" fmla="*/ 2147483646 w 1464"/>
              <a:gd name="T9" fmla="*/ 2147483646 h 800"/>
              <a:gd name="T10" fmla="*/ 2147483646 w 1464"/>
              <a:gd name="T11" fmla="*/ 2147483646 h 800"/>
              <a:gd name="T12" fmla="*/ 2147483646 w 1464"/>
              <a:gd name="T13" fmla="*/ 2147483646 h 800"/>
              <a:gd name="T14" fmla="*/ 2147483646 w 1464"/>
              <a:gd name="T15" fmla="*/ 2147483646 h 800"/>
              <a:gd name="T16" fmla="*/ 2147483646 w 1464"/>
              <a:gd name="T17" fmla="*/ 2147483646 h 800"/>
              <a:gd name="T18" fmla="*/ 2147483646 w 1464"/>
              <a:gd name="T19" fmla="*/ 2147483646 h 800"/>
              <a:gd name="T20" fmla="*/ 2147483646 w 1464"/>
              <a:gd name="T21" fmla="*/ 2147483646 h 800"/>
              <a:gd name="T22" fmla="*/ 2147483646 w 1464"/>
              <a:gd name="T23" fmla="*/ 2147483646 h 800"/>
              <a:gd name="T24" fmla="*/ 2147483646 w 1464"/>
              <a:gd name="T25" fmla="*/ 2147483646 h 800"/>
              <a:gd name="T26" fmla="*/ 2147483646 w 1464"/>
              <a:gd name="T27" fmla="*/ 2147483646 h 800"/>
              <a:gd name="T28" fmla="*/ 2147483646 w 1464"/>
              <a:gd name="T29" fmla="*/ 2147483646 h 800"/>
              <a:gd name="T30" fmla="*/ 2147483646 w 1464"/>
              <a:gd name="T31" fmla="*/ 0 h 800"/>
              <a:gd name="T32" fmla="*/ 2147483646 w 1464"/>
              <a:gd name="T33" fmla="*/ 2147483646 h 80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464" h="800">
                <a:moveTo>
                  <a:pt x="491" y="45"/>
                </a:moveTo>
                <a:lnTo>
                  <a:pt x="128" y="63"/>
                </a:lnTo>
                <a:lnTo>
                  <a:pt x="28" y="236"/>
                </a:lnTo>
                <a:lnTo>
                  <a:pt x="0" y="418"/>
                </a:lnTo>
                <a:lnTo>
                  <a:pt x="19" y="563"/>
                </a:lnTo>
                <a:lnTo>
                  <a:pt x="73" y="709"/>
                </a:lnTo>
                <a:lnTo>
                  <a:pt x="182" y="763"/>
                </a:lnTo>
                <a:lnTo>
                  <a:pt x="255" y="772"/>
                </a:lnTo>
                <a:lnTo>
                  <a:pt x="928" y="800"/>
                </a:lnTo>
                <a:lnTo>
                  <a:pt x="1409" y="718"/>
                </a:lnTo>
                <a:lnTo>
                  <a:pt x="1418" y="645"/>
                </a:lnTo>
                <a:lnTo>
                  <a:pt x="1464" y="445"/>
                </a:lnTo>
                <a:lnTo>
                  <a:pt x="1409" y="154"/>
                </a:lnTo>
                <a:lnTo>
                  <a:pt x="1346" y="72"/>
                </a:lnTo>
                <a:lnTo>
                  <a:pt x="1264" y="9"/>
                </a:lnTo>
                <a:lnTo>
                  <a:pt x="973" y="0"/>
                </a:lnTo>
                <a:lnTo>
                  <a:pt x="491" y="45"/>
                </a:lnTo>
                <a:close/>
              </a:path>
            </a:pathLst>
          </a:custGeom>
          <a:noFill/>
          <a:ln w="28575" cap="flat" cmpd="sng">
            <a:solidFill>
              <a:srgbClr val="008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6" name="Text Box 18"/>
          <p:cNvSpPr txBox="1">
            <a:spLocks noChangeArrowheads="1"/>
          </p:cNvSpPr>
          <p:nvPr/>
        </p:nvSpPr>
        <p:spPr bwMode="auto">
          <a:xfrm>
            <a:off x="6416675" y="3541713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>
                <a:solidFill>
                  <a:srgbClr val="008000"/>
                </a:solidFill>
              </a:rPr>
              <a:t>S</a:t>
            </a:r>
            <a:r>
              <a:rPr lang="en-US" altLang="en-US" b="1" baseline="-25000">
                <a:solidFill>
                  <a:srgbClr val="008000"/>
                </a:solidFill>
              </a:rPr>
              <a:t>2</a:t>
            </a:r>
            <a:endParaRPr lang="en-US" altLang="en-US" b="1">
              <a:solidFill>
                <a:srgbClr val="008000"/>
              </a:solidFill>
            </a:endParaRPr>
          </a:p>
        </p:txBody>
      </p:sp>
      <p:sp>
        <p:nvSpPr>
          <p:cNvPr id="37907" name="Freeform 19"/>
          <p:cNvSpPr>
            <a:spLocks/>
          </p:cNvSpPr>
          <p:nvPr/>
        </p:nvSpPr>
        <p:spPr bwMode="auto">
          <a:xfrm>
            <a:off x="2366963" y="2035175"/>
            <a:ext cx="1270000" cy="2973388"/>
          </a:xfrm>
          <a:custGeom>
            <a:avLst/>
            <a:gdLst>
              <a:gd name="T0" fmla="*/ 2147483646 w 800"/>
              <a:gd name="T1" fmla="*/ 2147483646 h 1873"/>
              <a:gd name="T2" fmla="*/ 2147483646 w 800"/>
              <a:gd name="T3" fmla="*/ 2147483646 h 1873"/>
              <a:gd name="T4" fmla="*/ 2147483646 w 800"/>
              <a:gd name="T5" fmla="*/ 2147483646 h 1873"/>
              <a:gd name="T6" fmla="*/ 0 w 800"/>
              <a:gd name="T7" fmla="*/ 2147483646 h 1873"/>
              <a:gd name="T8" fmla="*/ 0 w 800"/>
              <a:gd name="T9" fmla="*/ 2147483646 h 1873"/>
              <a:gd name="T10" fmla="*/ 2147483646 w 800"/>
              <a:gd name="T11" fmla="*/ 2147483646 h 1873"/>
              <a:gd name="T12" fmla="*/ 2147483646 w 800"/>
              <a:gd name="T13" fmla="*/ 2147483646 h 1873"/>
              <a:gd name="T14" fmla="*/ 2147483646 w 800"/>
              <a:gd name="T15" fmla="*/ 2147483646 h 1873"/>
              <a:gd name="T16" fmla="*/ 2147483646 w 800"/>
              <a:gd name="T17" fmla="*/ 2147483646 h 1873"/>
              <a:gd name="T18" fmla="*/ 2147483646 w 800"/>
              <a:gd name="T19" fmla="*/ 2147483646 h 1873"/>
              <a:gd name="T20" fmla="*/ 2147483646 w 800"/>
              <a:gd name="T21" fmla="*/ 2147483646 h 1873"/>
              <a:gd name="T22" fmla="*/ 2147483646 w 800"/>
              <a:gd name="T23" fmla="*/ 2147483646 h 1873"/>
              <a:gd name="T24" fmla="*/ 2147483646 w 800"/>
              <a:gd name="T25" fmla="*/ 0 h 1873"/>
              <a:gd name="T26" fmla="*/ 2147483646 w 800"/>
              <a:gd name="T27" fmla="*/ 2147483646 h 187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800" h="1873">
                <a:moveTo>
                  <a:pt x="363" y="9"/>
                </a:moveTo>
                <a:lnTo>
                  <a:pt x="136" y="100"/>
                </a:lnTo>
                <a:lnTo>
                  <a:pt x="18" y="464"/>
                </a:lnTo>
                <a:lnTo>
                  <a:pt x="0" y="755"/>
                </a:lnTo>
                <a:lnTo>
                  <a:pt x="0" y="1109"/>
                </a:lnTo>
                <a:lnTo>
                  <a:pt x="27" y="1591"/>
                </a:lnTo>
                <a:lnTo>
                  <a:pt x="200" y="1836"/>
                </a:lnTo>
                <a:lnTo>
                  <a:pt x="454" y="1873"/>
                </a:lnTo>
                <a:lnTo>
                  <a:pt x="627" y="1745"/>
                </a:lnTo>
                <a:lnTo>
                  <a:pt x="800" y="1255"/>
                </a:lnTo>
                <a:lnTo>
                  <a:pt x="772" y="673"/>
                </a:lnTo>
                <a:lnTo>
                  <a:pt x="691" y="227"/>
                </a:lnTo>
                <a:lnTo>
                  <a:pt x="518" y="0"/>
                </a:lnTo>
                <a:lnTo>
                  <a:pt x="363" y="9"/>
                </a:lnTo>
                <a:close/>
              </a:path>
            </a:pathLst>
          </a:custGeom>
          <a:noFill/>
          <a:ln w="28575" cap="flat" cmpd="sng">
            <a:solidFill>
              <a:srgbClr val="993366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8" name="Text Box 20"/>
          <p:cNvSpPr txBox="1">
            <a:spLocks noChangeArrowheads="1"/>
          </p:cNvSpPr>
          <p:nvPr/>
        </p:nvSpPr>
        <p:spPr bwMode="auto">
          <a:xfrm>
            <a:off x="1895475" y="3413125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>
                <a:solidFill>
                  <a:srgbClr val="993366"/>
                </a:solidFill>
              </a:rPr>
              <a:t>S</a:t>
            </a:r>
            <a:r>
              <a:rPr lang="en-US" altLang="en-US" b="1" baseline="-25000">
                <a:solidFill>
                  <a:srgbClr val="993366"/>
                </a:solidFill>
              </a:rPr>
              <a:t>3</a:t>
            </a:r>
            <a:endParaRPr lang="en-US" altLang="en-US" b="1">
              <a:solidFill>
                <a:srgbClr val="993366"/>
              </a:solidFill>
            </a:endParaRPr>
          </a:p>
        </p:txBody>
      </p:sp>
      <p:sp>
        <p:nvSpPr>
          <p:cNvPr id="37909" name="Freeform 21"/>
          <p:cNvSpPr>
            <a:spLocks/>
          </p:cNvSpPr>
          <p:nvPr/>
        </p:nvSpPr>
        <p:spPr bwMode="auto">
          <a:xfrm>
            <a:off x="2497138" y="2020888"/>
            <a:ext cx="2625725" cy="3217862"/>
          </a:xfrm>
          <a:custGeom>
            <a:avLst/>
            <a:gdLst>
              <a:gd name="T0" fmla="*/ 2147483646 w 1654"/>
              <a:gd name="T1" fmla="*/ 0 h 2027"/>
              <a:gd name="T2" fmla="*/ 2147483646 w 1654"/>
              <a:gd name="T3" fmla="*/ 2147483646 h 2027"/>
              <a:gd name="T4" fmla="*/ 2147483646 w 1654"/>
              <a:gd name="T5" fmla="*/ 2147483646 h 2027"/>
              <a:gd name="T6" fmla="*/ 2147483646 w 1654"/>
              <a:gd name="T7" fmla="*/ 2147483646 h 2027"/>
              <a:gd name="T8" fmla="*/ 2147483646 w 1654"/>
              <a:gd name="T9" fmla="*/ 2147483646 h 2027"/>
              <a:gd name="T10" fmla="*/ 2147483646 w 1654"/>
              <a:gd name="T11" fmla="*/ 2147483646 h 2027"/>
              <a:gd name="T12" fmla="*/ 2147483646 w 1654"/>
              <a:gd name="T13" fmla="*/ 2147483646 h 2027"/>
              <a:gd name="T14" fmla="*/ 2147483646 w 1654"/>
              <a:gd name="T15" fmla="*/ 2147483646 h 2027"/>
              <a:gd name="T16" fmla="*/ 2147483646 w 1654"/>
              <a:gd name="T17" fmla="*/ 2147483646 h 2027"/>
              <a:gd name="T18" fmla="*/ 2147483646 w 1654"/>
              <a:gd name="T19" fmla="*/ 2147483646 h 2027"/>
              <a:gd name="T20" fmla="*/ 2147483646 w 1654"/>
              <a:gd name="T21" fmla="*/ 2147483646 h 2027"/>
              <a:gd name="T22" fmla="*/ 0 w 1654"/>
              <a:gd name="T23" fmla="*/ 2147483646 h 2027"/>
              <a:gd name="T24" fmla="*/ 0 w 1654"/>
              <a:gd name="T25" fmla="*/ 2147483646 h 2027"/>
              <a:gd name="T26" fmla="*/ 2147483646 w 1654"/>
              <a:gd name="T27" fmla="*/ 2147483646 h 2027"/>
              <a:gd name="T28" fmla="*/ 2147483646 w 1654"/>
              <a:gd name="T29" fmla="*/ 2147483646 h 2027"/>
              <a:gd name="T30" fmla="*/ 2147483646 w 1654"/>
              <a:gd name="T31" fmla="*/ 2147483646 h 2027"/>
              <a:gd name="T32" fmla="*/ 2147483646 w 1654"/>
              <a:gd name="T33" fmla="*/ 2147483646 h 2027"/>
              <a:gd name="T34" fmla="*/ 2147483646 w 1654"/>
              <a:gd name="T35" fmla="*/ 2147483646 h 2027"/>
              <a:gd name="T36" fmla="*/ 2147483646 w 1654"/>
              <a:gd name="T37" fmla="*/ 2147483646 h 2027"/>
              <a:gd name="T38" fmla="*/ 2147483646 w 1654"/>
              <a:gd name="T39" fmla="*/ 2147483646 h 2027"/>
              <a:gd name="T40" fmla="*/ 2147483646 w 1654"/>
              <a:gd name="T41" fmla="*/ 2147483646 h 2027"/>
              <a:gd name="T42" fmla="*/ 2147483646 w 1654"/>
              <a:gd name="T43" fmla="*/ 2147483646 h 2027"/>
              <a:gd name="T44" fmla="*/ 2147483646 w 1654"/>
              <a:gd name="T45" fmla="*/ 2147483646 h 2027"/>
              <a:gd name="T46" fmla="*/ 2147483646 w 1654"/>
              <a:gd name="T47" fmla="*/ 2147483646 h 2027"/>
              <a:gd name="T48" fmla="*/ 2147483646 w 1654"/>
              <a:gd name="T49" fmla="*/ 2147483646 h 2027"/>
              <a:gd name="T50" fmla="*/ 2147483646 w 1654"/>
              <a:gd name="T51" fmla="*/ 2147483646 h 2027"/>
              <a:gd name="T52" fmla="*/ 2147483646 w 1654"/>
              <a:gd name="T53" fmla="*/ 2147483646 h 2027"/>
              <a:gd name="T54" fmla="*/ 2147483646 w 1654"/>
              <a:gd name="T55" fmla="*/ 2147483646 h 2027"/>
              <a:gd name="T56" fmla="*/ 2147483646 w 1654"/>
              <a:gd name="T57" fmla="*/ 2147483646 h 2027"/>
              <a:gd name="T58" fmla="*/ 2147483646 w 1654"/>
              <a:gd name="T59" fmla="*/ 2147483646 h 2027"/>
              <a:gd name="T60" fmla="*/ 2147483646 w 1654"/>
              <a:gd name="T61" fmla="*/ 2147483646 h 2027"/>
              <a:gd name="T62" fmla="*/ 2147483646 w 1654"/>
              <a:gd name="T63" fmla="*/ 0 h 202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1654" h="2027">
                <a:moveTo>
                  <a:pt x="1409" y="0"/>
                </a:moveTo>
                <a:lnTo>
                  <a:pt x="1199" y="36"/>
                </a:lnTo>
                <a:lnTo>
                  <a:pt x="1099" y="191"/>
                </a:lnTo>
                <a:lnTo>
                  <a:pt x="999" y="363"/>
                </a:lnTo>
                <a:lnTo>
                  <a:pt x="927" y="627"/>
                </a:lnTo>
                <a:lnTo>
                  <a:pt x="909" y="864"/>
                </a:lnTo>
                <a:lnTo>
                  <a:pt x="809" y="973"/>
                </a:lnTo>
                <a:lnTo>
                  <a:pt x="627" y="1045"/>
                </a:lnTo>
                <a:lnTo>
                  <a:pt x="454" y="1036"/>
                </a:lnTo>
                <a:lnTo>
                  <a:pt x="190" y="1036"/>
                </a:lnTo>
                <a:lnTo>
                  <a:pt x="63" y="1064"/>
                </a:lnTo>
                <a:lnTo>
                  <a:pt x="0" y="1127"/>
                </a:lnTo>
                <a:lnTo>
                  <a:pt x="0" y="1227"/>
                </a:lnTo>
                <a:lnTo>
                  <a:pt x="18" y="1282"/>
                </a:lnTo>
                <a:lnTo>
                  <a:pt x="136" y="1336"/>
                </a:lnTo>
                <a:lnTo>
                  <a:pt x="245" y="1364"/>
                </a:lnTo>
                <a:lnTo>
                  <a:pt x="436" y="1400"/>
                </a:lnTo>
                <a:lnTo>
                  <a:pt x="554" y="1409"/>
                </a:lnTo>
                <a:lnTo>
                  <a:pt x="827" y="1427"/>
                </a:lnTo>
                <a:lnTo>
                  <a:pt x="945" y="1509"/>
                </a:lnTo>
                <a:lnTo>
                  <a:pt x="1018" y="1627"/>
                </a:lnTo>
                <a:lnTo>
                  <a:pt x="1036" y="1682"/>
                </a:lnTo>
                <a:lnTo>
                  <a:pt x="1027" y="1809"/>
                </a:lnTo>
                <a:lnTo>
                  <a:pt x="1127" y="1991"/>
                </a:lnTo>
                <a:lnTo>
                  <a:pt x="1354" y="2027"/>
                </a:lnTo>
                <a:lnTo>
                  <a:pt x="1518" y="1945"/>
                </a:lnTo>
                <a:lnTo>
                  <a:pt x="1554" y="1836"/>
                </a:lnTo>
                <a:lnTo>
                  <a:pt x="1608" y="1718"/>
                </a:lnTo>
                <a:lnTo>
                  <a:pt x="1654" y="1173"/>
                </a:lnTo>
                <a:lnTo>
                  <a:pt x="1608" y="509"/>
                </a:lnTo>
                <a:lnTo>
                  <a:pt x="1545" y="91"/>
                </a:lnTo>
                <a:lnTo>
                  <a:pt x="1409" y="0"/>
                </a:lnTo>
                <a:close/>
              </a:path>
            </a:pathLst>
          </a:cu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10" name="Text Box 22"/>
          <p:cNvSpPr txBox="1">
            <a:spLocks noChangeArrowheads="1"/>
          </p:cNvSpPr>
          <p:nvPr/>
        </p:nvSpPr>
        <p:spPr bwMode="auto">
          <a:xfrm>
            <a:off x="4381500" y="5202238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/>
              <a:t>S</a:t>
            </a:r>
            <a:r>
              <a:rPr lang="en-US" altLang="en-US" b="1" baseline="-25000"/>
              <a:t>4</a:t>
            </a:r>
            <a:endParaRPr lang="en-US" altLang="en-US" b="1"/>
          </a:p>
        </p:txBody>
      </p:sp>
      <p:sp>
        <p:nvSpPr>
          <p:cNvPr id="37911" name="Freeform 23"/>
          <p:cNvSpPr>
            <a:spLocks/>
          </p:cNvSpPr>
          <p:nvPr/>
        </p:nvSpPr>
        <p:spPr bwMode="auto">
          <a:xfrm>
            <a:off x="5511800" y="2078038"/>
            <a:ext cx="938213" cy="3290887"/>
          </a:xfrm>
          <a:custGeom>
            <a:avLst/>
            <a:gdLst>
              <a:gd name="T0" fmla="*/ 2147483646 w 591"/>
              <a:gd name="T1" fmla="*/ 0 h 2073"/>
              <a:gd name="T2" fmla="*/ 2147483646 w 591"/>
              <a:gd name="T3" fmla="*/ 2147483646 h 2073"/>
              <a:gd name="T4" fmla="*/ 2147483646 w 591"/>
              <a:gd name="T5" fmla="*/ 2147483646 h 2073"/>
              <a:gd name="T6" fmla="*/ 2147483646 w 591"/>
              <a:gd name="T7" fmla="*/ 2147483646 h 2073"/>
              <a:gd name="T8" fmla="*/ 0 w 591"/>
              <a:gd name="T9" fmla="*/ 2147483646 h 2073"/>
              <a:gd name="T10" fmla="*/ 0 w 591"/>
              <a:gd name="T11" fmla="*/ 2147483646 h 2073"/>
              <a:gd name="T12" fmla="*/ 2147483646 w 591"/>
              <a:gd name="T13" fmla="*/ 2147483646 h 2073"/>
              <a:gd name="T14" fmla="*/ 2147483646 w 591"/>
              <a:gd name="T15" fmla="*/ 2147483646 h 2073"/>
              <a:gd name="T16" fmla="*/ 2147483646 w 591"/>
              <a:gd name="T17" fmla="*/ 2147483646 h 2073"/>
              <a:gd name="T18" fmla="*/ 2147483646 w 591"/>
              <a:gd name="T19" fmla="*/ 2147483646 h 2073"/>
              <a:gd name="T20" fmla="*/ 2147483646 w 591"/>
              <a:gd name="T21" fmla="*/ 2147483646 h 2073"/>
              <a:gd name="T22" fmla="*/ 2147483646 w 591"/>
              <a:gd name="T23" fmla="*/ 2147483646 h 2073"/>
              <a:gd name="T24" fmla="*/ 2147483646 w 591"/>
              <a:gd name="T25" fmla="*/ 2147483646 h 2073"/>
              <a:gd name="T26" fmla="*/ 2147483646 w 591"/>
              <a:gd name="T27" fmla="*/ 2147483646 h 2073"/>
              <a:gd name="T28" fmla="*/ 2147483646 w 591"/>
              <a:gd name="T29" fmla="*/ 2147483646 h 2073"/>
              <a:gd name="T30" fmla="*/ 2147483646 w 591"/>
              <a:gd name="T31" fmla="*/ 2147483646 h 2073"/>
              <a:gd name="T32" fmla="*/ 2147483646 w 591"/>
              <a:gd name="T33" fmla="*/ 2147483646 h 2073"/>
              <a:gd name="T34" fmla="*/ 2147483646 w 591"/>
              <a:gd name="T35" fmla="*/ 2147483646 h 2073"/>
              <a:gd name="T36" fmla="*/ 2147483646 w 591"/>
              <a:gd name="T37" fmla="*/ 0 h 2073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591" h="2073">
                <a:moveTo>
                  <a:pt x="391" y="0"/>
                </a:moveTo>
                <a:lnTo>
                  <a:pt x="164" y="73"/>
                </a:lnTo>
                <a:lnTo>
                  <a:pt x="73" y="273"/>
                </a:lnTo>
                <a:lnTo>
                  <a:pt x="55" y="546"/>
                </a:lnTo>
                <a:lnTo>
                  <a:pt x="0" y="882"/>
                </a:lnTo>
                <a:lnTo>
                  <a:pt x="0" y="1273"/>
                </a:lnTo>
                <a:lnTo>
                  <a:pt x="46" y="1637"/>
                </a:lnTo>
                <a:lnTo>
                  <a:pt x="100" y="1900"/>
                </a:lnTo>
                <a:lnTo>
                  <a:pt x="209" y="2064"/>
                </a:lnTo>
                <a:lnTo>
                  <a:pt x="400" y="2073"/>
                </a:lnTo>
                <a:lnTo>
                  <a:pt x="446" y="1955"/>
                </a:lnTo>
                <a:lnTo>
                  <a:pt x="573" y="1582"/>
                </a:lnTo>
                <a:lnTo>
                  <a:pt x="582" y="1282"/>
                </a:lnTo>
                <a:lnTo>
                  <a:pt x="591" y="1055"/>
                </a:lnTo>
                <a:lnTo>
                  <a:pt x="582" y="764"/>
                </a:lnTo>
                <a:lnTo>
                  <a:pt x="582" y="637"/>
                </a:lnTo>
                <a:lnTo>
                  <a:pt x="582" y="300"/>
                </a:lnTo>
                <a:lnTo>
                  <a:pt x="455" y="18"/>
                </a:lnTo>
                <a:lnTo>
                  <a:pt x="391" y="0"/>
                </a:lnTo>
                <a:close/>
              </a:path>
            </a:pathLst>
          </a:custGeom>
          <a:noFill/>
          <a:ln w="28575" cap="flat" cmpd="sng">
            <a:solidFill>
              <a:schemeClr val="hlink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12" name="Text Box 24"/>
          <p:cNvSpPr txBox="1">
            <a:spLocks noChangeArrowheads="1"/>
          </p:cNvSpPr>
          <p:nvPr/>
        </p:nvSpPr>
        <p:spPr bwMode="auto">
          <a:xfrm>
            <a:off x="6400800" y="4813300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>
                <a:solidFill>
                  <a:schemeClr val="hlink"/>
                </a:solidFill>
              </a:rPr>
              <a:t>S</a:t>
            </a:r>
            <a:r>
              <a:rPr lang="en-US" altLang="en-US" b="1" baseline="-25000">
                <a:solidFill>
                  <a:schemeClr val="hlink"/>
                </a:solidFill>
              </a:rPr>
              <a:t>5</a:t>
            </a:r>
            <a:endParaRPr lang="en-US" altLang="en-US" b="1">
              <a:solidFill>
                <a:schemeClr val="hlink"/>
              </a:solidFill>
            </a:endParaRPr>
          </a:p>
        </p:txBody>
      </p:sp>
      <p:sp>
        <p:nvSpPr>
          <p:cNvPr id="37913" name="Freeform 25"/>
          <p:cNvSpPr>
            <a:spLocks/>
          </p:cNvSpPr>
          <p:nvPr/>
        </p:nvSpPr>
        <p:spPr bwMode="auto">
          <a:xfrm>
            <a:off x="2497138" y="4113213"/>
            <a:ext cx="2371725" cy="1169987"/>
          </a:xfrm>
          <a:custGeom>
            <a:avLst/>
            <a:gdLst>
              <a:gd name="T0" fmla="*/ 2147483646 w 1494"/>
              <a:gd name="T1" fmla="*/ 2147483646 h 737"/>
              <a:gd name="T2" fmla="*/ 2147483646 w 1494"/>
              <a:gd name="T3" fmla="*/ 2147483646 h 737"/>
              <a:gd name="T4" fmla="*/ 2147483646 w 1494"/>
              <a:gd name="T5" fmla="*/ 2147483646 h 737"/>
              <a:gd name="T6" fmla="*/ 2147483646 w 1494"/>
              <a:gd name="T7" fmla="*/ 0 h 737"/>
              <a:gd name="T8" fmla="*/ 2147483646 w 1494"/>
              <a:gd name="T9" fmla="*/ 2147483646 h 737"/>
              <a:gd name="T10" fmla="*/ 2147483646 w 1494"/>
              <a:gd name="T11" fmla="*/ 2147483646 h 737"/>
              <a:gd name="T12" fmla="*/ 0 w 1494"/>
              <a:gd name="T13" fmla="*/ 2147483646 h 737"/>
              <a:gd name="T14" fmla="*/ 2147483646 w 1494"/>
              <a:gd name="T15" fmla="*/ 2147483646 h 737"/>
              <a:gd name="T16" fmla="*/ 2147483646 w 1494"/>
              <a:gd name="T17" fmla="*/ 2147483646 h 737"/>
              <a:gd name="T18" fmla="*/ 2147483646 w 1494"/>
              <a:gd name="T19" fmla="*/ 2147483646 h 737"/>
              <a:gd name="T20" fmla="*/ 2147483646 w 1494"/>
              <a:gd name="T21" fmla="*/ 2147483646 h 737"/>
              <a:gd name="T22" fmla="*/ 2147483646 w 1494"/>
              <a:gd name="T23" fmla="*/ 2147483646 h 737"/>
              <a:gd name="T24" fmla="*/ 2147483646 w 1494"/>
              <a:gd name="T25" fmla="*/ 2147483646 h 737"/>
              <a:gd name="T26" fmla="*/ 2147483646 w 1494"/>
              <a:gd name="T27" fmla="*/ 2147483646 h 737"/>
              <a:gd name="T28" fmla="*/ 2147483646 w 1494"/>
              <a:gd name="T29" fmla="*/ 2147483646 h 737"/>
              <a:gd name="T30" fmla="*/ 2147483646 w 1494"/>
              <a:gd name="T31" fmla="*/ 2147483646 h 737"/>
              <a:gd name="T32" fmla="*/ 2147483646 w 1494"/>
              <a:gd name="T33" fmla="*/ 2147483646 h 73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494" h="737">
                <a:moveTo>
                  <a:pt x="1390" y="136"/>
                </a:moveTo>
                <a:lnTo>
                  <a:pt x="1109" y="82"/>
                </a:lnTo>
                <a:lnTo>
                  <a:pt x="754" y="36"/>
                </a:lnTo>
                <a:lnTo>
                  <a:pt x="563" y="0"/>
                </a:lnTo>
                <a:lnTo>
                  <a:pt x="272" y="91"/>
                </a:lnTo>
                <a:lnTo>
                  <a:pt x="45" y="200"/>
                </a:lnTo>
                <a:lnTo>
                  <a:pt x="0" y="364"/>
                </a:lnTo>
                <a:lnTo>
                  <a:pt x="36" y="673"/>
                </a:lnTo>
                <a:lnTo>
                  <a:pt x="172" y="700"/>
                </a:lnTo>
                <a:lnTo>
                  <a:pt x="672" y="737"/>
                </a:lnTo>
                <a:lnTo>
                  <a:pt x="1118" y="709"/>
                </a:lnTo>
                <a:lnTo>
                  <a:pt x="1427" y="627"/>
                </a:lnTo>
                <a:lnTo>
                  <a:pt x="1490" y="446"/>
                </a:lnTo>
                <a:cubicBezTo>
                  <a:pt x="1487" y="385"/>
                  <a:pt x="1494" y="323"/>
                  <a:pt x="1481" y="264"/>
                </a:cubicBezTo>
                <a:cubicBezTo>
                  <a:pt x="1479" y="254"/>
                  <a:pt x="1412" y="168"/>
                  <a:pt x="1399" y="155"/>
                </a:cubicBezTo>
                <a:cubicBezTo>
                  <a:pt x="1391" y="147"/>
                  <a:pt x="1377" y="146"/>
                  <a:pt x="1372" y="136"/>
                </a:cubicBezTo>
                <a:cubicBezTo>
                  <a:pt x="1369" y="131"/>
                  <a:pt x="1384" y="136"/>
                  <a:pt x="1390" y="136"/>
                </a:cubicBezTo>
                <a:close/>
              </a:path>
            </a:pathLst>
          </a:custGeom>
          <a:noFill/>
          <a:ln w="28575" cap="flat" cmpd="sng">
            <a:solidFill>
              <a:srgbClr val="9900F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14" name="Text Box 26"/>
          <p:cNvSpPr txBox="1">
            <a:spLocks noChangeArrowheads="1"/>
          </p:cNvSpPr>
          <p:nvPr/>
        </p:nvSpPr>
        <p:spPr bwMode="auto">
          <a:xfrm>
            <a:off x="1957388" y="5014913"/>
            <a:ext cx="455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>
                <a:solidFill>
                  <a:srgbClr val="9900FF"/>
                </a:solidFill>
              </a:rPr>
              <a:t>S</a:t>
            </a:r>
            <a:r>
              <a:rPr lang="en-US" altLang="en-US" b="1" baseline="-25000">
                <a:solidFill>
                  <a:srgbClr val="9900FF"/>
                </a:solidFill>
              </a:rPr>
              <a:t>6</a:t>
            </a:r>
            <a:endParaRPr lang="en-US" altLang="en-US" b="1"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-16302" y="-3175"/>
            <a:ext cx="8925171" cy="747757"/>
          </a:xfrm>
        </p:spPr>
        <p:txBody>
          <a:bodyPr>
            <a:normAutofit/>
          </a:bodyPr>
          <a:lstStyle/>
          <a:p>
            <a:pPr algn="r" eaLnBrk="1" hangingPunct="1"/>
            <a:r>
              <a:rPr lang="en-US" sz="3200" b="1" i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Set-covering problem</a:t>
            </a:r>
            <a:endParaRPr lang="en-US" altLang="en-US" sz="3200" b="1" dirty="0">
              <a:solidFill>
                <a:srgbClr val="FF0000"/>
              </a:solidFill>
            </a:endParaRPr>
          </a:p>
        </p:txBody>
      </p:sp>
      <p:sp>
        <p:nvSpPr>
          <p:cNvPr id="38915" name="Oval 3"/>
          <p:cNvSpPr>
            <a:spLocks noChangeArrowheads="1"/>
          </p:cNvSpPr>
          <p:nvPr/>
        </p:nvSpPr>
        <p:spPr bwMode="auto">
          <a:xfrm>
            <a:off x="2741613" y="2454275"/>
            <a:ext cx="317500" cy="2873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8916" name="Oval 4"/>
          <p:cNvSpPr>
            <a:spLocks noChangeArrowheads="1"/>
          </p:cNvSpPr>
          <p:nvPr/>
        </p:nvSpPr>
        <p:spPr bwMode="auto">
          <a:xfrm>
            <a:off x="2749550" y="3097213"/>
            <a:ext cx="317500" cy="28733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8917" name="Oval 5"/>
          <p:cNvSpPr>
            <a:spLocks noChangeArrowheads="1"/>
          </p:cNvSpPr>
          <p:nvPr/>
        </p:nvSpPr>
        <p:spPr bwMode="auto">
          <a:xfrm>
            <a:off x="2757488" y="3740150"/>
            <a:ext cx="317500" cy="2873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8918" name="Oval 6"/>
          <p:cNvSpPr>
            <a:spLocks noChangeArrowheads="1"/>
          </p:cNvSpPr>
          <p:nvPr/>
        </p:nvSpPr>
        <p:spPr bwMode="auto">
          <a:xfrm>
            <a:off x="2765425" y="4383088"/>
            <a:ext cx="317500" cy="28733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8919" name="Oval 7"/>
          <p:cNvSpPr>
            <a:spLocks noChangeArrowheads="1"/>
          </p:cNvSpPr>
          <p:nvPr/>
        </p:nvSpPr>
        <p:spPr bwMode="auto">
          <a:xfrm>
            <a:off x="4279900" y="2444750"/>
            <a:ext cx="317500" cy="2873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8920" name="Oval 8"/>
          <p:cNvSpPr>
            <a:spLocks noChangeArrowheads="1"/>
          </p:cNvSpPr>
          <p:nvPr/>
        </p:nvSpPr>
        <p:spPr bwMode="auto">
          <a:xfrm>
            <a:off x="4287838" y="3087688"/>
            <a:ext cx="317500" cy="28733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8921" name="Oval 9"/>
          <p:cNvSpPr>
            <a:spLocks noChangeArrowheads="1"/>
          </p:cNvSpPr>
          <p:nvPr/>
        </p:nvSpPr>
        <p:spPr bwMode="auto">
          <a:xfrm>
            <a:off x="4295775" y="3730625"/>
            <a:ext cx="317500" cy="2873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8922" name="Oval 10"/>
          <p:cNvSpPr>
            <a:spLocks noChangeArrowheads="1"/>
          </p:cNvSpPr>
          <p:nvPr/>
        </p:nvSpPr>
        <p:spPr bwMode="auto">
          <a:xfrm>
            <a:off x="4303713" y="4373563"/>
            <a:ext cx="317500" cy="28733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8923" name="Oval 11"/>
          <p:cNvSpPr>
            <a:spLocks noChangeArrowheads="1"/>
          </p:cNvSpPr>
          <p:nvPr/>
        </p:nvSpPr>
        <p:spPr bwMode="auto">
          <a:xfrm>
            <a:off x="5818188" y="2435225"/>
            <a:ext cx="317500" cy="2873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8924" name="Oval 12"/>
          <p:cNvSpPr>
            <a:spLocks noChangeArrowheads="1"/>
          </p:cNvSpPr>
          <p:nvPr/>
        </p:nvSpPr>
        <p:spPr bwMode="auto">
          <a:xfrm>
            <a:off x="5826125" y="3078163"/>
            <a:ext cx="317500" cy="28733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8925" name="Oval 13"/>
          <p:cNvSpPr>
            <a:spLocks noChangeArrowheads="1"/>
          </p:cNvSpPr>
          <p:nvPr/>
        </p:nvSpPr>
        <p:spPr bwMode="auto">
          <a:xfrm>
            <a:off x="5834063" y="3721100"/>
            <a:ext cx="317500" cy="2873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8926" name="Oval 14"/>
          <p:cNvSpPr>
            <a:spLocks noChangeArrowheads="1"/>
          </p:cNvSpPr>
          <p:nvPr/>
        </p:nvSpPr>
        <p:spPr bwMode="auto">
          <a:xfrm>
            <a:off x="5842000" y="4364038"/>
            <a:ext cx="317500" cy="28733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8927" name="Freeform 15"/>
          <p:cNvSpPr>
            <a:spLocks/>
          </p:cNvSpPr>
          <p:nvPr/>
        </p:nvSpPr>
        <p:spPr bwMode="auto">
          <a:xfrm>
            <a:off x="2497138" y="2120900"/>
            <a:ext cx="3981450" cy="1444625"/>
          </a:xfrm>
          <a:custGeom>
            <a:avLst/>
            <a:gdLst>
              <a:gd name="T0" fmla="*/ 2147483646 w 2508"/>
              <a:gd name="T1" fmla="*/ 2147483646 h 910"/>
              <a:gd name="T2" fmla="*/ 2147483646 w 2508"/>
              <a:gd name="T3" fmla="*/ 2147483646 h 910"/>
              <a:gd name="T4" fmla="*/ 2147483646 w 2508"/>
              <a:gd name="T5" fmla="*/ 2147483646 h 910"/>
              <a:gd name="T6" fmla="*/ 2147483646 w 2508"/>
              <a:gd name="T7" fmla="*/ 2147483646 h 910"/>
              <a:gd name="T8" fmla="*/ 0 w 2508"/>
              <a:gd name="T9" fmla="*/ 2147483646 h 910"/>
              <a:gd name="T10" fmla="*/ 2147483646 w 2508"/>
              <a:gd name="T11" fmla="*/ 2147483646 h 910"/>
              <a:gd name="T12" fmla="*/ 2147483646 w 2508"/>
              <a:gd name="T13" fmla="*/ 2147483646 h 910"/>
              <a:gd name="T14" fmla="*/ 2147483646 w 2508"/>
              <a:gd name="T15" fmla="*/ 2147483646 h 910"/>
              <a:gd name="T16" fmla="*/ 2147483646 w 2508"/>
              <a:gd name="T17" fmla="*/ 2147483646 h 910"/>
              <a:gd name="T18" fmla="*/ 2147483646 w 2508"/>
              <a:gd name="T19" fmla="*/ 2147483646 h 910"/>
              <a:gd name="T20" fmla="*/ 2147483646 w 2508"/>
              <a:gd name="T21" fmla="*/ 2147483646 h 910"/>
              <a:gd name="T22" fmla="*/ 2147483646 w 2508"/>
              <a:gd name="T23" fmla="*/ 2147483646 h 910"/>
              <a:gd name="T24" fmla="*/ 2147483646 w 2508"/>
              <a:gd name="T25" fmla="*/ 2147483646 h 910"/>
              <a:gd name="T26" fmla="*/ 2147483646 w 2508"/>
              <a:gd name="T27" fmla="*/ 2147483646 h 910"/>
              <a:gd name="T28" fmla="*/ 2147483646 w 2508"/>
              <a:gd name="T29" fmla="*/ 2147483646 h 910"/>
              <a:gd name="T30" fmla="*/ 2147483646 w 2508"/>
              <a:gd name="T31" fmla="*/ 2147483646 h 910"/>
              <a:gd name="T32" fmla="*/ 2147483646 w 2508"/>
              <a:gd name="T33" fmla="*/ 2147483646 h 910"/>
              <a:gd name="T34" fmla="*/ 2147483646 w 2508"/>
              <a:gd name="T35" fmla="*/ 2147483646 h 910"/>
              <a:gd name="T36" fmla="*/ 2147483646 w 2508"/>
              <a:gd name="T37" fmla="*/ 0 h 910"/>
              <a:gd name="T38" fmla="*/ 2147483646 w 2508"/>
              <a:gd name="T39" fmla="*/ 2147483646 h 910"/>
              <a:gd name="T40" fmla="*/ 2147483646 w 2508"/>
              <a:gd name="T41" fmla="*/ 2147483646 h 910"/>
              <a:gd name="T42" fmla="*/ 2147483646 w 2508"/>
              <a:gd name="T43" fmla="*/ 2147483646 h 91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2508" h="910">
                <a:moveTo>
                  <a:pt x="190" y="110"/>
                </a:moveTo>
                <a:lnTo>
                  <a:pt x="54" y="146"/>
                </a:lnTo>
                <a:lnTo>
                  <a:pt x="9" y="337"/>
                </a:lnTo>
                <a:lnTo>
                  <a:pt x="9" y="573"/>
                </a:lnTo>
                <a:lnTo>
                  <a:pt x="0" y="773"/>
                </a:lnTo>
                <a:lnTo>
                  <a:pt x="118" y="901"/>
                </a:lnTo>
                <a:lnTo>
                  <a:pt x="500" y="901"/>
                </a:lnTo>
                <a:lnTo>
                  <a:pt x="781" y="910"/>
                </a:lnTo>
                <a:lnTo>
                  <a:pt x="1290" y="891"/>
                </a:lnTo>
                <a:lnTo>
                  <a:pt x="1672" y="891"/>
                </a:lnTo>
                <a:lnTo>
                  <a:pt x="2118" y="901"/>
                </a:lnTo>
                <a:lnTo>
                  <a:pt x="2436" y="873"/>
                </a:lnTo>
                <a:lnTo>
                  <a:pt x="2508" y="701"/>
                </a:lnTo>
                <a:lnTo>
                  <a:pt x="2508" y="482"/>
                </a:lnTo>
                <a:lnTo>
                  <a:pt x="2408" y="155"/>
                </a:lnTo>
                <a:lnTo>
                  <a:pt x="2181" y="37"/>
                </a:lnTo>
                <a:lnTo>
                  <a:pt x="2063" y="28"/>
                </a:lnTo>
                <a:lnTo>
                  <a:pt x="1808" y="19"/>
                </a:lnTo>
                <a:lnTo>
                  <a:pt x="1118" y="0"/>
                </a:lnTo>
                <a:lnTo>
                  <a:pt x="718" y="37"/>
                </a:lnTo>
                <a:lnTo>
                  <a:pt x="281" y="82"/>
                </a:lnTo>
                <a:lnTo>
                  <a:pt x="190" y="110"/>
                </a:lnTo>
                <a:close/>
              </a:path>
            </a:pathLst>
          </a:custGeom>
          <a:solidFill>
            <a:srgbClr val="CC0000"/>
          </a:solidFill>
          <a:ln w="28575" cap="flat" cmpd="sng">
            <a:solidFill>
              <a:srgbClr val="CC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8" name="Text Box 16"/>
          <p:cNvSpPr txBox="1">
            <a:spLocks noChangeArrowheads="1"/>
          </p:cNvSpPr>
          <p:nvPr/>
        </p:nvSpPr>
        <p:spPr bwMode="auto">
          <a:xfrm>
            <a:off x="6421438" y="2201863"/>
            <a:ext cx="455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>
                <a:solidFill>
                  <a:srgbClr val="CC0000"/>
                </a:solidFill>
              </a:rPr>
              <a:t>S</a:t>
            </a:r>
            <a:r>
              <a:rPr lang="en-US" altLang="en-US" b="1" baseline="-25000">
                <a:solidFill>
                  <a:srgbClr val="CC0000"/>
                </a:solidFill>
              </a:rPr>
              <a:t>1</a:t>
            </a:r>
            <a:endParaRPr lang="en-US" altLang="en-US" b="1">
              <a:solidFill>
                <a:srgbClr val="CC0000"/>
              </a:solidFill>
            </a:endParaRPr>
          </a:p>
        </p:txBody>
      </p:sp>
      <p:sp>
        <p:nvSpPr>
          <p:cNvPr id="38929" name="Freeform 17"/>
          <p:cNvSpPr>
            <a:spLocks/>
          </p:cNvSpPr>
          <p:nvPr/>
        </p:nvSpPr>
        <p:spPr bwMode="auto">
          <a:xfrm>
            <a:off x="4068763" y="2930525"/>
            <a:ext cx="2324100" cy="1270000"/>
          </a:xfrm>
          <a:custGeom>
            <a:avLst/>
            <a:gdLst>
              <a:gd name="T0" fmla="*/ 2147483646 w 1464"/>
              <a:gd name="T1" fmla="*/ 2147483646 h 800"/>
              <a:gd name="T2" fmla="*/ 2147483646 w 1464"/>
              <a:gd name="T3" fmla="*/ 2147483646 h 800"/>
              <a:gd name="T4" fmla="*/ 2147483646 w 1464"/>
              <a:gd name="T5" fmla="*/ 2147483646 h 800"/>
              <a:gd name="T6" fmla="*/ 0 w 1464"/>
              <a:gd name="T7" fmla="*/ 2147483646 h 800"/>
              <a:gd name="T8" fmla="*/ 2147483646 w 1464"/>
              <a:gd name="T9" fmla="*/ 2147483646 h 800"/>
              <a:gd name="T10" fmla="*/ 2147483646 w 1464"/>
              <a:gd name="T11" fmla="*/ 2147483646 h 800"/>
              <a:gd name="T12" fmla="*/ 2147483646 w 1464"/>
              <a:gd name="T13" fmla="*/ 2147483646 h 800"/>
              <a:gd name="T14" fmla="*/ 2147483646 w 1464"/>
              <a:gd name="T15" fmla="*/ 2147483646 h 800"/>
              <a:gd name="T16" fmla="*/ 2147483646 w 1464"/>
              <a:gd name="T17" fmla="*/ 2147483646 h 800"/>
              <a:gd name="T18" fmla="*/ 2147483646 w 1464"/>
              <a:gd name="T19" fmla="*/ 2147483646 h 800"/>
              <a:gd name="T20" fmla="*/ 2147483646 w 1464"/>
              <a:gd name="T21" fmla="*/ 2147483646 h 800"/>
              <a:gd name="T22" fmla="*/ 2147483646 w 1464"/>
              <a:gd name="T23" fmla="*/ 2147483646 h 800"/>
              <a:gd name="T24" fmla="*/ 2147483646 w 1464"/>
              <a:gd name="T25" fmla="*/ 2147483646 h 800"/>
              <a:gd name="T26" fmla="*/ 2147483646 w 1464"/>
              <a:gd name="T27" fmla="*/ 2147483646 h 800"/>
              <a:gd name="T28" fmla="*/ 2147483646 w 1464"/>
              <a:gd name="T29" fmla="*/ 2147483646 h 800"/>
              <a:gd name="T30" fmla="*/ 2147483646 w 1464"/>
              <a:gd name="T31" fmla="*/ 0 h 800"/>
              <a:gd name="T32" fmla="*/ 2147483646 w 1464"/>
              <a:gd name="T33" fmla="*/ 2147483646 h 80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464" h="800">
                <a:moveTo>
                  <a:pt x="491" y="45"/>
                </a:moveTo>
                <a:lnTo>
                  <a:pt x="128" y="63"/>
                </a:lnTo>
                <a:lnTo>
                  <a:pt x="28" y="236"/>
                </a:lnTo>
                <a:lnTo>
                  <a:pt x="0" y="418"/>
                </a:lnTo>
                <a:lnTo>
                  <a:pt x="19" y="563"/>
                </a:lnTo>
                <a:lnTo>
                  <a:pt x="73" y="709"/>
                </a:lnTo>
                <a:lnTo>
                  <a:pt x="182" y="763"/>
                </a:lnTo>
                <a:lnTo>
                  <a:pt x="255" y="772"/>
                </a:lnTo>
                <a:lnTo>
                  <a:pt x="928" y="800"/>
                </a:lnTo>
                <a:lnTo>
                  <a:pt x="1409" y="718"/>
                </a:lnTo>
                <a:lnTo>
                  <a:pt x="1418" y="645"/>
                </a:lnTo>
                <a:lnTo>
                  <a:pt x="1464" y="445"/>
                </a:lnTo>
                <a:lnTo>
                  <a:pt x="1409" y="154"/>
                </a:lnTo>
                <a:lnTo>
                  <a:pt x="1346" y="72"/>
                </a:lnTo>
                <a:lnTo>
                  <a:pt x="1264" y="9"/>
                </a:lnTo>
                <a:lnTo>
                  <a:pt x="973" y="0"/>
                </a:lnTo>
                <a:lnTo>
                  <a:pt x="491" y="45"/>
                </a:lnTo>
                <a:close/>
              </a:path>
            </a:pathLst>
          </a:custGeom>
          <a:noFill/>
          <a:ln w="28575" cap="flat" cmpd="sng">
            <a:solidFill>
              <a:srgbClr val="008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0" name="Text Box 18"/>
          <p:cNvSpPr txBox="1">
            <a:spLocks noChangeArrowheads="1"/>
          </p:cNvSpPr>
          <p:nvPr/>
        </p:nvSpPr>
        <p:spPr bwMode="auto">
          <a:xfrm>
            <a:off x="6416675" y="3541713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>
                <a:solidFill>
                  <a:srgbClr val="008000"/>
                </a:solidFill>
              </a:rPr>
              <a:t>S</a:t>
            </a:r>
            <a:r>
              <a:rPr lang="en-US" altLang="en-US" b="1" baseline="-25000">
                <a:solidFill>
                  <a:srgbClr val="008000"/>
                </a:solidFill>
              </a:rPr>
              <a:t>2</a:t>
            </a:r>
            <a:endParaRPr lang="en-US" altLang="en-US" b="1">
              <a:solidFill>
                <a:srgbClr val="008000"/>
              </a:solidFill>
            </a:endParaRPr>
          </a:p>
        </p:txBody>
      </p:sp>
      <p:sp>
        <p:nvSpPr>
          <p:cNvPr id="38931" name="Freeform 19"/>
          <p:cNvSpPr>
            <a:spLocks/>
          </p:cNvSpPr>
          <p:nvPr/>
        </p:nvSpPr>
        <p:spPr bwMode="auto">
          <a:xfrm>
            <a:off x="2366963" y="2035175"/>
            <a:ext cx="1270000" cy="2973388"/>
          </a:xfrm>
          <a:custGeom>
            <a:avLst/>
            <a:gdLst>
              <a:gd name="T0" fmla="*/ 2147483646 w 800"/>
              <a:gd name="T1" fmla="*/ 2147483646 h 1873"/>
              <a:gd name="T2" fmla="*/ 2147483646 w 800"/>
              <a:gd name="T3" fmla="*/ 2147483646 h 1873"/>
              <a:gd name="T4" fmla="*/ 2147483646 w 800"/>
              <a:gd name="T5" fmla="*/ 2147483646 h 1873"/>
              <a:gd name="T6" fmla="*/ 0 w 800"/>
              <a:gd name="T7" fmla="*/ 2147483646 h 1873"/>
              <a:gd name="T8" fmla="*/ 0 w 800"/>
              <a:gd name="T9" fmla="*/ 2147483646 h 1873"/>
              <a:gd name="T10" fmla="*/ 2147483646 w 800"/>
              <a:gd name="T11" fmla="*/ 2147483646 h 1873"/>
              <a:gd name="T12" fmla="*/ 2147483646 w 800"/>
              <a:gd name="T13" fmla="*/ 2147483646 h 1873"/>
              <a:gd name="T14" fmla="*/ 2147483646 w 800"/>
              <a:gd name="T15" fmla="*/ 2147483646 h 1873"/>
              <a:gd name="T16" fmla="*/ 2147483646 w 800"/>
              <a:gd name="T17" fmla="*/ 2147483646 h 1873"/>
              <a:gd name="T18" fmla="*/ 2147483646 w 800"/>
              <a:gd name="T19" fmla="*/ 2147483646 h 1873"/>
              <a:gd name="T20" fmla="*/ 2147483646 w 800"/>
              <a:gd name="T21" fmla="*/ 2147483646 h 1873"/>
              <a:gd name="T22" fmla="*/ 2147483646 w 800"/>
              <a:gd name="T23" fmla="*/ 2147483646 h 1873"/>
              <a:gd name="T24" fmla="*/ 2147483646 w 800"/>
              <a:gd name="T25" fmla="*/ 0 h 1873"/>
              <a:gd name="T26" fmla="*/ 2147483646 w 800"/>
              <a:gd name="T27" fmla="*/ 2147483646 h 187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800" h="1873">
                <a:moveTo>
                  <a:pt x="363" y="9"/>
                </a:moveTo>
                <a:lnTo>
                  <a:pt x="136" y="100"/>
                </a:lnTo>
                <a:lnTo>
                  <a:pt x="18" y="464"/>
                </a:lnTo>
                <a:lnTo>
                  <a:pt x="0" y="755"/>
                </a:lnTo>
                <a:lnTo>
                  <a:pt x="0" y="1109"/>
                </a:lnTo>
                <a:lnTo>
                  <a:pt x="27" y="1591"/>
                </a:lnTo>
                <a:lnTo>
                  <a:pt x="200" y="1836"/>
                </a:lnTo>
                <a:lnTo>
                  <a:pt x="454" y="1873"/>
                </a:lnTo>
                <a:lnTo>
                  <a:pt x="627" y="1745"/>
                </a:lnTo>
                <a:lnTo>
                  <a:pt x="800" y="1255"/>
                </a:lnTo>
                <a:lnTo>
                  <a:pt x="772" y="673"/>
                </a:lnTo>
                <a:lnTo>
                  <a:pt x="691" y="227"/>
                </a:lnTo>
                <a:lnTo>
                  <a:pt x="518" y="0"/>
                </a:lnTo>
                <a:lnTo>
                  <a:pt x="363" y="9"/>
                </a:lnTo>
                <a:close/>
              </a:path>
            </a:pathLst>
          </a:custGeom>
          <a:noFill/>
          <a:ln w="28575" cap="flat" cmpd="sng">
            <a:solidFill>
              <a:srgbClr val="993366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2" name="Text Box 20"/>
          <p:cNvSpPr txBox="1">
            <a:spLocks noChangeArrowheads="1"/>
          </p:cNvSpPr>
          <p:nvPr/>
        </p:nvSpPr>
        <p:spPr bwMode="auto">
          <a:xfrm>
            <a:off x="1895475" y="3413125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>
                <a:solidFill>
                  <a:srgbClr val="993366"/>
                </a:solidFill>
              </a:rPr>
              <a:t>S</a:t>
            </a:r>
            <a:r>
              <a:rPr lang="en-US" altLang="en-US" b="1" baseline="-25000">
                <a:solidFill>
                  <a:srgbClr val="993366"/>
                </a:solidFill>
              </a:rPr>
              <a:t>3</a:t>
            </a:r>
            <a:endParaRPr lang="en-US" altLang="en-US" b="1">
              <a:solidFill>
                <a:srgbClr val="993366"/>
              </a:solidFill>
            </a:endParaRPr>
          </a:p>
        </p:txBody>
      </p:sp>
      <p:sp>
        <p:nvSpPr>
          <p:cNvPr id="38933" name="Freeform 21"/>
          <p:cNvSpPr>
            <a:spLocks/>
          </p:cNvSpPr>
          <p:nvPr/>
        </p:nvSpPr>
        <p:spPr bwMode="auto">
          <a:xfrm>
            <a:off x="2497138" y="2020888"/>
            <a:ext cx="2625725" cy="3217862"/>
          </a:xfrm>
          <a:custGeom>
            <a:avLst/>
            <a:gdLst>
              <a:gd name="T0" fmla="*/ 2147483646 w 1654"/>
              <a:gd name="T1" fmla="*/ 0 h 2027"/>
              <a:gd name="T2" fmla="*/ 2147483646 w 1654"/>
              <a:gd name="T3" fmla="*/ 2147483646 h 2027"/>
              <a:gd name="T4" fmla="*/ 2147483646 w 1654"/>
              <a:gd name="T5" fmla="*/ 2147483646 h 2027"/>
              <a:gd name="T6" fmla="*/ 2147483646 w 1654"/>
              <a:gd name="T7" fmla="*/ 2147483646 h 2027"/>
              <a:gd name="T8" fmla="*/ 2147483646 w 1654"/>
              <a:gd name="T9" fmla="*/ 2147483646 h 2027"/>
              <a:gd name="T10" fmla="*/ 2147483646 w 1654"/>
              <a:gd name="T11" fmla="*/ 2147483646 h 2027"/>
              <a:gd name="T12" fmla="*/ 2147483646 w 1654"/>
              <a:gd name="T13" fmla="*/ 2147483646 h 2027"/>
              <a:gd name="T14" fmla="*/ 2147483646 w 1654"/>
              <a:gd name="T15" fmla="*/ 2147483646 h 2027"/>
              <a:gd name="T16" fmla="*/ 2147483646 w 1654"/>
              <a:gd name="T17" fmla="*/ 2147483646 h 2027"/>
              <a:gd name="T18" fmla="*/ 2147483646 w 1654"/>
              <a:gd name="T19" fmla="*/ 2147483646 h 2027"/>
              <a:gd name="T20" fmla="*/ 2147483646 w 1654"/>
              <a:gd name="T21" fmla="*/ 2147483646 h 2027"/>
              <a:gd name="T22" fmla="*/ 0 w 1654"/>
              <a:gd name="T23" fmla="*/ 2147483646 h 2027"/>
              <a:gd name="T24" fmla="*/ 0 w 1654"/>
              <a:gd name="T25" fmla="*/ 2147483646 h 2027"/>
              <a:gd name="T26" fmla="*/ 2147483646 w 1654"/>
              <a:gd name="T27" fmla="*/ 2147483646 h 2027"/>
              <a:gd name="T28" fmla="*/ 2147483646 w 1654"/>
              <a:gd name="T29" fmla="*/ 2147483646 h 2027"/>
              <a:gd name="T30" fmla="*/ 2147483646 w 1654"/>
              <a:gd name="T31" fmla="*/ 2147483646 h 2027"/>
              <a:gd name="T32" fmla="*/ 2147483646 w 1654"/>
              <a:gd name="T33" fmla="*/ 2147483646 h 2027"/>
              <a:gd name="T34" fmla="*/ 2147483646 w 1654"/>
              <a:gd name="T35" fmla="*/ 2147483646 h 2027"/>
              <a:gd name="T36" fmla="*/ 2147483646 w 1654"/>
              <a:gd name="T37" fmla="*/ 2147483646 h 2027"/>
              <a:gd name="T38" fmla="*/ 2147483646 w 1654"/>
              <a:gd name="T39" fmla="*/ 2147483646 h 2027"/>
              <a:gd name="T40" fmla="*/ 2147483646 w 1654"/>
              <a:gd name="T41" fmla="*/ 2147483646 h 2027"/>
              <a:gd name="T42" fmla="*/ 2147483646 w 1654"/>
              <a:gd name="T43" fmla="*/ 2147483646 h 2027"/>
              <a:gd name="T44" fmla="*/ 2147483646 w 1654"/>
              <a:gd name="T45" fmla="*/ 2147483646 h 2027"/>
              <a:gd name="T46" fmla="*/ 2147483646 w 1654"/>
              <a:gd name="T47" fmla="*/ 2147483646 h 2027"/>
              <a:gd name="T48" fmla="*/ 2147483646 w 1654"/>
              <a:gd name="T49" fmla="*/ 2147483646 h 2027"/>
              <a:gd name="T50" fmla="*/ 2147483646 w 1654"/>
              <a:gd name="T51" fmla="*/ 2147483646 h 2027"/>
              <a:gd name="T52" fmla="*/ 2147483646 w 1654"/>
              <a:gd name="T53" fmla="*/ 2147483646 h 2027"/>
              <a:gd name="T54" fmla="*/ 2147483646 w 1654"/>
              <a:gd name="T55" fmla="*/ 2147483646 h 2027"/>
              <a:gd name="T56" fmla="*/ 2147483646 w 1654"/>
              <a:gd name="T57" fmla="*/ 2147483646 h 2027"/>
              <a:gd name="T58" fmla="*/ 2147483646 w 1654"/>
              <a:gd name="T59" fmla="*/ 2147483646 h 2027"/>
              <a:gd name="T60" fmla="*/ 2147483646 w 1654"/>
              <a:gd name="T61" fmla="*/ 2147483646 h 2027"/>
              <a:gd name="T62" fmla="*/ 2147483646 w 1654"/>
              <a:gd name="T63" fmla="*/ 0 h 202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1654" h="2027">
                <a:moveTo>
                  <a:pt x="1409" y="0"/>
                </a:moveTo>
                <a:lnTo>
                  <a:pt x="1199" y="36"/>
                </a:lnTo>
                <a:lnTo>
                  <a:pt x="1099" y="191"/>
                </a:lnTo>
                <a:lnTo>
                  <a:pt x="999" y="363"/>
                </a:lnTo>
                <a:lnTo>
                  <a:pt x="927" y="627"/>
                </a:lnTo>
                <a:lnTo>
                  <a:pt x="909" y="864"/>
                </a:lnTo>
                <a:lnTo>
                  <a:pt x="809" y="973"/>
                </a:lnTo>
                <a:lnTo>
                  <a:pt x="627" y="1045"/>
                </a:lnTo>
                <a:lnTo>
                  <a:pt x="454" y="1036"/>
                </a:lnTo>
                <a:lnTo>
                  <a:pt x="190" y="1036"/>
                </a:lnTo>
                <a:lnTo>
                  <a:pt x="63" y="1064"/>
                </a:lnTo>
                <a:lnTo>
                  <a:pt x="0" y="1127"/>
                </a:lnTo>
                <a:lnTo>
                  <a:pt x="0" y="1227"/>
                </a:lnTo>
                <a:lnTo>
                  <a:pt x="18" y="1282"/>
                </a:lnTo>
                <a:lnTo>
                  <a:pt x="136" y="1336"/>
                </a:lnTo>
                <a:lnTo>
                  <a:pt x="245" y="1364"/>
                </a:lnTo>
                <a:lnTo>
                  <a:pt x="436" y="1400"/>
                </a:lnTo>
                <a:lnTo>
                  <a:pt x="554" y="1409"/>
                </a:lnTo>
                <a:lnTo>
                  <a:pt x="827" y="1427"/>
                </a:lnTo>
                <a:lnTo>
                  <a:pt x="945" y="1509"/>
                </a:lnTo>
                <a:lnTo>
                  <a:pt x="1018" y="1627"/>
                </a:lnTo>
                <a:lnTo>
                  <a:pt x="1036" y="1682"/>
                </a:lnTo>
                <a:lnTo>
                  <a:pt x="1027" y="1809"/>
                </a:lnTo>
                <a:lnTo>
                  <a:pt x="1127" y="1991"/>
                </a:lnTo>
                <a:lnTo>
                  <a:pt x="1354" y="2027"/>
                </a:lnTo>
                <a:lnTo>
                  <a:pt x="1518" y="1945"/>
                </a:lnTo>
                <a:lnTo>
                  <a:pt x="1554" y="1836"/>
                </a:lnTo>
                <a:lnTo>
                  <a:pt x="1608" y="1718"/>
                </a:lnTo>
                <a:lnTo>
                  <a:pt x="1654" y="1173"/>
                </a:lnTo>
                <a:lnTo>
                  <a:pt x="1608" y="509"/>
                </a:lnTo>
                <a:lnTo>
                  <a:pt x="1545" y="91"/>
                </a:lnTo>
                <a:lnTo>
                  <a:pt x="1409" y="0"/>
                </a:lnTo>
                <a:close/>
              </a:path>
            </a:pathLst>
          </a:cu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4" name="Text Box 22"/>
          <p:cNvSpPr txBox="1">
            <a:spLocks noChangeArrowheads="1"/>
          </p:cNvSpPr>
          <p:nvPr/>
        </p:nvSpPr>
        <p:spPr bwMode="auto">
          <a:xfrm>
            <a:off x="4381500" y="5202238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/>
              <a:t>S</a:t>
            </a:r>
            <a:r>
              <a:rPr lang="en-US" altLang="en-US" b="1" baseline="-25000"/>
              <a:t>4</a:t>
            </a:r>
            <a:endParaRPr lang="en-US" altLang="en-US" b="1"/>
          </a:p>
        </p:txBody>
      </p:sp>
      <p:sp>
        <p:nvSpPr>
          <p:cNvPr id="38935" name="Freeform 23"/>
          <p:cNvSpPr>
            <a:spLocks/>
          </p:cNvSpPr>
          <p:nvPr/>
        </p:nvSpPr>
        <p:spPr bwMode="auto">
          <a:xfrm>
            <a:off x="5511800" y="2078038"/>
            <a:ext cx="938213" cy="3290887"/>
          </a:xfrm>
          <a:custGeom>
            <a:avLst/>
            <a:gdLst>
              <a:gd name="T0" fmla="*/ 2147483646 w 591"/>
              <a:gd name="T1" fmla="*/ 0 h 2073"/>
              <a:gd name="T2" fmla="*/ 2147483646 w 591"/>
              <a:gd name="T3" fmla="*/ 2147483646 h 2073"/>
              <a:gd name="T4" fmla="*/ 2147483646 w 591"/>
              <a:gd name="T5" fmla="*/ 2147483646 h 2073"/>
              <a:gd name="T6" fmla="*/ 2147483646 w 591"/>
              <a:gd name="T7" fmla="*/ 2147483646 h 2073"/>
              <a:gd name="T8" fmla="*/ 0 w 591"/>
              <a:gd name="T9" fmla="*/ 2147483646 h 2073"/>
              <a:gd name="T10" fmla="*/ 0 w 591"/>
              <a:gd name="T11" fmla="*/ 2147483646 h 2073"/>
              <a:gd name="T12" fmla="*/ 2147483646 w 591"/>
              <a:gd name="T13" fmla="*/ 2147483646 h 2073"/>
              <a:gd name="T14" fmla="*/ 2147483646 w 591"/>
              <a:gd name="T15" fmla="*/ 2147483646 h 2073"/>
              <a:gd name="T16" fmla="*/ 2147483646 w 591"/>
              <a:gd name="T17" fmla="*/ 2147483646 h 2073"/>
              <a:gd name="T18" fmla="*/ 2147483646 w 591"/>
              <a:gd name="T19" fmla="*/ 2147483646 h 2073"/>
              <a:gd name="T20" fmla="*/ 2147483646 w 591"/>
              <a:gd name="T21" fmla="*/ 2147483646 h 2073"/>
              <a:gd name="T22" fmla="*/ 2147483646 w 591"/>
              <a:gd name="T23" fmla="*/ 2147483646 h 2073"/>
              <a:gd name="T24" fmla="*/ 2147483646 w 591"/>
              <a:gd name="T25" fmla="*/ 2147483646 h 2073"/>
              <a:gd name="T26" fmla="*/ 2147483646 w 591"/>
              <a:gd name="T27" fmla="*/ 2147483646 h 2073"/>
              <a:gd name="T28" fmla="*/ 2147483646 w 591"/>
              <a:gd name="T29" fmla="*/ 2147483646 h 2073"/>
              <a:gd name="T30" fmla="*/ 2147483646 w 591"/>
              <a:gd name="T31" fmla="*/ 2147483646 h 2073"/>
              <a:gd name="T32" fmla="*/ 2147483646 w 591"/>
              <a:gd name="T33" fmla="*/ 2147483646 h 2073"/>
              <a:gd name="T34" fmla="*/ 2147483646 w 591"/>
              <a:gd name="T35" fmla="*/ 2147483646 h 2073"/>
              <a:gd name="T36" fmla="*/ 2147483646 w 591"/>
              <a:gd name="T37" fmla="*/ 0 h 2073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591" h="2073">
                <a:moveTo>
                  <a:pt x="391" y="0"/>
                </a:moveTo>
                <a:lnTo>
                  <a:pt x="164" y="73"/>
                </a:lnTo>
                <a:lnTo>
                  <a:pt x="73" y="273"/>
                </a:lnTo>
                <a:lnTo>
                  <a:pt x="55" y="546"/>
                </a:lnTo>
                <a:lnTo>
                  <a:pt x="0" y="882"/>
                </a:lnTo>
                <a:lnTo>
                  <a:pt x="0" y="1273"/>
                </a:lnTo>
                <a:lnTo>
                  <a:pt x="46" y="1637"/>
                </a:lnTo>
                <a:lnTo>
                  <a:pt x="100" y="1900"/>
                </a:lnTo>
                <a:lnTo>
                  <a:pt x="209" y="2064"/>
                </a:lnTo>
                <a:lnTo>
                  <a:pt x="400" y="2073"/>
                </a:lnTo>
                <a:lnTo>
                  <a:pt x="446" y="1955"/>
                </a:lnTo>
                <a:lnTo>
                  <a:pt x="573" y="1582"/>
                </a:lnTo>
                <a:lnTo>
                  <a:pt x="582" y="1282"/>
                </a:lnTo>
                <a:lnTo>
                  <a:pt x="591" y="1055"/>
                </a:lnTo>
                <a:lnTo>
                  <a:pt x="582" y="764"/>
                </a:lnTo>
                <a:lnTo>
                  <a:pt x="582" y="637"/>
                </a:lnTo>
                <a:lnTo>
                  <a:pt x="582" y="300"/>
                </a:lnTo>
                <a:lnTo>
                  <a:pt x="455" y="18"/>
                </a:lnTo>
                <a:lnTo>
                  <a:pt x="391" y="0"/>
                </a:lnTo>
                <a:close/>
              </a:path>
            </a:pathLst>
          </a:custGeom>
          <a:solidFill>
            <a:schemeClr val="tx2"/>
          </a:solidFill>
          <a:ln w="28575" cap="flat" cmpd="sng">
            <a:solidFill>
              <a:schemeClr val="hlink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6" name="Text Box 24"/>
          <p:cNvSpPr txBox="1">
            <a:spLocks noChangeArrowheads="1"/>
          </p:cNvSpPr>
          <p:nvPr/>
        </p:nvSpPr>
        <p:spPr bwMode="auto">
          <a:xfrm>
            <a:off x="6400800" y="4813300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>
                <a:solidFill>
                  <a:schemeClr val="hlink"/>
                </a:solidFill>
              </a:rPr>
              <a:t>S</a:t>
            </a:r>
            <a:r>
              <a:rPr lang="en-US" altLang="en-US" b="1" baseline="-25000">
                <a:solidFill>
                  <a:schemeClr val="hlink"/>
                </a:solidFill>
              </a:rPr>
              <a:t>5</a:t>
            </a:r>
            <a:endParaRPr lang="en-US" altLang="en-US" b="1">
              <a:solidFill>
                <a:schemeClr val="hlink"/>
              </a:solidFill>
            </a:endParaRPr>
          </a:p>
        </p:txBody>
      </p:sp>
      <p:sp>
        <p:nvSpPr>
          <p:cNvPr id="38937" name="Freeform 25"/>
          <p:cNvSpPr>
            <a:spLocks/>
          </p:cNvSpPr>
          <p:nvPr/>
        </p:nvSpPr>
        <p:spPr bwMode="auto">
          <a:xfrm>
            <a:off x="2497138" y="4113213"/>
            <a:ext cx="2371725" cy="1169987"/>
          </a:xfrm>
          <a:custGeom>
            <a:avLst/>
            <a:gdLst>
              <a:gd name="T0" fmla="*/ 2147483646 w 1494"/>
              <a:gd name="T1" fmla="*/ 2147483646 h 737"/>
              <a:gd name="T2" fmla="*/ 2147483646 w 1494"/>
              <a:gd name="T3" fmla="*/ 2147483646 h 737"/>
              <a:gd name="T4" fmla="*/ 2147483646 w 1494"/>
              <a:gd name="T5" fmla="*/ 2147483646 h 737"/>
              <a:gd name="T6" fmla="*/ 2147483646 w 1494"/>
              <a:gd name="T7" fmla="*/ 0 h 737"/>
              <a:gd name="T8" fmla="*/ 2147483646 w 1494"/>
              <a:gd name="T9" fmla="*/ 2147483646 h 737"/>
              <a:gd name="T10" fmla="*/ 2147483646 w 1494"/>
              <a:gd name="T11" fmla="*/ 2147483646 h 737"/>
              <a:gd name="T12" fmla="*/ 0 w 1494"/>
              <a:gd name="T13" fmla="*/ 2147483646 h 737"/>
              <a:gd name="T14" fmla="*/ 2147483646 w 1494"/>
              <a:gd name="T15" fmla="*/ 2147483646 h 737"/>
              <a:gd name="T16" fmla="*/ 2147483646 w 1494"/>
              <a:gd name="T17" fmla="*/ 2147483646 h 737"/>
              <a:gd name="T18" fmla="*/ 2147483646 w 1494"/>
              <a:gd name="T19" fmla="*/ 2147483646 h 737"/>
              <a:gd name="T20" fmla="*/ 2147483646 w 1494"/>
              <a:gd name="T21" fmla="*/ 2147483646 h 737"/>
              <a:gd name="T22" fmla="*/ 2147483646 w 1494"/>
              <a:gd name="T23" fmla="*/ 2147483646 h 737"/>
              <a:gd name="T24" fmla="*/ 2147483646 w 1494"/>
              <a:gd name="T25" fmla="*/ 2147483646 h 737"/>
              <a:gd name="T26" fmla="*/ 2147483646 w 1494"/>
              <a:gd name="T27" fmla="*/ 2147483646 h 737"/>
              <a:gd name="T28" fmla="*/ 2147483646 w 1494"/>
              <a:gd name="T29" fmla="*/ 2147483646 h 737"/>
              <a:gd name="T30" fmla="*/ 2147483646 w 1494"/>
              <a:gd name="T31" fmla="*/ 2147483646 h 737"/>
              <a:gd name="T32" fmla="*/ 2147483646 w 1494"/>
              <a:gd name="T33" fmla="*/ 2147483646 h 73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494" h="737">
                <a:moveTo>
                  <a:pt x="1390" y="136"/>
                </a:moveTo>
                <a:lnTo>
                  <a:pt x="1109" y="82"/>
                </a:lnTo>
                <a:lnTo>
                  <a:pt x="754" y="36"/>
                </a:lnTo>
                <a:lnTo>
                  <a:pt x="563" y="0"/>
                </a:lnTo>
                <a:lnTo>
                  <a:pt x="272" y="91"/>
                </a:lnTo>
                <a:lnTo>
                  <a:pt x="45" y="200"/>
                </a:lnTo>
                <a:lnTo>
                  <a:pt x="0" y="364"/>
                </a:lnTo>
                <a:lnTo>
                  <a:pt x="36" y="673"/>
                </a:lnTo>
                <a:lnTo>
                  <a:pt x="172" y="700"/>
                </a:lnTo>
                <a:lnTo>
                  <a:pt x="672" y="737"/>
                </a:lnTo>
                <a:lnTo>
                  <a:pt x="1118" y="709"/>
                </a:lnTo>
                <a:lnTo>
                  <a:pt x="1427" y="627"/>
                </a:lnTo>
                <a:lnTo>
                  <a:pt x="1490" y="446"/>
                </a:lnTo>
                <a:cubicBezTo>
                  <a:pt x="1487" y="385"/>
                  <a:pt x="1494" y="323"/>
                  <a:pt x="1481" y="264"/>
                </a:cubicBezTo>
                <a:cubicBezTo>
                  <a:pt x="1479" y="254"/>
                  <a:pt x="1412" y="168"/>
                  <a:pt x="1399" y="155"/>
                </a:cubicBezTo>
                <a:cubicBezTo>
                  <a:pt x="1391" y="147"/>
                  <a:pt x="1377" y="146"/>
                  <a:pt x="1372" y="136"/>
                </a:cubicBezTo>
                <a:cubicBezTo>
                  <a:pt x="1369" y="131"/>
                  <a:pt x="1384" y="136"/>
                  <a:pt x="1390" y="136"/>
                </a:cubicBezTo>
                <a:close/>
              </a:path>
            </a:pathLst>
          </a:custGeom>
          <a:noFill/>
          <a:ln w="28575" cap="flat" cmpd="sng">
            <a:solidFill>
              <a:srgbClr val="9900F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8" name="Text Box 26"/>
          <p:cNvSpPr txBox="1">
            <a:spLocks noChangeArrowheads="1"/>
          </p:cNvSpPr>
          <p:nvPr/>
        </p:nvSpPr>
        <p:spPr bwMode="auto">
          <a:xfrm>
            <a:off x="1957388" y="5014913"/>
            <a:ext cx="455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>
                <a:solidFill>
                  <a:srgbClr val="9900FF"/>
                </a:solidFill>
              </a:rPr>
              <a:t>S</a:t>
            </a:r>
            <a:r>
              <a:rPr lang="en-US" altLang="en-US" b="1" baseline="-25000">
                <a:solidFill>
                  <a:srgbClr val="9900FF"/>
                </a:solidFill>
              </a:rPr>
              <a:t>6</a:t>
            </a:r>
            <a:endParaRPr lang="en-US" altLang="en-US" b="1"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5900" y="39687"/>
            <a:ext cx="8628649" cy="495890"/>
          </a:xfrm>
        </p:spPr>
        <p:txBody>
          <a:bodyPr>
            <a:noAutofit/>
          </a:bodyPr>
          <a:lstStyle/>
          <a:p>
            <a:pPr algn="r" eaLnBrk="1" hangingPunct="1"/>
            <a:r>
              <a:rPr lang="en-US" sz="2800" b="1" i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Set-covering problem</a:t>
            </a:r>
            <a:endParaRPr lang="en-US" altLang="en-US" sz="2800" b="1" dirty="0">
              <a:solidFill>
                <a:srgbClr val="FF0000"/>
              </a:solidFill>
            </a:endParaRPr>
          </a:p>
        </p:txBody>
      </p:sp>
      <p:sp>
        <p:nvSpPr>
          <p:cNvPr id="39939" name="Oval 3"/>
          <p:cNvSpPr>
            <a:spLocks noChangeArrowheads="1"/>
          </p:cNvSpPr>
          <p:nvPr/>
        </p:nvSpPr>
        <p:spPr bwMode="auto">
          <a:xfrm>
            <a:off x="2741613" y="2454275"/>
            <a:ext cx="317500" cy="2873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9940" name="Oval 4"/>
          <p:cNvSpPr>
            <a:spLocks noChangeArrowheads="1"/>
          </p:cNvSpPr>
          <p:nvPr/>
        </p:nvSpPr>
        <p:spPr bwMode="auto">
          <a:xfrm>
            <a:off x="2749550" y="3097213"/>
            <a:ext cx="317500" cy="28733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9941" name="Oval 5"/>
          <p:cNvSpPr>
            <a:spLocks noChangeArrowheads="1"/>
          </p:cNvSpPr>
          <p:nvPr/>
        </p:nvSpPr>
        <p:spPr bwMode="auto">
          <a:xfrm>
            <a:off x="2757488" y="3740150"/>
            <a:ext cx="317500" cy="2873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9942" name="Oval 6"/>
          <p:cNvSpPr>
            <a:spLocks noChangeArrowheads="1"/>
          </p:cNvSpPr>
          <p:nvPr/>
        </p:nvSpPr>
        <p:spPr bwMode="auto">
          <a:xfrm>
            <a:off x="2765425" y="4383088"/>
            <a:ext cx="317500" cy="28733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9943" name="Oval 7"/>
          <p:cNvSpPr>
            <a:spLocks noChangeArrowheads="1"/>
          </p:cNvSpPr>
          <p:nvPr/>
        </p:nvSpPr>
        <p:spPr bwMode="auto">
          <a:xfrm>
            <a:off x="4279900" y="2444750"/>
            <a:ext cx="317500" cy="2873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9944" name="Oval 8"/>
          <p:cNvSpPr>
            <a:spLocks noChangeArrowheads="1"/>
          </p:cNvSpPr>
          <p:nvPr/>
        </p:nvSpPr>
        <p:spPr bwMode="auto">
          <a:xfrm>
            <a:off x="4287838" y="3087688"/>
            <a:ext cx="317500" cy="28733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9945" name="Oval 9"/>
          <p:cNvSpPr>
            <a:spLocks noChangeArrowheads="1"/>
          </p:cNvSpPr>
          <p:nvPr/>
        </p:nvSpPr>
        <p:spPr bwMode="auto">
          <a:xfrm>
            <a:off x="4295775" y="3730625"/>
            <a:ext cx="317500" cy="2873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9946" name="Oval 10"/>
          <p:cNvSpPr>
            <a:spLocks noChangeArrowheads="1"/>
          </p:cNvSpPr>
          <p:nvPr/>
        </p:nvSpPr>
        <p:spPr bwMode="auto">
          <a:xfrm>
            <a:off x="4303713" y="4373563"/>
            <a:ext cx="317500" cy="28733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9947" name="Oval 11"/>
          <p:cNvSpPr>
            <a:spLocks noChangeArrowheads="1"/>
          </p:cNvSpPr>
          <p:nvPr/>
        </p:nvSpPr>
        <p:spPr bwMode="auto">
          <a:xfrm>
            <a:off x="5818188" y="2435225"/>
            <a:ext cx="317500" cy="2873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9948" name="Oval 12"/>
          <p:cNvSpPr>
            <a:spLocks noChangeArrowheads="1"/>
          </p:cNvSpPr>
          <p:nvPr/>
        </p:nvSpPr>
        <p:spPr bwMode="auto">
          <a:xfrm>
            <a:off x="5826125" y="3078163"/>
            <a:ext cx="317500" cy="28733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9949" name="Oval 13"/>
          <p:cNvSpPr>
            <a:spLocks noChangeArrowheads="1"/>
          </p:cNvSpPr>
          <p:nvPr/>
        </p:nvSpPr>
        <p:spPr bwMode="auto">
          <a:xfrm>
            <a:off x="5834063" y="3721100"/>
            <a:ext cx="317500" cy="2873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9950" name="Oval 14"/>
          <p:cNvSpPr>
            <a:spLocks noChangeArrowheads="1"/>
          </p:cNvSpPr>
          <p:nvPr/>
        </p:nvSpPr>
        <p:spPr bwMode="auto">
          <a:xfrm>
            <a:off x="5842000" y="4364038"/>
            <a:ext cx="317500" cy="28733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9951" name="Freeform 15"/>
          <p:cNvSpPr>
            <a:spLocks/>
          </p:cNvSpPr>
          <p:nvPr/>
        </p:nvSpPr>
        <p:spPr bwMode="auto">
          <a:xfrm>
            <a:off x="2497138" y="2120900"/>
            <a:ext cx="3981450" cy="1444625"/>
          </a:xfrm>
          <a:custGeom>
            <a:avLst/>
            <a:gdLst>
              <a:gd name="T0" fmla="*/ 2147483646 w 2508"/>
              <a:gd name="T1" fmla="*/ 2147483646 h 910"/>
              <a:gd name="T2" fmla="*/ 2147483646 w 2508"/>
              <a:gd name="T3" fmla="*/ 2147483646 h 910"/>
              <a:gd name="T4" fmla="*/ 2147483646 w 2508"/>
              <a:gd name="T5" fmla="*/ 2147483646 h 910"/>
              <a:gd name="T6" fmla="*/ 2147483646 w 2508"/>
              <a:gd name="T7" fmla="*/ 2147483646 h 910"/>
              <a:gd name="T8" fmla="*/ 0 w 2508"/>
              <a:gd name="T9" fmla="*/ 2147483646 h 910"/>
              <a:gd name="T10" fmla="*/ 2147483646 w 2508"/>
              <a:gd name="T11" fmla="*/ 2147483646 h 910"/>
              <a:gd name="T12" fmla="*/ 2147483646 w 2508"/>
              <a:gd name="T13" fmla="*/ 2147483646 h 910"/>
              <a:gd name="T14" fmla="*/ 2147483646 w 2508"/>
              <a:gd name="T15" fmla="*/ 2147483646 h 910"/>
              <a:gd name="T16" fmla="*/ 2147483646 w 2508"/>
              <a:gd name="T17" fmla="*/ 2147483646 h 910"/>
              <a:gd name="T18" fmla="*/ 2147483646 w 2508"/>
              <a:gd name="T19" fmla="*/ 2147483646 h 910"/>
              <a:gd name="T20" fmla="*/ 2147483646 w 2508"/>
              <a:gd name="T21" fmla="*/ 2147483646 h 910"/>
              <a:gd name="T22" fmla="*/ 2147483646 w 2508"/>
              <a:gd name="T23" fmla="*/ 2147483646 h 910"/>
              <a:gd name="T24" fmla="*/ 2147483646 w 2508"/>
              <a:gd name="T25" fmla="*/ 2147483646 h 910"/>
              <a:gd name="T26" fmla="*/ 2147483646 w 2508"/>
              <a:gd name="T27" fmla="*/ 2147483646 h 910"/>
              <a:gd name="T28" fmla="*/ 2147483646 w 2508"/>
              <a:gd name="T29" fmla="*/ 2147483646 h 910"/>
              <a:gd name="T30" fmla="*/ 2147483646 w 2508"/>
              <a:gd name="T31" fmla="*/ 2147483646 h 910"/>
              <a:gd name="T32" fmla="*/ 2147483646 w 2508"/>
              <a:gd name="T33" fmla="*/ 2147483646 h 910"/>
              <a:gd name="T34" fmla="*/ 2147483646 w 2508"/>
              <a:gd name="T35" fmla="*/ 2147483646 h 910"/>
              <a:gd name="T36" fmla="*/ 2147483646 w 2508"/>
              <a:gd name="T37" fmla="*/ 0 h 910"/>
              <a:gd name="T38" fmla="*/ 2147483646 w 2508"/>
              <a:gd name="T39" fmla="*/ 2147483646 h 910"/>
              <a:gd name="T40" fmla="*/ 2147483646 w 2508"/>
              <a:gd name="T41" fmla="*/ 2147483646 h 910"/>
              <a:gd name="T42" fmla="*/ 2147483646 w 2508"/>
              <a:gd name="T43" fmla="*/ 2147483646 h 91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2508" h="910">
                <a:moveTo>
                  <a:pt x="190" y="110"/>
                </a:moveTo>
                <a:lnTo>
                  <a:pt x="54" y="146"/>
                </a:lnTo>
                <a:lnTo>
                  <a:pt x="9" y="337"/>
                </a:lnTo>
                <a:lnTo>
                  <a:pt x="9" y="573"/>
                </a:lnTo>
                <a:lnTo>
                  <a:pt x="0" y="773"/>
                </a:lnTo>
                <a:lnTo>
                  <a:pt x="118" y="901"/>
                </a:lnTo>
                <a:lnTo>
                  <a:pt x="500" y="901"/>
                </a:lnTo>
                <a:lnTo>
                  <a:pt x="781" y="910"/>
                </a:lnTo>
                <a:lnTo>
                  <a:pt x="1290" y="891"/>
                </a:lnTo>
                <a:lnTo>
                  <a:pt x="1672" y="891"/>
                </a:lnTo>
                <a:lnTo>
                  <a:pt x="2118" y="901"/>
                </a:lnTo>
                <a:lnTo>
                  <a:pt x="2436" y="873"/>
                </a:lnTo>
                <a:lnTo>
                  <a:pt x="2508" y="701"/>
                </a:lnTo>
                <a:lnTo>
                  <a:pt x="2508" y="482"/>
                </a:lnTo>
                <a:lnTo>
                  <a:pt x="2408" y="155"/>
                </a:lnTo>
                <a:lnTo>
                  <a:pt x="2181" y="37"/>
                </a:lnTo>
                <a:lnTo>
                  <a:pt x="2063" y="28"/>
                </a:lnTo>
                <a:lnTo>
                  <a:pt x="1808" y="19"/>
                </a:lnTo>
                <a:lnTo>
                  <a:pt x="1118" y="0"/>
                </a:lnTo>
                <a:lnTo>
                  <a:pt x="718" y="37"/>
                </a:lnTo>
                <a:lnTo>
                  <a:pt x="281" y="82"/>
                </a:lnTo>
                <a:lnTo>
                  <a:pt x="190" y="110"/>
                </a:lnTo>
                <a:close/>
              </a:path>
            </a:pathLst>
          </a:custGeom>
          <a:solidFill>
            <a:srgbClr val="CC0000"/>
          </a:solidFill>
          <a:ln w="28575" cap="flat" cmpd="sng">
            <a:solidFill>
              <a:srgbClr val="CC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2" name="Text Box 16"/>
          <p:cNvSpPr txBox="1">
            <a:spLocks noChangeArrowheads="1"/>
          </p:cNvSpPr>
          <p:nvPr/>
        </p:nvSpPr>
        <p:spPr bwMode="auto">
          <a:xfrm>
            <a:off x="6421438" y="2201863"/>
            <a:ext cx="455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>
                <a:solidFill>
                  <a:srgbClr val="CC0000"/>
                </a:solidFill>
              </a:rPr>
              <a:t>S</a:t>
            </a:r>
            <a:r>
              <a:rPr lang="en-US" altLang="en-US" b="1" baseline="-25000">
                <a:solidFill>
                  <a:srgbClr val="CC0000"/>
                </a:solidFill>
              </a:rPr>
              <a:t>1</a:t>
            </a:r>
            <a:endParaRPr lang="en-US" altLang="en-US" b="1">
              <a:solidFill>
                <a:srgbClr val="CC0000"/>
              </a:solidFill>
            </a:endParaRPr>
          </a:p>
        </p:txBody>
      </p:sp>
      <p:sp>
        <p:nvSpPr>
          <p:cNvPr id="39953" name="Freeform 17"/>
          <p:cNvSpPr>
            <a:spLocks/>
          </p:cNvSpPr>
          <p:nvPr/>
        </p:nvSpPr>
        <p:spPr bwMode="auto">
          <a:xfrm>
            <a:off x="4068763" y="2930525"/>
            <a:ext cx="2324100" cy="1270000"/>
          </a:xfrm>
          <a:custGeom>
            <a:avLst/>
            <a:gdLst>
              <a:gd name="T0" fmla="*/ 2147483646 w 1464"/>
              <a:gd name="T1" fmla="*/ 2147483646 h 800"/>
              <a:gd name="T2" fmla="*/ 2147483646 w 1464"/>
              <a:gd name="T3" fmla="*/ 2147483646 h 800"/>
              <a:gd name="T4" fmla="*/ 2147483646 w 1464"/>
              <a:gd name="T5" fmla="*/ 2147483646 h 800"/>
              <a:gd name="T6" fmla="*/ 0 w 1464"/>
              <a:gd name="T7" fmla="*/ 2147483646 h 800"/>
              <a:gd name="T8" fmla="*/ 2147483646 w 1464"/>
              <a:gd name="T9" fmla="*/ 2147483646 h 800"/>
              <a:gd name="T10" fmla="*/ 2147483646 w 1464"/>
              <a:gd name="T11" fmla="*/ 2147483646 h 800"/>
              <a:gd name="T12" fmla="*/ 2147483646 w 1464"/>
              <a:gd name="T13" fmla="*/ 2147483646 h 800"/>
              <a:gd name="T14" fmla="*/ 2147483646 w 1464"/>
              <a:gd name="T15" fmla="*/ 2147483646 h 800"/>
              <a:gd name="T16" fmla="*/ 2147483646 w 1464"/>
              <a:gd name="T17" fmla="*/ 2147483646 h 800"/>
              <a:gd name="T18" fmla="*/ 2147483646 w 1464"/>
              <a:gd name="T19" fmla="*/ 2147483646 h 800"/>
              <a:gd name="T20" fmla="*/ 2147483646 w 1464"/>
              <a:gd name="T21" fmla="*/ 2147483646 h 800"/>
              <a:gd name="T22" fmla="*/ 2147483646 w 1464"/>
              <a:gd name="T23" fmla="*/ 2147483646 h 800"/>
              <a:gd name="T24" fmla="*/ 2147483646 w 1464"/>
              <a:gd name="T25" fmla="*/ 2147483646 h 800"/>
              <a:gd name="T26" fmla="*/ 2147483646 w 1464"/>
              <a:gd name="T27" fmla="*/ 2147483646 h 800"/>
              <a:gd name="T28" fmla="*/ 2147483646 w 1464"/>
              <a:gd name="T29" fmla="*/ 2147483646 h 800"/>
              <a:gd name="T30" fmla="*/ 2147483646 w 1464"/>
              <a:gd name="T31" fmla="*/ 0 h 800"/>
              <a:gd name="T32" fmla="*/ 2147483646 w 1464"/>
              <a:gd name="T33" fmla="*/ 2147483646 h 80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464" h="800">
                <a:moveTo>
                  <a:pt x="491" y="45"/>
                </a:moveTo>
                <a:lnTo>
                  <a:pt x="128" y="63"/>
                </a:lnTo>
                <a:lnTo>
                  <a:pt x="28" y="236"/>
                </a:lnTo>
                <a:lnTo>
                  <a:pt x="0" y="418"/>
                </a:lnTo>
                <a:lnTo>
                  <a:pt x="19" y="563"/>
                </a:lnTo>
                <a:lnTo>
                  <a:pt x="73" y="709"/>
                </a:lnTo>
                <a:lnTo>
                  <a:pt x="182" y="763"/>
                </a:lnTo>
                <a:lnTo>
                  <a:pt x="255" y="772"/>
                </a:lnTo>
                <a:lnTo>
                  <a:pt x="928" y="800"/>
                </a:lnTo>
                <a:lnTo>
                  <a:pt x="1409" y="718"/>
                </a:lnTo>
                <a:lnTo>
                  <a:pt x="1418" y="645"/>
                </a:lnTo>
                <a:lnTo>
                  <a:pt x="1464" y="445"/>
                </a:lnTo>
                <a:lnTo>
                  <a:pt x="1409" y="154"/>
                </a:lnTo>
                <a:lnTo>
                  <a:pt x="1346" y="72"/>
                </a:lnTo>
                <a:lnTo>
                  <a:pt x="1264" y="9"/>
                </a:lnTo>
                <a:lnTo>
                  <a:pt x="973" y="0"/>
                </a:lnTo>
                <a:lnTo>
                  <a:pt x="491" y="45"/>
                </a:lnTo>
                <a:close/>
              </a:path>
            </a:pathLst>
          </a:custGeom>
          <a:noFill/>
          <a:ln w="28575" cap="flat" cmpd="sng">
            <a:solidFill>
              <a:srgbClr val="008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4" name="Text Box 18"/>
          <p:cNvSpPr txBox="1">
            <a:spLocks noChangeArrowheads="1"/>
          </p:cNvSpPr>
          <p:nvPr/>
        </p:nvSpPr>
        <p:spPr bwMode="auto">
          <a:xfrm>
            <a:off x="6416675" y="3541713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>
                <a:solidFill>
                  <a:srgbClr val="008000"/>
                </a:solidFill>
              </a:rPr>
              <a:t>S</a:t>
            </a:r>
            <a:r>
              <a:rPr lang="en-US" altLang="en-US" b="1" baseline="-25000">
                <a:solidFill>
                  <a:srgbClr val="008000"/>
                </a:solidFill>
              </a:rPr>
              <a:t>2</a:t>
            </a:r>
            <a:endParaRPr lang="en-US" altLang="en-US" b="1">
              <a:solidFill>
                <a:srgbClr val="008000"/>
              </a:solidFill>
            </a:endParaRPr>
          </a:p>
        </p:txBody>
      </p:sp>
      <p:sp>
        <p:nvSpPr>
          <p:cNvPr id="39955" name="Freeform 19"/>
          <p:cNvSpPr>
            <a:spLocks/>
          </p:cNvSpPr>
          <p:nvPr/>
        </p:nvSpPr>
        <p:spPr bwMode="auto">
          <a:xfrm>
            <a:off x="2366963" y="2035175"/>
            <a:ext cx="1270000" cy="2973388"/>
          </a:xfrm>
          <a:custGeom>
            <a:avLst/>
            <a:gdLst>
              <a:gd name="T0" fmla="*/ 2147483646 w 800"/>
              <a:gd name="T1" fmla="*/ 2147483646 h 1873"/>
              <a:gd name="T2" fmla="*/ 2147483646 w 800"/>
              <a:gd name="T3" fmla="*/ 2147483646 h 1873"/>
              <a:gd name="T4" fmla="*/ 2147483646 w 800"/>
              <a:gd name="T5" fmla="*/ 2147483646 h 1873"/>
              <a:gd name="T6" fmla="*/ 0 w 800"/>
              <a:gd name="T7" fmla="*/ 2147483646 h 1873"/>
              <a:gd name="T8" fmla="*/ 0 w 800"/>
              <a:gd name="T9" fmla="*/ 2147483646 h 1873"/>
              <a:gd name="T10" fmla="*/ 2147483646 w 800"/>
              <a:gd name="T11" fmla="*/ 2147483646 h 1873"/>
              <a:gd name="T12" fmla="*/ 2147483646 w 800"/>
              <a:gd name="T13" fmla="*/ 2147483646 h 1873"/>
              <a:gd name="T14" fmla="*/ 2147483646 w 800"/>
              <a:gd name="T15" fmla="*/ 2147483646 h 1873"/>
              <a:gd name="T16" fmla="*/ 2147483646 w 800"/>
              <a:gd name="T17" fmla="*/ 2147483646 h 1873"/>
              <a:gd name="T18" fmla="*/ 2147483646 w 800"/>
              <a:gd name="T19" fmla="*/ 2147483646 h 1873"/>
              <a:gd name="T20" fmla="*/ 2147483646 w 800"/>
              <a:gd name="T21" fmla="*/ 2147483646 h 1873"/>
              <a:gd name="T22" fmla="*/ 2147483646 w 800"/>
              <a:gd name="T23" fmla="*/ 2147483646 h 1873"/>
              <a:gd name="T24" fmla="*/ 2147483646 w 800"/>
              <a:gd name="T25" fmla="*/ 0 h 1873"/>
              <a:gd name="T26" fmla="*/ 2147483646 w 800"/>
              <a:gd name="T27" fmla="*/ 2147483646 h 187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800" h="1873">
                <a:moveTo>
                  <a:pt x="363" y="9"/>
                </a:moveTo>
                <a:lnTo>
                  <a:pt x="136" y="100"/>
                </a:lnTo>
                <a:lnTo>
                  <a:pt x="18" y="464"/>
                </a:lnTo>
                <a:lnTo>
                  <a:pt x="0" y="755"/>
                </a:lnTo>
                <a:lnTo>
                  <a:pt x="0" y="1109"/>
                </a:lnTo>
                <a:lnTo>
                  <a:pt x="27" y="1591"/>
                </a:lnTo>
                <a:lnTo>
                  <a:pt x="200" y="1836"/>
                </a:lnTo>
                <a:lnTo>
                  <a:pt x="454" y="1873"/>
                </a:lnTo>
                <a:lnTo>
                  <a:pt x="627" y="1745"/>
                </a:lnTo>
                <a:lnTo>
                  <a:pt x="800" y="1255"/>
                </a:lnTo>
                <a:lnTo>
                  <a:pt x="772" y="673"/>
                </a:lnTo>
                <a:lnTo>
                  <a:pt x="691" y="227"/>
                </a:lnTo>
                <a:lnTo>
                  <a:pt x="518" y="0"/>
                </a:lnTo>
                <a:lnTo>
                  <a:pt x="363" y="9"/>
                </a:lnTo>
                <a:close/>
              </a:path>
            </a:pathLst>
          </a:custGeom>
          <a:solidFill>
            <a:srgbClr val="993366"/>
          </a:solidFill>
          <a:ln w="28575" cap="flat" cmpd="sng">
            <a:solidFill>
              <a:srgbClr val="993366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6" name="Text Box 20"/>
          <p:cNvSpPr txBox="1">
            <a:spLocks noChangeArrowheads="1"/>
          </p:cNvSpPr>
          <p:nvPr/>
        </p:nvSpPr>
        <p:spPr bwMode="auto">
          <a:xfrm>
            <a:off x="1895475" y="3413125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>
                <a:solidFill>
                  <a:srgbClr val="993366"/>
                </a:solidFill>
              </a:rPr>
              <a:t>S</a:t>
            </a:r>
            <a:r>
              <a:rPr lang="en-US" altLang="en-US" b="1" baseline="-25000">
                <a:solidFill>
                  <a:srgbClr val="993366"/>
                </a:solidFill>
              </a:rPr>
              <a:t>3</a:t>
            </a:r>
            <a:endParaRPr lang="en-US" altLang="en-US" b="1">
              <a:solidFill>
                <a:srgbClr val="993366"/>
              </a:solidFill>
            </a:endParaRPr>
          </a:p>
        </p:txBody>
      </p:sp>
      <p:sp>
        <p:nvSpPr>
          <p:cNvPr id="39957" name="Freeform 21"/>
          <p:cNvSpPr>
            <a:spLocks/>
          </p:cNvSpPr>
          <p:nvPr/>
        </p:nvSpPr>
        <p:spPr bwMode="auto">
          <a:xfrm>
            <a:off x="2497138" y="2020888"/>
            <a:ext cx="2625725" cy="3217862"/>
          </a:xfrm>
          <a:custGeom>
            <a:avLst/>
            <a:gdLst>
              <a:gd name="T0" fmla="*/ 2147483646 w 1654"/>
              <a:gd name="T1" fmla="*/ 0 h 2027"/>
              <a:gd name="T2" fmla="*/ 2147483646 w 1654"/>
              <a:gd name="T3" fmla="*/ 2147483646 h 2027"/>
              <a:gd name="T4" fmla="*/ 2147483646 w 1654"/>
              <a:gd name="T5" fmla="*/ 2147483646 h 2027"/>
              <a:gd name="T6" fmla="*/ 2147483646 w 1654"/>
              <a:gd name="T7" fmla="*/ 2147483646 h 2027"/>
              <a:gd name="T8" fmla="*/ 2147483646 w 1654"/>
              <a:gd name="T9" fmla="*/ 2147483646 h 2027"/>
              <a:gd name="T10" fmla="*/ 2147483646 w 1654"/>
              <a:gd name="T11" fmla="*/ 2147483646 h 2027"/>
              <a:gd name="T12" fmla="*/ 2147483646 w 1654"/>
              <a:gd name="T13" fmla="*/ 2147483646 h 2027"/>
              <a:gd name="T14" fmla="*/ 2147483646 w 1654"/>
              <a:gd name="T15" fmla="*/ 2147483646 h 2027"/>
              <a:gd name="T16" fmla="*/ 2147483646 w 1654"/>
              <a:gd name="T17" fmla="*/ 2147483646 h 2027"/>
              <a:gd name="T18" fmla="*/ 2147483646 w 1654"/>
              <a:gd name="T19" fmla="*/ 2147483646 h 2027"/>
              <a:gd name="T20" fmla="*/ 2147483646 w 1654"/>
              <a:gd name="T21" fmla="*/ 2147483646 h 2027"/>
              <a:gd name="T22" fmla="*/ 0 w 1654"/>
              <a:gd name="T23" fmla="*/ 2147483646 h 2027"/>
              <a:gd name="T24" fmla="*/ 0 w 1654"/>
              <a:gd name="T25" fmla="*/ 2147483646 h 2027"/>
              <a:gd name="T26" fmla="*/ 2147483646 w 1654"/>
              <a:gd name="T27" fmla="*/ 2147483646 h 2027"/>
              <a:gd name="T28" fmla="*/ 2147483646 w 1654"/>
              <a:gd name="T29" fmla="*/ 2147483646 h 2027"/>
              <a:gd name="T30" fmla="*/ 2147483646 w 1654"/>
              <a:gd name="T31" fmla="*/ 2147483646 h 2027"/>
              <a:gd name="T32" fmla="*/ 2147483646 w 1654"/>
              <a:gd name="T33" fmla="*/ 2147483646 h 2027"/>
              <a:gd name="T34" fmla="*/ 2147483646 w 1654"/>
              <a:gd name="T35" fmla="*/ 2147483646 h 2027"/>
              <a:gd name="T36" fmla="*/ 2147483646 w 1654"/>
              <a:gd name="T37" fmla="*/ 2147483646 h 2027"/>
              <a:gd name="T38" fmla="*/ 2147483646 w 1654"/>
              <a:gd name="T39" fmla="*/ 2147483646 h 2027"/>
              <a:gd name="T40" fmla="*/ 2147483646 w 1654"/>
              <a:gd name="T41" fmla="*/ 2147483646 h 2027"/>
              <a:gd name="T42" fmla="*/ 2147483646 w 1654"/>
              <a:gd name="T43" fmla="*/ 2147483646 h 2027"/>
              <a:gd name="T44" fmla="*/ 2147483646 w 1654"/>
              <a:gd name="T45" fmla="*/ 2147483646 h 2027"/>
              <a:gd name="T46" fmla="*/ 2147483646 w 1654"/>
              <a:gd name="T47" fmla="*/ 2147483646 h 2027"/>
              <a:gd name="T48" fmla="*/ 2147483646 w 1654"/>
              <a:gd name="T49" fmla="*/ 2147483646 h 2027"/>
              <a:gd name="T50" fmla="*/ 2147483646 w 1654"/>
              <a:gd name="T51" fmla="*/ 2147483646 h 2027"/>
              <a:gd name="T52" fmla="*/ 2147483646 w 1654"/>
              <a:gd name="T53" fmla="*/ 2147483646 h 2027"/>
              <a:gd name="T54" fmla="*/ 2147483646 w 1654"/>
              <a:gd name="T55" fmla="*/ 2147483646 h 2027"/>
              <a:gd name="T56" fmla="*/ 2147483646 w 1654"/>
              <a:gd name="T57" fmla="*/ 2147483646 h 2027"/>
              <a:gd name="T58" fmla="*/ 2147483646 w 1654"/>
              <a:gd name="T59" fmla="*/ 2147483646 h 2027"/>
              <a:gd name="T60" fmla="*/ 2147483646 w 1654"/>
              <a:gd name="T61" fmla="*/ 2147483646 h 2027"/>
              <a:gd name="T62" fmla="*/ 2147483646 w 1654"/>
              <a:gd name="T63" fmla="*/ 0 h 202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1654" h="2027">
                <a:moveTo>
                  <a:pt x="1409" y="0"/>
                </a:moveTo>
                <a:lnTo>
                  <a:pt x="1199" y="36"/>
                </a:lnTo>
                <a:lnTo>
                  <a:pt x="1099" y="191"/>
                </a:lnTo>
                <a:lnTo>
                  <a:pt x="999" y="363"/>
                </a:lnTo>
                <a:lnTo>
                  <a:pt x="927" y="627"/>
                </a:lnTo>
                <a:lnTo>
                  <a:pt x="909" y="864"/>
                </a:lnTo>
                <a:lnTo>
                  <a:pt x="809" y="973"/>
                </a:lnTo>
                <a:lnTo>
                  <a:pt x="627" y="1045"/>
                </a:lnTo>
                <a:lnTo>
                  <a:pt x="454" y="1036"/>
                </a:lnTo>
                <a:lnTo>
                  <a:pt x="190" y="1036"/>
                </a:lnTo>
                <a:lnTo>
                  <a:pt x="63" y="1064"/>
                </a:lnTo>
                <a:lnTo>
                  <a:pt x="0" y="1127"/>
                </a:lnTo>
                <a:lnTo>
                  <a:pt x="0" y="1227"/>
                </a:lnTo>
                <a:lnTo>
                  <a:pt x="18" y="1282"/>
                </a:lnTo>
                <a:lnTo>
                  <a:pt x="136" y="1336"/>
                </a:lnTo>
                <a:lnTo>
                  <a:pt x="245" y="1364"/>
                </a:lnTo>
                <a:lnTo>
                  <a:pt x="436" y="1400"/>
                </a:lnTo>
                <a:lnTo>
                  <a:pt x="554" y="1409"/>
                </a:lnTo>
                <a:lnTo>
                  <a:pt x="827" y="1427"/>
                </a:lnTo>
                <a:lnTo>
                  <a:pt x="945" y="1509"/>
                </a:lnTo>
                <a:lnTo>
                  <a:pt x="1018" y="1627"/>
                </a:lnTo>
                <a:lnTo>
                  <a:pt x="1036" y="1682"/>
                </a:lnTo>
                <a:lnTo>
                  <a:pt x="1027" y="1809"/>
                </a:lnTo>
                <a:lnTo>
                  <a:pt x="1127" y="1991"/>
                </a:lnTo>
                <a:lnTo>
                  <a:pt x="1354" y="2027"/>
                </a:lnTo>
                <a:lnTo>
                  <a:pt x="1518" y="1945"/>
                </a:lnTo>
                <a:lnTo>
                  <a:pt x="1554" y="1836"/>
                </a:lnTo>
                <a:lnTo>
                  <a:pt x="1608" y="1718"/>
                </a:lnTo>
                <a:lnTo>
                  <a:pt x="1654" y="1173"/>
                </a:lnTo>
                <a:lnTo>
                  <a:pt x="1608" y="509"/>
                </a:lnTo>
                <a:lnTo>
                  <a:pt x="1545" y="91"/>
                </a:lnTo>
                <a:lnTo>
                  <a:pt x="1409" y="0"/>
                </a:lnTo>
                <a:close/>
              </a:path>
            </a:pathLst>
          </a:cu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8" name="Text Box 22"/>
          <p:cNvSpPr txBox="1">
            <a:spLocks noChangeArrowheads="1"/>
          </p:cNvSpPr>
          <p:nvPr/>
        </p:nvSpPr>
        <p:spPr bwMode="auto">
          <a:xfrm>
            <a:off x="4381500" y="5202238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/>
              <a:t>S</a:t>
            </a:r>
            <a:r>
              <a:rPr lang="en-US" altLang="en-US" b="1" baseline="-25000"/>
              <a:t>4</a:t>
            </a:r>
            <a:endParaRPr lang="en-US" altLang="en-US" b="1"/>
          </a:p>
        </p:txBody>
      </p:sp>
      <p:sp>
        <p:nvSpPr>
          <p:cNvPr id="39959" name="Freeform 23"/>
          <p:cNvSpPr>
            <a:spLocks/>
          </p:cNvSpPr>
          <p:nvPr/>
        </p:nvSpPr>
        <p:spPr bwMode="auto">
          <a:xfrm>
            <a:off x="5511800" y="2078038"/>
            <a:ext cx="938213" cy="3290887"/>
          </a:xfrm>
          <a:custGeom>
            <a:avLst/>
            <a:gdLst>
              <a:gd name="T0" fmla="*/ 2147483646 w 591"/>
              <a:gd name="T1" fmla="*/ 0 h 2073"/>
              <a:gd name="T2" fmla="*/ 2147483646 w 591"/>
              <a:gd name="T3" fmla="*/ 2147483646 h 2073"/>
              <a:gd name="T4" fmla="*/ 2147483646 w 591"/>
              <a:gd name="T5" fmla="*/ 2147483646 h 2073"/>
              <a:gd name="T6" fmla="*/ 2147483646 w 591"/>
              <a:gd name="T7" fmla="*/ 2147483646 h 2073"/>
              <a:gd name="T8" fmla="*/ 0 w 591"/>
              <a:gd name="T9" fmla="*/ 2147483646 h 2073"/>
              <a:gd name="T10" fmla="*/ 0 w 591"/>
              <a:gd name="T11" fmla="*/ 2147483646 h 2073"/>
              <a:gd name="T12" fmla="*/ 2147483646 w 591"/>
              <a:gd name="T13" fmla="*/ 2147483646 h 2073"/>
              <a:gd name="T14" fmla="*/ 2147483646 w 591"/>
              <a:gd name="T15" fmla="*/ 2147483646 h 2073"/>
              <a:gd name="T16" fmla="*/ 2147483646 w 591"/>
              <a:gd name="T17" fmla="*/ 2147483646 h 2073"/>
              <a:gd name="T18" fmla="*/ 2147483646 w 591"/>
              <a:gd name="T19" fmla="*/ 2147483646 h 2073"/>
              <a:gd name="T20" fmla="*/ 2147483646 w 591"/>
              <a:gd name="T21" fmla="*/ 2147483646 h 2073"/>
              <a:gd name="T22" fmla="*/ 2147483646 w 591"/>
              <a:gd name="T23" fmla="*/ 2147483646 h 2073"/>
              <a:gd name="T24" fmla="*/ 2147483646 w 591"/>
              <a:gd name="T25" fmla="*/ 2147483646 h 2073"/>
              <a:gd name="T26" fmla="*/ 2147483646 w 591"/>
              <a:gd name="T27" fmla="*/ 2147483646 h 2073"/>
              <a:gd name="T28" fmla="*/ 2147483646 w 591"/>
              <a:gd name="T29" fmla="*/ 2147483646 h 2073"/>
              <a:gd name="T30" fmla="*/ 2147483646 w 591"/>
              <a:gd name="T31" fmla="*/ 2147483646 h 2073"/>
              <a:gd name="T32" fmla="*/ 2147483646 w 591"/>
              <a:gd name="T33" fmla="*/ 2147483646 h 2073"/>
              <a:gd name="T34" fmla="*/ 2147483646 w 591"/>
              <a:gd name="T35" fmla="*/ 2147483646 h 2073"/>
              <a:gd name="T36" fmla="*/ 2147483646 w 591"/>
              <a:gd name="T37" fmla="*/ 0 h 2073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591" h="2073">
                <a:moveTo>
                  <a:pt x="391" y="0"/>
                </a:moveTo>
                <a:lnTo>
                  <a:pt x="164" y="73"/>
                </a:lnTo>
                <a:lnTo>
                  <a:pt x="73" y="273"/>
                </a:lnTo>
                <a:lnTo>
                  <a:pt x="55" y="546"/>
                </a:lnTo>
                <a:lnTo>
                  <a:pt x="0" y="882"/>
                </a:lnTo>
                <a:lnTo>
                  <a:pt x="0" y="1273"/>
                </a:lnTo>
                <a:lnTo>
                  <a:pt x="46" y="1637"/>
                </a:lnTo>
                <a:lnTo>
                  <a:pt x="100" y="1900"/>
                </a:lnTo>
                <a:lnTo>
                  <a:pt x="209" y="2064"/>
                </a:lnTo>
                <a:lnTo>
                  <a:pt x="400" y="2073"/>
                </a:lnTo>
                <a:lnTo>
                  <a:pt x="446" y="1955"/>
                </a:lnTo>
                <a:lnTo>
                  <a:pt x="573" y="1582"/>
                </a:lnTo>
                <a:lnTo>
                  <a:pt x="582" y="1282"/>
                </a:lnTo>
                <a:lnTo>
                  <a:pt x="591" y="1055"/>
                </a:lnTo>
                <a:lnTo>
                  <a:pt x="582" y="764"/>
                </a:lnTo>
                <a:lnTo>
                  <a:pt x="582" y="637"/>
                </a:lnTo>
                <a:lnTo>
                  <a:pt x="582" y="300"/>
                </a:lnTo>
                <a:lnTo>
                  <a:pt x="455" y="18"/>
                </a:lnTo>
                <a:lnTo>
                  <a:pt x="391" y="0"/>
                </a:lnTo>
                <a:close/>
              </a:path>
            </a:pathLst>
          </a:custGeom>
          <a:solidFill>
            <a:schemeClr val="tx2"/>
          </a:solidFill>
          <a:ln w="28575" cap="flat" cmpd="sng">
            <a:solidFill>
              <a:schemeClr val="hlink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60" name="Text Box 24"/>
          <p:cNvSpPr txBox="1">
            <a:spLocks noChangeArrowheads="1"/>
          </p:cNvSpPr>
          <p:nvPr/>
        </p:nvSpPr>
        <p:spPr bwMode="auto">
          <a:xfrm>
            <a:off x="6400800" y="4813300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>
                <a:solidFill>
                  <a:schemeClr val="hlink"/>
                </a:solidFill>
              </a:rPr>
              <a:t>S</a:t>
            </a:r>
            <a:r>
              <a:rPr lang="en-US" altLang="en-US" b="1" baseline="-25000">
                <a:solidFill>
                  <a:schemeClr val="hlink"/>
                </a:solidFill>
              </a:rPr>
              <a:t>5</a:t>
            </a:r>
            <a:endParaRPr lang="en-US" altLang="en-US" b="1">
              <a:solidFill>
                <a:schemeClr val="hlink"/>
              </a:solidFill>
            </a:endParaRPr>
          </a:p>
        </p:txBody>
      </p:sp>
      <p:sp>
        <p:nvSpPr>
          <p:cNvPr id="39961" name="Freeform 25"/>
          <p:cNvSpPr>
            <a:spLocks/>
          </p:cNvSpPr>
          <p:nvPr/>
        </p:nvSpPr>
        <p:spPr bwMode="auto">
          <a:xfrm>
            <a:off x="2497138" y="4113213"/>
            <a:ext cx="2371725" cy="1169987"/>
          </a:xfrm>
          <a:custGeom>
            <a:avLst/>
            <a:gdLst>
              <a:gd name="T0" fmla="*/ 2147483646 w 1494"/>
              <a:gd name="T1" fmla="*/ 2147483646 h 737"/>
              <a:gd name="T2" fmla="*/ 2147483646 w 1494"/>
              <a:gd name="T3" fmla="*/ 2147483646 h 737"/>
              <a:gd name="T4" fmla="*/ 2147483646 w 1494"/>
              <a:gd name="T5" fmla="*/ 2147483646 h 737"/>
              <a:gd name="T6" fmla="*/ 2147483646 w 1494"/>
              <a:gd name="T7" fmla="*/ 0 h 737"/>
              <a:gd name="T8" fmla="*/ 2147483646 w 1494"/>
              <a:gd name="T9" fmla="*/ 2147483646 h 737"/>
              <a:gd name="T10" fmla="*/ 2147483646 w 1494"/>
              <a:gd name="T11" fmla="*/ 2147483646 h 737"/>
              <a:gd name="T12" fmla="*/ 0 w 1494"/>
              <a:gd name="T13" fmla="*/ 2147483646 h 737"/>
              <a:gd name="T14" fmla="*/ 2147483646 w 1494"/>
              <a:gd name="T15" fmla="*/ 2147483646 h 737"/>
              <a:gd name="T16" fmla="*/ 2147483646 w 1494"/>
              <a:gd name="T17" fmla="*/ 2147483646 h 737"/>
              <a:gd name="T18" fmla="*/ 2147483646 w 1494"/>
              <a:gd name="T19" fmla="*/ 2147483646 h 737"/>
              <a:gd name="T20" fmla="*/ 2147483646 w 1494"/>
              <a:gd name="T21" fmla="*/ 2147483646 h 737"/>
              <a:gd name="T22" fmla="*/ 2147483646 w 1494"/>
              <a:gd name="T23" fmla="*/ 2147483646 h 737"/>
              <a:gd name="T24" fmla="*/ 2147483646 w 1494"/>
              <a:gd name="T25" fmla="*/ 2147483646 h 737"/>
              <a:gd name="T26" fmla="*/ 2147483646 w 1494"/>
              <a:gd name="T27" fmla="*/ 2147483646 h 737"/>
              <a:gd name="T28" fmla="*/ 2147483646 w 1494"/>
              <a:gd name="T29" fmla="*/ 2147483646 h 737"/>
              <a:gd name="T30" fmla="*/ 2147483646 w 1494"/>
              <a:gd name="T31" fmla="*/ 2147483646 h 737"/>
              <a:gd name="T32" fmla="*/ 2147483646 w 1494"/>
              <a:gd name="T33" fmla="*/ 2147483646 h 73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494" h="737">
                <a:moveTo>
                  <a:pt x="1390" y="136"/>
                </a:moveTo>
                <a:lnTo>
                  <a:pt x="1109" y="82"/>
                </a:lnTo>
                <a:lnTo>
                  <a:pt x="754" y="36"/>
                </a:lnTo>
                <a:lnTo>
                  <a:pt x="563" y="0"/>
                </a:lnTo>
                <a:lnTo>
                  <a:pt x="272" y="91"/>
                </a:lnTo>
                <a:lnTo>
                  <a:pt x="45" y="200"/>
                </a:lnTo>
                <a:lnTo>
                  <a:pt x="0" y="364"/>
                </a:lnTo>
                <a:lnTo>
                  <a:pt x="36" y="673"/>
                </a:lnTo>
                <a:lnTo>
                  <a:pt x="172" y="700"/>
                </a:lnTo>
                <a:lnTo>
                  <a:pt x="672" y="737"/>
                </a:lnTo>
                <a:lnTo>
                  <a:pt x="1118" y="709"/>
                </a:lnTo>
                <a:lnTo>
                  <a:pt x="1427" y="627"/>
                </a:lnTo>
                <a:lnTo>
                  <a:pt x="1490" y="446"/>
                </a:lnTo>
                <a:cubicBezTo>
                  <a:pt x="1487" y="385"/>
                  <a:pt x="1494" y="323"/>
                  <a:pt x="1481" y="264"/>
                </a:cubicBezTo>
                <a:cubicBezTo>
                  <a:pt x="1479" y="254"/>
                  <a:pt x="1412" y="168"/>
                  <a:pt x="1399" y="155"/>
                </a:cubicBezTo>
                <a:cubicBezTo>
                  <a:pt x="1391" y="147"/>
                  <a:pt x="1377" y="146"/>
                  <a:pt x="1372" y="136"/>
                </a:cubicBezTo>
                <a:cubicBezTo>
                  <a:pt x="1369" y="131"/>
                  <a:pt x="1384" y="136"/>
                  <a:pt x="1390" y="136"/>
                </a:cubicBezTo>
                <a:close/>
              </a:path>
            </a:pathLst>
          </a:custGeom>
          <a:noFill/>
          <a:ln w="28575" cap="flat" cmpd="sng">
            <a:solidFill>
              <a:srgbClr val="9900F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62" name="Text Box 26"/>
          <p:cNvSpPr txBox="1">
            <a:spLocks noChangeArrowheads="1"/>
          </p:cNvSpPr>
          <p:nvPr/>
        </p:nvSpPr>
        <p:spPr bwMode="auto">
          <a:xfrm>
            <a:off x="1957388" y="5014913"/>
            <a:ext cx="455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>
                <a:solidFill>
                  <a:srgbClr val="9900FF"/>
                </a:solidFill>
              </a:rPr>
              <a:t>S</a:t>
            </a:r>
            <a:r>
              <a:rPr lang="en-US" altLang="en-US" b="1" baseline="-25000">
                <a:solidFill>
                  <a:srgbClr val="9900FF"/>
                </a:solidFill>
              </a:rPr>
              <a:t>6</a:t>
            </a:r>
            <a:endParaRPr lang="en-US" altLang="en-US" b="1">
              <a:solidFill>
                <a:srgbClr val="9900FF"/>
              </a:solidFill>
            </a:endParaRPr>
          </a:p>
        </p:txBody>
      </p:sp>
      <p:sp>
        <p:nvSpPr>
          <p:cNvPr id="39963" name="Text Box 27"/>
          <p:cNvSpPr txBox="1">
            <a:spLocks noChangeArrowheads="1"/>
          </p:cNvSpPr>
          <p:nvPr/>
        </p:nvSpPr>
        <p:spPr bwMode="auto">
          <a:xfrm>
            <a:off x="2460625" y="5865813"/>
            <a:ext cx="46434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 dirty="0">
                <a:solidFill>
                  <a:srgbClr val="003399"/>
                </a:solidFill>
              </a:rPr>
              <a:t>Computed cover consists of 4 sets</a:t>
            </a:r>
          </a:p>
        </p:txBody>
      </p:sp>
      <p:sp>
        <p:nvSpPr>
          <p:cNvPr id="2" name="Rectangle 1"/>
          <p:cNvSpPr/>
          <p:nvPr/>
        </p:nvSpPr>
        <p:spPr>
          <a:xfrm>
            <a:off x="-14168" y="530570"/>
            <a:ext cx="91581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3399"/>
                </a:solidFill>
              </a:rPr>
              <a:t>The greedy algorithm produces a cover of size 4 by selecting either the sets S1, S4, S5, and S3 or the sets S1, S4, S5, and S6, in order.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7567"/>
            <a:ext cx="8686047" cy="539750"/>
          </a:xfrm>
        </p:spPr>
        <p:txBody>
          <a:bodyPr>
            <a:noAutofit/>
          </a:bodyPr>
          <a:lstStyle/>
          <a:p>
            <a:pPr algn="r" eaLnBrk="1" hangingPunct="1"/>
            <a:r>
              <a:rPr lang="en-US" sz="3200" b="1" i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Set-covering problem</a:t>
            </a:r>
            <a:endParaRPr lang="en-US" altLang="en-US" sz="3200" b="1" dirty="0">
              <a:solidFill>
                <a:srgbClr val="FF0000"/>
              </a:solidFill>
            </a:endParaRPr>
          </a:p>
        </p:txBody>
      </p:sp>
      <p:sp>
        <p:nvSpPr>
          <p:cNvPr id="40963" name="Oval 3"/>
          <p:cNvSpPr>
            <a:spLocks noChangeArrowheads="1"/>
          </p:cNvSpPr>
          <p:nvPr/>
        </p:nvSpPr>
        <p:spPr bwMode="auto">
          <a:xfrm>
            <a:off x="2741613" y="2454275"/>
            <a:ext cx="317500" cy="2873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0964" name="Oval 4"/>
          <p:cNvSpPr>
            <a:spLocks noChangeArrowheads="1"/>
          </p:cNvSpPr>
          <p:nvPr/>
        </p:nvSpPr>
        <p:spPr bwMode="auto">
          <a:xfrm>
            <a:off x="2749550" y="3097213"/>
            <a:ext cx="317500" cy="28733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0965" name="Oval 5"/>
          <p:cNvSpPr>
            <a:spLocks noChangeArrowheads="1"/>
          </p:cNvSpPr>
          <p:nvPr/>
        </p:nvSpPr>
        <p:spPr bwMode="auto">
          <a:xfrm>
            <a:off x="2757488" y="3740150"/>
            <a:ext cx="317500" cy="2873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0966" name="Oval 6"/>
          <p:cNvSpPr>
            <a:spLocks noChangeArrowheads="1"/>
          </p:cNvSpPr>
          <p:nvPr/>
        </p:nvSpPr>
        <p:spPr bwMode="auto">
          <a:xfrm>
            <a:off x="2765425" y="4383088"/>
            <a:ext cx="317500" cy="28733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0967" name="Oval 7"/>
          <p:cNvSpPr>
            <a:spLocks noChangeArrowheads="1"/>
          </p:cNvSpPr>
          <p:nvPr/>
        </p:nvSpPr>
        <p:spPr bwMode="auto">
          <a:xfrm>
            <a:off x="4279900" y="2444750"/>
            <a:ext cx="317500" cy="2873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0968" name="Oval 8"/>
          <p:cNvSpPr>
            <a:spLocks noChangeArrowheads="1"/>
          </p:cNvSpPr>
          <p:nvPr/>
        </p:nvSpPr>
        <p:spPr bwMode="auto">
          <a:xfrm>
            <a:off x="4287838" y="3087688"/>
            <a:ext cx="317500" cy="28733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0969" name="Oval 9"/>
          <p:cNvSpPr>
            <a:spLocks noChangeArrowheads="1"/>
          </p:cNvSpPr>
          <p:nvPr/>
        </p:nvSpPr>
        <p:spPr bwMode="auto">
          <a:xfrm>
            <a:off x="4295775" y="3730625"/>
            <a:ext cx="317500" cy="2873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0970" name="Oval 10"/>
          <p:cNvSpPr>
            <a:spLocks noChangeArrowheads="1"/>
          </p:cNvSpPr>
          <p:nvPr/>
        </p:nvSpPr>
        <p:spPr bwMode="auto">
          <a:xfrm>
            <a:off x="4303713" y="4373563"/>
            <a:ext cx="317500" cy="28733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0971" name="Oval 11"/>
          <p:cNvSpPr>
            <a:spLocks noChangeArrowheads="1"/>
          </p:cNvSpPr>
          <p:nvPr/>
        </p:nvSpPr>
        <p:spPr bwMode="auto">
          <a:xfrm>
            <a:off x="5818188" y="2435225"/>
            <a:ext cx="317500" cy="2873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0972" name="Oval 12"/>
          <p:cNvSpPr>
            <a:spLocks noChangeArrowheads="1"/>
          </p:cNvSpPr>
          <p:nvPr/>
        </p:nvSpPr>
        <p:spPr bwMode="auto">
          <a:xfrm>
            <a:off x="5826125" y="3078163"/>
            <a:ext cx="317500" cy="28733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0973" name="Oval 13"/>
          <p:cNvSpPr>
            <a:spLocks noChangeArrowheads="1"/>
          </p:cNvSpPr>
          <p:nvPr/>
        </p:nvSpPr>
        <p:spPr bwMode="auto">
          <a:xfrm>
            <a:off x="5834063" y="3721100"/>
            <a:ext cx="317500" cy="2873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0974" name="Oval 14"/>
          <p:cNvSpPr>
            <a:spLocks noChangeArrowheads="1"/>
          </p:cNvSpPr>
          <p:nvPr/>
        </p:nvSpPr>
        <p:spPr bwMode="auto">
          <a:xfrm>
            <a:off x="5842000" y="4364038"/>
            <a:ext cx="317500" cy="28733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0975" name="Freeform 15"/>
          <p:cNvSpPr>
            <a:spLocks/>
          </p:cNvSpPr>
          <p:nvPr/>
        </p:nvSpPr>
        <p:spPr bwMode="auto">
          <a:xfrm>
            <a:off x="2497138" y="2120900"/>
            <a:ext cx="3981450" cy="1444625"/>
          </a:xfrm>
          <a:custGeom>
            <a:avLst/>
            <a:gdLst>
              <a:gd name="T0" fmla="*/ 2147483646 w 2508"/>
              <a:gd name="T1" fmla="*/ 2147483646 h 910"/>
              <a:gd name="T2" fmla="*/ 2147483646 w 2508"/>
              <a:gd name="T3" fmla="*/ 2147483646 h 910"/>
              <a:gd name="T4" fmla="*/ 2147483646 w 2508"/>
              <a:gd name="T5" fmla="*/ 2147483646 h 910"/>
              <a:gd name="T6" fmla="*/ 2147483646 w 2508"/>
              <a:gd name="T7" fmla="*/ 2147483646 h 910"/>
              <a:gd name="T8" fmla="*/ 0 w 2508"/>
              <a:gd name="T9" fmla="*/ 2147483646 h 910"/>
              <a:gd name="T10" fmla="*/ 2147483646 w 2508"/>
              <a:gd name="T11" fmla="*/ 2147483646 h 910"/>
              <a:gd name="T12" fmla="*/ 2147483646 w 2508"/>
              <a:gd name="T13" fmla="*/ 2147483646 h 910"/>
              <a:gd name="T14" fmla="*/ 2147483646 w 2508"/>
              <a:gd name="T15" fmla="*/ 2147483646 h 910"/>
              <a:gd name="T16" fmla="*/ 2147483646 w 2508"/>
              <a:gd name="T17" fmla="*/ 2147483646 h 910"/>
              <a:gd name="T18" fmla="*/ 2147483646 w 2508"/>
              <a:gd name="T19" fmla="*/ 2147483646 h 910"/>
              <a:gd name="T20" fmla="*/ 2147483646 w 2508"/>
              <a:gd name="T21" fmla="*/ 2147483646 h 910"/>
              <a:gd name="T22" fmla="*/ 2147483646 w 2508"/>
              <a:gd name="T23" fmla="*/ 2147483646 h 910"/>
              <a:gd name="T24" fmla="*/ 2147483646 w 2508"/>
              <a:gd name="T25" fmla="*/ 2147483646 h 910"/>
              <a:gd name="T26" fmla="*/ 2147483646 w 2508"/>
              <a:gd name="T27" fmla="*/ 2147483646 h 910"/>
              <a:gd name="T28" fmla="*/ 2147483646 w 2508"/>
              <a:gd name="T29" fmla="*/ 2147483646 h 910"/>
              <a:gd name="T30" fmla="*/ 2147483646 w 2508"/>
              <a:gd name="T31" fmla="*/ 2147483646 h 910"/>
              <a:gd name="T32" fmla="*/ 2147483646 w 2508"/>
              <a:gd name="T33" fmla="*/ 2147483646 h 910"/>
              <a:gd name="T34" fmla="*/ 2147483646 w 2508"/>
              <a:gd name="T35" fmla="*/ 2147483646 h 910"/>
              <a:gd name="T36" fmla="*/ 2147483646 w 2508"/>
              <a:gd name="T37" fmla="*/ 0 h 910"/>
              <a:gd name="T38" fmla="*/ 2147483646 w 2508"/>
              <a:gd name="T39" fmla="*/ 2147483646 h 910"/>
              <a:gd name="T40" fmla="*/ 2147483646 w 2508"/>
              <a:gd name="T41" fmla="*/ 2147483646 h 910"/>
              <a:gd name="T42" fmla="*/ 2147483646 w 2508"/>
              <a:gd name="T43" fmla="*/ 2147483646 h 91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2508" h="910">
                <a:moveTo>
                  <a:pt x="190" y="110"/>
                </a:moveTo>
                <a:lnTo>
                  <a:pt x="54" y="146"/>
                </a:lnTo>
                <a:lnTo>
                  <a:pt x="9" y="337"/>
                </a:lnTo>
                <a:lnTo>
                  <a:pt x="9" y="573"/>
                </a:lnTo>
                <a:lnTo>
                  <a:pt x="0" y="773"/>
                </a:lnTo>
                <a:lnTo>
                  <a:pt x="118" y="901"/>
                </a:lnTo>
                <a:lnTo>
                  <a:pt x="500" y="901"/>
                </a:lnTo>
                <a:lnTo>
                  <a:pt x="781" y="910"/>
                </a:lnTo>
                <a:lnTo>
                  <a:pt x="1290" y="891"/>
                </a:lnTo>
                <a:lnTo>
                  <a:pt x="1672" y="891"/>
                </a:lnTo>
                <a:lnTo>
                  <a:pt x="2118" y="901"/>
                </a:lnTo>
                <a:lnTo>
                  <a:pt x="2436" y="873"/>
                </a:lnTo>
                <a:lnTo>
                  <a:pt x="2508" y="701"/>
                </a:lnTo>
                <a:lnTo>
                  <a:pt x="2508" y="482"/>
                </a:lnTo>
                <a:lnTo>
                  <a:pt x="2408" y="155"/>
                </a:lnTo>
                <a:lnTo>
                  <a:pt x="2181" y="37"/>
                </a:lnTo>
                <a:lnTo>
                  <a:pt x="2063" y="28"/>
                </a:lnTo>
                <a:lnTo>
                  <a:pt x="1808" y="19"/>
                </a:lnTo>
                <a:lnTo>
                  <a:pt x="1118" y="0"/>
                </a:lnTo>
                <a:lnTo>
                  <a:pt x="718" y="37"/>
                </a:lnTo>
                <a:lnTo>
                  <a:pt x="281" y="82"/>
                </a:lnTo>
                <a:lnTo>
                  <a:pt x="190" y="110"/>
                </a:lnTo>
                <a:close/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6" name="Text Box 16"/>
          <p:cNvSpPr txBox="1">
            <a:spLocks noChangeArrowheads="1"/>
          </p:cNvSpPr>
          <p:nvPr/>
        </p:nvSpPr>
        <p:spPr bwMode="auto">
          <a:xfrm>
            <a:off x="6421438" y="2201863"/>
            <a:ext cx="455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>
                <a:solidFill>
                  <a:srgbClr val="CC0000"/>
                </a:solidFill>
              </a:rPr>
              <a:t>S</a:t>
            </a:r>
            <a:r>
              <a:rPr lang="en-US" altLang="en-US" b="1" baseline="-25000">
                <a:solidFill>
                  <a:srgbClr val="CC0000"/>
                </a:solidFill>
              </a:rPr>
              <a:t>1</a:t>
            </a:r>
            <a:endParaRPr lang="en-US" altLang="en-US" b="1">
              <a:solidFill>
                <a:srgbClr val="CC0000"/>
              </a:solidFill>
            </a:endParaRPr>
          </a:p>
        </p:txBody>
      </p:sp>
      <p:sp>
        <p:nvSpPr>
          <p:cNvPr id="40977" name="Freeform 17"/>
          <p:cNvSpPr>
            <a:spLocks/>
          </p:cNvSpPr>
          <p:nvPr/>
        </p:nvSpPr>
        <p:spPr bwMode="auto">
          <a:xfrm>
            <a:off x="4068763" y="2930525"/>
            <a:ext cx="2324100" cy="1270000"/>
          </a:xfrm>
          <a:custGeom>
            <a:avLst/>
            <a:gdLst>
              <a:gd name="T0" fmla="*/ 2147483646 w 1464"/>
              <a:gd name="T1" fmla="*/ 2147483646 h 800"/>
              <a:gd name="T2" fmla="*/ 2147483646 w 1464"/>
              <a:gd name="T3" fmla="*/ 2147483646 h 800"/>
              <a:gd name="T4" fmla="*/ 2147483646 w 1464"/>
              <a:gd name="T5" fmla="*/ 2147483646 h 800"/>
              <a:gd name="T6" fmla="*/ 0 w 1464"/>
              <a:gd name="T7" fmla="*/ 2147483646 h 800"/>
              <a:gd name="T8" fmla="*/ 2147483646 w 1464"/>
              <a:gd name="T9" fmla="*/ 2147483646 h 800"/>
              <a:gd name="T10" fmla="*/ 2147483646 w 1464"/>
              <a:gd name="T11" fmla="*/ 2147483646 h 800"/>
              <a:gd name="T12" fmla="*/ 2147483646 w 1464"/>
              <a:gd name="T13" fmla="*/ 2147483646 h 800"/>
              <a:gd name="T14" fmla="*/ 2147483646 w 1464"/>
              <a:gd name="T15" fmla="*/ 2147483646 h 800"/>
              <a:gd name="T16" fmla="*/ 2147483646 w 1464"/>
              <a:gd name="T17" fmla="*/ 2147483646 h 800"/>
              <a:gd name="T18" fmla="*/ 2147483646 w 1464"/>
              <a:gd name="T19" fmla="*/ 2147483646 h 800"/>
              <a:gd name="T20" fmla="*/ 2147483646 w 1464"/>
              <a:gd name="T21" fmla="*/ 2147483646 h 800"/>
              <a:gd name="T22" fmla="*/ 2147483646 w 1464"/>
              <a:gd name="T23" fmla="*/ 2147483646 h 800"/>
              <a:gd name="T24" fmla="*/ 2147483646 w 1464"/>
              <a:gd name="T25" fmla="*/ 2147483646 h 800"/>
              <a:gd name="T26" fmla="*/ 2147483646 w 1464"/>
              <a:gd name="T27" fmla="*/ 2147483646 h 800"/>
              <a:gd name="T28" fmla="*/ 2147483646 w 1464"/>
              <a:gd name="T29" fmla="*/ 2147483646 h 800"/>
              <a:gd name="T30" fmla="*/ 2147483646 w 1464"/>
              <a:gd name="T31" fmla="*/ 0 h 800"/>
              <a:gd name="T32" fmla="*/ 2147483646 w 1464"/>
              <a:gd name="T33" fmla="*/ 2147483646 h 80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464" h="800">
                <a:moveTo>
                  <a:pt x="491" y="45"/>
                </a:moveTo>
                <a:lnTo>
                  <a:pt x="128" y="63"/>
                </a:lnTo>
                <a:lnTo>
                  <a:pt x="28" y="236"/>
                </a:lnTo>
                <a:lnTo>
                  <a:pt x="0" y="418"/>
                </a:lnTo>
                <a:lnTo>
                  <a:pt x="19" y="563"/>
                </a:lnTo>
                <a:lnTo>
                  <a:pt x="73" y="709"/>
                </a:lnTo>
                <a:lnTo>
                  <a:pt x="182" y="763"/>
                </a:lnTo>
                <a:lnTo>
                  <a:pt x="255" y="772"/>
                </a:lnTo>
                <a:lnTo>
                  <a:pt x="928" y="800"/>
                </a:lnTo>
                <a:lnTo>
                  <a:pt x="1409" y="718"/>
                </a:lnTo>
                <a:lnTo>
                  <a:pt x="1418" y="645"/>
                </a:lnTo>
                <a:lnTo>
                  <a:pt x="1464" y="445"/>
                </a:lnTo>
                <a:lnTo>
                  <a:pt x="1409" y="154"/>
                </a:lnTo>
                <a:lnTo>
                  <a:pt x="1346" y="72"/>
                </a:lnTo>
                <a:lnTo>
                  <a:pt x="1264" y="9"/>
                </a:lnTo>
                <a:lnTo>
                  <a:pt x="973" y="0"/>
                </a:lnTo>
                <a:lnTo>
                  <a:pt x="491" y="45"/>
                </a:lnTo>
                <a:close/>
              </a:path>
            </a:pathLst>
          </a:custGeom>
          <a:noFill/>
          <a:ln w="28575" cap="flat" cmpd="sng">
            <a:solidFill>
              <a:srgbClr val="008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8" name="Text Box 18"/>
          <p:cNvSpPr txBox="1">
            <a:spLocks noChangeArrowheads="1"/>
          </p:cNvSpPr>
          <p:nvPr/>
        </p:nvSpPr>
        <p:spPr bwMode="auto">
          <a:xfrm>
            <a:off x="6416675" y="3541713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>
                <a:solidFill>
                  <a:srgbClr val="008000"/>
                </a:solidFill>
              </a:rPr>
              <a:t>S</a:t>
            </a:r>
            <a:r>
              <a:rPr lang="en-US" altLang="en-US" b="1" baseline="-25000">
                <a:solidFill>
                  <a:srgbClr val="008000"/>
                </a:solidFill>
              </a:rPr>
              <a:t>2</a:t>
            </a:r>
            <a:endParaRPr lang="en-US" altLang="en-US" b="1">
              <a:solidFill>
                <a:srgbClr val="008000"/>
              </a:solidFill>
            </a:endParaRPr>
          </a:p>
        </p:txBody>
      </p:sp>
      <p:sp>
        <p:nvSpPr>
          <p:cNvPr id="40979" name="Freeform 19"/>
          <p:cNvSpPr>
            <a:spLocks/>
          </p:cNvSpPr>
          <p:nvPr/>
        </p:nvSpPr>
        <p:spPr bwMode="auto">
          <a:xfrm>
            <a:off x="2366963" y="2035175"/>
            <a:ext cx="1270000" cy="2973388"/>
          </a:xfrm>
          <a:custGeom>
            <a:avLst/>
            <a:gdLst>
              <a:gd name="T0" fmla="*/ 2147483646 w 800"/>
              <a:gd name="T1" fmla="*/ 2147483646 h 1873"/>
              <a:gd name="T2" fmla="*/ 2147483646 w 800"/>
              <a:gd name="T3" fmla="*/ 2147483646 h 1873"/>
              <a:gd name="T4" fmla="*/ 2147483646 w 800"/>
              <a:gd name="T5" fmla="*/ 2147483646 h 1873"/>
              <a:gd name="T6" fmla="*/ 0 w 800"/>
              <a:gd name="T7" fmla="*/ 2147483646 h 1873"/>
              <a:gd name="T8" fmla="*/ 0 w 800"/>
              <a:gd name="T9" fmla="*/ 2147483646 h 1873"/>
              <a:gd name="T10" fmla="*/ 2147483646 w 800"/>
              <a:gd name="T11" fmla="*/ 2147483646 h 1873"/>
              <a:gd name="T12" fmla="*/ 2147483646 w 800"/>
              <a:gd name="T13" fmla="*/ 2147483646 h 1873"/>
              <a:gd name="T14" fmla="*/ 2147483646 w 800"/>
              <a:gd name="T15" fmla="*/ 2147483646 h 1873"/>
              <a:gd name="T16" fmla="*/ 2147483646 w 800"/>
              <a:gd name="T17" fmla="*/ 2147483646 h 1873"/>
              <a:gd name="T18" fmla="*/ 2147483646 w 800"/>
              <a:gd name="T19" fmla="*/ 2147483646 h 1873"/>
              <a:gd name="T20" fmla="*/ 2147483646 w 800"/>
              <a:gd name="T21" fmla="*/ 2147483646 h 1873"/>
              <a:gd name="T22" fmla="*/ 2147483646 w 800"/>
              <a:gd name="T23" fmla="*/ 2147483646 h 1873"/>
              <a:gd name="T24" fmla="*/ 2147483646 w 800"/>
              <a:gd name="T25" fmla="*/ 0 h 1873"/>
              <a:gd name="T26" fmla="*/ 2147483646 w 800"/>
              <a:gd name="T27" fmla="*/ 2147483646 h 187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800" h="1873">
                <a:moveTo>
                  <a:pt x="363" y="9"/>
                </a:moveTo>
                <a:lnTo>
                  <a:pt x="136" y="100"/>
                </a:lnTo>
                <a:lnTo>
                  <a:pt x="18" y="464"/>
                </a:lnTo>
                <a:lnTo>
                  <a:pt x="0" y="755"/>
                </a:lnTo>
                <a:lnTo>
                  <a:pt x="0" y="1109"/>
                </a:lnTo>
                <a:lnTo>
                  <a:pt x="27" y="1591"/>
                </a:lnTo>
                <a:lnTo>
                  <a:pt x="200" y="1836"/>
                </a:lnTo>
                <a:lnTo>
                  <a:pt x="454" y="1873"/>
                </a:lnTo>
                <a:lnTo>
                  <a:pt x="627" y="1745"/>
                </a:lnTo>
                <a:lnTo>
                  <a:pt x="800" y="1255"/>
                </a:lnTo>
                <a:lnTo>
                  <a:pt x="772" y="673"/>
                </a:lnTo>
                <a:lnTo>
                  <a:pt x="691" y="227"/>
                </a:lnTo>
                <a:lnTo>
                  <a:pt x="518" y="0"/>
                </a:lnTo>
                <a:lnTo>
                  <a:pt x="363" y="9"/>
                </a:lnTo>
                <a:close/>
              </a:path>
            </a:pathLst>
          </a:custGeom>
          <a:solidFill>
            <a:srgbClr val="993366"/>
          </a:solidFill>
          <a:ln w="28575" cap="flat" cmpd="sng">
            <a:solidFill>
              <a:srgbClr val="993366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80" name="Text Box 20"/>
          <p:cNvSpPr txBox="1">
            <a:spLocks noChangeArrowheads="1"/>
          </p:cNvSpPr>
          <p:nvPr/>
        </p:nvSpPr>
        <p:spPr bwMode="auto">
          <a:xfrm>
            <a:off x="1895475" y="3413125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>
                <a:solidFill>
                  <a:srgbClr val="993366"/>
                </a:solidFill>
              </a:rPr>
              <a:t>S</a:t>
            </a:r>
            <a:r>
              <a:rPr lang="en-US" altLang="en-US" b="1" baseline="-25000">
                <a:solidFill>
                  <a:srgbClr val="993366"/>
                </a:solidFill>
              </a:rPr>
              <a:t>3</a:t>
            </a:r>
            <a:endParaRPr lang="en-US" altLang="en-US" b="1">
              <a:solidFill>
                <a:srgbClr val="993366"/>
              </a:solidFill>
            </a:endParaRPr>
          </a:p>
        </p:txBody>
      </p:sp>
      <p:sp>
        <p:nvSpPr>
          <p:cNvPr id="40981" name="Freeform 21"/>
          <p:cNvSpPr>
            <a:spLocks/>
          </p:cNvSpPr>
          <p:nvPr/>
        </p:nvSpPr>
        <p:spPr bwMode="auto">
          <a:xfrm>
            <a:off x="2497138" y="2020888"/>
            <a:ext cx="2625725" cy="3217862"/>
          </a:xfrm>
          <a:custGeom>
            <a:avLst/>
            <a:gdLst>
              <a:gd name="T0" fmla="*/ 2147483646 w 1654"/>
              <a:gd name="T1" fmla="*/ 0 h 2027"/>
              <a:gd name="T2" fmla="*/ 2147483646 w 1654"/>
              <a:gd name="T3" fmla="*/ 2147483646 h 2027"/>
              <a:gd name="T4" fmla="*/ 2147483646 w 1654"/>
              <a:gd name="T5" fmla="*/ 2147483646 h 2027"/>
              <a:gd name="T6" fmla="*/ 2147483646 w 1654"/>
              <a:gd name="T7" fmla="*/ 2147483646 h 2027"/>
              <a:gd name="T8" fmla="*/ 2147483646 w 1654"/>
              <a:gd name="T9" fmla="*/ 2147483646 h 2027"/>
              <a:gd name="T10" fmla="*/ 2147483646 w 1654"/>
              <a:gd name="T11" fmla="*/ 2147483646 h 2027"/>
              <a:gd name="T12" fmla="*/ 2147483646 w 1654"/>
              <a:gd name="T13" fmla="*/ 2147483646 h 2027"/>
              <a:gd name="T14" fmla="*/ 2147483646 w 1654"/>
              <a:gd name="T15" fmla="*/ 2147483646 h 2027"/>
              <a:gd name="T16" fmla="*/ 2147483646 w 1654"/>
              <a:gd name="T17" fmla="*/ 2147483646 h 2027"/>
              <a:gd name="T18" fmla="*/ 2147483646 w 1654"/>
              <a:gd name="T19" fmla="*/ 2147483646 h 2027"/>
              <a:gd name="T20" fmla="*/ 2147483646 w 1654"/>
              <a:gd name="T21" fmla="*/ 2147483646 h 2027"/>
              <a:gd name="T22" fmla="*/ 0 w 1654"/>
              <a:gd name="T23" fmla="*/ 2147483646 h 2027"/>
              <a:gd name="T24" fmla="*/ 0 w 1654"/>
              <a:gd name="T25" fmla="*/ 2147483646 h 2027"/>
              <a:gd name="T26" fmla="*/ 2147483646 w 1654"/>
              <a:gd name="T27" fmla="*/ 2147483646 h 2027"/>
              <a:gd name="T28" fmla="*/ 2147483646 w 1654"/>
              <a:gd name="T29" fmla="*/ 2147483646 h 2027"/>
              <a:gd name="T30" fmla="*/ 2147483646 w 1654"/>
              <a:gd name="T31" fmla="*/ 2147483646 h 2027"/>
              <a:gd name="T32" fmla="*/ 2147483646 w 1654"/>
              <a:gd name="T33" fmla="*/ 2147483646 h 2027"/>
              <a:gd name="T34" fmla="*/ 2147483646 w 1654"/>
              <a:gd name="T35" fmla="*/ 2147483646 h 2027"/>
              <a:gd name="T36" fmla="*/ 2147483646 w 1654"/>
              <a:gd name="T37" fmla="*/ 2147483646 h 2027"/>
              <a:gd name="T38" fmla="*/ 2147483646 w 1654"/>
              <a:gd name="T39" fmla="*/ 2147483646 h 2027"/>
              <a:gd name="T40" fmla="*/ 2147483646 w 1654"/>
              <a:gd name="T41" fmla="*/ 2147483646 h 2027"/>
              <a:gd name="T42" fmla="*/ 2147483646 w 1654"/>
              <a:gd name="T43" fmla="*/ 2147483646 h 2027"/>
              <a:gd name="T44" fmla="*/ 2147483646 w 1654"/>
              <a:gd name="T45" fmla="*/ 2147483646 h 2027"/>
              <a:gd name="T46" fmla="*/ 2147483646 w 1654"/>
              <a:gd name="T47" fmla="*/ 2147483646 h 2027"/>
              <a:gd name="T48" fmla="*/ 2147483646 w 1654"/>
              <a:gd name="T49" fmla="*/ 2147483646 h 2027"/>
              <a:gd name="T50" fmla="*/ 2147483646 w 1654"/>
              <a:gd name="T51" fmla="*/ 2147483646 h 2027"/>
              <a:gd name="T52" fmla="*/ 2147483646 w 1654"/>
              <a:gd name="T53" fmla="*/ 2147483646 h 2027"/>
              <a:gd name="T54" fmla="*/ 2147483646 w 1654"/>
              <a:gd name="T55" fmla="*/ 2147483646 h 2027"/>
              <a:gd name="T56" fmla="*/ 2147483646 w 1654"/>
              <a:gd name="T57" fmla="*/ 2147483646 h 2027"/>
              <a:gd name="T58" fmla="*/ 2147483646 w 1654"/>
              <a:gd name="T59" fmla="*/ 2147483646 h 2027"/>
              <a:gd name="T60" fmla="*/ 2147483646 w 1654"/>
              <a:gd name="T61" fmla="*/ 2147483646 h 2027"/>
              <a:gd name="T62" fmla="*/ 2147483646 w 1654"/>
              <a:gd name="T63" fmla="*/ 0 h 202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1654" h="2027">
                <a:moveTo>
                  <a:pt x="1409" y="0"/>
                </a:moveTo>
                <a:lnTo>
                  <a:pt x="1199" y="36"/>
                </a:lnTo>
                <a:lnTo>
                  <a:pt x="1099" y="191"/>
                </a:lnTo>
                <a:lnTo>
                  <a:pt x="999" y="363"/>
                </a:lnTo>
                <a:lnTo>
                  <a:pt x="927" y="627"/>
                </a:lnTo>
                <a:lnTo>
                  <a:pt x="909" y="864"/>
                </a:lnTo>
                <a:lnTo>
                  <a:pt x="809" y="973"/>
                </a:lnTo>
                <a:lnTo>
                  <a:pt x="627" y="1045"/>
                </a:lnTo>
                <a:lnTo>
                  <a:pt x="454" y="1036"/>
                </a:lnTo>
                <a:lnTo>
                  <a:pt x="190" y="1036"/>
                </a:lnTo>
                <a:lnTo>
                  <a:pt x="63" y="1064"/>
                </a:lnTo>
                <a:lnTo>
                  <a:pt x="0" y="1127"/>
                </a:lnTo>
                <a:lnTo>
                  <a:pt x="0" y="1227"/>
                </a:lnTo>
                <a:lnTo>
                  <a:pt x="18" y="1282"/>
                </a:lnTo>
                <a:lnTo>
                  <a:pt x="136" y="1336"/>
                </a:lnTo>
                <a:lnTo>
                  <a:pt x="245" y="1364"/>
                </a:lnTo>
                <a:lnTo>
                  <a:pt x="436" y="1400"/>
                </a:lnTo>
                <a:lnTo>
                  <a:pt x="554" y="1409"/>
                </a:lnTo>
                <a:lnTo>
                  <a:pt x="827" y="1427"/>
                </a:lnTo>
                <a:lnTo>
                  <a:pt x="945" y="1509"/>
                </a:lnTo>
                <a:lnTo>
                  <a:pt x="1018" y="1627"/>
                </a:lnTo>
                <a:lnTo>
                  <a:pt x="1036" y="1682"/>
                </a:lnTo>
                <a:lnTo>
                  <a:pt x="1027" y="1809"/>
                </a:lnTo>
                <a:lnTo>
                  <a:pt x="1127" y="1991"/>
                </a:lnTo>
                <a:lnTo>
                  <a:pt x="1354" y="2027"/>
                </a:lnTo>
                <a:lnTo>
                  <a:pt x="1518" y="1945"/>
                </a:lnTo>
                <a:lnTo>
                  <a:pt x="1554" y="1836"/>
                </a:lnTo>
                <a:lnTo>
                  <a:pt x="1608" y="1718"/>
                </a:lnTo>
                <a:lnTo>
                  <a:pt x="1654" y="1173"/>
                </a:lnTo>
                <a:lnTo>
                  <a:pt x="1608" y="509"/>
                </a:lnTo>
                <a:lnTo>
                  <a:pt x="1545" y="91"/>
                </a:lnTo>
                <a:lnTo>
                  <a:pt x="1409" y="0"/>
                </a:lnTo>
                <a:close/>
              </a:path>
            </a:pathLst>
          </a:cu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82" name="Text Box 22"/>
          <p:cNvSpPr txBox="1">
            <a:spLocks noChangeArrowheads="1"/>
          </p:cNvSpPr>
          <p:nvPr/>
        </p:nvSpPr>
        <p:spPr bwMode="auto">
          <a:xfrm>
            <a:off x="4381500" y="5202238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/>
              <a:t>S</a:t>
            </a:r>
            <a:r>
              <a:rPr lang="en-US" altLang="en-US" b="1" baseline="-25000"/>
              <a:t>4</a:t>
            </a:r>
            <a:endParaRPr lang="en-US" altLang="en-US" b="1"/>
          </a:p>
        </p:txBody>
      </p:sp>
      <p:sp>
        <p:nvSpPr>
          <p:cNvPr id="40983" name="Freeform 23"/>
          <p:cNvSpPr>
            <a:spLocks/>
          </p:cNvSpPr>
          <p:nvPr/>
        </p:nvSpPr>
        <p:spPr bwMode="auto">
          <a:xfrm>
            <a:off x="5511800" y="2078038"/>
            <a:ext cx="938213" cy="3290887"/>
          </a:xfrm>
          <a:custGeom>
            <a:avLst/>
            <a:gdLst>
              <a:gd name="T0" fmla="*/ 2147483646 w 591"/>
              <a:gd name="T1" fmla="*/ 0 h 2073"/>
              <a:gd name="T2" fmla="*/ 2147483646 w 591"/>
              <a:gd name="T3" fmla="*/ 2147483646 h 2073"/>
              <a:gd name="T4" fmla="*/ 2147483646 w 591"/>
              <a:gd name="T5" fmla="*/ 2147483646 h 2073"/>
              <a:gd name="T6" fmla="*/ 2147483646 w 591"/>
              <a:gd name="T7" fmla="*/ 2147483646 h 2073"/>
              <a:gd name="T8" fmla="*/ 0 w 591"/>
              <a:gd name="T9" fmla="*/ 2147483646 h 2073"/>
              <a:gd name="T10" fmla="*/ 0 w 591"/>
              <a:gd name="T11" fmla="*/ 2147483646 h 2073"/>
              <a:gd name="T12" fmla="*/ 2147483646 w 591"/>
              <a:gd name="T13" fmla="*/ 2147483646 h 2073"/>
              <a:gd name="T14" fmla="*/ 2147483646 w 591"/>
              <a:gd name="T15" fmla="*/ 2147483646 h 2073"/>
              <a:gd name="T16" fmla="*/ 2147483646 w 591"/>
              <a:gd name="T17" fmla="*/ 2147483646 h 2073"/>
              <a:gd name="T18" fmla="*/ 2147483646 w 591"/>
              <a:gd name="T19" fmla="*/ 2147483646 h 2073"/>
              <a:gd name="T20" fmla="*/ 2147483646 w 591"/>
              <a:gd name="T21" fmla="*/ 2147483646 h 2073"/>
              <a:gd name="T22" fmla="*/ 2147483646 w 591"/>
              <a:gd name="T23" fmla="*/ 2147483646 h 2073"/>
              <a:gd name="T24" fmla="*/ 2147483646 w 591"/>
              <a:gd name="T25" fmla="*/ 2147483646 h 2073"/>
              <a:gd name="T26" fmla="*/ 2147483646 w 591"/>
              <a:gd name="T27" fmla="*/ 2147483646 h 2073"/>
              <a:gd name="T28" fmla="*/ 2147483646 w 591"/>
              <a:gd name="T29" fmla="*/ 2147483646 h 2073"/>
              <a:gd name="T30" fmla="*/ 2147483646 w 591"/>
              <a:gd name="T31" fmla="*/ 2147483646 h 2073"/>
              <a:gd name="T32" fmla="*/ 2147483646 w 591"/>
              <a:gd name="T33" fmla="*/ 2147483646 h 2073"/>
              <a:gd name="T34" fmla="*/ 2147483646 w 591"/>
              <a:gd name="T35" fmla="*/ 2147483646 h 2073"/>
              <a:gd name="T36" fmla="*/ 2147483646 w 591"/>
              <a:gd name="T37" fmla="*/ 0 h 2073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591" h="2073">
                <a:moveTo>
                  <a:pt x="391" y="0"/>
                </a:moveTo>
                <a:lnTo>
                  <a:pt x="164" y="73"/>
                </a:lnTo>
                <a:lnTo>
                  <a:pt x="73" y="273"/>
                </a:lnTo>
                <a:lnTo>
                  <a:pt x="55" y="546"/>
                </a:lnTo>
                <a:lnTo>
                  <a:pt x="0" y="882"/>
                </a:lnTo>
                <a:lnTo>
                  <a:pt x="0" y="1273"/>
                </a:lnTo>
                <a:lnTo>
                  <a:pt x="46" y="1637"/>
                </a:lnTo>
                <a:lnTo>
                  <a:pt x="100" y="1900"/>
                </a:lnTo>
                <a:lnTo>
                  <a:pt x="209" y="2064"/>
                </a:lnTo>
                <a:lnTo>
                  <a:pt x="400" y="2073"/>
                </a:lnTo>
                <a:lnTo>
                  <a:pt x="446" y="1955"/>
                </a:lnTo>
                <a:lnTo>
                  <a:pt x="573" y="1582"/>
                </a:lnTo>
                <a:lnTo>
                  <a:pt x="582" y="1282"/>
                </a:lnTo>
                <a:lnTo>
                  <a:pt x="591" y="1055"/>
                </a:lnTo>
                <a:lnTo>
                  <a:pt x="582" y="764"/>
                </a:lnTo>
                <a:lnTo>
                  <a:pt x="582" y="637"/>
                </a:lnTo>
                <a:lnTo>
                  <a:pt x="582" y="300"/>
                </a:lnTo>
                <a:lnTo>
                  <a:pt x="455" y="18"/>
                </a:lnTo>
                <a:lnTo>
                  <a:pt x="391" y="0"/>
                </a:lnTo>
                <a:close/>
              </a:path>
            </a:pathLst>
          </a:custGeom>
          <a:solidFill>
            <a:schemeClr val="tx2"/>
          </a:solidFill>
          <a:ln w="28575" cap="flat" cmpd="sng">
            <a:solidFill>
              <a:schemeClr val="hlink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84" name="Text Box 24"/>
          <p:cNvSpPr txBox="1">
            <a:spLocks noChangeArrowheads="1"/>
          </p:cNvSpPr>
          <p:nvPr/>
        </p:nvSpPr>
        <p:spPr bwMode="auto">
          <a:xfrm>
            <a:off x="6400800" y="4813300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>
                <a:solidFill>
                  <a:schemeClr val="hlink"/>
                </a:solidFill>
              </a:rPr>
              <a:t>S</a:t>
            </a:r>
            <a:r>
              <a:rPr lang="en-US" altLang="en-US" b="1" baseline="-25000">
                <a:solidFill>
                  <a:schemeClr val="hlink"/>
                </a:solidFill>
              </a:rPr>
              <a:t>5</a:t>
            </a:r>
            <a:endParaRPr lang="en-US" altLang="en-US" b="1">
              <a:solidFill>
                <a:schemeClr val="hlink"/>
              </a:solidFill>
            </a:endParaRPr>
          </a:p>
        </p:txBody>
      </p:sp>
      <p:sp>
        <p:nvSpPr>
          <p:cNvPr id="40985" name="Freeform 25"/>
          <p:cNvSpPr>
            <a:spLocks/>
          </p:cNvSpPr>
          <p:nvPr/>
        </p:nvSpPr>
        <p:spPr bwMode="auto">
          <a:xfrm>
            <a:off x="2497138" y="4113213"/>
            <a:ext cx="2371725" cy="1169987"/>
          </a:xfrm>
          <a:custGeom>
            <a:avLst/>
            <a:gdLst>
              <a:gd name="T0" fmla="*/ 2147483646 w 1494"/>
              <a:gd name="T1" fmla="*/ 2147483646 h 737"/>
              <a:gd name="T2" fmla="*/ 2147483646 w 1494"/>
              <a:gd name="T3" fmla="*/ 2147483646 h 737"/>
              <a:gd name="T4" fmla="*/ 2147483646 w 1494"/>
              <a:gd name="T5" fmla="*/ 2147483646 h 737"/>
              <a:gd name="T6" fmla="*/ 2147483646 w 1494"/>
              <a:gd name="T7" fmla="*/ 0 h 737"/>
              <a:gd name="T8" fmla="*/ 2147483646 w 1494"/>
              <a:gd name="T9" fmla="*/ 2147483646 h 737"/>
              <a:gd name="T10" fmla="*/ 2147483646 w 1494"/>
              <a:gd name="T11" fmla="*/ 2147483646 h 737"/>
              <a:gd name="T12" fmla="*/ 0 w 1494"/>
              <a:gd name="T13" fmla="*/ 2147483646 h 737"/>
              <a:gd name="T14" fmla="*/ 2147483646 w 1494"/>
              <a:gd name="T15" fmla="*/ 2147483646 h 737"/>
              <a:gd name="T16" fmla="*/ 2147483646 w 1494"/>
              <a:gd name="T17" fmla="*/ 2147483646 h 737"/>
              <a:gd name="T18" fmla="*/ 2147483646 w 1494"/>
              <a:gd name="T19" fmla="*/ 2147483646 h 737"/>
              <a:gd name="T20" fmla="*/ 2147483646 w 1494"/>
              <a:gd name="T21" fmla="*/ 2147483646 h 737"/>
              <a:gd name="T22" fmla="*/ 2147483646 w 1494"/>
              <a:gd name="T23" fmla="*/ 2147483646 h 737"/>
              <a:gd name="T24" fmla="*/ 2147483646 w 1494"/>
              <a:gd name="T25" fmla="*/ 2147483646 h 737"/>
              <a:gd name="T26" fmla="*/ 2147483646 w 1494"/>
              <a:gd name="T27" fmla="*/ 2147483646 h 737"/>
              <a:gd name="T28" fmla="*/ 2147483646 w 1494"/>
              <a:gd name="T29" fmla="*/ 2147483646 h 737"/>
              <a:gd name="T30" fmla="*/ 2147483646 w 1494"/>
              <a:gd name="T31" fmla="*/ 2147483646 h 737"/>
              <a:gd name="T32" fmla="*/ 2147483646 w 1494"/>
              <a:gd name="T33" fmla="*/ 2147483646 h 73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494" h="737">
                <a:moveTo>
                  <a:pt x="1390" y="136"/>
                </a:moveTo>
                <a:lnTo>
                  <a:pt x="1109" y="82"/>
                </a:lnTo>
                <a:lnTo>
                  <a:pt x="754" y="36"/>
                </a:lnTo>
                <a:lnTo>
                  <a:pt x="563" y="0"/>
                </a:lnTo>
                <a:lnTo>
                  <a:pt x="272" y="91"/>
                </a:lnTo>
                <a:lnTo>
                  <a:pt x="45" y="200"/>
                </a:lnTo>
                <a:lnTo>
                  <a:pt x="0" y="364"/>
                </a:lnTo>
                <a:lnTo>
                  <a:pt x="36" y="673"/>
                </a:lnTo>
                <a:lnTo>
                  <a:pt x="172" y="700"/>
                </a:lnTo>
                <a:lnTo>
                  <a:pt x="672" y="737"/>
                </a:lnTo>
                <a:lnTo>
                  <a:pt x="1118" y="709"/>
                </a:lnTo>
                <a:lnTo>
                  <a:pt x="1427" y="627"/>
                </a:lnTo>
                <a:lnTo>
                  <a:pt x="1490" y="446"/>
                </a:lnTo>
                <a:cubicBezTo>
                  <a:pt x="1487" y="385"/>
                  <a:pt x="1494" y="323"/>
                  <a:pt x="1481" y="264"/>
                </a:cubicBezTo>
                <a:cubicBezTo>
                  <a:pt x="1479" y="254"/>
                  <a:pt x="1412" y="168"/>
                  <a:pt x="1399" y="155"/>
                </a:cubicBezTo>
                <a:cubicBezTo>
                  <a:pt x="1391" y="147"/>
                  <a:pt x="1377" y="146"/>
                  <a:pt x="1372" y="136"/>
                </a:cubicBezTo>
                <a:cubicBezTo>
                  <a:pt x="1369" y="131"/>
                  <a:pt x="1384" y="136"/>
                  <a:pt x="1390" y="136"/>
                </a:cubicBezTo>
                <a:close/>
              </a:path>
            </a:pathLst>
          </a:custGeom>
          <a:noFill/>
          <a:ln w="28575" cap="flat" cmpd="sng">
            <a:solidFill>
              <a:srgbClr val="9900F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86" name="Text Box 26"/>
          <p:cNvSpPr txBox="1">
            <a:spLocks noChangeArrowheads="1"/>
          </p:cNvSpPr>
          <p:nvPr/>
        </p:nvSpPr>
        <p:spPr bwMode="auto">
          <a:xfrm>
            <a:off x="1957388" y="5014913"/>
            <a:ext cx="455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>
                <a:solidFill>
                  <a:srgbClr val="9900FF"/>
                </a:solidFill>
              </a:rPr>
              <a:t>S</a:t>
            </a:r>
            <a:r>
              <a:rPr lang="en-US" altLang="en-US" b="1" baseline="-25000">
                <a:solidFill>
                  <a:srgbClr val="9900FF"/>
                </a:solidFill>
              </a:rPr>
              <a:t>6</a:t>
            </a:r>
            <a:endParaRPr lang="en-US" altLang="en-US" b="1">
              <a:solidFill>
                <a:srgbClr val="9900FF"/>
              </a:solidFill>
            </a:endParaRPr>
          </a:p>
        </p:txBody>
      </p:sp>
      <p:sp>
        <p:nvSpPr>
          <p:cNvPr id="40987" name="Text Box 27"/>
          <p:cNvSpPr txBox="1">
            <a:spLocks noChangeArrowheads="1"/>
          </p:cNvSpPr>
          <p:nvPr/>
        </p:nvSpPr>
        <p:spPr bwMode="auto">
          <a:xfrm>
            <a:off x="2532063" y="5865813"/>
            <a:ext cx="427315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 dirty="0">
                <a:solidFill>
                  <a:srgbClr val="003399"/>
                </a:solidFill>
              </a:rPr>
              <a:t>Optimal cover consists of 3 sets</a:t>
            </a:r>
          </a:p>
        </p:txBody>
      </p:sp>
      <p:sp>
        <p:nvSpPr>
          <p:cNvPr id="2" name="Rectangle 1"/>
          <p:cNvSpPr/>
          <p:nvPr/>
        </p:nvSpPr>
        <p:spPr>
          <a:xfrm>
            <a:off x="25400" y="795844"/>
            <a:ext cx="8640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u="none" strike="noStrike" baseline="0" dirty="0">
                <a:solidFill>
                  <a:srgbClr val="003399"/>
                </a:solidFill>
                <a:latin typeface="Times-Roman"/>
              </a:rPr>
              <a:t>     A minimum-size set cover is </a:t>
            </a:r>
            <a:r>
              <a:rPr lang="en-US" b="1" i="0" u="none" strike="noStrike" baseline="0" dirty="0">
                <a:solidFill>
                  <a:srgbClr val="003399"/>
                </a:solidFill>
                <a:latin typeface="MT2MST"/>
              </a:rPr>
              <a:t>C={</a:t>
            </a:r>
            <a:r>
              <a:rPr lang="en-US" b="1" i="0" u="none" strike="noStrike" baseline="0" dirty="0">
                <a:solidFill>
                  <a:srgbClr val="003399"/>
                </a:solidFill>
                <a:latin typeface="MT2MIT"/>
              </a:rPr>
              <a:t>S</a:t>
            </a:r>
            <a:r>
              <a:rPr lang="en-US" sz="1800" b="1" i="0" u="none" strike="noStrike" baseline="0" dirty="0">
                <a:solidFill>
                  <a:srgbClr val="003399"/>
                </a:solidFill>
                <a:latin typeface="MT2MIS"/>
              </a:rPr>
              <a:t>3</a:t>
            </a:r>
            <a:r>
              <a:rPr lang="en-US" b="1" i="0" u="none" strike="noStrike" baseline="0" dirty="0">
                <a:solidFill>
                  <a:srgbClr val="003399"/>
                </a:solidFill>
                <a:latin typeface="MT2MIT"/>
              </a:rPr>
              <a:t>; S</a:t>
            </a:r>
            <a:r>
              <a:rPr lang="en-US" sz="1800" b="1" i="0" u="none" strike="noStrike" baseline="0" dirty="0">
                <a:solidFill>
                  <a:srgbClr val="003399"/>
                </a:solidFill>
                <a:latin typeface="MT2MIS"/>
              </a:rPr>
              <a:t>4</a:t>
            </a:r>
            <a:r>
              <a:rPr lang="en-US" b="1" i="0" u="none" strike="noStrike" baseline="0" dirty="0">
                <a:solidFill>
                  <a:srgbClr val="003399"/>
                </a:solidFill>
                <a:latin typeface="MT2MIT"/>
              </a:rPr>
              <a:t>; S</a:t>
            </a:r>
            <a:r>
              <a:rPr lang="en-US" sz="1800" b="1" i="0" u="none" strike="noStrike" baseline="0" dirty="0">
                <a:solidFill>
                  <a:srgbClr val="003399"/>
                </a:solidFill>
                <a:latin typeface="MT2MIS"/>
              </a:rPr>
              <a:t>5</a:t>
            </a:r>
            <a:r>
              <a:rPr lang="en-US" sz="800" b="1" i="0" u="none" strike="noStrike" dirty="0">
                <a:solidFill>
                  <a:srgbClr val="003399"/>
                </a:solidFill>
                <a:latin typeface="MT2MIS"/>
              </a:rPr>
              <a:t>  </a:t>
            </a:r>
            <a:r>
              <a:rPr lang="en-US" b="1" i="0" u="none" strike="noStrike" baseline="0" dirty="0">
                <a:solidFill>
                  <a:srgbClr val="003399"/>
                </a:solidFill>
                <a:latin typeface="Times-Roman"/>
              </a:rPr>
              <a:t>} with size </a:t>
            </a:r>
            <a:r>
              <a:rPr lang="en-US" b="1" i="0" u="none" strike="noStrike" baseline="0" dirty="0">
                <a:solidFill>
                  <a:srgbClr val="003399"/>
                </a:solidFill>
                <a:latin typeface="MT2MIT"/>
              </a:rPr>
              <a:t>3</a:t>
            </a:r>
            <a:endParaRPr lang="en-US" b="1" dirty="0">
              <a:solidFill>
                <a:srgbClr val="003399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68923" y="3198168"/>
            <a:ext cx="1406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i="1" dirty="0"/>
              <a:t>Set Cover</a:t>
            </a:r>
            <a:endParaRPr lang="en-IN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7567"/>
            <a:ext cx="8686047" cy="539750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sz="3200" b="1" i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Tutorials</a:t>
            </a:r>
            <a:endParaRPr lang="en-US" altLang="en-US" sz="3200" b="1" dirty="0">
              <a:solidFill>
                <a:srgbClr val="FF0000"/>
              </a:solidFill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AAC3E3D-702D-420E-86C6-A64EFC786F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011455"/>
              </p:ext>
            </p:extLst>
          </p:nvPr>
        </p:nvGraphicFramePr>
        <p:xfrm>
          <a:off x="1524000" y="1480127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8291">
                  <a:extLst>
                    <a:ext uri="{9D8B030D-6E8A-4147-A177-3AD203B41FA5}">
                      <a16:colId xmlns:a16="http://schemas.microsoft.com/office/drawing/2014/main" val="2820195434"/>
                    </a:ext>
                  </a:extLst>
                </a:gridCol>
                <a:gridCol w="1302327">
                  <a:extLst>
                    <a:ext uri="{9D8B030D-6E8A-4147-A177-3AD203B41FA5}">
                      <a16:colId xmlns:a16="http://schemas.microsoft.com/office/drawing/2014/main" val="2176604694"/>
                    </a:ext>
                  </a:extLst>
                </a:gridCol>
                <a:gridCol w="3805382">
                  <a:extLst>
                    <a:ext uri="{9D8B030D-6E8A-4147-A177-3AD203B41FA5}">
                      <a16:colId xmlns:a16="http://schemas.microsoft.com/office/drawing/2014/main" val="2947457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Sl</a:t>
                      </a:r>
                      <a:r>
                        <a:rPr lang="en-US" dirty="0"/>
                        <a:t>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Topics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750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23-10-2019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427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25-10-2019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MID Term-1 Class 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752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01-11-2019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 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580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04-11-2019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40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06-11-2019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579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08-11-2019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611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2846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48194" y="0"/>
            <a:ext cx="6995161" cy="54864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en-US" sz="3600" b="1" i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How to Solve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19" name="Rectangle 3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812321" y="2219093"/>
                <a:ext cx="4083485" cy="3157733"/>
              </a:xfrm>
            </p:spPr>
            <p:txBody>
              <a:bodyPr>
                <a:normAutofit/>
              </a:bodyPr>
              <a:lstStyle/>
              <a:p>
                <a:pPr algn="just">
                  <a:buNone/>
                </a:pPr>
                <a:r>
                  <a:rPr lang="en-US" altLang="en-US" sz="3200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en-US" altLang="en-US" sz="4000" dirty="0">
                    <a:solidFill>
                      <a:srgbClr val="003399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3200" i="1" dirty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𝑋</m:t>
                    </m:r>
                    <m:r>
                      <a:rPr lang="en-US" altLang="en-US" sz="3200" i="1" baseline="-25000" dirty="0">
                        <a:solidFill>
                          <a:srgbClr val="003399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𝑖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= {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 baseline="-2500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3200" dirty="0"/>
              </a:p>
              <a:p>
                <a:pPr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𝐶𝑁𝐹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⋁</m:t>
                      </m:r>
                      <m:acc>
                        <m:accPr>
                          <m:chr m:val="̅"/>
                          <m:ctrlPr>
                            <a:rPr lang="en-US" sz="2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 baseline="-25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acc>
                      <m:r>
                        <a:rPr lang="en-US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⋁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baseline="-25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⋀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baseline="-25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acc>
                      <m:r>
                        <a:rPr lang="en-US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⋁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baseline="-25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⋁</m:t>
                      </m:r>
                      <m:acc>
                        <m:accPr>
                          <m:chr m:val="̅"/>
                          <m:ctrlP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baseline="-25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acc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 algn="just" eaLnBrk="1" hangingPunct="1">
                  <a:buNone/>
                </a:pPr>
                <a:endParaRPr lang="en-US" altLang="en-US" sz="3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92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812321" y="2219093"/>
                <a:ext cx="4083485" cy="3157733"/>
              </a:xfrm>
              <a:blipFill>
                <a:blip r:embed="rId2"/>
                <a:stretch>
                  <a:fillRect r="-46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8966B3C-FF8A-42DA-A3AB-C49DEBFBF5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034513"/>
              </p:ext>
            </p:extLst>
          </p:nvPr>
        </p:nvGraphicFramePr>
        <p:xfrm>
          <a:off x="248194" y="639906"/>
          <a:ext cx="4748831" cy="4126154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3270758">
                  <a:extLst>
                    <a:ext uri="{9D8B030D-6E8A-4147-A177-3AD203B41FA5}">
                      <a16:colId xmlns:a16="http://schemas.microsoft.com/office/drawing/2014/main" val="837073855"/>
                    </a:ext>
                  </a:extLst>
                </a:gridCol>
                <a:gridCol w="1478073">
                  <a:extLst>
                    <a:ext uri="{9D8B030D-6E8A-4147-A177-3AD203B41FA5}">
                      <a16:colId xmlns:a16="http://schemas.microsoft.com/office/drawing/2014/main" val="1766541049"/>
                    </a:ext>
                  </a:extLst>
                </a:gridCol>
              </a:tblGrid>
              <a:tr h="530952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Exponential Time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928339"/>
                  </a:ext>
                </a:extLst>
              </a:tr>
              <a:tr h="6449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Algorithm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Complexity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947938"/>
                  </a:ext>
                </a:extLst>
              </a:tr>
              <a:tr h="5876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0/1 Knapsack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</a:t>
                      </a:r>
                      <a:r>
                        <a:rPr lang="en-US" sz="2000" baseline="30000" dirty="0">
                          <a:effectLst/>
                        </a:rPr>
                        <a:t>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3487560"/>
                  </a:ext>
                </a:extLst>
              </a:tr>
              <a:tr h="5998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Travelling Salesman Problem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</a:t>
                      </a:r>
                      <a:r>
                        <a:rPr lang="en-US" sz="2000" baseline="30000" dirty="0">
                          <a:effectLst/>
                        </a:rPr>
                        <a:t>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50853585"/>
                  </a:ext>
                </a:extLst>
              </a:tr>
              <a:tr h="5998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Sum of Subsets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</a:t>
                      </a:r>
                      <a:r>
                        <a:rPr lang="en-US" sz="2000" baseline="30000" dirty="0">
                          <a:effectLst/>
                        </a:rPr>
                        <a:t>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95037890"/>
                  </a:ext>
                </a:extLst>
              </a:tr>
              <a:tr h="53095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Graph Coloring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</a:t>
                      </a:r>
                      <a:r>
                        <a:rPr lang="en-US" sz="2000" baseline="30000" dirty="0">
                          <a:effectLst/>
                        </a:rPr>
                        <a:t>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4882867"/>
                  </a:ext>
                </a:extLst>
              </a:tr>
              <a:tr h="6320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Hamiltonian Cycle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</a:t>
                      </a:r>
                      <a:r>
                        <a:rPr lang="en-US" sz="2000" baseline="30000" dirty="0">
                          <a:effectLst/>
                        </a:rPr>
                        <a:t>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105777"/>
                  </a:ext>
                </a:extLst>
              </a:tr>
            </a:tbl>
          </a:graphicData>
        </a:graphic>
      </p:graphicFrame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527C6A52-E55E-426A-940C-9FC9F3D0F5B2}"/>
              </a:ext>
            </a:extLst>
          </p:cNvPr>
          <p:cNvSpPr/>
          <p:nvPr/>
        </p:nvSpPr>
        <p:spPr>
          <a:xfrm>
            <a:off x="5562991" y="502120"/>
            <a:ext cx="3432130" cy="1463454"/>
          </a:xfrm>
          <a:prstGeom prst="wedgeRectCallout">
            <a:avLst>
              <a:gd name="adj1" fmla="val -67212"/>
              <a:gd name="adj2" fmla="val -212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/>
              <a:t>Satisfiability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If one is solved, then all can be solved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E703F89-3AC9-4C17-B6CF-1FF29409CE56}"/>
              </a:ext>
            </a:extLst>
          </p:cNvPr>
          <p:cNvSpPr/>
          <p:nvPr/>
        </p:nvSpPr>
        <p:spPr>
          <a:xfrm>
            <a:off x="6483927" y="3519055"/>
            <a:ext cx="415637" cy="3694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E1E8881-AB3D-4067-9309-C1765EE1CFAA}"/>
              </a:ext>
            </a:extLst>
          </p:cNvPr>
          <p:cNvSpPr/>
          <p:nvPr/>
        </p:nvSpPr>
        <p:spPr>
          <a:xfrm>
            <a:off x="5295426" y="4125554"/>
            <a:ext cx="415637" cy="3694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431C01D-27D1-4AAF-A19E-F8A7FA9470F0}"/>
              </a:ext>
            </a:extLst>
          </p:cNvPr>
          <p:cNvSpPr/>
          <p:nvPr/>
        </p:nvSpPr>
        <p:spPr>
          <a:xfrm>
            <a:off x="7662747" y="4150162"/>
            <a:ext cx="415637" cy="3694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80F6646-E201-4FBB-81C5-2C2A5602F6CC}"/>
              </a:ext>
            </a:extLst>
          </p:cNvPr>
          <p:cNvSpPr/>
          <p:nvPr/>
        </p:nvSpPr>
        <p:spPr>
          <a:xfrm>
            <a:off x="4659479" y="4814162"/>
            <a:ext cx="415637" cy="3694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3B98A77-0E68-4890-AA3E-6AFA100C87F6}"/>
              </a:ext>
            </a:extLst>
          </p:cNvPr>
          <p:cNvSpPr/>
          <p:nvPr/>
        </p:nvSpPr>
        <p:spPr>
          <a:xfrm>
            <a:off x="5778963" y="4806739"/>
            <a:ext cx="415637" cy="3694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0F9B849-189D-46D0-88DA-803702C1558F}"/>
              </a:ext>
            </a:extLst>
          </p:cNvPr>
          <p:cNvSpPr/>
          <p:nvPr/>
        </p:nvSpPr>
        <p:spPr>
          <a:xfrm>
            <a:off x="7104806" y="4813154"/>
            <a:ext cx="415637" cy="3694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1DDBAEE-7C8A-4677-BF51-5D93D118C90E}"/>
              </a:ext>
            </a:extLst>
          </p:cNvPr>
          <p:cNvSpPr/>
          <p:nvPr/>
        </p:nvSpPr>
        <p:spPr>
          <a:xfrm>
            <a:off x="8224290" y="4806739"/>
            <a:ext cx="415637" cy="3694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9214EEC-996A-4C64-AB19-19D1167E016F}"/>
              </a:ext>
            </a:extLst>
          </p:cNvPr>
          <p:cNvSpPr/>
          <p:nvPr/>
        </p:nvSpPr>
        <p:spPr>
          <a:xfrm>
            <a:off x="4156363" y="5445618"/>
            <a:ext cx="415637" cy="3694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819E9F5-F1ED-4E3A-A00D-F42D3A4AD8D0}"/>
              </a:ext>
            </a:extLst>
          </p:cNvPr>
          <p:cNvSpPr/>
          <p:nvPr/>
        </p:nvSpPr>
        <p:spPr>
          <a:xfrm>
            <a:off x="4995243" y="5445618"/>
            <a:ext cx="415637" cy="3694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7731196-0D6B-4001-B9FF-E8E2CA707006}"/>
              </a:ext>
            </a:extLst>
          </p:cNvPr>
          <p:cNvSpPr/>
          <p:nvPr/>
        </p:nvSpPr>
        <p:spPr>
          <a:xfrm>
            <a:off x="5500924" y="5445618"/>
            <a:ext cx="415637" cy="3694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65D277A-7C04-499E-B592-6A7ED1CB0C11}"/>
              </a:ext>
            </a:extLst>
          </p:cNvPr>
          <p:cNvSpPr/>
          <p:nvPr/>
        </p:nvSpPr>
        <p:spPr>
          <a:xfrm>
            <a:off x="8639927" y="5441376"/>
            <a:ext cx="415637" cy="3694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B93595C-2F43-45FE-8B79-C4B35C2A0657}"/>
              </a:ext>
            </a:extLst>
          </p:cNvPr>
          <p:cNvSpPr/>
          <p:nvPr/>
        </p:nvSpPr>
        <p:spPr>
          <a:xfrm>
            <a:off x="6194600" y="5445618"/>
            <a:ext cx="415637" cy="3694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C6FC3A5-0B51-4E5F-AF38-85617755D87D}"/>
              </a:ext>
            </a:extLst>
          </p:cNvPr>
          <p:cNvSpPr/>
          <p:nvPr/>
        </p:nvSpPr>
        <p:spPr>
          <a:xfrm>
            <a:off x="6700281" y="5445618"/>
            <a:ext cx="415637" cy="3694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B0EADED-4320-450B-9690-A7D12435FC18}"/>
              </a:ext>
            </a:extLst>
          </p:cNvPr>
          <p:cNvSpPr/>
          <p:nvPr/>
        </p:nvSpPr>
        <p:spPr>
          <a:xfrm>
            <a:off x="7456924" y="5445618"/>
            <a:ext cx="415637" cy="3694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AF3AEE2-502A-46C3-AC8C-E65563DD2217}"/>
              </a:ext>
            </a:extLst>
          </p:cNvPr>
          <p:cNvSpPr/>
          <p:nvPr/>
        </p:nvSpPr>
        <p:spPr>
          <a:xfrm>
            <a:off x="7919511" y="5445618"/>
            <a:ext cx="415637" cy="3694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A63386-4BD9-404A-A73C-11B21C8C08EA}"/>
              </a:ext>
            </a:extLst>
          </p:cNvPr>
          <p:cNvCxnSpPr>
            <a:stCxn id="7" idx="2"/>
            <a:endCxn id="11" idx="7"/>
          </p:cNvCxnSpPr>
          <p:nvPr/>
        </p:nvCxnSpPr>
        <p:spPr>
          <a:xfrm flipH="1">
            <a:off x="5650194" y="3703782"/>
            <a:ext cx="833733" cy="475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AF2FC4B-D3F2-43FC-8BB6-0DA29DC929DC}"/>
              </a:ext>
            </a:extLst>
          </p:cNvPr>
          <p:cNvCxnSpPr>
            <a:stCxn id="7" idx="6"/>
            <a:endCxn id="12" idx="1"/>
          </p:cNvCxnSpPr>
          <p:nvPr/>
        </p:nvCxnSpPr>
        <p:spPr>
          <a:xfrm>
            <a:off x="6899564" y="3703782"/>
            <a:ext cx="824052" cy="500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C20D0AC-96C9-4A01-B382-9E4CB2EB252E}"/>
              </a:ext>
            </a:extLst>
          </p:cNvPr>
          <p:cNvCxnSpPr>
            <a:stCxn id="11" idx="3"/>
            <a:endCxn id="13" idx="7"/>
          </p:cNvCxnSpPr>
          <p:nvPr/>
        </p:nvCxnSpPr>
        <p:spPr>
          <a:xfrm flipH="1">
            <a:off x="5014247" y="4440903"/>
            <a:ext cx="342048" cy="427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4B046CE-5895-45C4-9048-FB5E53FFBC42}"/>
              </a:ext>
            </a:extLst>
          </p:cNvPr>
          <p:cNvCxnSpPr>
            <a:stCxn id="11" idx="5"/>
            <a:endCxn id="14" idx="0"/>
          </p:cNvCxnSpPr>
          <p:nvPr/>
        </p:nvCxnSpPr>
        <p:spPr>
          <a:xfrm>
            <a:off x="5650194" y="4440903"/>
            <a:ext cx="336588" cy="365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A98868F-37C7-41ED-92E3-FF06206268BF}"/>
              </a:ext>
            </a:extLst>
          </p:cNvPr>
          <p:cNvCxnSpPr>
            <a:cxnSpLocks/>
            <a:stCxn id="12" idx="3"/>
            <a:endCxn id="15" idx="7"/>
          </p:cNvCxnSpPr>
          <p:nvPr/>
        </p:nvCxnSpPr>
        <p:spPr>
          <a:xfrm flipH="1">
            <a:off x="7459574" y="4465511"/>
            <a:ext cx="264042" cy="401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7CE830D-221D-4100-8B32-65E1B5400923}"/>
              </a:ext>
            </a:extLst>
          </p:cNvPr>
          <p:cNvCxnSpPr>
            <a:stCxn id="12" idx="5"/>
            <a:endCxn id="16" idx="1"/>
          </p:cNvCxnSpPr>
          <p:nvPr/>
        </p:nvCxnSpPr>
        <p:spPr>
          <a:xfrm>
            <a:off x="8017515" y="4465511"/>
            <a:ext cx="267644" cy="395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D9EF18B-BBC1-4559-96FD-319E812685CF}"/>
              </a:ext>
            </a:extLst>
          </p:cNvPr>
          <p:cNvCxnSpPr>
            <a:stCxn id="13" idx="3"/>
            <a:endCxn id="17" idx="7"/>
          </p:cNvCxnSpPr>
          <p:nvPr/>
        </p:nvCxnSpPr>
        <p:spPr>
          <a:xfrm flipH="1">
            <a:off x="4511131" y="5129511"/>
            <a:ext cx="209217" cy="370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0FBFD11-1E9E-4B3B-A00E-5A47C3D16FD1}"/>
              </a:ext>
            </a:extLst>
          </p:cNvPr>
          <p:cNvCxnSpPr>
            <a:cxnSpLocks/>
            <a:stCxn id="13" idx="5"/>
            <a:endCxn id="18" idx="0"/>
          </p:cNvCxnSpPr>
          <p:nvPr/>
        </p:nvCxnSpPr>
        <p:spPr>
          <a:xfrm>
            <a:off x="5014247" y="5129511"/>
            <a:ext cx="188815" cy="316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C954945-689D-4F08-AFDE-4B5571B91D90}"/>
              </a:ext>
            </a:extLst>
          </p:cNvPr>
          <p:cNvCxnSpPr>
            <a:stCxn id="14" idx="3"/>
            <a:endCxn id="19" idx="0"/>
          </p:cNvCxnSpPr>
          <p:nvPr/>
        </p:nvCxnSpPr>
        <p:spPr>
          <a:xfrm flipH="1">
            <a:off x="5708743" y="5122088"/>
            <a:ext cx="131089" cy="323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53EAA98-4265-46FD-8EC7-F196648F8392}"/>
              </a:ext>
            </a:extLst>
          </p:cNvPr>
          <p:cNvCxnSpPr>
            <a:stCxn id="14" idx="5"/>
            <a:endCxn id="21" idx="0"/>
          </p:cNvCxnSpPr>
          <p:nvPr/>
        </p:nvCxnSpPr>
        <p:spPr>
          <a:xfrm>
            <a:off x="6133731" y="5122088"/>
            <a:ext cx="268688" cy="323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D968614-FC0E-47E1-A7CE-D33962BB88FD}"/>
              </a:ext>
            </a:extLst>
          </p:cNvPr>
          <p:cNvCxnSpPr>
            <a:stCxn id="15" idx="3"/>
          </p:cNvCxnSpPr>
          <p:nvPr/>
        </p:nvCxnSpPr>
        <p:spPr>
          <a:xfrm flipH="1">
            <a:off x="6888276" y="5128503"/>
            <a:ext cx="277399" cy="433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1CE5878-ED11-421F-8CA5-9D6C18E80F01}"/>
              </a:ext>
            </a:extLst>
          </p:cNvPr>
          <p:cNvCxnSpPr>
            <a:stCxn id="15" idx="5"/>
            <a:endCxn id="23" idx="0"/>
          </p:cNvCxnSpPr>
          <p:nvPr/>
        </p:nvCxnSpPr>
        <p:spPr>
          <a:xfrm>
            <a:off x="7459574" y="5128503"/>
            <a:ext cx="205169" cy="317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48399DA-809B-49FE-ADF0-AFAED16D088C}"/>
              </a:ext>
            </a:extLst>
          </p:cNvPr>
          <p:cNvCxnSpPr>
            <a:stCxn id="16" idx="3"/>
            <a:endCxn id="24" idx="0"/>
          </p:cNvCxnSpPr>
          <p:nvPr/>
        </p:nvCxnSpPr>
        <p:spPr>
          <a:xfrm flipH="1">
            <a:off x="8127330" y="5122088"/>
            <a:ext cx="157829" cy="323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04AAB97-CABB-4CCD-85DF-A55444F014A0}"/>
              </a:ext>
            </a:extLst>
          </p:cNvPr>
          <p:cNvCxnSpPr>
            <a:stCxn id="16" idx="5"/>
            <a:endCxn id="20" idx="0"/>
          </p:cNvCxnSpPr>
          <p:nvPr/>
        </p:nvCxnSpPr>
        <p:spPr>
          <a:xfrm>
            <a:off x="8579058" y="5122088"/>
            <a:ext cx="268688" cy="319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8875984B-43EE-42DC-8B0E-B87DA0115942}"/>
                  </a:ext>
                </a:extLst>
              </p:cNvPr>
              <p:cNvSpPr/>
              <p:nvPr/>
            </p:nvSpPr>
            <p:spPr>
              <a:xfrm>
                <a:off x="5622561" y="3752651"/>
                <a:ext cx="82766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1600" b="1" i="1" baseline="-25000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8875984B-43EE-42DC-8B0E-B87DA01159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2561" y="3752651"/>
                <a:ext cx="827662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E8F3C6CB-69C5-441C-A199-58B4CFCD756E}"/>
                  </a:ext>
                </a:extLst>
              </p:cNvPr>
              <p:cNvSpPr/>
              <p:nvPr/>
            </p:nvSpPr>
            <p:spPr>
              <a:xfrm>
                <a:off x="7017694" y="3820096"/>
                <a:ext cx="82766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1600" b="1" i="1" baseline="-25000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E8F3C6CB-69C5-441C-A199-58B4CFCD75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7694" y="3820096"/>
                <a:ext cx="827662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4D1F878E-3769-490F-B4C3-7A7C7DB3251E}"/>
                  </a:ext>
                </a:extLst>
              </p:cNvPr>
              <p:cNvSpPr/>
              <p:nvPr/>
            </p:nvSpPr>
            <p:spPr>
              <a:xfrm>
                <a:off x="4680144" y="4481597"/>
                <a:ext cx="82766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1600" b="1" i="1" baseline="-25000" dirty="0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4D1F878E-3769-490F-B4C3-7A7C7DB325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144" y="4481597"/>
                <a:ext cx="827662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0B9B1E12-A541-47F2-8D81-1BDF799F7B72}"/>
                  </a:ext>
                </a:extLst>
              </p:cNvPr>
              <p:cNvSpPr/>
              <p:nvPr/>
            </p:nvSpPr>
            <p:spPr>
              <a:xfrm>
                <a:off x="5498557" y="4448561"/>
                <a:ext cx="82766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1600" b="1" i="1" baseline="-25000" dirty="0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0B9B1E12-A541-47F2-8D81-1BDF799F7B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557" y="4448561"/>
                <a:ext cx="827662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6FF35AC2-D851-46F4-9898-DD118EED2154}"/>
                  </a:ext>
                </a:extLst>
              </p:cNvPr>
              <p:cNvSpPr/>
              <p:nvPr/>
            </p:nvSpPr>
            <p:spPr>
              <a:xfrm>
                <a:off x="7088174" y="4450730"/>
                <a:ext cx="82766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1600" b="1" i="1" baseline="-25000" dirty="0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6FF35AC2-D851-46F4-9898-DD118EED21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8174" y="4450730"/>
                <a:ext cx="827662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D1493398-3354-43A8-9196-7823BE1BFA0F}"/>
                  </a:ext>
                </a:extLst>
              </p:cNvPr>
              <p:cNvSpPr/>
              <p:nvPr/>
            </p:nvSpPr>
            <p:spPr>
              <a:xfrm>
                <a:off x="7910716" y="4514565"/>
                <a:ext cx="82766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1600" b="1" i="1" baseline="-25000" dirty="0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D1493398-3354-43A8-9196-7823BE1BFA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0716" y="4514565"/>
                <a:ext cx="827662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93C2C56-E424-4DA6-B689-390F51538FA9}"/>
                  </a:ext>
                </a:extLst>
              </p:cNvPr>
              <p:cNvSpPr/>
              <p:nvPr/>
            </p:nvSpPr>
            <p:spPr>
              <a:xfrm>
                <a:off x="3908238" y="5051649"/>
                <a:ext cx="82766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1600" b="1" i="1" baseline="-25000" dirty="0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93C2C56-E424-4DA6-B689-390F51538F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8238" y="5051649"/>
                <a:ext cx="827662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636B005B-AA1E-4577-8AF2-A67B9FF74483}"/>
                  </a:ext>
                </a:extLst>
              </p:cNvPr>
              <p:cNvSpPr/>
              <p:nvPr/>
            </p:nvSpPr>
            <p:spPr>
              <a:xfrm>
                <a:off x="5271135" y="5112455"/>
                <a:ext cx="82766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1600" b="1" i="1" baseline="-25000" dirty="0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636B005B-AA1E-4577-8AF2-A67B9FF744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1135" y="5112455"/>
                <a:ext cx="827662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1CAF5A40-C6D3-47DA-9499-399B366C482C}"/>
                  </a:ext>
                </a:extLst>
              </p:cNvPr>
              <p:cNvSpPr/>
              <p:nvPr/>
            </p:nvSpPr>
            <p:spPr>
              <a:xfrm>
                <a:off x="6561384" y="5122057"/>
                <a:ext cx="82766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1600" b="1" i="1" baseline="-25000" dirty="0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1CAF5A40-C6D3-47DA-9499-399B366C48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1384" y="5122057"/>
                <a:ext cx="827662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0258E7EB-B98F-4ADB-899D-AD035DBD0827}"/>
                  </a:ext>
                </a:extLst>
              </p:cNvPr>
              <p:cNvSpPr/>
              <p:nvPr/>
            </p:nvSpPr>
            <p:spPr>
              <a:xfrm>
                <a:off x="7764353" y="5128503"/>
                <a:ext cx="82766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1600" b="1" i="1" baseline="-25000" dirty="0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0258E7EB-B98F-4ADB-899D-AD035DBD08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4353" y="5128503"/>
                <a:ext cx="827662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F534DF8D-0004-4FD2-B16D-02AC9C95C8EE}"/>
                  </a:ext>
                </a:extLst>
              </p:cNvPr>
              <p:cNvSpPr/>
              <p:nvPr/>
            </p:nvSpPr>
            <p:spPr>
              <a:xfrm>
                <a:off x="4625513" y="5128503"/>
                <a:ext cx="69852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600" b="1" i="1" baseline="-25000" dirty="0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b="1" dirty="0"/>
                  <a:t>1</a:t>
                </a: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F534DF8D-0004-4FD2-B16D-02AC9C95C8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5513" y="5128503"/>
                <a:ext cx="698525" cy="338554"/>
              </a:xfrm>
              <a:prstGeom prst="rect">
                <a:avLst/>
              </a:prstGeom>
              <a:blipFill>
                <a:blip r:embed="rId13"/>
                <a:stretch>
                  <a:fillRect t="-5357" r="-4386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C30330BC-8C34-4FD5-944E-00FC34486DD8}"/>
                  </a:ext>
                </a:extLst>
              </p:cNvPr>
              <p:cNvSpPr/>
              <p:nvPr/>
            </p:nvSpPr>
            <p:spPr>
              <a:xfrm>
                <a:off x="5951177" y="5168894"/>
                <a:ext cx="69852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600" b="1" i="1" baseline="-25000" dirty="0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b="1" dirty="0"/>
                  <a:t>1</a:t>
                </a:r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C30330BC-8C34-4FD5-944E-00FC34486D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1177" y="5168894"/>
                <a:ext cx="698525" cy="338554"/>
              </a:xfrm>
              <a:prstGeom prst="rect">
                <a:avLst/>
              </a:prstGeom>
              <a:blipFill>
                <a:blip r:embed="rId14"/>
                <a:stretch>
                  <a:fillRect t="-5455" r="-4348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49AB2C85-11B6-453D-B319-A86433C2AB62}"/>
                  </a:ext>
                </a:extLst>
              </p:cNvPr>
              <p:cNvSpPr/>
              <p:nvPr/>
            </p:nvSpPr>
            <p:spPr>
              <a:xfrm>
                <a:off x="7215269" y="5161169"/>
                <a:ext cx="69852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600" b="1" i="1" baseline="-25000" dirty="0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b="1" dirty="0"/>
                  <a:t>1</a:t>
                </a:r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49AB2C85-11B6-453D-B319-A86433C2AB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5269" y="5161169"/>
                <a:ext cx="698525" cy="338554"/>
              </a:xfrm>
              <a:prstGeom prst="rect">
                <a:avLst/>
              </a:prstGeom>
              <a:blipFill>
                <a:blip r:embed="rId15"/>
                <a:stretch>
                  <a:fillRect t="-5455" r="-4386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3E75B8E3-0D29-4460-9F19-7765EBDEB5A7}"/>
                  </a:ext>
                </a:extLst>
              </p:cNvPr>
              <p:cNvSpPr/>
              <p:nvPr/>
            </p:nvSpPr>
            <p:spPr>
              <a:xfrm>
                <a:off x="8435855" y="5134918"/>
                <a:ext cx="69852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600" b="1" i="1" baseline="-25000" dirty="0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b="1" dirty="0"/>
                  <a:t>1</a:t>
                </a:r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3E75B8E3-0D29-4460-9F19-7765EBDEB5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5855" y="5134918"/>
                <a:ext cx="698525" cy="338554"/>
              </a:xfrm>
              <a:prstGeom prst="rect">
                <a:avLst/>
              </a:prstGeom>
              <a:blipFill>
                <a:blip r:embed="rId16"/>
                <a:stretch>
                  <a:fillRect t="-5357" r="-4386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ectangle 54">
            <a:extLst>
              <a:ext uri="{FF2B5EF4-FFF2-40B4-BE49-F238E27FC236}">
                <a16:creationId xmlns:a16="http://schemas.microsoft.com/office/drawing/2014/main" id="{F6459F25-762B-4337-A0BE-4EF4B1D5DAF5}"/>
              </a:ext>
            </a:extLst>
          </p:cNvPr>
          <p:cNvSpPr/>
          <p:nvPr/>
        </p:nvSpPr>
        <p:spPr>
          <a:xfrm>
            <a:off x="544322" y="6093983"/>
            <a:ext cx="6309741" cy="468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Example: 0/1 Knapsack =&gt; Satisfiability Problem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585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48194" y="0"/>
            <a:ext cx="6995161" cy="54864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en-US" sz="3600" b="1" i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NP Hard &amp; NP Complete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4A16A50-F0C2-48DD-BADC-B86182B20D0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48194" y="976744"/>
            <a:ext cx="8646424" cy="547947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will discuss about NP-Complete and NP-hard.</a:t>
            </a:r>
          </a:p>
          <a:p>
            <a:pPr lvl="1"/>
            <a:r>
              <a:rPr lang="en-US" dirty="0"/>
              <a:t>but first we need to know what is </a:t>
            </a:r>
            <a:r>
              <a:rPr lang="en-US" b="1" dirty="0"/>
              <a:t>reducibility</a:t>
            </a:r>
            <a:r>
              <a:rPr lang="en-US" dirty="0"/>
              <a:t> .</a:t>
            </a:r>
          </a:p>
          <a:p>
            <a:pPr lvl="1"/>
            <a:r>
              <a:rPr lang="en-US" dirty="0"/>
              <a:t>Take two problems A and B both are NP problems.</a:t>
            </a:r>
          </a:p>
          <a:p>
            <a:r>
              <a:rPr lang="en-US" b="1" dirty="0"/>
              <a:t>Reducibility</a:t>
            </a:r>
            <a:r>
              <a:rPr lang="en-US" dirty="0"/>
              <a:t>- If we can convert one instance of a problem A into problem B (NP problem) then it means that A is reducible to B.</a:t>
            </a:r>
          </a:p>
          <a:p>
            <a:r>
              <a:rPr lang="en-US" b="1" dirty="0"/>
              <a:t>NP-hard</a:t>
            </a:r>
            <a:r>
              <a:rPr lang="en-US" dirty="0"/>
              <a:t>-- Now suppose we found that A is reducible to B, then it means that B is at least as hard as A. </a:t>
            </a:r>
            <a:r>
              <a:rPr lang="en-US" b="1" dirty="0"/>
              <a:t>Satisfiability is NP Hard.</a:t>
            </a:r>
          </a:p>
          <a:p>
            <a:r>
              <a:rPr lang="en-US" b="1" dirty="0"/>
              <a:t>NP-Complete</a:t>
            </a:r>
            <a:r>
              <a:rPr lang="en-US" dirty="0"/>
              <a:t> -- The group of problems which are both in NP and NP-hard are known as NP-Complete problem.</a:t>
            </a:r>
          </a:p>
          <a:p>
            <a:r>
              <a:rPr lang="en-US" dirty="0"/>
              <a:t>Now suppose we have a NP-Complete problem R and it is reducible to Q then Q is at least as hard as R and since R is an NP-hard problem. therefore Q will also be at least NP-hard , it may be NP-complete also.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40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48194" y="0"/>
            <a:ext cx="6995161" cy="54864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en-US" sz="3600" b="1" i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NP Hard &amp; NP Complete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>
          <a:xfrm rot="16200000">
            <a:off x="3421757" y="2984120"/>
            <a:ext cx="1690255" cy="416038"/>
          </a:xfrm>
        </p:spPr>
        <p:txBody>
          <a:bodyPr>
            <a:normAutofit fontScale="92500"/>
          </a:bodyPr>
          <a:lstStyle/>
          <a:p>
            <a:pPr algn="just">
              <a:buNone/>
            </a:pPr>
            <a:r>
              <a:rPr lang="en-US" altLang="en-US" sz="1600" b="1" dirty="0">
                <a:latin typeface="Arial Black" panose="020B0A04020102020204" pitchFamily="34" charset="0"/>
                <a:cs typeface="Times New Roman" pitchFamily="18" charset="0"/>
              </a:rPr>
              <a:t> </a:t>
            </a:r>
            <a:r>
              <a:rPr lang="en-US" sz="1600" b="1" dirty="0">
                <a:latin typeface="Arial Black" panose="020B0A04020102020204" pitchFamily="34" charset="0"/>
              </a:rPr>
              <a:t>NP Complete</a:t>
            </a:r>
            <a:endParaRPr lang="en-US" altLang="en-US" sz="1600" b="1" dirty="0">
              <a:latin typeface="Arial Black" panose="020B0A04020102020204" pitchFamily="34" charset="0"/>
              <a:cs typeface="Times New Roman" pitchFamily="18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4DE11A0-C127-465D-8757-2A104536B7FD}"/>
              </a:ext>
            </a:extLst>
          </p:cNvPr>
          <p:cNvSpPr/>
          <p:nvPr/>
        </p:nvSpPr>
        <p:spPr>
          <a:xfrm>
            <a:off x="1868278" y="3535704"/>
            <a:ext cx="1127342" cy="108037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P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8D15E1C-7E07-4B61-9478-440F533EDE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6083511"/>
              </p:ext>
            </p:extLst>
          </p:nvPr>
        </p:nvGraphicFramePr>
        <p:xfrm>
          <a:off x="1218885" y="116013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4085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48194" y="0"/>
            <a:ext cx="6995161" cy="54864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en-US" sz="3600" b="1" i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Approximation Algorithms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0" y="600075"/>
            <a:ext cx="9144000" cy="6257925"/>
          </a:xfrm>
        </p:spPr>
        <p:txBody>
          <a:bodyPr/>
          <a:lstStyle/>
          <a:p>
            <a:pPr algn="just" eaLnBrk="1" hangingPunct="1">
              <a:buNone/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Many problems of practical significance are NP-complete, yet they are too important to abandon merely because we don’t know how to find an optimal solution in polynomial time. </a:t>
            </a:r>
          </a:p>
          <a:p>
            <a:pPr algn="just" eaLnBrk="1" hangingPunct="1">
              <a:buNone/>
            </a:pPr>
            <a:r>
              <a:rPr lang="en-US" alt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3200" i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There are at least three ways to get around NP-completeness. </a:t>
            </a:r>
          </a:p>
          <a:p>
            <a:pPr algn="just" eaLnBrk="1" hangingPunct="1"/>
            <a:r>
              <a:rPr lang="en-US" altLang="en-US" sz="32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First</a:t>
            </a:r>
            <a:r>
              <a:rPr lang="en-US" alt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, if the actual </a:t>
            </a:r>
            <a:r>
              <a:rPr lang="en-US" altLang="en-US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inputs are small</a:t>
            </a:r>
            <a:r>
              <a:rPr lang="en-US" alt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, an algorithm with exponential running time may be perfectly satisfactory. </a:t>
            </a:r>
          </a:p>
          <a:p>
            <a:pPr algn="just" eaLnBrk="1" hangingPunct="1"/>
            <a:r>
              <a:rPr lang="en-US" altLang="en-US" sz="32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Second</a:t>
            </a:r>
            <a:r>
              <a:rPr lang="en-US" alt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, we may be able to isolate important </a:t>
            </a:r>
            <a:r>
              <a:rPr lang="en-US" altLang="en-US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special</a:t>
            </a:r>
            <a:r>
              <a:rPr lang="en-US" alt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cases</a:t>
            </a:r>
            <a:r>
              <a:rPr lang="en-US" alt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that we can solve in polynomial time. </a:t>
            </a:r>
          </a:p>
          <a:p>
            <a:pPr algn="just" eaLnBrk="1" hangingPunct="1">
              <a:buNone/>
            </a:pP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714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48194" y="1"/>
            <a:ext cx="6381206" cy="54864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en-US" sz="3600" b="1" i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Approximation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822960"/>
            <a:ext cx="8869680" cy="5354003"/>
          </a:xfrm>
        </p:spPr>
        <p:txBody>
          <a:bodyPr>
            <a:normAutofit/>
          </a:bodyPr>
          <a:lstStyle/>
          <a:p>
            <a:pPr algn="just" eaLnBrk="1" hangingPunct="1">
              <a:buNone/>
            </a:pPr>
            <a:r>
              <a:rPr lang="en-US" altLang="en-US" sz="32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 Third</a:t>
            </a:r>
            <a:r>
              <a:rPr lang="en-US" alt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, we might come up with approaches to find </a:t>
            </a:r>
            <a:r>
              <a:rPr lang="en-US" altLang="en-US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near-optimal solutions </a:t>
            </a:r>
            <a:r>
              <a:rPr lang="en-US" alt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in polynomial time (either in the worst case or the several expected cases).</a:t>
            </a:r>
          </a:p>
          <a:p>
            <a:pPr algn="just" eaLnBrk="1" hangingPunct="1">
              <a:buNone/>
            </a:pPr>
            <a:endParaRPr lang="en-US" alt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buNone/>
            </a:pPr>
            <a:r>
              <a:rPr lang="en-US" altLang="en-US" sz="3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en-US" sz="32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 practice, near-optimality is often good enough. We call an algorithm that returns near-optimal solutions an approximation algorithm. We shall see few examples of polynomial-time approximation algorithms for NP-complete problems.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65761" y="0"/>
            <a:ext cx="8778240" cy="587829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en-US" sz="3200" b="1" i="1" u="sng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Approximation Algorithms</a:t>
            </a:r>
            <a:endParaRPr lang="en-US" altLang="en-US" b="1" u="sng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0" y="314325"/>
            <a:ext cx="9144000" cy="6786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>
              <a:defRPr/>
            </a:pPr>
            <a:r>
              <a:rPr lang="en-US" altLang="en-US" dirty="0">
                <a:cs typeface="Times New Roman" pitchFamily="18" charset="0"/>
              </a:rPr>
              <a:t>  </a:t>
            </a:r>
          </a:p>
          <a:p>
            <a:pPr marL="342900" indent="-342900">
              <a:defRPr/>
            </a:pPr>
            <a:r>
              <a:rPr lang="en-US" altLang="en-US" dirty="0">
                <a:cs typeface="Times New Roman" pitchFamily="18" charset="0"/>
              </a:rPr>
              <a:t>   </a:t>
            </a:r>
            <a:r>
              <a:rPr lang="en-US" altLang="en-US" b="1" dirty="0">
                <a:solidFill>
                  <a:srgbClr val="C00000"/>
                </a:solidFill>
                <a:cs typeface="Times New Roman" pitchFamily="18" charset="0"/>
              </a:rPr>
              <a:t>An approximate algorithm has an approximation ratio of </a:t>
            </a:r>
            <a:r>
              <a:rPr lang="en-US" altLang="en-US" b="1" dirty="0">
                <a:solidFill>
                  <a:srgbClr val="C00000"/>
                </a:solidFill>
                <a:cs typeface="Times New Roman" pitchFamily="18" charset="0"/>
                <a:sym typeface="Symbol" panose="05050102010706020507" pitchFamily="18" charset="2"/>
              </a:rPr>
              <a:t></a:t>
            </a:r>
            <a:r>
              <a:rPr lang="en-US" altLang="en-US" b="1" dirty="0">
                <a:solidFill>
                  <a:srgbClr val="C00000"/>
                </a:solidFill>
                <a:cs typeface="Times New Roman" pitchFamily="18" charset="0"/>
              </a:rPr>
              <a:t>(n) if for any input of size n,</a:t>
            </a:r>
          </a:p>
          <a:p>
            <a:pPr>
              <a:defRPr/>
            </a:pPr>
            <a:endParaRPr lang="en-US" altLang="en-US" sz="800" b="1" dirty="0">
              <a:solidFill>
                <a:srgbClr val="C00000"/>
              </a:solidFill>
              <a:cs typeface="Times New Roman" pitchFamily="18" charset="0"/>
            </a:endParaRPr>
          </a:p>
          <a:p>
            <a:pPr>
              <a:defRPr/>
            </a:pPr>
            <a:r>
              <a:rPr lang="en-US" altLang="en-US" b="1" dirty="0">
                <a:solidFill>
                  <a:srgbClr val="C00000"/>
                </a:solidFill>
                <a:cs typeface="Times New Roman" pitchFamily="18" charset="0"/>
              </a:rPr>
              <a:t>		        max(C/C</a:t>
            </a:r>
            <a:r>
              <a:rPr lang="en-US" altLang="en-US" b="1" baseline="30000" dirty="0">
                <a:solidFill>
                  <a:srgbClr val="C00000"/>
                </a:solidFill>
                <a:cs typeface="Times New Roman" pitchFamily="18" charset="0"/>
              </a:rPr>
              <a:t>*</a:t>
            </a:r>
            <a:r>
              <a:rPr lang="en-US" altLang="en-US" b="1" dirty="0">
                <a:solidFill>
                  <a:srgbClr val="C00000"/>
                </a:solidFill>
                <a:cs typeface="Times New Roman" pitchFamily="18" charset="0"/>
              </a:rPr>
              <a:t>, C</a:t>
            </a:r>
            <a:r>
              <a:rPr lang="en-US" altLang="en-US" b="1" baseline="30000" dirty="0">
                <a:solidFill>
                  <a:srgbClr val="C00000"/>
                </a:solidFill>
                <a:cs typeface="Times New Roman" pitchFamily="18" charset="0"/>
              </a:rPr>
              <a:t>*</a:t>
            </a:r>
            <a:r>
              <a:rPr lang="en-US" altLang="en-US" b="1" dirty="0">
                <a:solidFill>
                  <a:srgbClr val="C00000"/>
                </a:solidFill>
                <a:cs typeface="Times New Roman" pitchFamily="18" charset="0"/>
              </a:rPr>
              <a:t>/C) </a:t>
            </a:r>
            <a:r>
              <a:rPr lang="en-US" altLang="en-US" b="1" dirty="0">
                <a:solidFill>
                  <a:srgbClr val="C00000"/>
                </a:solidFill>
                <a:cs typeface="Times New Roman" pitchFamily="18" charset="0"/>
                <a:sym typeface="Symbol" panose="05050102010706020507" pitchFamily="18" charset="2"/>
              </a:rPr>
              <a:t> </a:t>
            </a:r>
            <a:r>
              <a:rPr lang="en-US" altLang="en-US" b="1" dirty="0">
                <a:solidFill>
                  <a:srgbClr val="C00000"/>
                </a:solidFill>
                <a:cs typeface="Times New Roman" pitchFamily="18" charset="0"/>
              </a:rPr>
              <a:t>(n)</a:t>
            </a:r>
          </a:p>
          <a:p>
            <a:pPr>
              <a:defRPr/>
            </a:pPr>
            <a:endParaRPr lang="en-US" altLang="en-US" sz="900" b="1" dirty="0">
              <a:solidFill>
                <a:srgbClr val="C00000"/>
              </a:solidFill>
              <a:cs typeface="Times New Roman" pitchFamily="18" charset="0"/>
            </a:endParaRPr>
          </a:p>
          <a:p>
            <a:pPr marL="342900" indent="-342900">
              <a:defRPr/>
            </a:pPr>
            <a:r>
              <a:rPr lang="en-US" altLang="en-US" b="1" dirty="0">
                <a:solidFill>
                  <a:srgbClr val="C00000"/>
                </a:solidFill>
                <a:cs typeface="Times New Roman" pitchFamily="18" charset="0"/>
              </a:rPr>
              <a:t>    where C =  cost of solution produced by approximation algorithm.</a:t>
            </a:r>
          </a:p>
          <a:p>
            <a:pPr>
              <a:defRPr/>
            </a:pPr>
            <a:r>
              <a:rPr lang="en-US" altLang="en-US" b="1" dirty="0">
                <a:solidFill>
                  <a:srgbClr val="C00000"/>
                </a:solidFill>
                <a:cs typeface="Times New Roman" pitchFamily="18" charset="0"/>
              </a:rPr>
              <a:t>               C</a:t>
            </a:r>
            <a:r>
              <a:rPr lang="en-US" altLang="en-US" b="1" baseline="30000" dirty="0">
                <a:solidFill>
                  <a:srgbClr val="C00000"/>
                </a:solidFill>
                <a:cs typeface="Times New Roman" pitchFamily="18" charset="0"/>
              </a:rPr>
              <a:t>*</a:t>
            </a:r>
            <a:r>
              <a:rPr lang="en-US" altLang="en-US" b="1" dirty="0">
                <a:solidFill>
                  <a:srgbClr val="C00000"/>
                </a:solidFill>
                <a:cs typeface="Times New Roman" pitchFamily="18" charset="0"/>
              </a:rPr>
              <a:t> = cost of optimal solution.</a:t>
            </a:r>
          </a:p>
          <a:p>
            <a:pPr>
              <a:defRPr/>
            </a:pPr>
            <a:endParaRPr lang="en-US" altLang="en-US" sz="1000" b="1" dirty="0">
              <a:solidFill>
                <a:srgbClr val="003399"/>
              </a:solidFill>
              <a:cs typeface="Times New Roman" pitchFamily="18" charset="0"/>
            </a:endParaRPr>
          </a:p>
          <a:p>
            <a:pPr marL="342900" indent="-342900" algn="just">
              <a:defRPr/>
            </a:pPr>
            <a:r>
              <a:rPr lang="en-US" altLang="en-US" b="1" dirty="0">
                <a:solidFill>
                  <a:srgbClr val="003399"/>
                </a:solidFill>
                <a:cs typeface="Times New Roman" pitchFamily="18" charset="0"/>
              </a:rPr>
              <a:t>    This definition  applies to both minimization and maximization problems. Also called </a:t>
            </a:r>
            <a:r>
              <a:rPr lang="en-US" altLang="en-US" b="1" dirty="0">
                <a:solidFill>
                  <a:srgbClr val="003399"/>
                </a:solidFill>
                <a:cs typeface="Times New Roman" pitchFamily="18" charset="0"/>
                <a:sym typeface="Symbol" panose="05050102010706020507" pitchFamily="18" charset="2"/>
              </a:rPr>
              <a:t></a:t>
            </a:r>
            <a:r>
              <a:rPr lang="en-US" altLang="en-US" b="1" dirty="0">
                <a:solidFill>
                  <a:srgbClr val="003399"/>
                </a:solidFill>
                <a:cs typeface="Times New Roman" pitchFamily="18" charset="0"/>
              </a:rPr>
              <a:t>(n)-approximation algorithm.</a:t>
            </a:r>
          </a:p>
          <a:p>
            <a:pPr marL="342900" indent="-342900" algn="just">
              <a:defRPr/>
            </a:pPr>
            <a:r>
              <a:rPr lang="en-US" altLang="en-US" b="1" dirty="0">
                <a:solidFill>
                  <a:srgbClr val="003399"/>
                </a:solidFill>
                <a:cs typeface="Times New Roman" pitchFamily="18" charset="0"/>
              </a:rPr>
              <a:t>    For a maximization problem, 0 &lt; C </a:t>
            </a:r>
            <a:r>
              <a:rPr lang="en-US" altLang="en-US" b="1" dirty="0">
                <a:solidFill>
                  <a:srgbClr val="003399"/>
                </a:solidFill>
                <a:cs typeface="Times New Roman" pitchFamily="18" charset="0"/>
                <a:sym typeface="Symbol" panose="05050102010706020507" pitchFamily="18" charset="2"/>
              </a:rPr>
              <a:t></a:t>
            </a:r>
            <a:r>
              <a:rPr lang="en-US" altLang="en-US" b="1" dirty="0">
                <a:solidFill>
                  <a:srgbClr val="003399"/>
                </a:solidFill>
                <a:cs typeface="Times New Roman" pitchFamily="18" charset="0"/>
              </a:rPr>
              <a:t> C</a:t>
            </a:r>
            <a:r>
              <a:rPr lang="en-US" altLang="en-US" b="1" baseline="30000" dirty="0">
                <a:solidFill>
                  <a:srgbClr val="003399"/>
                </a:solidFill>
                <a:cs typeface="Times New Roman" pitchFamily="18" charset="0"/>
              </a:rPr>
              <a:t>*</a:t>
            </a:r>
            <a:r>
              <a:rPr lang="en-US" altLang="en-US" b="1" dirty="0">
                <a:solidFill>
                  <a:srgbClr val="003399"/>
                </a:solidFill>
                <a:cs typeface="Times New Roman" pitchFamily="18" charset="0"/>
              </a:rPr>
              <a:t> and the ratio C</a:t>
            </a:r>
            <a:r>
              <a:rPr lang="en-US" altLang="en-US" b="1" baseline="30000" dirty="0">
                <a:solidFill>
                  <a:srgbClr val="003399"/>
                </a:solidFill>
                <a:cs typeface="Times New Roman" pitchFamily="18" charset="0"/>
              </a:rPr>
              <a:t>*</a:t>
            </a:r>
            <a:r>
              <a:rPr lang="en-US" altLang="en-US" b="1" dirty="0">
                <a:solidFill>
                  <a:srgbClr val="003399"/>
                </a:solidFill>
                <a:cs typeface="Times New Roman" pitchFamily="18" charset="0"/>
              </a:rPr>
              <a:t> /C gives the factor by which the cost of an optimal solution is larger than the cost of the approximate solution. </a:t>
            </a:r>
          </a:p>
          <a:p>
            <a:pPr marL="342900" indent="-342900" algn="just">
              <a:defRPr/>
            </a:pPr>
            <a:r>
              <a:rPr lang="en-US" altLang="en-US" b="1" dirty="0">
                <a:solidFill>
                  <a:srgbClr val="003399"/>
                </a:solidFill>
                <a:cs typeface="Times New Roman" pitchFamily="18" charset="0"/>
              </a:rPr>
              <a:t>   Similarly, for a minimization problem, 0 &lt; C</a:t>
            </a:r>
            <a:r>
              <a:rPr lang="en-US" altLang="en-US" b="1" baseline="30000" dirty="0">
                <a:solidFill>
                  <a:srgbClr val="003399"/>
                </a:solidFill>
                <a:cs typeface="Times New Roman" pitchFamily="18" charset="0"/>
              </a:rPr>
              <a:t>* </a:t>
            </a:r>
            <a:r>
              <a:rPr lang="en-US" altLang="en-US" b="1" dirty="0">
                <a:solidFill>
                  <a:srgbClr val="003399"/>
                </a:solidFill>
                <a:cs typeface="Times New Roman" pitchFamily="18" charset="0"/>
                <a:sym typeface="Symbol" panose="05050102010706020507" pitchFamily="18" charset="2"/>
              </a:rPr>
              <a:t> </a:t>
            </a:r>
            <a:r>
              <a:rPr lang="en-US" altLang="en-US" b="1" dirty="0">
                <a:solidFill>
                  <a:srgbClr val="003399"/>
                </a:solidFill>
                <a:cs typeface="Times New Roman" pitchFamily="18" charset="0"/>
              </a:rPr>
              <a:t>C, and the ratio C /C</a:t>
            </a:r>
            <a:r>
              <a:rPr lang="en-US" altLang="en-US" b="1" baseline="30000" dirty="0">
                <a:solidFill>
                  <a:srgbClr val="003399"/>
                </a:solidFill>
                <a:cs typeface="Times New Roman" pitchFamily="18" charset="0"/>
              </a:rPr>
              <a:t>*</a:t>
            </a:r>
            <a:r>
              <a:rPr lang="en-US" altLang="en-US" b="1" dirty="0">
                <a:solidFill>
                  <a:srgbClr val="003399"/>
                </a:solidFill>
                <a:cs typeface="Times New Roman" pitchFamily="18" charset="0"/>
              </a:rPr>
              <a:t> gives the factor by which the cost of the approximate solution is larger than the cost of an optimal solution.</a:t>
            </a:r>
          </a:p>
          <a:p>
            <a:pPr marL="342900" indent="-342900" algn="just">
              <a:defRPr/>
            </a:pPr>
            <a:r>
              <a:rPr lang="en-US" altLang="en-US" b="1" dirty="0">
                <a:solidFill>
                  <a:srgbClr val="003399"/>
                </a:solidFill>
                <a:cs typeface="Times New Roman" pitchFamily="18" charset="0"/>
              </a:rPr>
              <a:t>   </a:t>
            </a:r>
            <a:r>
              <a:rPr lang="en-US" altLang="en-US" b="1" i="1" dirty="0">
                <a:solidFill>
                  <a:srgbClr val="003399"/>
                </a:solidFill>
                <a:cs typeface="Times New Roman" pitchFamily="18" charset="0"/>
              </a:rPr>
              <a:t>We assume that all solutions have positive cost and these ratios are always well defined. </a:t>
            </a:r>
          </a:p>
          <a:p>
            <a:pPr marL="342900" indent="-342900" algn="just">
              <a:defRPr/>
            </a:pPr>
            <a:r>
              <a:rPr lang="en-US" altLang="en-US" dirty="0"/>
              <a:t> 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2489200" y="1607915"/>
            <a:ext cx="3101975" cy="447675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19802</TotalTime>
  <Words>2081</Words>
  <Application>Microsoft Office PowerPoint</Application>
  <PresentationFormat>On-screen Show (4:3)</PresentationFormat>
  <Paragraphs>390</Paragraphs>
  <Slides>38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3" baseType="lpstr">
      <vt:lpstr>Algerian</vt:lpstr>
      <vt:lpstr>Arial</vt:lpstr>
      <vt:lpstr>Arial Black</vt:lpstr>
      <vt:lpstr>Calibri</vt:lpstr>
      <vt:lpstr>Cambria Math</vt:lpstr>
      <vt:lpstr>Franklin Gothic Book</vt:lpstr>
      <vt:lpstr>MT2MIS</vt:lpstr>
      <vt:lpstr>MT2MIT</vt:lpstr>
      <vt:lpstr>MT2MST</vt:lpstr>
      <vt:lpstr>Perpetua</vt:lpstr>
      <vt:lpstr>Symbol</vt:lpstr>
      <vt:lpstr>Times New Roman</vt:lpstr>
      <vt:lpstr>Times-Roman</vt:lpstr>
      <vt:lpstr>Wingdings 2</vt:lpstr>
      <vt:lpstr>Equity</vt:lpstr>
      <vt:lpstr>                                   </vt:lpstr>
      <vt:lpstr>NP Hard &amp; NP Complete</vt:lpstr>
      <vt:lpstr>NP Hard &amp; NP Complete</vt:lpstr>
      <vt:lpstr>How to Solve</vt:lpstr>
      <vt:lpstr>NP Hard &amp; NP Complete</vt:lpstr>
      <vt:lpstr>NP Hard &amp; NP Complete</vt:lpstr>
      <vt:lpstr>Approximation Algorithms</vt:lpstr>
      <vt:lpstr>Approximation Algorithms</vt:lpstr>
      <vt:lpstr>Approximation Algorithms</vt:lpstr>
      <vt:lpstr>  The vertex-cover problem</vt:lpstr>
      <vt:lpstr>Vertex Cover problem </vt:lpstr>
      <vt:lpstr>Vertex Cover problem </vt:lpstr>
      <vt:lpstr> Example: APPROX. VERTEX COVER</vt:lpstr>
      <vt:lpstr>APPROX. VERTEX COVER</vt:lpstr>
      <vt:lpstr>APPROX. VERTEX COVER</vt:lpstr>
      <vt:lpstr>APPROX. VERTEX COVER</vt:lpstr>
      <vt:lpstr>APPROX. VERTEX COVER</vt:lpstr>
      <vt:lpstr>APPROX. VERTEX COVER</vt:lpstr>
      <vt:lpstr>APPROX. VERTEX COVER</vt:lpstr>
      <vt:lpstr>   The traveling-salesman problem</vt:lpstr>
      <vt:lpstr>Traveling-salesman problem with the triangle inequality</vt:lpstr>
      <vt:lpstr>  Approx. TSP</vt:lpstr>
      <vt:lpstr>Approx. TSP</vt:lpstr>
      <vt:lpstr>Approx. TSP</vt:lpstr>
      <vt:lpstr>Approx. TSP</vt:lpstr>
      <vt:lpstr>Approx. TSP</vt:lpstr>
      <vt:lpstr> APPROX-TSP-TOUR is a polynomial-time 2-approximation algorithm for the Traveling-salesman problem with the triangle inequality.</vt:lpstr>
      <vt:lpstr>The set-covering problem</vt:lpstr>
      <vt:lpstr>Set-covering problem</vt:lpstr>
      <vt:lpstr>Set-covering problem</vt:lpstr>
      <vt:lpstr>Set-covering problem</vt:lpstr>
      <vt:lpstr>Set-covering problem</vt:lpstr>
      <vt:lpstr>Set-covering problem</vt:lpstr>
      <vt:lpstr>Set-covering problem</vt:lpstr>
      <vt:lpstr>Set-covering problem</vt:lpstr>
      <vt:lpstr>Set-covering problem</vt:lpstr>
      <vt:lpstr>Set-covering problem</vt:lpstr>
      <vt:lpstr>Tutorials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Approximation Algorithms</dc:title>
  <dc:subject>Comp 202</dc:subject>
  <dc:creator>James H. Anderson</dc:creator>
  <cp:lastModifiedBy>Amit Mandal</cp:lastModifiedBy>
  <cp:revision>785</cp:revision>
  <cp:lastPrinted>2001-11-06T14:16:02Z</cp:lastPrinted>
  <dcterms:created xsi:type="dcterms:W3CDTF">1995-06-17T23:31:02Z</dcterms:created>
  <dcterms:modified xsi:type="dcterms:W3CDTF">2019-10-21T11:03:57Z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3</vt:i4>
  </property>
  <property fmtid="{D5CDD505-2E9C-101B-9397-08002B2CF9AE}" pid="7" name="MailAddress">
    <vt:lpwstr>moir@cs.pitt.edu</vt:lpwstr>
  </property>
  <property fmtid="{D5CDD505-2E9C-101B-9397-08002B2CF9AE}" pid="8" name="HomePage">
    <vt:lpwstr>http://www.cs.pitt.edu/~moir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8454143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D:\My Documents</vt:lpwstr>
  </property>
</Properties>
</file>