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75" r:id="rId12"/>
    <p:sldId id="276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</p:sldIdLst>
  <p:sldSz cx="9144000" cy="6858000" type="screen4x3"/>
  <p:notesSz cx="9906000" cy="6794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11108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F957B-4106-4051-9349-740537964A91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850A2-DE9E-4E7C-A187-E4062B83B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312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11108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351A4-26C2-4DCF-9963-B160B7BFAE87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046DE-8BB7-4A07-AAD5-74C0D5CC6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4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334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03797" indent="-270691" defTabSz="914334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82764" indent="-216553" defTabSz="914334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15869" indent="-216553" defTabSz="914334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48975" indent="-216553" defTabSz="914334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382081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15186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48292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681397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Graphs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334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03797" indent="-270691" defTabSz="914334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82764" indent="-216553" defTabSz="914334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15869" indent="-216553" defTabSz="914334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48975" indent="-216553" defTabSz="914334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382081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15186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48292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681397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258A3F4-54BC-E74A-A1F6-8AA54AA12245}" type="datetime8">
              <a:rPr lang="en-US" sz="1200"/>
              <a:pPr eaLnBrk="1" hangingPunct="1"/>
              <a:t>26-Aug-19 12:03 AM</a:t>
            </a:fld>
            <a:endParaRPr lang="en-US" sz="1200"/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334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03797" indent="-270691" defTabSz="914334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82764" indent="-216553" defTabSz="914334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15869" indent="-216553" defTabSz="914334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48975" indent="-216553" defTabSz="914334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382081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15186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48292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681397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4ACBB4D-8723-3343-8BB6-CEF1B5563E95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5361-9D06-4074-AF87-7D1F8222ACAE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616D-BDEA-4C4F-B65B-7CCDA1512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28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5361-9D06-4074-AF87-7D1F8222ACAE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616D-BDEA-4C4F-B65B-7CCDA1512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3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5361-9D06-4074-AF87-7D1F8222ACAE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616D-BDEA-4C4F-B65B-7CCDA1512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3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5361-9D06-4074-AF87-7D1F8222ACAE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616D-BDEA-4C4F-B65B-7CCDA1512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1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5361-9D06-4074-AF87-7D1F8222ACAE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616D-BDEA-4C4F-B65B-7CCDA1512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6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5361-9D06-4074-AF87-7D1F8222ACAE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616D-BDEA-4C4F-B65B-7CCDA1512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58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5361-9D06-4074-AF87-7D1F8222ACAE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616D-BDEA-4C4F-B65B-7CCDA1512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0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5361-9D06-4074-AF87-7D1F8222ACAE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616D-BDEA-4C4F-B65B-7CCDA1512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75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5361-9D06-4074-AF87-7D1F8222ACAE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616D-BDEA-4C4F-B65B-7CCDA1512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44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5361-9D06-4074-AF87-7D1F8222ACAE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616D-BDEA-4C4F-B65B-7CCDA1512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67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5361-9D06-4074-AF87-7D1F8222ACAE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616D-BDEA-4C4F-B65B-7CCDA1512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26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95361-9D06-4074-AF87-7D1F8222ACAE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B616D-BDEA-4C4F-B65B-7CCDA1512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40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4099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AF1A375-47F8-8F40-B051-BC9140F887A0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Graphs</a:t>
            </a:r>
          </a:p>
        </p:txBody>
      </p:sp>
      <p:sp>
        <p:nvSpPr>
          <p:cNvPr id="4101" name="Oval 567"/>
          <p:cNvSpPr>
            <a:spLocks noChangeArrowheads="1"/>
          </p:cNvSpPr>
          <p:nvPr/>
        </p:nvSpPr>
        <p:spPr bwMode="auto">
          <a:xfrm>
            <a:off x="6835775" y="32766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4102" name="Oval 568"/>
          <p:cNvSpPr>
            <a:spLocks noChangeArrowheads="1"/>
          </p:cNvSpPr>
          <p:nvPr/>
        </p:nvSpPr>
        <p:spPr bwMode="auto">
          <a:xfrm>
            <a:off x="6546850" y="47910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DFW</a:t>
            </a:r>
          </a:p>
        </p:txBody>
      </p:sp>
      <p:sp>
        <p:nvSpPr>
          <p:cNvPr id="4103" name="Oval 569"/>
          <p:cNvSpPr>
            <a:spLocks noChangeArrowheads="1"/>
          </p:cNvSpPr>
          <p:nvPr/>
        </p:nvSpPr>
        <p:spPr bwMode="auto">
          <a:xfrm>
            <a:off x="4625975" y="35052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SFO</a:t>
            </a:r>
          </a:p>
        </p:txBody>
      </p:sp>
      <p:sp>
        <p:nvSpPr>
          <p:cNvPr id="4104" name="Oval 570"/>
          <p:cNvSpPr>
            <a:spLocks noChangeArrowheads="1"/>
          </p:cNvSpPr>
          <p:nvPr/>
        </p:nvSpPr>
        <p:spPr bwMode="auto">
          <a:xfrm>
            <a:off x="4778375" y="46482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LAX</a:t>
            </a:r>
          </a:p>
        </p:txBody>
      </p:sp>
      <p:cxnSp>
        <p:nvCxnSpPr>
          <p:cNvPr id="4105" name="AutoShape 571"/>
          <p:cNvCxnSpPr>
            <a:cxnSpLocks noChangeShapeType="1"/>
            <a:stCxn id="4103" idx="6"/>
            <a:endCxn id="4101" idx="2"/>
          </p:cNvCxnSpPr>
          <p:nvPr/>
        </p:nvCxnSpPr>
        <p:spPr bwMode="auto">
          <a:xfrm flipV="1">
            <a:off x="5572125" y="3505200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6" name="AutoShape 572"/>
          <p:cNvCxnSpPr>
            <a:cxnSpLocks noChangeShapeType="1"/>
            <a:stCxn id="4102" idx="0"/>
            <a:endCxn id="4101" idx="4"/>
          </p:cNvCxnSpPr>
          <p:nvPr/>
        </p:nvCxnSpPr>
        <p:spPr bwMode="auto">
          <a:xfrm flipV="1">
            <a:off x="7015163" y="3743325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7" name="AutoShape 573"/>
          <p:cNvCxnSpPr>
            <a:cxnSpLocks noChangeShapeType="1"/>
            <a:stCxn id="4103" idx="4"/>
            <a:endCxn id="4104" idx="0"/>
          </p:cNvCxnSpPr>
          <p:nvPr/>
        </p:nvCxnSpPr>
        <p:spPr bwMode="auto">
          <a:xfrm>
            <a:off x="5094288" y="3971925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8" name="AutoShape 574"/>
          <p:cNvCxnSpPr>
            <a:cxnSpLocks noChangeShapeType="1"/>
            <a:stCxn id="4104" idx="6"/>
            <a:endCxn id="4102" idx="2"/>
          </p:cNvCxnSpPr>
          <p:nvPr/>
        </p:nvCxnSpPr>
        <p:spPr bwMode="auto">
          <a:xfrm>
            <a:off x="5724525" y="4876800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9" name="AutoShape 575"/>
          <p:cNvCxnSpPr>
            <a:cxnSpLocks noChangeShapeType="1"/>
            <a:stCxn id="4104" idx="7"/>
            <a:endCxn id="4101" idx="3"/>
          </p:cNvCxnSpPr>
          <p:nvPr/>
        </p:nvCxnSpPr>
        <p:spPr bwMode="auto">
          <a:xfrm flipV="1">
            <a:off x="5578475" y="3676650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0" name="Text Box 576"/>
          <p:cNvSpPr txBox="1">
            <a:spLocks noChangeArrowheads="1"/>
          </p:cNvSpPr>
          <p:nvPr/>
        </p:nvSpPr>
        <p:spPr bwMode="auto">
          <a:xfrm rot="-4662247">
            <a:off x="6795294" y="3834606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802</a:t>
            </a:r>
          </a:p>
        </p:txBody>
      </p:sp>
      <p:sp>
        <p:nvSpPr>
          <p:cNvPr id="4111" name="Text Box 577"/>
          <p:cNvSpPr txBox="1">
            <a:spLocks noChangeArrowheads="1"/>
          </p:cNvSpPr>
          <p:nvPr/>
        </p:nvSpPr>
        <p:spPr bwMode="auto">
          <a:xfrm rot="-2136302">
            <a:off x="5657850" y="40132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1743</a:t>
            </a:r>
          </a:p>
        </p:txBody>
      </p:sp>
      <p:sp>
        <p:nvSpPr>
          <p:cNvPr id="4112" name="Text Box 578"/>
          <p:cNvSpPr txBox="1">
            <a:spLocks noChangeArrowheads="1"/>
          </p:cNvSpPr>
          <p:nvPr/>
        </p:nvSpPr>
        <p:spPr bwMode="auto">
          <a:xfrm rot="-689345">
            <a:off x="5768975" y="32766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1843</a:t>
            </a:r>
          </a:p>
        </p:txBody>
      </p:sp>
      <p:sp>
        <p:nvSpPr>
          <p:cNvPr id="4113" name="Text Box 579"/>
          <p:cNvSpPr txBox="1">
            <a:spLocks noChangeArrowheads="1"/>
          </p:cNvSpPr>
          <p:nvPr/>
        </p:nvSpPr>
        <p:spPr bwMode="auto">
          <a:xfrm rot="695916">
            <a:off x="5810250" y="46037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1233</a:t>
            </a:r>
          </a:p>
        </p:txBody>
      </p:sp>
      <p:sp>
        <p:nvSpPr>
          <p:cNvPr id="4114" name="Text Box 580"/>
          <p:cNvSpPr txBox="1">
            <a:spLocks noChangeArrowheads="1"/>
          </p:cNvSpPr>
          <p:nvPr/>
        </p:nvSpPr>
        <p:spPr bwMode="auto">
          <a:xfrm rot="4665015">
            <a:off x="5029994" y="4140994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337</a:t>
            </a:r>
          </a:p>
        </p:txBody>
      </p:sp>
    </p:spTree>
    <p:extLst>
      <p:ext uri="{BB962C8B-B14F-4D97-AF65-F5344CB8AC3E}">
        <p14:creationId xmlns:p14="http://schemas.microsoft.com/office/powerpoint/2010/main" val="23725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112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7B65C6D-DEDE-AB4F-811A-093E7F89E419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Main Methods of the Graph ADT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4648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Vertices and edges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are positions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store elements</a:t>
            </a:r>
          </a:p>
          <a:p>
            <a:pPr eaLnBrk="1" hangingPunct="1"/>
            <a:r>
              <a:rPr lang="en-US" sz="2000" b="1" dirty="0">
                <a:latin typeface="Tahoma" charset="0"/>
              </a:rPr>
              <a:t>Accessor</a:t>
            </a:r>
            <a:r>
              <a:rPr lang="en-US" sz="2000" dirty="0">
                <a:latin typeface="Tahoma" charset="0"/>
              </a:rPr>
              <a:t> (get) methods</a:t>
            </a:r>
          </a:p>
          <a:p>
            <a:pPr lvl="1" eaLnBrk="1" hangingPunct="1"/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endVertices</a:t>
            </a:r>
            <a:r>
              <a:rPr lang="en-US" sz="1800" dirty="0">
                <a:latin typeface="Tahoma" charset="0"/>
              </a:rPr>
              <a:t>(e): an array of the two </a:t>
            </a:r>
            <a:r>
              <a:rPr lang="en-US" sz="1800" dirty="0" err="1">
                <a:latin typeface="Tahoma" charset="0"/>
              </a:rPr>
              <a:t>endvertices</a:t>
            </a:r>
            <a:r>
              <a:rPr lang="en-US" sz="1800" dirty="0">
                <a:latin typeface="Tahoma" charset="0"/>
              </a:rPr>
              <a:t> of e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opposite</a:t>
            </a:r>
            <a:r>
              <a:rPr lang="en-US" sz="1800" dirty="0">
                <a:latin typeface="Tahoma" charset="0"/>
              </a:rPr>
              <a:t>(v, e): the vertex opposite of v on e</a:t>
            </a:r>
          </a:p>
          <a:p>
            <a:pPr lvl="1" eaLnBrk="1" hangingPunct="1"/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areAdjacent</a:t>
            </a:r>
            <a:r>
              <a:rPr lang="en-US" sz="1800" dirty="0">
                <a:latin typeface="Tahoma" charset="0"/>
              </a:rPr>
              <a:t>(v, w): true </a:t>
            </a:r>
            <a:r>
              <a:rPr lang="en-US" sz="1800" dirty="0" err="1">
                <a:latin typeface="Tahoma" charset="0"/>
              </a:rPr>
              <a:t>iff</a:t>
            </a:r>
            <a:r>
              <a:rPr lang="en-US" sz="1800" dirty="0">
                <a:latin typeface="Tahoma" charset="0"/>
              </a:rPr>
              <a:t> v and w are adjacent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replace</a:t>
            </a:r>
            <a:r>
              <a:rPr lang="en-US" sz="1800" dirty="0">
                <a:latin typeface="Tahoma" charset="0"/>
              </a:rPr>
              <a:t>(v, x): replace element at vertex v with x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replace</a:t>
            </a:r>
            <a:r>
              <a:rPr lang="en-US" sz="1800" dirty="0">
                <a:latin typeface="Tahoma" charset="0"/>
              </a:rPr>
              <a:t>(e, x): replace element at edge e with x</a:t>
            </a:r>
          </a:p>
        </p:txBody>
      </p:sp>
      <p:sp>
        <p:nvSpPr>
          <p:cNvPr id="21197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447800"/>
            <a:ext cx="4343400" cy="51054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b="1" dirty="0">
                <a:ea typeface="+mn-ea"/>
              </a:rPr>
              <a:t>Update</a:t>
            </a:r>
            <a:r>
              <a:rPr lang="en-US" sz="2000" dirty="0">
                <a:ea typeface="+mn-ea"/>
              </a:rPr>
              <a:t> (set or </a:t>
            </a:r>
            <a:r>
              <a:rPr lang="en-US" sz="2000" dirty="0" err="1">
                <a:ea typeface="+mn-ea"/>
              </a:rPr>
              <a:t>mutator</a:t>
            </a:r>
            <a:r>
              <a:rPr lang="en-US" sz="2000" dirty="0">
                <a:ea typeface="+mn-ea"/>
              </a:rPr>
              <a:t>) methods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err="1">
                <a:solidFill>
                  <a:schemeClr val="tx2"/>
                </a:solidFill>
              </a:rPr>
              <a:t>insertVertex</a:t>
            </a:r>
            <a:r>
              <a:rPr lang="en-US" sz="1800" dirty="0"/>
              <a:t>(o): insert a vertex storing element o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err="1">
                <a:solidFill>
                  <a:schemeClr val="tx2"/>
                </a:solidFill>
              </a:rPr>
              <a:t>insertEdge</a:t>
            </a:r>
            <a:r>
              <a:rPr lang="en-US" sz="1800" dirty="0"/>
              <a:t>(v, w, o): insert an edge (</a:t>
            </a:r>
            <a:r>
              <a:rPr lang="en-US" sz="1800" dirty="0" err="1"/>
              <a:t>v,w</a:t>
            </a:r>
            <a:r>
              <a:rPr lang="en-US" sz="1800" dirty="0"/>
              <a:t>) storing element o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err="1">
                <a:solidFill>
                  <a:schemeClr val="tx2"/>
                </a:solidFill>
              </a:rPr>
              <a:t>removeVertex</a:t>
            </a:r>
            <a:r>
              <a:rPr lang="en-US" sz="1800" dirty="0"/>
              <a:t>(v): remove vertex v (and its incident edges)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err="1">
                <a:solidFill>
                  <a:schemeClr val="tx2"/>
                </a:solidFill>
              </a:rPr>
              <a:t>removeEdge</a:t>
            </a:r>
            <a:r>
              <a:rPr lang="en-US" sz="1800" dirty="0"/>
              <a:t>(e): remove edge e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>
                <a:ea typeface="+mn-ea"/>
              </a:rPr>
              <a:t>collection methods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err="1">
                <a:solidFill>
                  <a:schemeClr val="tx2"/>
                </a:solidFill>
              </a:rPr>
              <a:t>incidentEdges</a:t>
            </a:r>
            <a:r>
              <a:rPr lang="en-US" sz="1800" dirty="0"/>
              <a:t>(v): edges incident to v</a:t>
            </a:r>
            <a:endParaRPr lang="en-US" sz="1800" dirty="0">
              <a:solidFill>
                <a:schemeClr val="tx2"/>
              </a:solidFill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>
                <a:solidFill>
                  <a:schemeClr val="tx2"/>
                </a:solidFill>
              </a:rPr>
              <a:t>vertices</a:t>
            </a:r>
            <a:r>
              <a:rPr lang="en-US" sz="1800" dirty="0"/>
              <a:t>(): all vertices in the graph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>
                <a:solidFill>
                  <a:schemeClr val="tx2"/>
                </a:solidFill>
              </a:rPr>
              <a:t>edges</a:t>
            </a:r>
            <a:r>
              <a:rPr lang="en-US" sz="1800" dirty="0"/>
              <a:t>(): all edges in the graph</a:t>
            </a:r>
          </a:p>
        </p:txBody>
      </p:sp>
    </p:spTree>
    <p:extLst>
      <p:ext uri="{BB962C8B-B14F-4D97-AF65-F5344CB8AC3E}">
        <p14:creationId xmlns:p14="http://schemas.microsoft.com/office/powerpoint/2010/main" val="61383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400"/>
              <a:t>Depth-First Search</a:t>
            </a: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6309A05-BFEB-49AC-8185-EEE0D173FEC2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Connectivity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 graph is </a:t>
            </a:r>
            <a:r>
              <a:rPr lang="en-US" altLang="en-US" b="1" dirty="0"/>
              <a:t>connected</a:t>
            </a:r>
            <a:r>
              <a:rPr lang="en-US" altLang="en-US" dirty="0"/>
              <a:t> if there is a path between </a:t>
            </a:r>
            <a:r>
              <a:rPr lang="en-US" altLang="en-US" b="1" dirty="0"/>
              <a:t>every</a:t>
            </a:r>
            <a:r>
              <a:rPr lang="en-US" altLang="en-US" dirty="0"/>
              <a:t> pair of vertices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/>
              <a:t>connected component </a:t>
            </a:r>
            <a:r>
              <a:rPr lang="en-US" altLang="en-US" dirty="0"/>
              <a:t>of a graph G is a </a:t>
            </a:r>
            <a:r>
              <a:rPr lang="en-US" altLang="en-US" b="1" dirty="0"/>
              <a:t>maximal connected </a:t>
            </a:r>
            <a:r>
              <a:rPr lang="en-US" altLang="en-US" dirty="0"/>
              <a:t>subgraph of G</a:t>
            </a:r>
          </a:p>
        </p:txBody>
      </p:sp>
      <p:grpSp>
        <p:nvGrpSpPr>
          <p:cNvPr id="5126" name="Group 34"/>
          <p:cNvGrpSpPr>
            <a:grpSpLocks noChangeAspect="1"/>
          </p:cNvGrpSpPr>
          <p:nvPr/>
        </p:nvGrpSpPr>
        <p:grpSpPr bwMode="auto">
          <a:xfrm>
            <a:off x="5324475" y="1219200"/>
            <a:ext cx="3081338" cy="1830388"/>
            <a:chOff x="2855" y="994"/>
            <a:chExt cx="2425" cy="1440"/>
          </a:xfrm>
        </p:grpSpPr>
        <p:sp>
          <p:nvSpPr>
            <p:cNvPr id="5139" name="Oval 6"/>
            <p:cNvSpPr>
              <a:spLocks noChangeAspect="1" noChangeArrowheads="1"/>
            </p:cNvSpPr>
            <p:nvPr/>
          </p:nvSpPr>
          <p:spPr bwMode="auto">
            <a:xfrm>
              <a:off x="4007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0" name="Oval 7"/>
            <p:cNvSpPr>
              <a:spLocks noChangeAspect="1" noChangeArrowheads="1"/>
            </p:cNvSpPr>
            <p:nvPr/>
          </p:nvSpPr>
          <p:spPr bwMode="auto">
            <a:xfrm>
              <a:off x="2855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1" name="Oval 8"/>
            <p:cNvSpPr>
              <a:spLocks noChangeAspect="1" noChangeArrowheads="1"/>
            </p:cNvSpPr>
            <p:nvPr/>
          </p:nvSpPr>
          <p:spPr bwMode="auto">
            <a:xfrm>
              <a:off x="3431" y="99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2" name="Oval 9"/>
            <p:cNvSpPr>
              <a:spLocks noChangeAspect="1" noChangeArrowheads="1"/>
            </p:cNvSpPr>
            <p:nvPr/>
          </p:nvSpPr>
          <p:spPr bwMode="auto">
            <a:xfrm>
              <a:off x="3431" y="214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5143" name="AutoShape 11"/>
            <p:cNvCxnSpPr>
              <a:cxnSpLocks noChangeAspect="1" noChangeShapeType="1"/>
              <a:stCxn id="5141" idx="3"/>
              <a:endCxn id="5140" idx="7"/>
            </p:cNvCxnSpPr>
            <p:nvPr/>
          </p:nvCxnSpPr>
          <p:spPr bwMode="auto">
            <a:xfrm flipH="1">
              <a:off x="3100" y="1245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4" name="AutoShape 12"/>
            <p:cNvCxnSpPr>
              <a:cxnSpLocks noChangeAspect="1" noChangeShapeType="1"/>
              <a:stCxn id="5142" idx="1"/>
              <a:endCxn id="5140" idx="5"/>
            </p:cNvCxnSpPr>
            <p:nvPr/>
          </p:nvCxnSpPr>
          <p:spPr bwMode="auto">
            <a:xfrm flipH="1" flipV="1">
              <a:off x="3100" y="1821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5" name="AutoShape 13"/>
            <p:cNvCxnSpPr>
              <a:cxnSpLocks noChangeAspect="1" noChangeShapeType="1"/>
              <a:stCxn id="5142" idx="7"/>
              <a:endCxn id="5139" idx="3"/>
            </p:cNvCxnSpPr>
            <p:nvPr/>
          </p:nvCxnSpPr>
          <p:spPr bwMode="auto">
            <a:xfrm flipV="1">
              <a:off x="3676" y="1821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6" name="AutoShape 14"/>
            <p:cNvCxnSpPr>
              <a:cxnSpLocks noChangeAspect="1" noChangeShapeType="1"/>
              <a:stCxn id="5141" idx="5"/>
              <a:endCxn id="5139" idx="1"/>
            </p:cNvCxnSpPr>
            <p:nvPr/>
          </p:nvCxnSpPr>
          <p:spPr bwMode="auto">
            <a:xfrm>
              <a:off x="3676" y="1245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7" name="AutoShape 15"/>
            <p:cNvCxnSpPr>
              <a:cxnSpLocks noChangeAspect="1" noChangeShapeType="1"/>
              <a:stCxn id="5141" idx="4"/>
              <a:endCxn id="5142" idx="0"/>
            </p:cNvCxnSpPr>
            <p:nvPr/>
          </p:nvCxnSpPr>
          <p:spPr bwMode="auto">
            <a:xfrm>
              <a:off x="3574" y="1287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8" name="Oval 32"/>
            <p:cNvSpPr>
              <a:spLocks noChangeAspect="1" noChangeArrowheads="1"/>
            </p:cNvSpPr>
            <p:nvPr/>
          </p:nvSpPr>
          <p:spPr bwMode="auto">
            <a:xfrm>
              <a:off x="4992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5149" name="AutoShape 33"/>
            <p:cNvCxnSpPr>
              <a:cxnSpLocks noChangeAspect="1" noChangeShapeType="1"/>
              <a:stCxn id="5139" idx="6"/>
              <a:endCxn id="5148" idx="2"/>
            </p:cNvCxnSpPr>
            <p:nvPr/>
          </p:nvCxnSpPr>
          <p:spPr bwMode="auto">
            <a:xfrm>
              <a:off x="4300" y="1713"/>
              <a:ext cx="68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27" name="Text Box 35"/>
          <p:cNvSpPr txBox="1">
            <a:spLocks noChangeArrowheads="1"/>
          </p:cNvSpPr>
          <p:nvPr/>
        </p:nvSpPr>
        <p:spPr bwMode="auto">
          <a:xfrm>
            <a:off x="5435600" y="304800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000" b="1" dirty="0"/>
              <a:t>Connected</a:t>
            </a:r>
            <a:r>
              <a:rPr lang="en-US" altLang="en-US" sz="2000" dirty="0"/>
              <a:t> graph</a:t>
            </a:r>
          </a:p>
        </p:txBody>
      </p:sp>
      <p:grpSp>
        <p:nvGrpSpPr>
          <p:cNvPr id="5128" name="Group 49"/>
          <p:cNvGrpSpPr>
            <a:grpSpLocks/>
          </p:cNvGrpSpPr>
          <p:nvPr/>
        </p:nvGrpSpPr>
        <p:grpSpPr bwMode="auto">
          <a:xfrm>
            <a:off x="5324475" y="3651250"/>
            <a:ext cx="3081338" cy="1830388"/>
            <a:chOff x="3353" y="2543"/>
            <a:chExt cx="1941" cy="1153"/>
          </a:xfrm>
        </p:grpSpPr>
        <p:sp>
          <p:nvSpPr>
            <p:cNvPr id="5130" name="Oval 37"/>
            <p:cNvSpPr>
              <a:spLocks noChangeAspect="1" noChangeArrowheads="1"/>
            </p:cNvSpPr>
            <p:nvPr/>
          </p:nvSpPr>
          <p:spPr bwMode="auto">
            <a:xfrm>
              <a:off x="4275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1" name="Oval 38"/>
            <p:cNvSpPr>
              <a:spLocks noChangeAspect="1" noChangeArrowheads="1"/>
            </p:cNvSpPr>
            <p:nvPr/>
          </p:nvSpPr>
          <p:spPr bwMode="auto">
            <a:xfrm>
              <a:off x="3353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2" name="Oval 39"/>
            <p:cNvSpPr>
              <a:spLocks noChangeAspect="1" noChangeArrowheads="1"/>
            </p:cNvSpPr>
            <p:nvPr/>
          </p:nvSpPr>
          <p:spPr bwMode="auto">
            <a:xfrm>
              <a:off x="3814" y="254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3" name="Oval 40"/>
            <p:cNvSpPr>
              <a:spLocks noChangeAspect="1" noChangeArrowheads="1"/>
            </p:cNvSpPr>
            <p:nvPr/>
          </p:nvSpPr>
          <p:spPr bwMode="auto">
            <a:xfrm>
              <a:off x="3814" y="346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5134" name="AutoShape 41"/>
            <p:cNvCxnSpPr>
              <a:cxnSpLocks noChangeAspect="1" noChangeShapeType="1"/>
              <a:stCxn id="5132" idx="3"/>
              <a:endCxn id="5131" idx="7"/>
            </p:cNvCxnSpPr>
            <p:nvPr/>
          </p:nvCxnSpPr>
          <p:spPr bwMode="auto">
            <a:xfrm flipH="1">
              <a:off x="3549" y="274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5" name="AutoShape 42"/>
            <p:cNvCxnSpPr>
              <a:cxnSpLocks noChangeAspect="1" noChangeShapeType="1"/>
              <a:stCxn id="5133" idx="1"/>
              <a:endCxn id="5131" idx="5"/>
            </p:cNvCxnSpPr>
            <p:nvPr/>
          </p:nvCxnSpPr>
          <p:spPr bwMode="auto">
            <a:xfrm flipH="1" flipV="1">
              <a:off x="3549" y="3205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6" name="AutoShape 45"/>
            <p:cNvCxnSpPr>
              <a:cxnSpLocks noChangeAspect="1" noChangeShapeType="1"/>
              <a:stCxn id="5132" idx="4"/>
              <a:endCxn id="5133" idx="0"/>
            </p:cNvCxnSpPr>
            <p:nvPr/>
          </p:nvCxnSpPr>
          <p:spPr bwMode="auto">
            <a:xfrm>
              <a:off x="3928" y="2778"/>
              <a:ext cx="0" cy="6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37" name="Oval 46"/>
            <p:cNvSpPr>
              <a:spLocks noChangeAspect="1" noChangeArrowheads="1"/>
            </p:cNvSpPr>
            <p:nvPr/>
          </p:nvSpPr>
          <p:spPr bwMode="auto">
            <a:xfrm>
              <a:off x="5063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5138" name="AutoShape 47"/>
            <p:cNvCxnSpPr>
              <a:cxnSpLocks noChangeAspect="1" noChangeShapeType="1"/>
              <a:stCxn id="5130" idx="6"/>
              <a:endCxn id="5137" idx="2"/>
            </p:cNvCxnSpPr>
            <p:nvPr/>
          </p:nvCxnSpPr>
          <p:spPr bwMode="auto">
            <a:xfrm>
              <a:off x="4510" y="3119"/>
              <a:ext cx="54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29" name="Text Box 48"/>
          <p:cNvSpPr txBox="1">
            <a:spLocks noChangeArrowheads="1"/>
          </p:cNvSpPr>
          <p:nvPr/>
        </p:nvSpPr>
        <p:spPr bwMode="auto">
          <a:xfrm>
            <a:off x="5041900" y="5481638"/>
            <a:ext cx="3644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000" b="1" dirty="0"/>
              <a:t>Non connected </a:t>
            </a:r>
            <a:r>
              <a:rPr lang="en-US" altLang="en-US" sz="2000" dirty="0"/>
              <a:t>graph with two 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val="351067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400"/>
              <a:t>Depth-First Search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03C8B85-1ADC-4BB5-A72A-9A03DE955B1D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Trees</a:t>
            </a:r>
            <a:r>
              <a:rPr lang="en-US" altLang="en-US" dirty="0"/>
              <a:t> and </a:t>
            </a:r>
            <a:r>
              <a:rPr lang="en-US" altLang="en-US" b="1" dirty="0"/>
              <a:t>Forests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886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(free) </a:t>
            </a:r>
            <a:r>
              <a:rPr lang="en-US" altLang="en-US" sz="2400" b="1" dirty="0"/>
              <a:t>tree</a:t>
            </a:r>
            <a:r>
              <a:rPr lang="en-US" altLang="en-US" sz="2400" dirty="0"/>
              <a:t> is an undirected graph T such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 is </a:t>
            </a:r>
            <a:r>
              <a:rPr lang="en-US" altLang="en-US" sz="2000" b="1" dirty="0"/>
              <a:t>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 has </a:t>
            </a:r>
            <a:r>
              <a:rPr lang="en-US" altLang="en-US" sz="2000" b="1" dirty="0"/>
              <a:t>no cycles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/>
              <a:t>This definition of tree is different from the one of a rooted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</a:t>
            </a:r>
            <a:r>
              <a:rPr lang="en-US" altLang="en-US" sz="2400" b="1" dirty="0"/>
              <a:t>forest</a:t>
            </a:r>
            <a:r>
              <a:rPr lang="en-US" altLang="en-US" sz="2400" dirty="0"/>
              <a:t> is an undirected graph without cycles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connected components of a </a:t>
            </a:r>
            <a:r>
              <a:rPr lang="en-US" altLang="en-US" sz="2400" b="1" dirty="0"/>
              <a:t>forest</a:t>
            </a:r>
            <a:r>
              <a:rPr lang="en-US" altLang="en-US" sz="2400" dirty="0"/>
              <a:t> are </a:t>
            </a:r>
            <a:r>
              <a:rPr lang="en-US" altLang="en-US" sz="2400" b="1" dirty="0"/>
              <a:t>trees</a:t>
            </a: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5429250" y="311785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000" b="1" dirty="0"/>
              <a:t>Tree</a:t>
            </a:r>
          </a:p>
        </p:txBody>
      </p:sp>
      <p:sp>
        <p:nvSpPr>
          <p:cNvPr id="6151" name="Text Box 5"/>
          <p:cNvSpPr txBox="1">
            <a:spLocks noChangeArrowheads="1"/>
          </p:cNvSpPr>
          <p:nvPr/>
        </p:nvSpPr>
        <p:spPr bwMode="auto">
          <a:xfrm>
            <a:off x="5041900" y="5699125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000" b="1" dirty="0"/>
              <a:t>Forest</a:t>
            </a:r>
          </a:p>
        </p:txBody>
      </p:sp>
      <p:sp>
        <p:nvSpPr>
          <p:cNvPr id="6152" name="Oval 6"/>
          <p:cNvSpPr>
            <a:spLocks noChangeAspect="1" noChangeArrowheads="1"/>
          </p:cNvSpPr>
          <p:nvPr/>
        </p:nvSpPr>
        <p:spPr bwMode="auto">
          <a:xfrm>
            <a:off x="7569200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3" name="Oval 7"/>
          <p:cNvSpPr>
            <a:spLocks noChangeAspect="1" noChangeArrowheads="1"/>
          </p:cNvSpPr>
          <p:nvPr/>
        </p:nvSpPr>
        <p:spPr bwMode="auto">
          <a:xfrm>
            <a:off x="6659563" y="195262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4" name="Oval 8"/>
          <p:cNvSpPr>
            <a:spLocks noChangeAspect="1" noChangeArrowheads="1"/>
          </p:cNvSpPr>
          <p:nvPr/>
        </p:nvSpPr>
        <p:spPr bwMode="auto">
          <a:xfrm>
            <a:off x="5780088" y="194627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5" name="Oval 9"/>
          <p:cNvSpPr>
            <a:spLocks noChangeAspect="1" noChangeArrowheads="1"/>
          </p:cNvSpPr>
          <p:nvPr/>
        </p:nvSpPr>
        <p:spPr bwMode="auto">
          <a:xfrm>
            <a:off x="6664325" y="2682875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6156" name="AutoShape 10"/>
          <p:cNvCxnSpPr>
            <a:cxnSpLocks noChangeAspect="1" noChangeShapeType="1"/>
            <a:stCxn id="6154" idx="6"/>
            <a:endCxn id="6153" idx="2"/>
          </p:cNvCxnSpPr>
          <p:nvPr/>
        </p:nvCxnSpPr>
        <p:spPr bwMode="auto">
          <a:xfrm>
            <a:off x="6154738" y="2128838"/>
            <a:ext cx="493712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7" name="AutoShape 11"/>
          <p:cNvCxnSpPr>
            <a:cxnSpLocks noChangeAspect="1" noChangeShapeType="1"/>
            <a:stCxn id="6155" idx="0"/>
            <a:endCxn id="6153" idx="4"/>
          </p:cNvCxnSpPr>
          <p:nvPr/>
        </p:nvCxnSpPr>
        <p:spPr bwMode="auto">
          <a:xfrm flipH="1" flipV="1">
            <a:off x="6842125" y="2327275"/>
            <a:ext cx="4763" cy="344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8" name="Oval 15"/>
          <p:cNvSpPr>
            <a:spLocks noChangeAspect="1" noChangeArrowheads="1"/>
          </p:cNvSpPr>
          <p:nvPr/>
        </p:nvSpPr>
        <p:spPr bwMode="auto">
          <a:xfrm>
            <a:off x="7569200" y="2681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6159" name="AutoShape 16"/>
          <p:cNvCxnSpPr>
            <a:cxnSpLocks noChangeAspect="1" noChangeShapeType="1"/>
            <a:stCxn id="6152" idx="2"/>
            <a:endCxn id="6153" idx="6"/>
          </p:cNvCxnSpPr>
          <p:nvPr/>
        </p:nvCxnSpPr>
        <p:spPr bwMode="auto">
          <a:xfrm flipH="1">
            <a:off x="7034213" y="2133600"/>
            <a:ext cx="523875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17"/>
          <p:cNvCxnSpPr>
            <a:cxnSpLocks noChangeAspect="1" noChangeShapeType="1"/>
            <a:stCxn id="6155" idx="6"/>
            <a:endCxn id="6158" idx="2"/>
          </p:cNvCxnSpPr>
          <p:nvPr/>
        </p:nvCxnSpPr>
        <p:spPr bwMode="auto">
          <a:xfrm flipV="1">
            <a:off x="7038975" y="2863850"/>
            <a:ext cx="519113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61" name="Group 51"/>
          <p:cNvGrpSpPr>
            <a:grpSpLocks/>
          </p:cNvGrpSpPr>
          <p:nvPr/>
        </p:nvGrpSpPr>
        <p:grpSpPr bwMode="auto">
          <a:xfrm>
            <a:off x="5029200" y="4368800"/>
            <a:ext cx="3657600" cy="1098550"/>
            <a:chOff x="3168" y="2752"/>
            <a:chExt cx="2304" cy="692"/>
          </a:xfrm>
        </p:grpSpPr>
        <p:sp>
          <p:nvSpPr>
            <p:cNvPr id="6162" name="Oval 34"/>
            <p:cNvSpPr>
              <a:spLocks noChangeAspect="1" noChangeArrowheads="1"/>
            </p:cNvSpPr>
            <p:nvPr/>
          </p:nvSpPr>
          <p:spPr bwMode="auto">
            <a:xfrm>
              <a:off x="3168" y="298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6163" name="Group 50"/>
            <p:cNvGrpSpPr>
              <a:grpSpLocks/>
            </p:cNvGrpSpPr>
            <p:nvPr/>
          </p:nvGrpSpPr>
          <p:grpSpPr bwMode="auto">
            <a:xfrm>
              <a:off x="3691" y="2752"/>
              <a:ext cx="685" cy="692"/>
              <a:chOff x="3722" y="2755"/>
              <a:chExt cx="685" cy="692"/>
            </a:xfrm>
          </p:grpSpPr>
          <p:sp>
            <p:nvSpPr>
              <p:cNvPr id="6172" name="Oval 32"/>
              <p:cNvSpPr>
                <a:spLocks noChangeAspect="1" noChangeArrowheads="1"/>
              </p:cNvSpPr>
              <p:nvPr/>
            </p:nvSpPr>
            <p:spPr bwMode="auto">
              <a:xfrm>
                <a:off x="4176" y="275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73" name="Oval 33"/>
              <p:cNvSpPr>
                <a:spLocks noChangeAspect="1" noChangeArrowheads="1"/>
              </p:cNvSpPr>
              <p:nvPr/>
            </p:nvSpPr>
            <p:spPr bwMode="auto">
              <a:xfrm>
                <a:off x="3722" y="27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74" name="Oval 35"/>
              <p:cNvSpPr>
                <a:spLocks noChangeAspect="1" noChangeArrowheads="1"/>
              </p:cNvSpPr>
              <p:nvPr/>
            </p:nvSpPr>
            <p:spPr bwMode="auto">
              <a:xfrm>
                <a:off x="3725" y="321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cxnSp>
            <p:nvCxnSpPr>
              <p:cNvPr id="6175" name="AutoShape 37"/>
              <p:cNvCxnSpPr>
                <a:cxnSpLocks noChangeAspect="1" noChangeShapeType="1"/>
                <a:stCxn id="6174" idx="0"/>
                <a:endCxn id="6173" idx="4"/>
              </p:cNvCxnSpPr>
              <p:nvPr/>
            </p:nvCxnSpPr>
            <p:spPr bwMode="auto">
              <a:xfrm flipH="1" flipV="1">
                <a:off x="3837" y="2992"/>
                <a:ext cx="3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176" name="Oval 38"/>
              <p:cNvSpPr>
                <a:spLocks noChangeAspect="1" noChangeArrowheads="1"/>
              </p:cNvSpPr>
              <p:nvPr/>
            </p:nvSpPr>
            <p:spPr bwMode="auto">
              <a:xfrm>
                <a:off x="4176" y="321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cxnSp>
            <p:nvCxnSpPr>
              <p:cNvPr id="6177" name="AutoShape 39"/>
              <p:cNvCxnSpPr>
                <a:cxnSpLocks noChangeAspect="1" noChangeShapeType="1"/>
                <a:stCxn id="6172" idx="2"/>
                <a:endCxn id="6173" idx="6"/>
              </p:cNvCxnSpPr>
              <p:nvPr/>
            </p:nvCxnSpPr>
            <p:spPr bwMode="auto">
              <a:xfrm flipH="1">
                <a:off x="3958" y="2870"/>
                <a:ext cx="211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78" name="AutoShape 40"/>
              <p:cNvCxnSpPr>
                <a:cxnSpLocks noChangeAspect="1" noChangeShapeType="1"/>
                <a:stCxn id="6174" idx="6"/>
                <a:endCxn id="6176" idx="2"/>
              </p:cNvCxnSpPr>
              <p:nvPr/>
            </p:nvCxnSpPr>
            <p:spPr bwMode="auto">
              <a:xfrm flipV="1">
                <a:off x="3961" y="3330"/>
                <a:ext cx="208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164" name="Group 49"/>
            <p:cNvGrpSpPr>
              <a:grpSpLocks/>
            </p:cNvGrpSpPr>
            <p:nvPr/>
          </p:nvGrpSpPr>
          <p:grpSpPr bwMode="auto">
            <a:xfrm flipH="1">
              <a:off x="4668" y="2752"/>
              <a:ext cx="804" cy="692"/>
              <a:chOff x="4668" y="2755"/>
              <a:chExt cx="804" cy="692"/>
            </a:xfrm>
          </p:grpSpPr>
          <p:sp>
            <p:nvSpPr>
              <p:cNvPr id="6165" name="Oval 41"/>
              <p:cNvSpPr>
                <a:spLocks noChangeAspect="1" noChangeArrowheads="1"/>
              </p:cNvSpPr>
              <p:nvPr/>
            </p:nvSpPr>
            <p:spPr bwMode="auto">
              <a:xfrm>
                <a:off x="5241" y="275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66" name="Oval 42"/>
              <p:cNvSpPr>
                <a:spLocks noChangeAspect="1" noChangeArrowheads="1"/>
              </p:cNvSpPr>
              <p:nvPr/>
            </p:nvSpPr>
            <p:spPr bwMode="auto">
              <a:xfrm>
                <a:off x="4668" y="27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67" name="Oval 43"/>
              <p:cNvSpPr>
                <a:spLocks noChangeAspect="1" noChangeArrowheads="1"/>
              </p:cNvSpPr>
              <p:nvPr/>
            </p:nvSpPr>
            <p:spPr bwMode="auto">
              <a:xfrm>
                <a:off x="4671" y="321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68" name="Oval 44"/>
              <p:cNvSpPr>
                <a:spLocks noChangeAspect="1" noChangeArrowheads="1"/>
              </p:cNvSpPr>
              <p:nvPr/>
            </p:nvSpPr>
            <p:spPr bwMode="auto">
              <a:xfrm>
                <a:off x="4956" y="3024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cxnSp>
            <p:nvCxnSpPr>
              <p:cNvPr id="6169" name="AutoShape 46"/>
              <p:cNvCxnSpPr>
                <a:cxnSpLocks noChangeAspect="1" noChangeShapeType="1"/>
                <a:stCxn id="6168" idx="1"/>
                <a:endCxn id="6166" idx="5"/>
              </p:cNvCxnSpPr>
              <p:nvPr/>
            </p:nvCxnSpPr>
            <p:spPr bwMode="auto">
              <a:xfrm flipH="1" flipV="1">
                <a:off x="4865" y="2959"/>
                <a:ext cx="124" cy="9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70" name="AutoShape 47"/>
              <p:cNvCxnSpPr>
                <a:cxnSpLocks noChangeAspect="1" noChangeShapeType="1"/>
                <a:stCxn id="6167" idx="0"/>
                <a:endCxn id="6166" idx="4"/>
              </p:cNvCxnSpPr>
              <p:nvPr/>
            </p:nvCxnSpPr>
            <p:spPr bwMode="auto">
              <a:xfrm flipH="1" flipV="1">
                <a:off x="4783" y="2992"/>
                <a:ext cx="3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71" name="AutoShape 48"/>
              <p:cNvCxnSpPr>
                <a:cxnSpLocks noChangeAspect="1" noChangeShapeType="1"/>
                <a:stCxn id="6165" idx="2"/>
                <a:endCxn id="6166" idx="6"/>
              </p:cNvCxnSpPr>
              <p:nvPr/>
            </p:nvCxnSpPr>
            <p:spPr bwMode="auto">
              <a:xfrm flipH="1">
                <a:off x="4904" y="2870"/>
                <a:ext cx="330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85443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Bookman Old Style" charset="0"/>
                <a:ea typeface="ＭＳ Ｐゴシック" charset="0"/>
                <a:cs typeface="ＭＳ Ｐゴシック" charset="0"/>
              </a:rPr>
              <a:t>Implementing a Graph</a:t>
            </a:r>
          </a:p>
        </p:txBody>
      </p:sp>
      <p:sp>
        <p:nvSpPr>
          <p:cNvPr id="18677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>
                <a:latin typeface="Gill Sans MT" charset="0"/>
                <a:ea typeface="ＭＳ Ｐゴシック" charset="0"/>
                <a:cs typeface="ＭＳ Ｐゴシック" charset="0"/>
              </a:rPr>
              <a:t>To program a graph data structure, what information would we need to store?</a:t>
            </a:r>
          </a:p>
          <a:p>
            <a:pPr lvl="1" eaLnBrk="1" hangingPunct="1"/>
            <a:r>
              <a:rPr lang="en-US">
                <a:latin typeface="Gill Sans MT" charset="0"/>
                <a:ea typeface="ＭＳ Ｐゴシック" charset="0"/>
              </a:rPr>
              <a:t>For each vertex?</a:t>
            </a:r>
          </a:p>
          <a:p>
            <a:pPr lvl="1" eaLnBrk="1" hangingPunct="1"/>
            <a:r>
              <a:rPr lang="en-US">
                <a:latin typeface="Gill Sans MT" charset="0"/>
                <a:ea typeface="ＭＳ Ｐゴシック" charset="0"/>
              </a:rPr>
              <a:t>For each edge?</a:t>
            </a:r>
          </a:p>
          <a:p>
            <a:pPr lvl="1" eaLnBrk="1" hangingPunct="1"/>
            <a:endParaRPr lang="en-US">
              <a:latin typeface="Gill Sans MT" charset="0"/>
              <a:ea typeface="ＭＳ Ｐゴシック" charset="0"/>
            </a:endParaRPr>
          </a:p>
        </p:txBody>
      </p:sp>
      <p:sp>
        <p:nvSpPr>
          <p:cNvPr id="16388" name="Slide Number Placeholder 2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6A0C70-0D8B-B54F-9A3E-E919B4589F1F}" type="slidenum">
              <a:rPr lang="en-US" sz="1400">
                <a:solidFill>
                  <a:schemeClr val="tx2"/>
                </a:solidFill>
              </a:rPr>
              <a:pPr eaLnBrk="1" hangingPunct="1"/>
              <a:t>13</a:t>
            </a:fld>
            <a:endParaRPr lang="en-US" sz="1400">
              <a:solidFill>
                <a:schemeClr val="tx2"/>
              </a:solidFill>
            </a:endParaRP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3086100" y="2716213"/>
            <a:ext cx="3690938" cy="3048000"/>
            <a:chOff x="3274" y="1296"/>
            <a:chExt cx="2325" cy="1920"/>
          </a:xfrm>
        </p:grpSpPr>
        <p:sp>
          <p:nvSpPr>
            <p:cNvPr id="16390" name="Rectangle 5"/>
            <p:cNvSpPr>
              <a:spLocks noChangeArrowheads="1"/>
            </p:cNvSpPr>
            <p:nvPr/>
          </p:nvSpPr>
          <p:spPr bwMode="auto">
            <a:xfrm>
              <a:off x="3514" y="1751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1" name="Rectangle 6"/>
            <p:cNvSpPr>
              <a:spLocks noChangeArrowheads="1"/>
            </p:cNvSpPr>
            <p:nvPr/>
          </p:nvSpPr>
          <p:spPr bwMode="auto">
            <a:xfrm>
              <a:off x="3322" y="261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Rectangle 7"/>
            <p:cNvSpPr>
              <a:spLocks noChangeArrowheads="1"/>
            </p:cNvSpPr>
            <p:nvPr/>
          </p:nvSpPr>
          <p:spPr bwMode="auto">
            <a:xfrm>
              <a:off x="4330" y="2903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Rectangle 8"/>
            <p:cNvSpPr>
              <a:spLocks noChangeArrowheads="1"/>
            </p:cNvSpPr>
            <p:nvPr/>
          </p:nvSpPr>
          <p:spPr bwMode="auto">
            <a:xfrm>
              <a:off x="5194" y="261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Rectangle 9"/>
            <p:cNvSpPr>
              <a:spLocks noChangeArrowheads="1"/>
            </p:cNvSpPr>
            <p:nvPr/>
          </p:nvSpPr>
          <p:spPr bwMode="auto">
            <a:xfrm>
              <a:off x="4330" y="2183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Rectangle 10"/>
            <p:cNvSpPr>
              <a:spLocks noChangeArrowheads="1"/>
            </p:cNvSpPr>
            <p:nvPr/>
          </p:nvSpPr>
          <p:spPr bwMode="auto">
            <a:xfrm>
              <a:off x="4426" y="1559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Rectangle 11"/>
            <p:cNvSpPr>
              <a:spLocks noChangeArrowheads="1"/>
            </p:cNvSpPr>
            <p:nvPr/>
          </p:nvSpPr>
          <p:spPr bwMode="auto">
            <a:xfrm>
              <a:off x="5338" y="189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Line 12"/>
            <p:cNvSpPr>
              <a:spLocks noChangeShapeType="1"/>
            </p:cNvSpPr>
            <p:nvPr/>
          </p:nvSpPr>
          <p:spPr bwMode="auto">
            <a:xfrm flipV="1">
              <a:off x="3744" y="1654"/>
              <a:ext cx="682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Line 13"/>
            <p:cNvSpPr>
              <a:spLocks noChangeShapeType="1"/>
            </p:cNvSpPr>
            <p:nvPr/>
          </p:nvSpPr>
          <p:spPr bwMode="auto">
            <a:xfrm flipH="1">
              <a:off x="4426" y="1751"/>
              <a:ext cx="9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Line 14"/>
            <p:cNvSpPr>
              <a:spLocks noChangeShapeType="1"/>
            </p:cNvSpPr>
            <p:nvPr/>
          </p:nvSpPr>
          <p:spPr bwMode="auto">
            <a:xfrm>
              <a:off x="4618" y="1655"/>
              <a:ext cx="72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Line 15"/>
            <p:cNvSpPr>
              <a:spLocks noChangeShapeType="1"/>
            </p:cNvSpPr>
            <p:nvPr/>
          </p:nvSpPr>
          <p:spPr bwMode="auto">
            <a:xfrm>
              <a:off x="4522" y="2279"/>
              <a:ext cx="672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Line 16"/>
            <p:cNvSpPr>
              <a:spLocks noChangeShapeType="1"/>
            </p:cNvSpPr>
            <p:nvPr/>
          </p:nvSpPr>
          <p:spPr bwMode="auto">
            <a:xfrm flipH="1">
              <a:off x="5338" y="2087"/>
              <a:ext cx="9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Line 17"/>
            <p:cNvSpPr>
              <a:spLocks noChangeShapeType="1"/>
            </p:cNvSpPr>
            <p:nvPr/>
          </p:nvSpPr>
          <p:spPr bwMode="auto">
            <a:xfrm>
              <a:off x="4426" y="2375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Line 18"/>
            <p:cNvSpPr>
              <a:spLocks noChangeShapeType="1"/>
            </p:cNvSpPr>
            <p:nvPr/>
          </p:nvSpPr>
          <p:spPr bwMode="auto">
            <a:xfrm flipV="1">
              <a:off x="4522" y="2759"/>
              <a:ext cx="67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Line 19"/>
            <p:cNvSpPr>
              <a:spLocks noChangeShapeType="1"/>
            </p:cNvSpPr>
            <p:nvPr/>
          </p:nvSpPr>
          <p:spPr bwMode="auto">
            <a:xfrm>
              <a:off x="3514" y="2711"/>
              <a:ext cx="81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5" name="Line 20"/>
            <p:cNvSpPr>
              <a:spLocks noChangeShapeType="1"/>
            </p:cNvSpPr>
            <p:nvPr/>
          </p:nvSpPr>
          <p:spPr bwMode="auto">
            <a:xfrm flipH="1">
              <a:off x="3418" y="1943"/>
              <a:ext cx="192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Line 21"/>
            <p:cNvSpPr>
              <a:spLocks noChangeShapeType="1"/>
            </p:cNvSpPr>
            <p:nvPr/>
          </p:nvSpPr>
          <p:spPr bwMode="auto">
            <a:xfrm>
              <a:off x="3706" y="1943"/>
              <a:ext cx="672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Text Box 22"/>
            <p:cNvSpPr txBox="1">
              <a:spLocks noChangeArrowheads="1"/>
            </p:cNvSpPr>
            <p:nvPr/>
          </p:nvSpPr>
          <p:spPr bwMode="auto">
            <a:xfrm>
              <a:off x="3274" y="151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16408" name="Text Box 23"/>
            <p:cNvSpPr txBox="1">
              <a:spLocks noChangeArrowheads="1"/>
            </p:cNvSpPr>
            <p:nvPr/>
          </p:nvSpPr>
          <p:spPr bwMode="auto">
            <a:xfrm>
              <a:off x="4176" y="129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16409" name="Text Box 24"/>
            <p:cNvSpPr txBox="1">
              <a:spLocks noChangeArrowheads="1"/>
            </p:cNvSpPr>
            <p:nvPr/>
          </p:nvSpPr>
          <p:spPr bwMode="auto">
            <a:xfrm>
              <a:off x="5376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  <p:sp>
          <p:nvSpPr>
            <p:cNvPr id="16410" name="Text Box 25"/>
            <p:cNvSpPr txBox="1">
              <a:spLocks noChangeArrowheads="1"/>
            </p:cNvSpPr>
            <p:nvPr/>
          </p:nvSpPr>
          <p:spPr bwMode="auto">
            <a:xfrm>
              <a:off x="5376" y="240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4</a:t>
              </a:r>
            </a:p>
          </p:txBody>
        </p:sp>
        <p:sp>
          <p:nvSpPr>
            <p:cNvPr id="16411" name="Text Box 26"/>
            <p:cNvSpPr txBox="1">
              <a:spLocks noChangeArrowheads="1"/>
            </p:cNvSpPr>
            <p:nvPr/>
          </p:nvSpPr>
          <p:spPr bwMode="auto">
            <a:xfrm>
              <a:off x="4560" y="292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5</a:t>
              </a:r>
            </a:p>
          </p:txBody>
        </p:sp>
        <p:sp>
          <p:nvSpPr>
            <p:cNvPr id="16412" name="Text Box 27"/>
            <p:cNvSpPr txBox="1">
              <a:spLocks noChangeArrowheads="1"/>
            </p:cNvSpPr>
            <p:nvPr/>
          </p:nvSpPr>
          <p:spPr bwMode="auto">
            <a:xfrm>
              <a:off x="3456" y="273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6</a:t>
              </a:r>
            </a:p>
          </p:txBody>
        </p:sp>
        <p:sp>
          <p:nvSpPr>
            <p:cNvPr id="16413" name="Text Box 28"/>
            <p:cNvSpPr txBox="1">
              <a:spLocks noChangeArrowheads="1"/>
            </p:cNvSpPr>
            <p:nvPr/>
          </p:nvSpPr>
          <p:spPr bwMode="auto">
            <a:xfrm>
              <a:off x="4128" y="201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69618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777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Bookman Old Style" charset="0"/>
                <a:ea typeface="ＭＳ Ｐゴシック" charset="0"/>
                <a:cs typeface="ＭＳ Ｐゴシック" charset="0"/>
              </a:rPr>
              <a:t>Implementing a Graph</a:t>
            </a:r>
          </a:p>
        </p:txBody>
      </p:sp>
      <p:sp>
        <p:nvSpPr>
          <p:cNvPr id="18677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1" y="1494014"/>
            <a:ext cx="5045074" cy="4937125"/>
          </a:xfrm>
        </p:spPr>
        <p:txBody>
          <a:bodyPr/>
          <a:lstStyle/>
          <a:p>
            <a:pPr eaLnBrk="1" hangingPunct="1"/>
            <a:r>
              <a:rPr lang="en-US" sz="2400">
                <a:latin typeface="Gill Sans MT" charset="0"/>
                <a:ea typeface="ＭＳ Ｐゴシック" charset="0"/>
                <a:cs typeface="ＭＳ Ｐゴシック" charset="0"/>
              </a:rPr>
              <a:t>What kinds of questions would we want to be able to answer (quickly?) about a graph </a:t>
            </a:r>
            <a:r>
              <a:rPr lang="en-US" sz="2400" i="1">
                <a:latin typeface="Gill Sans MT" charset="0"/>
                <a:ea typeface="ＭＳ Ｐゴシック" charset="0"/>
                <a:cs typeface="ＭＳ Ｐゴシック" charset="0"/>
              </a:rPr>
              <a:t>G</a:t>
            </a:r>
            <a:r>
              <a:rPr lang="en-US" sz="2400">
                <a:latin typeface="Gill Sans MT" charset="0"/>
                <a:ea typeface="ＭＳ Ｐゴシック" charset="0"/>
                <a:cs typeface="ＭＳ Ｐゴシック" charset="0"/>
              </a:rPr>
              <a:t>?</a:t>
            </a:r>
          </a:p>
          <a:p>
            <a:pPr lvl="1" eaLnBrk="1" hangingPunct="1"/>
            <a:r>
              <a:rPr lang="en-US" sz="2400">
                <a:latin typeface="Gill Sans MT" charset="0"/>
                <a:ea typeface="ＭＳ Ｐゴシック" charset="0"/>
              </a:rPr>
              <a:t>Where is vertex </a:t>
            </a:r>
            <a:r>
              <a:rPr lang="en-US" sz="2400" i="1">
                <a:latin typeface="Gill Sans MT" charset="0"/>
                <a:ea typeface="ＭＳ Ｐゴシック" charset="0"/>
              </a:rPr>
              <a:t>v</a:t>
            </a:r>
            <a:r>
              <a:rPr lang="en-US" sz="2400">
                <a:latin typeface="Gill Sans MT" charset="0"/>
                <a:ea typeface="ＭＳ Ｐゴシック" charset="0"/>
              </a:rPr>
              <a:t>?</a:t>
            </a:r>
          </a:p>
          <a:p>
            <a:pPr lvl="1" eaLnBrk="1" hangingPunct="1"/>
            <a:r>
              <a:rPr lang="en-US" sz="2400">
                <a:latin typeface="Gill Sans MT" charset="0"/>
                <a:ea typeface="ＭＳ Ｐゴシック" charset="0"/>
              </a:rPr>
              <a:t>Which vertices are adjacent to vertex </a:t>
            </a:r>
            <a:r>
              <a:rPr lang="en-US" sz="2400" i="1">
                <a:latin typeface="Gill Sans MT" charset="0"/>
                <a:ea typeface="ＭＳ Ｐゴシック" charset="0"/>
              </a:rPr>
              <a:t>v</a:t>
            </a:r>
            <a:r>
              <a:rPr lang="en-US" sz="2400">
                <a:latin typeface="Gill Sans MT" charset="0"/>
                <a:ea typeface="ＭＳ Ｐゴシック" charset="0"/>
              </a:rPr>
              <a:t>?</a:t>
            </a:r>
          </a:p>
          <a:p>
            <a:pPr lvl="1" eaLnBrk="1" hangingPunct="1"/>
            <a:r>
              <a:rPr lang="en-US" sz="2400">
                <a:latin typeface="Gill Sans MT" charset="0"/>
                <a:ea typeface="ＭＳ Ｐゴシック" charset="0"/>
              </a:rPr>
              <a:t>What edges touch vertex </a:t>
            </a:r>
            <a:r>
              <a:rPr lang="en-US" sz="2400" i="1">
                <a:latin typeface="Gill Sans MT" charset="0"/>
                <a:ea typeface="ＭＳ Ｐゴシック" charset="0"/>
              </a:rPr>
              <a:t>v</a:t>
            </a:r>
            <a:r>
              <a:rPr lang="en-US" sz="2400">
                <a:latin typeface="Gill Sans MT" charset="0"/>
                <a:ea typeface="ＭＳ Ｐゴシック" charset="0"/>
              </a:rPr>
              <a:t>?</a:t>
            </a:r>
          </a:p>
          <a:p>
            <a:pPr lvl="1" eaLnBrk="1" hangingPunct="1"/>
            <a:r>
              <a:rPr lang="en-US" sz="2400">
                <a:latin typeface="Gill Sans MT" charset="0"/>
                <a:ea typeface="ＭＳ Ｐゴシック" charset="0"/>
              </a:rPr>
              <a:t>What are the edges of </a:t>
            </a:r>
            <a:r>
              <a:rPr lang="en-US" sz="2400" i="1">
                <a:latin typeface="Gill Sans MT" charset="0"/>
                <a:ea typeface="ＭＳ Ｐゴシック" charset="0"/>
              </a:rPr>
              <a:t>G</a:t>
            </a:r>
            <a:r>
              <a:rPr lang="en-US" sz="2400">
                <a:latin typeface="Gill Sans MT" charset="0"/>
                <a:ea typeface="ＭＳ Ｐゴシック" charset="0"/>
              </a:rPr>
              <a:t>?</a:t>
            </a:r>
          </a:p>
          <a:p>
            <a:pPr lvl="1" eaLnBrk="1" hangingPunct="1"/>
            <a:r>
              <a:rPr lang="en-US" sz="2400">
                <a:latin typeface="Gill Sans MT" charset="0"/>
                <a:ea typeface="ＭＳ Ｐゴシック" charset="0"/>
              </a:rPr>
              <a:t>What are the vertices of </a:t>
            </a:r>
            <a:r>
              <a:rPr lang="en-US" sz="2400" i="1">
                <a:latin typeface="Gill Sans MT" charset="0"/>
                <a:ea typeface="ＭＳ Ｐゴシック" charset="0"/>
              </a:rPr>
              <a:t>G</a:t>
            </a:r>
            <a:r>
              <a:rPr lang="en-US" sz="2400">
                <a:latin typeface="Gill Sans MT" charset="0"/>
                <a:ea typeface="ＭＳ Ｐゴシック" charset="0"/>
              </a:rPr>
              <a:t>?</a:t>
            </a:r>
          </a:p>
          <a:p>
            <a:pPr lvl="1" eaLnBrk="1" hangingPunct="1"/>
            <a:r>
              <a:rPr lang="en-US" sz="2400">
                <a:latin typeface="Gill Sans MT" charset="0"/>
                <a:ea typeface="ＭＳ Ｐゴシック" charset="0"/>
              </a:rPr>
              <a:t>What is the degree of vertex </a:t>
            </a:r>
            <a:r>
              <a:rPr lang="en-US" sz="2400" i="1">
                <a:latin typeface="Gill Sans MT" charset="0"/>
                <a:ea typeface="ＭＳ Ｐゴシック" charset="0"/>
              </a:rPr>
              <a:t>v</a:t>
            </a:r>
            <a:r>
              <a:rPr lang="en-US" sz="2400">
                <a:latin typeface="Gill Sans MT" charset="0"/>
                <a:ea typeface="ＭＳ Ｐゴシック" charset="0"/>
              </a:rPr>
              <a:t>?</a:t>
            </a:r>
          </a:p>
        </p:txBody>
      </p:sp>
      <p:sp>
        <p:nvSpPr>
          <p:cNvPr id="17412" name="Slide Number Placeholder 2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415B-C56A-FB4B-BD26-3311E6707FB5}" type="slidenum">
              <a:rPr lang="en-US" sz="1400">
                <a:solidFill>
                  <a:schemeClr val="tx2"/>
                </a:solidFill>
              </a:rPr>
              <a:pPr eaLnBrk="1" hangingPunct="1"/>
              <a:t>14</a:t>
            </a:fld>
            <a:endParaRPr lang="en-US" sz="1400">
              <a:solidFill>
                <a:schemeClr val="tx2"/>
              </a:solidFill>
            </a:endParaRPr>
          </a:p>
        </p:txBody>
      </p:sp>
      <p:grpSp>
        <p:nvGrpSpPr>
          <p:cNvPr id="17413" name="Group 4"/>
          <p:cNvGrpSpPr>
            <a:grpSpLocks/>
          </p:cNvGrpSpPr>
          <p:nvPr/>
        </p:nvGrpSpPr>
        <p:grpSpPr bwMode="auto">
          <a:xfrm>
            <a:off x="5197475" y="2070100"/>
            <a:ext cx="3690938" cy="3048000"/>
            <a:chOff x="3274" y="1296"/>
            <a:chExt cx="2325" cy="1920"/>
          </a:xfrm>
        </p:grpSpPr>
        <p:sp>
          <p:nvSpPr>
            <p:cNvPr id="17414" name="Rectangle 5"/>
            <p:cNvSpPr>
              <a:spLocks noChangeArrowheads="1"/>
            </p:cNvSpPr>
            <p:nvPr/>
          </p:nvSpPr>
          <p:spPr bwMode="auto">
            <a:xfrm>
              <a:off x="3514" y="1751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Rectangle 6"/>
            <p:cNvSpPr>
              <a:spLocks noChangeArrowheads="1"/>
            </p:cNvSpPr>
            <p:nvPr/>
          </p:nvSpPr>
          <p:spPr bwMode="auto">
            <a:xfrm>
              <a:off x="3322" y="261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4330" y="2903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Rectangle 8"/>
            <p:cNvSpPr>
              <a:spLocks noChangeArrowheads="1"/>
            </p:cNvSpPr>
            <p:nvPr/>
          </p:nvSpPr>
          <p:spPr bwMode="auto">
            <a:xfrm>
              <a:off x="5194" y="261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Rectangle 9"/>
            <p:cNvSpPr>
              <a:spLocks noChangeArrowheads="1"/>
            </p:cNvSpPr>
            <p:nvPr/>
          </p:nvSpPr>
          <p:spPr bwMode="auto">
            <a:xfrm>
              <a:off x="4330" y="2183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Rectangle 10"/>
            <p:cNvSpPr>
              <a:spLocks noChangeArrowheads="1"/>
            </p:cNvSpPr>
            <p:nvPr/>
          </p:nvSpPr>
          <p:spPr bwMode="auto">
            <a:xfrm>
              <a:off x="4426" y="1559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Rectangle 11"/>
            <p:cNvSpPr>
              <a:spLocks noChangeArrowheads="1"/>
            </p:cNvSpPr>
            <p:nvPr/>
          </p:nvSpPr>
          <p:spPr bwMode="auto">
            <a:xfrm>
              <a:off x="5338" y="189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Line 12"/>
            <p:cNvSpPr>
              <a:spLocks noChangeShapeType="1"/>
            </p:cNvSpPr>
            <p:nvPr/>
          </p:nvSpPr>
          <p:spPr bwMode="auto">
            <a:xfrm flipV="1">
              <a:off x="3744" y="1654"/>
              <a:ext cx="682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Line 13"/>
            <p:cNvSpPr>
              <a:spLocks noChangeShapeType="1"/>
            </p:cNvSpPr>
            <p:nvPr/>
          </p:nvSpPr>
          <p:spPr bwMode="auto">
            <a:xfrm flipH="1">
              <a:off x="4426" y="1751"/>
              <a:ext cx="9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Line 14"/>
            <p:cNvSpPr>
              <a:spLocks noChangeShapeType="1"/>
            </p:cNvSpPr>
            <p:nvPr/>
          </p:nvSpPr>
          <p:spPr bwMode="auto">
            <a:xfrm>
              <a:off x="4618" y="1655"/>
              <a:ext cx="72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>
              <a:off x="4522" y="2279"/>
              <a:ext cx="672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Line 16"/>
            <p:cNvSpPr>
              <a:spLocks noChangeShapeType="1"/>
            </p:cNvSpPr>
            <p:nvPr/>
          </p:nvSpPr>
          <p:spPr bwMode="auto">
            <a:xfrm flipH="1">
              <a:off x="5338" y="2087"/>
              <a:ext cx="9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Line 17"/>
            <p:cNvSpPr>
              <a:spLocks noChangeShapeType="1"/>
            </p:cNvSpPr>
            <p:nvPr/>
          </p:nvSpPr>
          <p:spPr bwMode="auto">
            <a:xfrm>
              <a:off x="4426" y="2375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Line 18"/>
            <p:cNvSpPr>
              <a:spLocks noChangeShapeType="1"/>
            </p:cNvSpPr>
            <p:nvPr/>
          </p:nvSpPr>
          <p:spPr bwMode="auto">
            <a:xfrm flipV="1">
              <a:off x="4522" y="2759"/>
              <a:ext cx="67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Line 19"/>
            <p:cNvSpPr>
              <a:spLocks noChangeShapeType="1"/>
            </p:cNvSpPr>
            <p:nvPr/>
          </p:nvSpPr>
          <p:spPr bwMode="auto">
            <a:xfrm>
              <a:off x="3514" y="2711"/>
              <a:ext cx="81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Line 20"/>
            <p:cNvSpPr>
              <a:spLocks noChangeShapeType="1"/>
            </p:cNvSpPr>
            <p:nvPr/>
          </p:nvSpPr>
          <p:spPr bwMode="auto">
            <a:xfrm flipH="1">
              <a:off x="3418" y="1943"/>
              <a:ext cx="192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Line 21"/>
            <p:cNvSpPr>
              <a:spLocks noChangeShapeType="1"/>
            </p:cNvSpPr>
            <p:nvPr/>
          </p:nvSpPr>
          <p:spPr bwMode="auto">
            <a:xfrm>
              <a:off x="3706" y="1943"/>
              <a:ext cx="672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Text Box 22"/>
            <p:cNvSpPr txBox="1">
              <a:spLocks noChangeArrowheads="1"/>
            </p:cNvSpPr>
            <p:nvPr/>
          </p:nvSpPr>
          <p:spPr bwMode="auto">
            <a:xfrm>
              <a:off x="3274" y="151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17432" name="Text Box 23"/>
            <p:cNvSpPr txBox="1">
              <a:spLocks noChangeArrowheads="1"/>
            </p:cNvSpPr>
            <p:nvPr/>
          </p:nvSpPr>
          <p:spPr bwMode="auto">
            <a:xfrm>
              <a:off x="4176" y="129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17433" name="Text Box 24"/>
            <p:cNvSpPr txBox="1">
              <a:spLocks noChangeArrowheads="1"/>
            </p:cNvSpPr>
            <p:nvPr/>
          </p:nvSpPr>
          <p:spPr bwMode="auto">
            <a:xfrm>
              <a:off x="5376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  <p:sp>
          <p:nvSpPr>
            <p:cNvPr id="17434" name="Text Box 25"/>
            <p:cNvSpPr txBox="1">
              <a:spLocks noChangeArrowheads="1"/>
            </p:cNvSpPr>
            <p:nvPr/>
          </p:nvSpPr>
          <p:spPr bwMode="auto">
            <a:xfrm>
              <a:off x="5376" y="240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4</a:t>
              </a:r>
            </a:p>
          </p:txBody>
        </p:sp>
        <p:sp>
          <p:nvSpPr>
            <p:cNvPr id="17435" name="Text Box 26"/>
            <p:cNvSpPr txBox="1">
              <a:spLocks noChangeArrowheads="1"/>
            </p:cNvSpPr>
            <p:nvPr/>
          </p:nvSpPr>
          <p:spPr bwMode="auto">
            <a:xfrm>
              <a:off x="4560" y="292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5</a:t>
              </a:r>
            </a:p>
          </p:txBody>
        </p:sp>
        <p:sp>
          <p:nvSpPr>
            <p:cNvPr id="17436" name="Text Box 27"/>
            <p:cNvSpPr txBox="1">
              <a:spLocks noChangeArrowheads="1"/>
            </p:cNvSpPr>
            <p:nvPr/>
          </p:nvSpPr>
          <p:spPr bwMode="auto">
            <a:xfrm>
              <a:off x="3456" y="273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6</a:t>
              </a:r>
            </a:p>
          </p:txBody>
        </p:sp>
        <p:sp>
          <p:nvSpPr>
            <p:cNvPr id="17437" name="Text Box 28"/>
            <p:cNvSpPr txBox="1">
              <a:spLocks noChangeArrowheads="1"/>
            </p:cNvSpPr>
            <p:nvPr/>
          </p:nvSpPr>
          <p:spPr bwMode="auto">
            <a:xfrm>
              <a:off x="4128" y="201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06798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7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777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Bookman Old Style" charset="0"/>
                <a:ea typeface="ＭＳ Ｐゴシック" charset="0"/>
                <a:cs typeface="ＭＳ Ｐゴシック" charset="0"/>
              </a:rPr>
              <a:t>Graph Implementation Strategies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00200"/>
            <a:ext cx="7848600" cy="4556125"/>
          </a:xfrm>
        </p:spPr>
        <p:txBody>
          <a:bodyPr/>
          <a:lstStyle/>
          <a:p>
            <a:pPr eaLnBrk="1" hangingPunct="1"/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Edge List</a:t>
            </a:r>
          </a:p>
          <a:p>
            <a:pPr eaLnBrk="1" hangingPunct="1"/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Adjacency Matrix</a:t>
            </a:r>
          </a:p>
          <a:p>
            <a:pPr eaLnBrk="1" hangingPunct="1"/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Adjacency List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4ADFED-E4EB-FF4F-A35A-5976A913C89D}" type="slidenum">
              <a:rPr lang="en-US" sz="1400">
                <a:solidFill>
                  <a:schemeClr val="tx2"/>
                </a:solidFill>
              </a:rPr>
              <a:pPr eaLnBrk="1" hangingPunct="1"/>
              <a:t>15</a:t>
            </a:fld>
            <a:endParaRPr lang="en-US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507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Bookman Old Style" charset="0"/>
                <a:ea typeface="ＭＳ Ｐゴシック" charset="0"/>
                <a:cs typeface="ＭＳ Ｐゴシック" charset="0"/>
              </a:rPr>
              <a:t>Edge List</a:t>
            </a:r>
          </a:p>
        </p:txBody>
      </p:sp>
      <p:sp>
        <p:nvSpPr>
          <p:cNvPr id="19459" name="Slide Number Placeholder 5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290B73-E2F6-EC47-9F21-6670103F9627}" type="slidenum">
              <a:rPr lang="en-US" sz="1400">
                <a:solidFill>
                  <a:schemeClr val="tx2"/>
                </a:solidFill>
              </a:rPr>
              <a:pPr eaLnBrk="1" hangingPunct="1"/>
              <a:t>16</a:t>
            </a:fld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556125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latin typeface="Gill Sans MT" charset="0"/>
                <a:ea typeface="ＭＳ Ｐゴシック" charset="0"/>
                <a:cs typeface="ＭＳ Ｐゴシック" charset="0"/>
              </a:rPr>
              <a:t>edge list</a:t>
            </a: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: an unordered list of all edges in the graph</a:t>
            </a:r>
          </a:p>
          <a:p>
            <a:pPr eaLnBrk="1" hangingPunct="1"/>
            <a:endParaRPr lang="en-US" dirty="0">
              <a:latin typeface="Gill Sans MT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Gill Sans MT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Gill Sans MT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 3" charset="0"/>
              <a:buNone/>
            </a:pPr>
            <a:endParaRPr lang="en-US" dirty="0">
              <a:latin typeface="Gill Sans MT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 3" charset="0"/>
              <a:buNone/>
            </a:pPr>
            <a:endParaRPr lang="en-US" dirty="0">
              <a:latin typeface="Gill Sans MT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 3" charset="0"/>
              <a:buNone/>
            </a:pPr>
            <a:endParaRPr lang="en-US" dirty="0">
              <a:latin typeface="Gill Sans MT" charset="0"/>
              <a:ea typeface="ＭＳ Ｐゴシック" charset="0"/>
            </a:endParaRPr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612775" y="3182938"/>
            <a:ext cx="4191000" cy="838200"/>
            <a:chOff x="912" y="1248"/>
            <a:chExt cx="1920" cy="288"/>
          </a:xfrm>
        </p:grpSpPr>
        <p:sp>
          <p:nvSpPr>
            <p:cNvPr id="19487" name="Rectangle 5"/>
            <p:cNvSpPr>
              <a:spLocks noChangeArrowheads="1"/>
            </p:cNvSpPr>
            <p:nvPr/>
          </p:nvSpPr>
          <p:spPr bwMode="auto">
            <a:xfrm>
              <a:off x="912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19488" name="Rectangle 6"/>
            <p:cNvSpPr>
              <a:spLocks noChangeArrowheads="1"/>
            </p:cNvSpPr>
            <p:nvPr/>
          </p:nvSpPr>
          <p:spPr bwMode="auto">
            <a:xfrm>
              <a:off x="912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</a:t>
              </a:r>
            </a:p>
          </p:txBody>
        </p:sp>
        <p:sp>
          <p:nvSpPr>
            <p:cNvPr id="19489" name="Rectangle 7"/>
            <p:cNvSpPr>
              <a:spLocks noChangeArrowheads="1"/>
            </p:cNvSpPr>
            <p:nvPr/>
          </p:nvSpPr>
          <p:spPr bwMode="auto">
            <a:xfrm>
              <a:off x="1104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19490" name="Rectangle 8"/>
            <p:cNvSpPr>
              <a:spLocks noChangeArrowheads="1"/>
            </p:cNvSpPr>
            <p:nvPr/>
          </p:nvSpPr>
          <p:spPr bwMode="auto">
            <a:xfrm>
              <a:off x="1104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5</a:t>
              </a:r>
            </a:p>
          </p:txBody>
        </p:sp>
        <p:sp>
          <p:nvSpPr>
            <p:cNvPr id="19491" name="Rectangle 9"/>
            <p:cNvSpPr>
              <a:spLocks noChangeArrowheads="1"/>
            </p:cNvSpPr>
            <p:nvPr/>
          </p:nvSpPr>
          <p:spPr bwMode="auto">
            <a:xfrm>
              <a:off x="1296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19492" name="Rectangle 10"/>
            <p:cNvSpPr>
              <a:spLocks noChangeArrowheads="1"/>
            </p:cNvSpPr>
            <p:nvPr/>
          </p:nvSpPr>
          <p:spPr bwMode="auto">
            <a:xfrm>
              <a:off x="1296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6</a:t>
              </a:r>
            </a:p>
          </p:txBody>
        </p:sp>
        <p:sp>
          <p:nvSpPr>
            <p:cNvPr id="19493" name="Rectangle 11"/>
            <p:cNvSpPr>
              <a:spLocks noChangeArrowheads="1"/>
            </p:cNvSpPr>
            <p:nvPr/>
          </p:nvSpPr>
          <p:spPr bwMode="auto">
            <a:xfrm>
              <a:off x="1488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</a:t>
              </a:r>
            </a:p>
          </p:txBody>
        </p:sp>
        <p:sp>
          <p:nvSpPr>
            <p:cNvPr id="19494" name="Rectangle 12"/>
            <p:cNvSpPr>
              <a:spLocks noChangeArrowheads="1"/>
            </p:cNvSpPr>
            <p:nvPr/>
          </p:nvSpPr>
          <p:spPr bwMode="auto">
            <a:xfrm>
              <a:off x="1488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7</a:t>
              </a:r>
            </a:p>
          </p:txBody>
        </p:sp>
        <p:sp>
          <p:nvSpPr>
            <p:cNvPr id="19495" name="Rectangle 13"/>
            <p:cNvSpPr>
              <a:spLocks noChangeArrowheads="1"/>
            </p:cNvSpPr>
            <p:nvPr/>
          </p:nvSpPr>
          <p:spPr bwMode="auto">
            <a:xfrm>
              <a:off x="1680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</a:t>
              </a:r>
            </a:p>
          </p:txBody>
        </p:sp>
        <p:sp>
          <p:nvSpPr>
            <p:cNvPr id="19496" name="Rectangle 14"/>
            <p:cNvSpPr>
              <a:spLocks noChangeArrowheads="1"/>
            </p:cNvSpPr>
            <p:nvPr/>
          </p:nvSpPr>
          <p:spPr bwMode="auto">
            <a:xfrm>
              <a:off x="1680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3</a:t>
              </a:r>
            </a:p>
          </p:txBody>
        </p:sp>
        <p:sp>
          <p:nvSpPr>
            <p:cNvPr id="19497" name="Rectangle 15"/>
            <p:cNvSpPr>
              <a:spLocks noChangeArrowheads="1"/>
            </p:cNvSpPr>
            <p:nvPr/>
          </p:nvSpPr>
          <p:spPr bwMode="auto">
            <a:xfrm>
              <a:off x="1872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3</a:t>
              </a:r>
            </a:p>
          </p:txBody>
        </p:sp>
        <p:sp>
          <p:nvSpPr>
            <p:cNvPr id="19498" name="Rectangle 16"/>
            <p:cNvSpPr>
              <a:spLocks noChangeArrowheads="1"/>
            </p:cNvSpPr>
            <p:nvPr/>
          </p:nvSpPr>
          <p:spPr bwMode="auto">
            <a:xfrm>
              <a:off x="1872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4</a:t>
              </a:r>
            </a:p>
          </p:txBody>
        </p:sp>
        <p:sp>
          <p:nvSpPr>
            <p:cNvPr id="19499" name="Rectangle 17"/>
            <p:cNvSpPr>
              <a:spLocks noChangeArrowheads="1"/>
            </p:cNvSpPr>
            <p:nvPr/>
          </p:nvSpPr>
          <p:spPr bwMode="auto">
            <a:xfrm>
              <a:off x="2256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5</a:t>
              </a:r>
            </a:p>
          </p:txBody>
        </p:sp>
        <p:sp>
          <p:nvSpPr>
            <p:cNvPr id="19500" name="Rectangle 18"/>
            <p:cNvSpPr>
              <a:spLocks noChangeArrowheads="1"/>
            </p:cNvSpPr>
            <p:nvPr/>
          </p:nvSpPr>
          <p:spPr bwMode="auto">
            <a:xfrm>
              <a:off x="2256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7</a:t>
              </a:r>
            </a:p>
          </p:txBody>
        </p:sp>
        <p:sp>
          <p:nvSpPr>
            <p:cNvPr id="19501" name="Rectangle 19"/>
            <p:cNvSpPr>
              <a:spLocks noChangeArrowheads="1"/>
            </p:cNvSpPr>
            <p:nvPr/>
          </p:nvSpPr>
          <p:spPr bwMode="auto">
            <a:xfrm>
              <a:off x="2064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5</a:t>
              </a:r>
            </a:p>
          </p:txBody>
        </p:sp>
        <p:sp>
          <p:nvSpPr>
            <p:cNvPr id="19502" name="Rectangle 20"/>
            <p:cNvSpPr>
              <a:spLocks noChangeArrowheads="1"/>
            </p:cNvSpPr>
            <p:nvPr/>
          </p:nvSpPr>
          <p:spPr bwMode="auto">
            <a:xfrm>
              <a:off x="2064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6</a:t>
              </a:r>
            </a:p>
          </p:txBody>
        </p:sp>
        <p:sp>
          <p:nvSpPr>
            <p:cNvPr id="19503" name="Rectangle 21"/>
            <p:cNvSpPr>
              <a:spLocks noChangeArrowheads="1"/>
            </p:cNvSpPr>
            <p:nvPr/>
          </p:nvSpPr>
          <p:spPr bwMode="auto">
            <a:xfrm>
              <a:off x="2448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5</a:t>
              </a:r>
            </a:p>
          </p:txBody>
        </p:sp>
        <p:sp>
          <p:nvSpPr>
            <p:cNvPr id="19504" name="Rectangle 22"/>
            <p:cNvSpPr>
              <a:spLocks noChangeArrowheads="1"/>
            </p:cNvSpPr>
            <p:nvPr/>
          </p:nvSpPr>
          <p:spPr bwMode="auto">
            <a:xfrm>
              <a:off x="2448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4</a:t>
              </a:r>
            </a:p>
          </p:txBody>
        </p:sp>
        <p:sp>
          <p:nvSpPr>
            <p:cNvPr id="19505" name="Rectangle 23"/>
            <p:cNvSpPr>
              <a:spLocks noChangeArrowheads="1"/>
            </p:cNvSpPr>
            <p:nvPr/>
          </p:nvSpPr>
          <p:spPr bwMode="auto">
            <a:xfrm>
              <a:off x="2640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7</a:t>
              </a:r>
            </a:p>
          </p:txBody>
        </p:sp>
        <p:sp>
          <p:nvSpPr>
            <p:cNvPr id="19506" name="Rectangle 24"/>
            <p:cNvSpPr>
              <a:spLocks noChangeArrowheads="1"/>
            </p:cNvSpPr>
            <p:nvPr/>
          </p:nvSpPr>
          <p:spPr bwMode="auto">
            <a:xfrm>
              <a:off x="2640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4</a:t>
              </a:r>
            </a:p>
          </p:txBody>
        </p:sp>
      </p:grpSp>
      <p:grpSp>
        <p:nvGrpSpPr>
          <p:cNvPr id="19462" name="Group 25"/>
          <p:cNvGrpSpPr>
            <a:grpSpLocks/>
          </p:cNvGrpSpPr>
          <p:nvPr/>
        </p:nvGrpSpPr>
        <p:grpSpPr bwMode="auto">
          <a:xfrm>
            <a:off x="5197475" y="2168525"/>
            <a:ext cx="3690938" cy="3048000"/>
            <a:chOff x="3274" y="1296"/>
            <a:chExt cx="2325" cy="1920"/>
          </a:xfrm>
        </p:grpSpPr>
        <p:sp>
          <p:nvSpPr>
            <p:cNvPr id="19463" name="Rectangle 26"/>
            <p:cNvSpPr>
              <a:spLocks noChangeArrowheads="1"/>
            </p:cNvSpPr>
            <p:nvPr/>
          </p:nvSpPr>
          <p:spPr bwMode="auto">
            <a:xfrm>
              <a:off x="3514" y="1751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4" name="Rectangle 27"/>
            <p:cNvSpPr>
              <a:spLocks noChangeArrowheads="1"/>
            </p:cNvSpPr>
            <p:nvPr/>
          </p:nvSpPr>
          <p:spPr bwMode="auto">
            <a:xfrm>
              <a:off x="3322" y="261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Rectangle 28"/>
            <p:cNvSpPr>
              <a:spLocks noChangeArrowheads="1"/>
            </p:cNvSpPr>
            <p:nvPr/>
          </p:nvSpPr>
          <p:spPr bwMode="auto">
            <a:xfrm>
              <a:off x="4330" y="2903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Rectangle 29"/>
            <p:cNvSpPr>
              <a:spLocks noChangeArrowheads="1"/>
            </p:cNvSpPr>
            <p:nvPr/>
          </p:nvSpPr>
          <p:spPr bwMode="auto">
            <a:xfrm>
              <a:off x="5194" y="261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Rectangle 30"/>
            <p:cNvSpPr>
              <a:spLocks noChangeArrowheads="1"/>
            </p:cNvSpPr>
            <p:nvPr/>
          </p:nvSpPr>
          <p:spPr bwMode="auto">
            <a:xfrm>
              <a:off x="4330" y="2183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Rectangle 31"/>
            <p:cNvSpPr>
              <a:spLocks noChangeArrowheads="1"/>
            </p:cNvSpPr>
            <p:nvPr/>
          </p:nvSpPr>
          <p:spPr bwMode="auto">
            <a:xfrm>
              <a:off x="4426" y="1559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Rectangle 32"/>
            <p:cNvSpPr>
              <a:spLocks noChangeArrowheads="1"/>
            </p:cNvSpPr>
            <p:nvPr/>
          </p:nvSpPr>
          <p:spPr bwMode="auto">
            <a:xfrm>
              <a:off x="5338" y="189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Line 33"/>
            <p:cNvSpPr>
              <a:spLocks noChangeShapeType="1"/>
            </p:cNvSpPr>
            <p:nvPr/>
          </p:nvSpPr>
          <p:spPr bwMode="auto">
            <a:xfrm flipV="1">
              <a:off x="3706" y="1654"/>
              <a:ext cx="720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Line 34"/>
            <p:cNvSpPr>
              <a:spLocks noChangeShapeType="1"/>
            </p:cNvSpPr>
            <p:nvPr/>
          </p:nvSpPr>
          <p:spPr bwMode="auto">
            <a:xfrm flipH="1">
              <a:off x="4426" y="1751"/>
              <a:ext cx="9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Line 35"/>
            <p:cNvSpPr>
              <a:spLocks noChangeShapeType="1"/>
            </p:cNvSpPr>
            <p:nvPr/>
          </p:nvSpPr>
          <p:spPr bwMode="auto">
            <a:xfrm>
              <a:off x="4618" y="1655"/>
              <a:ext cx="72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Line 36"/>
            <p:cNvSpPr>
              <a:spLocks noChangeShapeType="1"/>
            </p:cNvSpPr>
            <p:nvPr/>
          </p:nvSpPr>
          <p:spPr bwMode="auto">
            <a:xfrm>
              <a:off x="4522" y="2279"/>
              <a:ext cx="672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Line 37"/>
            <p:cNvSpPr>
              <a:spLocks noChangeShapeType="1"/>
            </p:cNvSpPr>
            <p:nvPr/>
          </p:nvSpPr>
          <p:spPr bwMode="auto">
            <a:xfrm flipH="1">
              <a:off x="5338" y="2087"/>
              <a:ext cx="9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Line 38"/>
            <p:cNvSpPr>
              <a:spLocks noChangeShapeType="1"/>
            </p:cNvSpPr>
            <p:nvPr/>
          </p:nvSpPr>
          <p:spPr bwMode="auto">
            <a:xfrm>
              <a:off x="4426" y="2375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6" name="Line 39"/>
            <p:cNvSpPr>
              <a:spLocks noChangeShapeType="1"/>
            </p:cNvSpPr>
            <p:nvPr/>
          </p:nvSpPr>
          <p:spPr bwMode="auto">
            <a:xfrm flipV="1">
              <a:off x="4522" y="2759"/>
              <a:ext cx="67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Line 40"/>
            <p:cNvSpPr>
              <a:spLocks noChangeShapeType="1"/>
            </p:cNvSpPr>
            <p:nvPr/>
          </p:nvSpPr>
          <p:spPr bwMode="auto">
            <a:xfrm>
              <a:off x="3514" y="2711"/>
              <a:ext cx="81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Line 41"/>
            <p:cNvSpPr>
              <a:spLocks noChangeShapeType="1"/>
            </p:cNvSpPr>
            <p:nvPr/>
          </p:nvSpPr>
          <p:spPr bwMode="auto">
            <a:xfrm flipH="1">
              <a:off x="3418" y="1943"/>
              <a:ext cx="192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Line 42"/>
            <p:cNvSpPr>
              <a:spLocks noChangeShapeType="1"/>
            </p:cNvSpPr>
            <p:nvPr/>
          </p:nvSpPr>
          <p:spPr bwMode="auto">
            <a:xfrm>
              <a:off x="3706" y="1943"/>
              <a:ext cx="672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0" name="Text Box 43"/>
            <p:cNvSpPr txBox="1">
              <a:spLocks noChangeArrowheads="1"/>
            </p:cNvSpPr>
            <p:nvPr/>
          </p:nvSpPr>
          <p:spPr bwMode="auto">
            <a:xfrm>
              <a:off x="3274" y="151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19481" name="Text Box 44"/>
            <p:cNvSpPr txBox="1">
              <a:spLocks noChangeArrowheads="1"/>
            </p:cNvSpPr>
            <p:nvPr/>
          </p:nvSpPr>
          <p:spPr bwMode="auto">
            <a:xfrm>
              <a:off x="4176" y="129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19482" name="Text Box 45"/>
            <p:cNvSpPr txBox="1">
              <a:spLocks noChangeArrowheads="1"/>
            </p:cNvSpPr>
            <p:nvPr/>
          </p:nvSpPr>
          <p:spPr bwMode="auto">
            <a:xfrm>
              <a:off x="5376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  <p:sp>
          <p:nvSpPr>
            <p:cNvPr id="19483" name="Text Box 46"/>
            <p:cNvSpPr txBox="1">
              <a:spLocks noChangeArrowheads="1"/>
            </p:cNvSpPr>
            <p:nvPr/>
          </p:nvSpPr>
          <p:spPr bwMode="auto">
            <a:xfrm>
              <a:off x="5376" y="240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4</a:t>
              </a:r>
            </a:p>
          </p:txBody>
        </p:sp>
        <p:sp>
          <p:nvSpPr>
            <p:cNvPr id="19484" name="Text Box 47"/>
            <p:cNvSpPr txBox="1">
              <a:spLocks noChangeArrowheads="1"/>
            </p:cNvSpPr>
            <p:nvPr/>
          </p:nvSpPr>
          <p:spPr bwMode="auto">
            <a:xfrm>
              <a:off x="4560" y="292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5</a:t>
              </a:r>
            </a:p>
          </p:txBody>
        </p:sp>
        <p:sp>
          <p:nvSpPr>
            <p:cNvPr id="19485" name="Text Box 48"/>
            <p:cNvSpPr txBox="1">
              <a:spLocks noChangeArrowheads="1"/>
            </p:cNvSpPr>
            <p:nvPr/>
          </p:nvSpPr>
          <p:spPr bwMode="auto">
            <a:xfrm>
              <a:off x="3456" y="273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6</a:t>
              </a:r>
            </a:p>
          </p:txBody>
        </p:sp>
        <p:sp>
          <p:nvSpPr>
            <p:cNvPr id="19486" name="Text Box 49"/>
            <p:cNvSpPr txBox="1">
              <a:spLocks noChangeArrowheads="1"/>
            </p:cNvSpPr>
            <p:nvPr/>
          </p:nvSpPr>
          <p:spPr bwMode="auto">
            <a:xfrm>
              <a:off x="4128" y="201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66026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Bookman Old Style" charset="0"/>
                <a:ea typeface="ＭＳ Ｐゴシック" charset="0"/>
                <a:cs typeface="ＭＳ Ｐゴシック" charset="0"/>
              </a:rPr>
              <a:t>Edge List: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571999"/>
          </a:xfrm>
        </p:spPr>
        <p:txBody>
          <a:bodyPr/>
          <a:lstStyle/>
          <a:p>
            <a:pPr eaLnBrk="1" hangingPunct="1"/>
            <a:r>
              <a:rPr lang="en-US" sz="2800" b="1" i="1" dirty="0">
                <a:latin typeface="Gill Sans MT" charset="0"/>
                <a:ea typeface="ＭＳ Ｐゴシック" charset="0"/>
                <a:cs typeface="ＭＳ Ｐゴシック" charset="0"/>
              </a:rPr>
              <a:t>advantages</a:t>
            </a:r>
          </a:p>
          <a:p>
            <a:pPr lvl="1" eaLnBrk="1" hangingPunct="1"/>
            <a:r>
              <a:rPr lang="en-US" sz="2400" dirty="0">
                <a:latin typeface="Gill Sans MT" charset="0"/>
                <a:ea typeface="ＭＳ Ｐゴシック" charset="0"/>
              </a:rPr>
              <a:t>easy to loop/iterate over all edges</a:t>
            </a:r>
          </a:p>
          <a:p>
            <a:pPr lvl="1" eaLnBrk="1" hangingPunct="1"/>
            <a:endParaRPr lang="en-US" sz="2400" dirty="0">
              <a:latin typeface="Gill Sans MT" charset="0"/>
              <a:ea typeface="ＭＳ Ｐゴシック" charset="0"/>
            </a:endParaRPr>
          </a:p>
          <a:p>
            <a:pPr eaLnBrk="1" hangingPunct="1"/>
            <a:r>
              <a:rPr lang="en-US" sz="2800" b="1" i="1" dirty="0">
                <a:latin typeface="Gill Sans MT" charset="0"/>
                <a:ea typeface="ＭＳ Ｐゴシック" charset="0"/>
                <a:cs typeface="ＭＳ Ｐゴシック" charset="0"/>
              </a:rPr>
              <a:t>disadvantages</a:t>
            </a:r>
          </a:p>
          <a:p>
            <a:pPr lvl="1" eaLnBrk="1" hangingPunct="1"/>
            <a:r>
              <a:rPr lang="en-US" sz="2400" dirty="0">
                <a:latin typeface="Gill Sans MT" charset="0"/>
                <a:ea typeface="ＭＳ Ｐゴシック" charset="0"/>
              </a:rPr>
              <a:t>hard to tell if an edge</a:t>
            </a:r>
            <a:br>
              <a:rPr lang="en-US" sz="2400" dirty="0">
                <a:latin typeface="Gill Sans MT" charset="0"/>
                <a:ea typeface="ＭＳ Ｐゴシック" charset="0"/>
              </a:rPr>
            </a:br>
            <a:r>
              <a:rPr lang="en-US" sz="2400" dirty="0">
                <a:latin typeface="Gill Sans MT" charset="0"/>
                <a:ea typeface="ＭＳ Ｐゴシック" charset="0"/>
              </a:rPr>
              <a:t>exists from A to B</a:t>
            </a:r>
          </a:p>
          <a:p>
            <a:pPr lvl="1" eaLnBrk="1" hangingPunct="1"/>
            <a:r>
              <a:rPr lang="en-US" sz="2400" dirty="0">
                <a:latin typeface="Gill Sans MT" charset="0"/>
                <a:ea typeface="ＭＳ Ｐゴシック" charset="0"/>
              </a:rPr>
              <a:t>hard to tell how many edges</a:t>
            </a:r>
            <a:br>
              <a:rPr lang="en-US" sz="2400" dirty="0">
                <a:latin typeface="Gill Sans MT" charset="0"/>
                <a:ea typeface="ＭＳ Ｐゴシック" charset="0"/>
              </a:rPr>
            </a:br>
            <a:r>
              <a:rPr lang="en-US" sz="2400" dirty="0">
                <a:latin typeface="Gill Sans MT" charset="0"/>
                <a:ea typeface="ＭＳ Ｐゴシック" charset="0"/>
              </a:rPr>
              <a:t>a vertex touches (its degree)</a:t>
            </a:r>
          </a:p>
          <a:p>
            <a:pPr eaLnBrk="1" hangingPunct="1"/>
            <a:endParaRPr lang="en-US" sz="2800" dirty="0"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5EAA95-A2E4-E94E-AD4A-A7B16DA25BEB}" type="slidenum">
              <a:rPr lang="en-US" sz="1400">
                <a:solidFill>
                  <a:schemeClr val="tx2"/>
                </a:solidFill>
              </a:rPr>
              <a:pPr eaLnBrk="1" hangingPunct="1"/>
              <a:t>17</a:t>
            </a:fld>
            <a:endParaRPr lang="en-US" sz="1400">
              <a:solidFill>
                <a:schemeClr val="tx2"/>
              </a:solidFill>
            </a:endParaRPr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2267656" y="5410199"/>
            <a:ext cx="4191000" cy="838200"/>
            <a:chOff x="912" y="1248"/>
            <a:chExt cx="1920" cy="288"/>
          </a:xfrm>
        </p:grpSpPr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912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0487" name="Rectangle 6"/>
            <p:cNvSpPr>
              <a:spLocks noChangeArrowheads="1"/>
            </p:cNvSpPr>
            <p:nvPr/>
          </p:nvSpPr>
          <p:spPr bwMode="auto">
            <a:xfrm>
              <a:off x="912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</a:t>
              </a:r>
            </a:p>
          </p:txBody>
        </p:sp>
        <p:sp>
          <p:nvSpPr>
            <p:cNvPr id="20488" name="Rectangle 7"/>
            <p:cNvSpPr>
              <a:spLocks noChangeArrowheads="1"/>
            </p:cNvSpPr>
            <p:nvPr/>
          </p:nvSpPr>
          <p:spPr bwMode="auto">
            <a:xfrm>
              <a:off x="1104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0489" name="Rectangle 8"/>
            <p:cNvSpPr>
              <a:spLocks noChangeArrowheads="1"/>
            </p:cNvSpPr>
            <p:nvPr/>
          </p:nvSpPr>
          <p:spPr bwMode="auto">
            <a:xfrm>
              <a:off x="1104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5</a:t>
              </a:r>
            </a:p>
          </p:txBody>
        </p:sp>
        <p:sp>
          <p:nvSpPr>
            <p:cNvPr id="20490" name="Rectangle 9"/>
            <p:cNvSpPr>
              <a:spLocks noChangeArrowheads="1"/>
            </p:cNvSpPr>
            <p:nvPr/>
          </p:nvSpPr>
          <p:spPr bwMode="auto">
            <a:xfrm>
              <a:off x="1296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0491" name="Rectangle 10"/>
            <p:cNvSpPr>
              <a:spLocks noChangeArrowheads="1"/>
            </p:cNvSpPr>
            <p:nvPr/>
          </p:nvSpPr>
          <p:spPr bwMode="auto">
            <a:xfrm>
              <a:off x="1296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6</a:t>
              </a:r>
            </a:p>
          </p:txBody>
        </p:sp>
        <p:sp>
          <p:nvSpPr>
            <p:cNvPr id="20492" name="Rectangle 11"/>
            <p:cNvSpPr>
              <a:spLocks noChangeArrowheads="1"/>
            </p:cNvSpPr>
            <p:nvPr/>
          </p:nvSpPr>
          <p:spPr bwMode="auto">
            <a:xfrm>
              <a:off x="1488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</a:t>
              </a:r>
            </a:p>
          </p:txBody>
        </p:sp>
        <p:sp>
          <p:nvSpPr>
            <p:cNvPr id="20493" name="Rectangle 12"/>
            <p:cNvSpPr>
              <a:spLocks noChangeArrowheads="1"/>
            </p:cNvSpPr>
            <p:nvPr/>
          </p:nvSpPr>
          <p:spPr bwMode="auto">
            <a:xfrm>
              <a:off x="1488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7</a:t>
              </a:r>
            </a:p>
          </p:txBody>
        </p:sp>
        <p:sp>
          <p:nvSpPr>
            <p:cNvPr id="20494" name="Rectangle 13"/>
            <p:cNvSpPr>
              <a:spLocks noChangeArrowheads="1"/>
            </p:cNvSpPr>
            <p:nvPr/>
          </p:nvSpPr>
          <p:spPr bwMode="auto">
            <a:xfrm>
              <a:off x="1680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</a:t>
              </a:r>
            </a:p>
          </p:txBody>
        </p:sp>
        <p:sp>
          <p:nvSpPr>
            <p:cNvPr id="20495" name="Rectangle 14"/>
            <p:cNvSpPr>
              <a:spLocks noChangeArrowheads="1"/>
            </p:cNvSpPr>
            <p:nvPr/>
          </p:nvSpPr>
          <p:spPr bwMode="auto">
            <a:xfrm>
              <a:off x="1680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3</a:t>
              </a:r>
            </a:p>
          </p:txBody>
        </p:sp>
        <p:sp>
          <p:nvSpPr>
            <p:cNvPr id="20496" name="Rectangle 15"/>
            <p:cNvSpPr>
              <a:spLocks noChangeArrowheads="1"/>
            </p:cNvSpPr>
            <p:nvPr/>
          </p:nvSpPr>
          <p:spPr bwMode="auto">
            <a:xfrm>
              <a:off x="1872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3</a:t>
              </a:r>
            </a:p>
          </p:txBody>
        </p:sp>
        <p:sp>
          <p:nvSpPr>
            <p:cNvPr id="20497" name="Rectangle 16"/>
            <p:cNvSpPr>
              <a:spLocks noChangeArrowheads="1"/>
            </p:cNvSpPr>
            <p:nvPr/>
          </p:nvSpPr>
          <p:spPr bwMode="auto">
            <a:xfrm>
              <a:off x="1872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4</a:t>
              </a:r>
            </a:p>
          </p:txBody>
        </p:sp>
        <p:sp>
          <p:nvSpPr>
            <p:cNvPr id="20498" name="Rectangle 17"/>
            <p:cNvSpPr>
              <a:spLocks noChangeArrowheads="1"/>
            </p:cNvSpPr>
            <p:nvPr/>
          </p:nvSpPr>
          <p:spPr bwMode="auto">
            <a:xfrm>
              <a:off x="2256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5</a:t>
              </a:r>
            </a:p>
          </p:txBody>
        </p:sp>
        <p:sp>
          <p:nvSpPr>
            <p:cNvPr id="20499" name="Rectangle 18"/>
            <p:cNvSpPr>
              <a:spLocks noChangeArrowheads="1"/>
            </p:cNvSpPr>
            <p:nvPr/>
          </p:nvSpPr>
          <p:spPr bwMode="auto">
            <a:xfrm>
              <a:off x="2256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7</a:t>
              </a:r>
            </a:p>
          </p:txBody>
        </p:sp>
        <p:sp>
          <p:nvSpPr>
            <p:cNvPr id="20500" name="Rectangle 19"/>
            <p:cNvSpPr>
              <a:spLocks noChangeArrowheads="1"/>
            </p:cNvSpPr>
            <p:nvPr/>
          </p:nvSpPr>
          <p:spPr bwMode="auto">
            <a:xfrm>
              <a:off x="2064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5</a:t>
              </a:r>
            </a:p>
          </p:txBody>
        </p:sp>
        <p:sp>
          <p:nvSpPr>
            <p:cNvPr id="20501" name="Rectangle 20"/>
            <p:cNvSpPr>
              <a:spLocks noChangeArrowheads="1"/>
            </p:cNvSpPr>
            <p:nvPr/>
          </p:nvSpPr>
          <p:spPr bwMode="auto">
            <a:xfrm>
              <a:off x="2064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6</a:t>
              </a:r>
            </a:p>
          </p:txBody>
        </p:sp>
        <p:sp>
          <p:nvSpPr>
            <p:cNvPr id="20502" name="Rectangle 21"/>
            <p:cNvSpPr>
              <a:spLocks noChangeArrowheads="1"/>
            </p:cNvSpPr>
            <p:nvPr/>
          </p:nvSpPr>
          <p:spPr bwMode="auto">
            <a:xfrm>
              <a:off x="2448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5</a:t>
              </a:r>
            </a:p>
          </p:txBody>
        </p:sp>
        <p:sp>
          <p:nvSpPr>
            <p:cNvPr id="20503" name="Rectangle 22"/>
            <p:cNvSpPr>
              <a:spLocks noChangeArrowheads="1"/>
            </p:cNvSpPr>
            <p:nvPr/>
          </p:nvSpPr>
          <p:spPr bwMode="auto">
            <a:xfrm>
              <a:off x="2448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4</a:t>
              </a:r>
            </a:p>
          </p:txBody>
        </p:sp>
        <p:sp>
          <p:nvSpPr>
            <p:cNvPr id="20504" name="Rectangle 23"/>
            <p:cNvSpPr>
              <a:spLocks noChangeArrowheads="1"/>
            </p:cNvSpPr>
            <p:nvPr/>
          </p:nvSpPr>
          <p:spPr bwMode="auto">
            <a:xfrm>
              <a:off x="2640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7</a:t>
              </a:r>
            </a:p>
          </p:txBody>
        </p:sp>
        <p:sp>
          <p:nvSpPr>
            <p:cNvPr id="20505" name="Rectangle 24"/>
            <p:cNvSpPr>
              <a:spLocks noChangeArrowheads="1"/>
            </p:cNvSpPr>
            <p:nvPr/>
          </p:nvSpPr>
          <p:spPr bwMode="auto">
            <a:xfrm>
              <a:off x="2640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26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Bookman Old Style" charset="0"/>
                <a:ea typeface="ＭＳ Ｐゴシック" charset="0"/>
                <a:cs typeface="ＭＳ Ｐゴシック" charset="0"/>
              </a:rPr>
              <a:t>Adjacency Matrix</a:t>
            </a:r>
          </a:p>
        </p:txBody>
      </p:sp>
      <p:sp>
        <p:nvSpPr>
          <p:cNvPr id="21507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79C88C-C891-B942-AD0E-42207603A0E6}" type="slidenum">
              <a:rPr lang="en-US" sz="1400">
                <a:solidFill>
                  <a:schemeClr val="tx2"/>
                </a:solidFill>
              </a:rPr>
              <a:pPr eaLnBrk="1" hangingPunct="1"/>
              <a:t>18</a:t>
            </a:fld>
            <a:endParaRPr lang="en-US" sz="1400">
              <a:solidFill>
                <a:schemeClr val="tx2"/>
              </a:solidFill>
            </a:endParaRPr>
          </a:p>
        </p:txBody>
      </p:sp>
      <p:grpSp>
        <p:nvGrpSpPr>
          <p:cNvPr id="21509" name="Group 4"/>
          <p:cNvGrpSpPr>
            <a:grpSpLocks/>
          </p:cNvGrpSpPr>
          <p:nvPr/>
        </p:nvGrpSpPr>
        <p:grpSpPr bwMode="auto">
          <a:xfrm>
            <a:off x="622300" y="3581400"/>
            <a:ext cx="8064500" cy="2544763"/>
            <a:chOff x="96" y="2256"/>
            <a:chExt cx="5556" cy="2064"/>
          </a:xfrm>
        </p:grpSpPr>
        <p:pic>
          <p:nvPicPr>
            <p:cNvPr id="21510" name="Picture 5" descr="image:6n-graph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2256"/>
              <a:ext cx="2054" cy="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1" name="Picture 6" descr="\begin{pmatrix} 2 &amp; 1 &amp; 0 &amp; 0 &amp; 1 &amp; 0\\ 1 &amp; 0 &amp; 1 &amp; 0 &amp; 1 &amp; 0\\ 0 &amp; 1 &amp; 0 &amp; 1 &amp; 0 &amp; 0\\ 0 &amp; 0 &amp; 1 &amp; 0 &amp; 1 &amp; 1\\ 1 &amp; 1 &amp; 0 &amp; 1 &amp; 0 &amp; 0\\ 0 &amp; 0 &amp; 0 &amp; 1 &amp; 0 &amp; 0\\ \end{pmatrix}.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576"/>
              <a:ext cx="2196" cy="1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2" name="Line 7"/>
            <p:cNvSpPr>
              <a:spLocks noChangeShapeType="1"/>
            </p:cNvSpPr>
            <p:nvPr/>
          </p:nvSpPr>
          <p:spPr bwMode="auto">
            <a:xfrm>
              <a:off x="1632" y="3456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843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Gill Sans MT" charset="0"/>
                <a:ea typeface="ＭＳ Ｐゴシック" charset="0"/>
                <a:cs typeface="ＭＳ Ｐゴシック" charset="0"/>
              </a:rPr>
              <a:t>adjacency matrix</a:t>
            </a:r>
            <a:r>
              <a:rPr lang="en-US" sz="2800" dirty="0">
                <a:latin typeface="Gill Sans MT" charset="0"/>
                <a:ea typeface="ＭＳ Ｐゴシック" charset="0"/>
                <a:cs typeface="ＭＳ Ｐゴシック" charset="0"/>
              </a:rPr>
              <a:t>: an n × n matrix where:</a:t>
            </a:r>
          </a:p>
          <a:p>
            <a:pPr lvl="1" eaLnBrk="1" hangingPunct="1"/>
            <a:r>
              <a:rPr lang="en-US" sz="2400" dirty="0">
                <a:latin typeface="Gill Sans MT" charset="0"/>
                <a:ea typeface="ＭＳ Ｐゴシック" charset="0"/>
              </a:rPr>
              <a:t>the </a:t>
            </a:r>
            <a:r>
              <a:rPr lang="en-US" sz="2400" b="1" dirty="0" err="1">
                <a:latin typeface="Gill Sans MT" charset="0"/>
                <a:ea typeface="ＭＳ Ｐゴシック" charset="0"/>
              </a:rPr>
              <a:t>nondiagonal</a:t>
            </a:r>
            <a:r>
              <a:rPr lang="en-US" sz="2400" dirty="0">
                <a:latin typeface="Gill Sans MT" charset="0"/>
                <a:ea typeface="ＭＳ Ｐゴシック" charset="0"/>
              </a:rPr>
              <a:t> entry </a:t>
            </a:r>
            <a:r>
              <a:rPr lang="en-US" sz="2400" i="1" dirty="0" err="1">
                <a:latin typeface="Gill Sans MT" charset="0"/>
                <a:ea typeface="ＭＳ Ｐゴシック" charset="0"/>
              </a:rPr>
              <a:t>a</a:t>
            </a:r>
            <a:r>
              <a:rPr lang="en-US" sz="2400" i="1" baseline="-25000" dirty="0" err="1">
                <a:latin typeface="Gill Sans MT" charset="0"/>
                <a:ea typeface="ＭＳ Ｐゴシック" charset="0"/>
              </a:rPr>
              <a:t>ij</a:t>
            </a:r>
            <a:r>
              <a:rPr lang="en-US" sz="2400" dirty="0">
                <a:latin typeface="Gill Sans MT" charset="0"/>
                <a:ea typeface="ＭＳ Ｐゴシック" charset="0"/>
              </a:rPr>
              <a:t> is the number of edges joining vertex </a:t>
            </a:r>
            <a:r>
              <a:rPr lang="en-US" sz="2400" i="1" dirty="0" err="1">
                <a:latin typeface="Gill Sans MT" charset="0"/>
                <a:ea typeface="ＭＳ Ｐゴシック" charset="0"/>
              </a:rPr>
              <a:t>i</a:t>
            </a:r>
            <a:r>
              <a:rPr lang="en-US" sz="2400" dirty="0">
                <a:latin typeface="Gill Sans MT" charset="0"/>
                <a:ea typeface="ＭＳ Ｐゴシック" charset="0"/>
              </a:rPr>
              <a:t> and vertex </a:t>
            </a:r>
            <a:r>
              <a:rPr lang="en-US" sz="2400" i="1" dirty="0">
                <a:latin typeface="Gill Sans MT" charset="0"/>
                <a:ea typeface="ＭＳ Ｐゴシック" charset="0"/>
              </a:rPr>
              <a:t>j</a:t>
            </a:r>
            <a:r>
              <a:rPr lang="en-US" sz="2400" dirty="0">
                <a:latin typeface="Gill Sans MT" charset="0"/>
                <a:ea typeface="ＭＳ Ｐゴシック" charset="0"/>
              </a:rPr>
              <a:t> (or the weight of the edge joining vertex </a:t>
            </a:r>
            <a:r>
              <a:rPr lang="en-US" sz="2400" i="1" dirty="0" err="1">
                <a:latin typeface="Gill Sans MT" charset="0"/>
                <a:ea typeface="ＭＳ Ｐゴシック" charset="0"/>
              </a:rPr>
              <a:t>i</a:t>
            </a:r>
            <a:r>
              <a:rPr lang="en-US" sz="2400" dirty="0">
                <a:latin typeface="Gill Sans MT" charset="0"/>
                <a:ea typeface="ＭＳ Ｐゴシック" charset="0"/>
              </a:rPr>
              <a:t> and vertex </a:t>
            </a:r>
            <a:r>
              <a:rPr lang="en-US" sz="2400" i="1" dirty="0">
                <a:latin typeface="Gill Sans MT" charset="0"/>
                <a:ea typeface="ＭＳ Ｐゴシック" charset="0"/>
              </a:rPr>
              <a:t>j</a:t>
            </a:r>
            <a:r>
              <a:rPr lang="en-US" sz="2400" dirty="0">
                <a:latin typeface="Gill Sans MT" charset="0"/>
                <a:ea typeface="ＭＳ Ｐゴシック" charset="0"/>
              </a:rPr>
              <a:t>)</a:t>
            </a:r>
          </a:p>
          <a:p>
            <a:pPr lvl="1" eaLnBrk="1" hangingPunct="1"/>
            <a:r>
              <a:rPr lang="en-US" sz="2400" dirty="0">
                <a:latin typeface="Gill Sans MT" charset="0"/>
                <a:ea typeface="ＭＳ Ｐゴシック" charset="0"/>
              </a:rPr>
              <a:t>the </a:t>
            </a:r>
            <a:r>
              <a:rPr lang="en-US" sz="2400" b="1" dirty="0">
                <a:latin typeface="Gill Sans MT" charset="0"/>
                <a:ea typeface="ＭＳ Ｐゴシック" charset="0"/>
              </a:rPr>
              <a:t>diagonal</a:t>
            </a:r>
            <a:r>
              <a:rPr lang="en-US" sz="2400" dirty="0">
                <a:latin typeface="Gill Sans MT" charset="0"/>
                <a:ea typeface="ＭＳ Ｐゴシック" charset="0"/>
              </a:rPr>
              <a:t> entry </a:t>
            </a:r>
            <a:r>
              <a:rPr lang="en-US" sz="2400" i="1" dirty="0" err="1">
                <a:latin typeface="Gill Sans MT" charset="0"/>
                <a:ea typeface="ＭＳ Ｐゴシック" charset="0"/>
              </a:rPr>
              <a:t>a</a:t>
            </a:r>
            <a:r>
              <a:rPr lang="en-US" sz="2400" i="1" baseline="-25000" dirty="0" err="1">
                <a:latin typeface="Gill Sans MT" charset="0"/>
                <a:ea typeface="ＭＳ Ｐゴシック" charset="0"/>
              </a:rPr>
              <a:t>ii</a:t>
            </a:r>
            <a:r>
              <a:rPr lang="en-US" sz="2400" dirty="0">
                <a:latin typeface="Gill Sans MT" charset="0"/>
                <a:ea typeface="ＭＳ Ｐゴシック" charset="0"/>
              </a:rPr>
              <a:t> corresponds to the number of </a:t>
            </a:r>
            <a:r>
              <a:rPr lang="en-US" sz="2400" b="1" dirty="0">
                <a:latin typeface="Gill Sans MT" charset="0"/>
                <a:ea typeface="ＭＳ Ｐゴシック" charset="0"/>
              </a:rPr>
              <a:t>loops (self-connecting edges) </a:t>
            </a:r>
            <a:r>
              <a:rPr lang="en-US" sz="2400" dirty="0">
                <a:latin typeface="Gill Sans MT" charset="0"/>
                <a:ea typeface="ＭＳ Ｐゴシック" charset="0"/>
              </a:rPr>
              <a:t>at vertex </a:t>
            </a:r>
            <a:r>
              <a:rPr lang="en-US" sz="2400" i="1" dirty="0" err="1">
                <a:latin typeface="Gill Sans MT" charset="0"/>
                <a:ea typeface="ＭＳ Ｐゴシック" charset="0"/>
              </a:rPr>
              <a:t>i</a:t>
            </a:r>
            <a:endParaRPr lang="en-US" sz="2400" i="1" dirty="0">
              <a:latin typeface="Gill Sans M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022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dirty="0">
                <a:latin typeface="Bookman Old Style" charset="0"/>
                <a:ea typeface="ＭＳ Ｐゴシック" charset="0"/>
                <a:cs typeface="ＭＳ Ｐゴシック" charset="0"/>
              </a:rPr>
              <a:t>Adjacency Matrix: Pros and Cons</a:t>
            </a:r>
            <a:br>
              <a:rPr lang="en-US" sz="3600" dirty="0">
                <a:latin typeface="Bookman Old Style" charset="0"/>
                <a:ea typeface="ＭＳ Ｐゴシック" charset="0"/>
                <a:cs typeface="ＭＳ Ｐゴシック" charset="0"/>
              </a:rPr>
            </a:br>
            <a:endParaRPr lang="en-US" sz="3600" dirty="0">
              <a:latin typeface="Bookman Old Sty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BE44F1-CF30-B24C-88E7-39884A75408E}" type="slidenum">
              <a:rPr lang="en-US" sz="1400">
                <a:solidFill>
                  <a:schemeClr val="tx2"/>
                </a:solidFill>
              </a:rPr>
              <a:pPr eaLnBrk="1" hangingPunct="1"/>
              <a:t>19</a:t>
            </a:fld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b="1" i="1" dirty="0">
                <a:latin typeface="Gill Sans MT" charset="0"/>
                <a:ea typeface="ＭＳ Ｐゴシック" charset="0"/>
                <a:cs typeface="ＭＳ Ｐゴシック" charset="0"/>
              </a:rPr>
              <a:t>advantages</a:t>
            </a:r>
            <a:endParaRPr lang="en-US" b="1" dirty="0">
              <a:latin typeface="Gill Sans MT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Gill Sans MT" charset="0"/>
                <a:ea typeface="ＭＳ Ｐゴシック" charset="0"/>
              </a:rPr>
              <a:t>fast to tell whether edge exists between any two vertices </a:t>
            </a:r>
            <a:r>
              <a:rPr lang="en-US" i="1" dirty="0" err="1">
                <a:latin typeface="Gill Sans MT" charset="0"/>
                <a:ea typeface="ＭＳ Ｐゴシック" charset="0"/>
              </a:rPr>
              <a:t>i</a:t>
            </a:r>
            <a:r>
              <a:rPr lang="en-US" dirty="0">
                <a:latin typeface="Gill Sans MT" charset="0"/>
                <a:ea typeface="ＭＳ Ｐゴシック" charset="0"/>
              </a:rPr>
              <a:t> and </a:t>
            </a:r>
            <a:r>
              <a:rPr lang="en-US" i="1" dirty="0">
                <a:latin typeface="Gill Sans MT" charset="0"/>
                <a:ea typeface="ＭＳ Ｐゴシック" charset="0"/>
              </a:rPr>
              <a:t>j</a:t>
            </a:r>
            <a:r>
              <a:rPr lang="en-US" dirty="0">
                <a:latin typeface="Gill Sans MT" charset="0"/>
                <a:ea typeface="ＭＳ Ｐゴシック" charset="0"/>
              </a:rPr>
              <a:t> (and to get its weight)</a:t>
            </a:r>
          </a:p>
          <a:p>
            <a:pPr lvl="1" eaLnBrk="1" hangingPunct="1"/>
            <a:endParaRPr lang="en-US" dirty="0">
              <a:latin typeface="Gill Sans MT" charset="0"/>
              <a:ea typeface="ＭＳ Ｐゴシック" charset="0"/>
            </a:endParaRPr>
          </a:p>
          <a:p>
            <a:pPr eaLnBrk="1" hangingPunct="1"/>
            <a:r>
              <a:rPr lang="en-US" b="1" i="1" dirty="0">
                <a:latin typeface="Gill Sans MT" charset="0"/>
                <a:ea typeface="ＭＳ Ｐゴシック" charset="0"/>
                <a:cs typeface="ＭＳ Ｐゴシック" charset="0"/>
              </a:rPr>
              <a:t>disadvantages</a:t>
            </a:r>
            <a:endParaRPr lang="en-US" b="1" dirty="0">
              <a:latin typeface="Gill Sans MT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Gill Sans MT" charset="0"/>
                <a:ea typeface="ＭＳ Ｐゴシック" charset="0"/>
              </a:rPr>
              <a:t>consumes a lot of memory on </a:t>
            </a:r>
            <a:r>
              <a:rPr lang="en-US" b="1" dirty="0">
                <a:latin typeface="Gill Sans MT" charset="0"/>
                <a:ea typeface="ＭＳ Ｐゴシック" charset="0"/>
              </a:rPr>
              <a:t>sparse</a:t>
            </a:r>
            <a:r>
              <a:rPr lang="en-US" dirty="0">
                <a:latin typeface="Gill Sans MT" charset="0"/>
                <a:ea typeface="ＭＳ Ｐゴシック" charset="0"/>
              </a:rPr>
              <a:t> graphs (ones with few edges)</a:t>
            </a:r>
          </a:p>
          <a:p>
            <a:pPr lvl="1" eaLnBrk="1" hangingPunct="1"/>
            <a:r>
              <a:rPr lang="en-US" dirty="0">
                <a:latin typeface="Gill Sans MT" charset="0"/>
                <a:ea typeface="ＭＳ Ｐゴシック" charset="0"/>
              </a:rPr>
              <a:t>redundant information for undirected graphs</a:t>
            </a:r>
          </a:p>
        </p:txBody>
      </p:sp>
    </p:spTree>
    <p:extLst>
      <p:ext uri="{BB962C8B-B14F-4D97-AF65-F5344CB8AC3E}">
        <p14:creationId xmlns:p14="http://schemas.microsoft.com/office/powerpoint/2010/main" val="2846064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FF69BBC-921D-0143-A151-C9D9DF9CE4EE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Graphs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04850" y="1340768"/>
            <a:ext cx="8145463" cy="277403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 graph is a pair 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V, E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, 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 dirty="0">
                <a:latin typeface="Times New Roman" charset="0"/>
              </a:rPr>
              <a:t>V</a:t>
            </a:r>
            <a:r>
              <a:rPr lang="en-US" sz="1800" dirty="0">
                <a:latin typeface="Tahoma" charset="0"/>
              </a:rPr>
              <a:t> is a set of nodes, called </a:t>
            </a:r>
            <a:r>
              <a:rPr lang="en-US" sz="1800" b="1" dirty="0">
                <a:solidFill>
                  <a:schemeClr val="tx2"/>
                </a:solidFill>
                <a:latin typeface="Tahoma" charset="0"/>
              </a:rPr>
              <a:t>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 dirty="0">
                <a:latin typeface="Times New Roman" charset="0"/>
              </a:rPr>
              <a:t>E</a:t>
            </a:r>
            <a:r>
              <a:rPr lang="en-US" sz="1800" dirty="0">
                <a:latin typeface="Tahoma" charset="0"/>
              </a:rPr>
              <a:t> is a collection of pairs of vertices, called </a:t>
            </a:r>
            <a:r>
              <a:rPr lang="en-US" sz="1800" b="1" dirty="0">
                <a:solidFill>
                  <a:schemeClr val="tx2"/>
                </a:solidFill>
                <a:latin typeface="Tahoma" charset="0"/>
              </a:rPr>
              <a:t>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Vertices and edges are positions and store elements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A </a:t>
            </a:r>
            <a:r>
              <a:rPr lang="en-US" sz="1800" b="1" dirty="0">
                <a:latin typeface="Tahoma" charset="0"/>
              </a:rPr>
              <a:t>vertex</a:t>
            </a:r>
            <a:r>
              <a:rPr lang="en-US" sz="1800" dirty="0">
                <a:latin typeface="Tahoma" charset="0"/>
              </a:rPr>
              <a:t> represents an </a:t>
            </a:r>
            <a:r>
              <a:rPr lang="en-US" sz="1800" b="1" dirty="0">
                <a:latin typeface="Tahoma" charset="0"/>
              </a:rPr>
              <a:t>airport</a:t>
            </a:r>
            <a:r>
              <a:rPr lang="en-US" sz="1800" dirty="0">
                <a:latin typeface="Tahoma" charset="0"/>
              </a:rPr>
              <a:t> and stores the </a:t>
            </a:r>
            <a:r>
              <a:rPr lang="en-US" sz="1800" b="1" dirty="0">
                <a:latin typeface="Tahoma" charset="0"/>
              </a:rPr>
              <a:t>three-letter airport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An </a:t>
            </a:r>
            <a:r>
              <a:rPr lang="en-US" sz="1800" b="1" dirty="0">
                <a:latin typeface="Tahoma" charset="0"/>
              </a:rPr>
              <a:t>edge</a:t>
            </a:r>
            <a:r>
              <a:rPr lang="en-US" sz="1800" dirty="0">
                <a:latin typeface="Tahoma" charset="0"/>
              </a:rPr>
              <a:t> represents a flight </a:t>
            </a:r>
            <a:r>
              <a:rPr lang="en-US" sz="1800" b="1" dirty="0">
                <a:latin typeface="Tahoma" charset="0"/>
              </a:rPr>
              <a:t>route</a:t>
            </a:r>
            <a:r>
              <a:rPr lang="en-US" sz="1800" dirty="0">
                <a:latin typeface="Tahoma" charset="0"/>
              </a:rPr>
              <a:t> between two airports and stores the </a:t>
            </a:r>
            <a:r>
              <a:rPr lang="en-US" sz="1800" b="1" dirty="0">
                <a:latin typeface="Tahoma" charset="0"/>
              </a:rPr>
              <a:t>mileage</a:t>
            </a:r>
            <a:r>
              <a:rPr lang="en-US" sz="1800" dirty="0">
                <a:latin typeface="Tahoma" charset="0"/>
              </a:rPr>
              <a:t> of the route</a:t>
            </a:r>
          </a:p>
        </p:txBody>
      </p:sp>
      <p:sp>
        <p:nvSpPr>
          <p:cNvPr id="5126" name="Oval 12"/>
          <p:cNvSpPr>
            <a:spLocks noChangeArrowheads="1"/>
          </p:cNvSpPr>
          <p:nvPr/>
        </p:nvSpPr>
        <p:spPr bwMode="auto">
          <a:xfrm>
            <a:off x="4800600" y="41148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5127" name="Oval 99"/>
          <p:cNvSpPr>
            <a:spLocks noChangeArrowheads="1"/>
          </p:cNvSpPr>
          <p:nvPr/>
        </p:nvSpPr>
        <p:spPr bwMode="auto">
          <a:xfrm>
            <a:off x="7315200" y="3959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PVD</a:t>
            </a:r>
          </a:p>
        </p:txBody>
      </p:sp>
      <p:sp>
        <p:nvSpPr>
          <p:cNvPr id="5128" name="Oval 100"/>
          <p:cNvSpPr>
            <a:spLocks noChangeArrowheads="1"/>
          </p:cNvSpPr>
          <p:nvPr/>
        </p:nvSpPr>
        <p:spPr bwMode="auto">
          <a:xfrm>
            <a:off x="7064375" y="5867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MIA</a:t>
            </a:r>
          </a:p>
        </p:txBody>
      </p:sp>
      <p:sp>
        <p:nvSpPr>
          <p:cNvPr id="5129" name="Oval 101"/>
          <p:cNvSpPr>
            <a:spLocks noChangeArrowheads="1"/>
          </p:cNvSpPr>
          <p:nvPr/>
        </p:nvSpPr>
        <p:spPr bwMode="auto">
          <a:xfrm>
            <a:off x="4511675" y="5629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DFW</a:t>
            </a:r>
          </a:p>
        </p:txBody>
      </p:sp>
      <p:sp>
        <p:nvSpPr>
          <p:cNvPr id="5130" name="Oval 102"/>
          <p:cNvSpPr>
            <a:spLocks noChangeArrowheads="1"/>
          </p:cNvSpPr>
          <p:nvPr/>
        </p:nvSpPr>
        <p:spPr bwMode="auto">
          <a:xfrm>
            <a:off x="2590800" y="4343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SFO</a:t>
            </a:r>
          </a:p>
        </p:txBody>
      </p:sp>
      <p:sp>
        <p:nvSpPr>
          <p:cNvPr id="5131" name="Oval 103"/>
          <p:cNvSpPr>
            <a:spLocks noChangeArrowheads="1"/>
          </p:cNvSpPr>
          <p:nvPr/>
        </p:nvSpPr>
        <p:spPr bwMode="auto">
          <a:xfrm>
            <a:off x="2743200" y="5486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LAX</a:t>
            </a:r>
          </a:p>
        </p:txBody>
      </p:sp>
      <p:sp>
        <p:nvSpPr>
          <p:cNvPr id="5132" name="Oval 104"/>
          <p:cNvSpPr>
            <a:spLocks noChangeArrowheads="1"/>
          </p:cNvSpPr>
          <p:nvPr/>
        </p:nvSpPr>
        <p:spPr bwMode="auto">
          <a:xfrm>
            <a:off x="6378575" y="4724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LGA</a:t>
            </a:r>
          </a:p>
        </p:txBody>
      </p:sp>
      <p:sp>
        <p:nvSpPr>
          <p:cNvPr id="5133" name="Oval 105"/>
          <p:cNvSpPr>
            <a:spLocks noChangeArrowheads="1"/>
          </p:cNvSpPr>
          <p:nvPr/>
        </p:nvSpPr>
        <p:spPr bwMode="auto">
          <a:xfrm>
            <a:off x="762000" y="52578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HNL</a:t>
            </a:r>
          </a:p>
        </p:txBody>
      </p:sp>
      <p:cxnSp>
        <p:nvCxnSpPr>
          <p:cNvPr id="5134" name="AutoShape 106"/>
          <p:cNvCxnSpPr>
            <a:cxnSpLocks noChangeShapeType="1"/>
            <a:stCxn id="5130" idx="6"/>
            <a:endCxn id="5126" idx="2"/>
          </p:cNvCxnSpPr>
          <p:nvPr/>
        </p:nvCxnSpPr>
        <p:spPr bwMode="auto">
          <a:xfrm flipV="1">
            <a:off x="3536950" y="4343400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07"/>
          <p:cNvCxnSpPr>
            <a:cxnSpLocks noChangeShapeType="1"/>
            <a:stCxn id="5129" idx="0"/>
            <a:endCxn id="5126" idx="4"/>
          </p:cNvCxnSpPr>
          <p:nvPr/>
        </p:nvCxnSpPr>
        <p:spPr bwMode="auto">
          <a:xfrm flipV="1">
            <a:off x="4979988" y="4581525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08"/>
          <p:cNvCxnSpPr>
            <a:cxnSpLocks noChangeShapeType="1"/>
            <a:stCxn id="5129" idx="7"/>
            <a:endCxn id="5132" idx="3"/>
          </p:cNvCxnSpPr>
          <p:nvPr/>
        </p:nvCxnSpPr>
        <p:spPr bwMode="auto">
          <a:xfrm flipV="1">
            <a:off x="5311775" y="5124450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109"/>
          <p:cNvCxnSpPr>
            <a:cxnSpLocks noChangeShapeType="1"/>
            <a:stCxn id="5132" idx="0"/>
            <a:endCxn id="5127" idx="3"/>
          </p:cNvCxnSpPr>
          <p:nvPr/>
        </p:nvCxnSpPr>
        <p:spPr bwMode="auto">
          <a:xfrm flipV="1">
            <a:off x="6846888" y="4359275"/>
            <a:ext cx="604837" cy="35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110"/>
          <p:cNvCxnSpPr>
            <a:cxnSpLocks noChangeShapeType="1"/>
            <a:stCxn id="5126" idx="6"/>
            <a:endCxn id="5127" idx="2"/>
          </p:cNvCxnSpPr>
          <p:nvPr/>
        </p:nvCxnSpPr>
        <p:spPr bwMode="auto">
          <a:xfrm flipV="1">
            <a:off x="5746750" y="4187825"/>
            <a:ext cx="1558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111"/>
          <p:cNvCxnSpPr>
            <a:cxnSpLocks noChangeShapeType="1"/>
            <a:stCxn id="5133" idx="6"/>
            <a:endCxn id="5131" idx="2"/>
          </p:cNvCxnSpPr>
          <p:nvPr/>
        </p:nvCxnSpPr>
        <p:spPr bwMode="auto">
          <a:xfrm>
            <a:off x="1708150" y="5486400"/>
            <a:ext cx="10255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AutoShape 112"/>
          <p:cNvCxnSpPr>
            <a:cxnSpLocks noChangeShapeType="1"/>
            <a:stCxn id="5130" idx="4"/>
            <a:endCxn id="5131" idx="0"/>
          </p:cNvCxnSpPr>
          <p:nvPr/>
        </p:nvCxnSpPr>
        <p:spPr bwMode="auto">
          <a:xfrm>
            <a:off x="3059113" y="4810125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AutoShape 113"/>
          <p:cNvCxnSpPr>
            <a:cxnSpLocks noChangeShapeType="1"/>
            <a:stCxn id="5132" idx="4"/>
            <a:endCxn id="5128" idx="0"/>
          </p:cNvCxnSpPr>
          <p:nvPr/>
        </p:nvCxnSpPr>
        <p:spPr bwMode="auto">
          <a:xfrm>
            <a:off x="6846888" y="5191125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AutoShape 114"/>
          <p:cNvCxnSpPr>
            <a:cxnSpLocks noChangeShapeType="1"/>
            <a:endCxn id="5129" idx="6"/>
          </p:cNvCxnSpPr>
          <p:nvPr/>
        </p:nvCxnSpPr>
        <p:spPr bwMode="auto">
          <a:xfrm flipH="1" flipV="1">
            <a:off x="5457825" y="5857875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AutoShape 115"/>
          <p:cNvCxnSpPr>
            <a:cxnSpLocks noChangeShapeType="1"/>
            <a:stCxn id="5131" idx="6"/>
            <a:endCxn id="5129" idx="2"/>
          </p:cNvCxnSpPr>
          <p:nvPr/>
        </p:nvCxnSpPr>
        <p:spPr bwMode="auto">
          <a:xfrm>
            <a:off x="3689350" y="5715000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4" name="AutoShape 116"/>
          <p:cNvCxnSpPr>
            <a:cxnSpLocks noChangeShapeType="1"/>
            <a:stCxn id="5131" idx="7"/>
            <a:endCxn id="5126" idx="3"/>
          </p:cNvCxnSpPr>
          <p:nvPr/>
        </p:nvCxnSpPr>
        <p:spPr bwMode="auto">
          <a:xfrm flipV="1">
            <a:off x="3543300" y="4514850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5" name="Text Box 118"/>
          <p:cNvSpPr txBox="1">
            <a:spLocks noChangeArrowheads="1"/>
          </p:cNvSpPr>
          <p:nvPr/>
        </p:nvSpPr>
        <p:spPr bwMode="auto">
          <a:xfrm rot="-347285">
            <a:off x="6081713" y="394017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849</a:t>
            </a:r>
          </a:p>
        </p:txBody>
      </p:sp>
      <p:sp>
        <p:nvSpPr>
          <p:cNvPr id="5146" name="Text Box 119"/>
          <p:cNvSpPr txBox="1">
            <a:spLocks noChangeArrowheads="1"/>
          </p:cNvSpPr>
          <p:nvPr/>
        </p:nvSpPr>
        <p:spPr bwMode="auto">
          <a:xfrm rot="-4662247">
            <a:off x="4760119" y="4672806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802</a:t>
            </a:r>
          </a:p>
        </p:txBody>
      </p:sp>
      <p:sp>
        <p:nvSpPr>
          <p:cNvPr id="5147" name="Text Box 120"/>
          <p:cNvSpPr txBox="1">
            <a:spLocks noChangeArrowheads="1"/>
          </p:cNvSpPr>
          <p:nvPr/>
        </p:nvSpPr>
        <p:spPr bwMode="auto">
          <a:xfrm rot="-1544869">
            <a:off x="5435600" y="50895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1387</a:t>
            </a:r>
          </a:p>
        </p:txBody>
      </p:sp>
      <p:sp>
        <p:nvSpPr>
          <p:cNvPr id="5148" name="Text Box 121"/>
          <p:cNvSpPr txBox="1">
            <a:spLocks noChangeArrowheads="1"/>
          </p:cNvSpPr>
          <p:nvPr/>
        </p:nvSpPr>
        <p:spPr bwMode="auto">
          <a:xfrm rot="-2136302">
            <a:off x="3622675" y="48514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1743</a:t>
            </a:r>
          </a:p>
        </p:txBody>
      </p:sp>
      <p:sp>
        <p:nvSpPr>
          <p:cNvPr id="5149" name="Text Box 122"/>
          <p:cNvSpPr txBox="1">
            <a:spLocks noChangeArrowheads="1"/>
          </p:cNvSpPr>
          <p:nvPr/>
        </p:nvSpPr>
        <p:spPr bwMode="auto">
          <a:xfrm rot="-689345">
            <a:off x="3733800" y="41148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1843</a:t>
            </a:r>
          </a:p>
        </p:txBody>
      </p:sp>
      <p:sp>
        <p:nvSpPr>
          <p:cNvPr id="5150" name="Text Box 123"/>
          <p:cNvSpPr txBox="1">
            <a:spLocks noChangeArrowheads="1"/>
          </p:cNvSpPr>
          <p:nvPr/>
        </p:nvSpPr>
        <p:spPr bwMode="auto">
          <a:xfrm rot="2626382">
            <a:off x="7031038" y="53181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1099</a:t>
            </a:r>
          </a:p>
        </p:txBody>
      </p:sp>
      <p:sp>
        <p:nvSpPr>
          <p:cNvPr id="5151" name="Text Box 124"/>
          <p:cNvSpPr txBox="1">
            <a:spLocks noChangeArrowheads="1"/>
          </p:cNvSpPr>
          <p:nvPr/>
        </p:nvSpPr>
        <p:spPr bwMode="auto">
          <a:xfrm rot="565849">
            <a:off x="5975350" y="56229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1120</a:t>
            </a:r>
          </a:p>
        </p:txBody>
      </p:sp>
      <p:sp>
        <p:nvSpPr>
          <p:cNvPr id="5152" name="Text Box 125"/>
          <p:cNvSpPr txBox="1">
            <a:spLocks noChangeArrowheads="1"/>
          </p:cNvSpPr>
          <p:nvPr/>
        </p:nvSpPr>
        <p:spPr bwMode="auto">
          <a:xfrm rot="695916">
            <a:off x="3775075" y="54419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1233</a:t>
            </a:r>
          </a:p>
        </p:txBody>
      </p:sp>
      <p:sp>
        <p:nvSpPr>
          <p:cNvPr id="5153" name="Text Box 126"/>
          <p:cNvSpPr txBox="1">
            <a:spLocks noChangeArrowheads="1"/>
          </p:cNvSpPr>
          <p:nvPr/>
        </p:nvSpPr>
        <p:spPr bwMode="auto">
          <a:xfrm rot="4665015">
            <a:off x="2994819" y="4979194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337</a:t>
            </a:r>
          </a:p>
        </p:txBody>
      </p:sp>
      <p:sp>
        <p:nvSpPr>
          <p:cNvPr id="5154" name="Text Box 127"/>
          <p:cNvSpPr txBox="1">
            <a:spLocks noChangeArrowheads="1"/>
          </p:cNvSpPr>
          <p:nvPr/>
        </p:nvSpPr>
        <p:spPr bwMode="auto">
          <a:xfrm rot="832501">
            <a:off x="1927225" y="52578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2555</a:t>
            </a:r>
          </a:p>
        </p:txBody>
      </p:sp>
      <p:sp>
        <p:nvSpPr>
          <p:cNvPr id="5155" name="Text Box 128"/>
          <p:cNvSpPr txBox="1">
            <a:spLocks noChangeArrowheads="1"/>
          </p:cNvSpPr>
          <p:nvPr/>
        </p:nvSpPr>
        <p:spPr bwMode="auto">
          <a:xfrm rot="-1891667">
            <a:off x="6783388" y="425132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142</a:t>
            </a:r>
          </a:p>
        </p:txBody>
      </p:sp>
    </p:spTree>
    <p:extLst>
      <p:ext uri="{BB962C8B-B14F-4D97-AF65-F5344CB8AC3E}">
        <p14:creationId xmlns:p14="http://schemas.microsoft.com/office/powerpoint/2010/main" val="1101672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Bookman Old Style" charset="0"/>
                <a:ea typeface="ＭＳ Ｐゴシック" charset="0"/>
                <a:cs typeface="ＭＳ Ｐゴシック" charset="0"/>
              </a:rPr>
              <a:t>Adjacency Matrix Example</a:t>
            </a:r>
            <a:br>
              <a:rPr lang="en-US" dirty="0">
                <a:latin typeface="Bookman Old Style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Bookman Old Sty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Gill Sans MT" charset="0"/>
                <a:ea typeface="ＭＳ Ｐゴシック" charset="0"/>
                <a:cs typeface="ＭＳ Ｐゴシック" charset="0"/>
              </a:rPr>
              <a:t>How do we figure out the degree of a given vertex?</a:t>
            </a:r>
          </a:p>
          <a:p>
            <a:pPr eaLnBrk="1" hangingPunct="1"/>
            <a:r>
              <a:rPr lang="en-US" sz="2800" dirty="0">
                <a:latin typeface="Gill Sans MT" charset="0"/>
                <a:ea typeface="ＭＳ Ｐゴシック" charset="0"/>
                <a:cs typeface="ＭＳ Ｐゴシック" charset="0"/>
              </a:rPr>
              <a:t>How do we find out whether an edge exists from A to B?</a:t>
            </a:r>
          </a:p>
          <a:p>
            <a:pPr eaLnBrk="1" hangingPunct="1"/>
            <a:r>
              <a:rPr lang="en-US" sz="2800" dirty="0">
                <a:latin typeface="Gill Sans MT" charset="0"/>
                <a:ea typeface="ＭＳ Ｐゴシック" charset="0"/>
                <a:cs typeface="ＭＳ Ｐゴシック" charset="0"/>
              </a:rPr>
              <a:t>How could we look for loops in the graph?</a:t>
            </a:r>
          </a:p>
        </p:txBody>
      </p:sp>
      <p:sp>
        <p:nvSpPr>
          <p:cNvPr id="23556" name="Slide Number Placeholder 8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97DBFA-6D04-E84C-B8BA-3037B75D8177}" type="slidenum">
              <a:rPr lang="en-US" sz="1400">
                <a:solidFill>
                  <a:schemeClr val="tx2"/>
                </a:solidFill>
              </a:rPr>
              <a:pPr eaLnBrk="1" hangingPunct="1"/>
              <a:t>20</a:t>
            </a:fld>
            <a:endParaRPr lang="en-US" sz="1400">
              <a:solidFill>
                <a:schemeClr val="tx2"/>
              </a:solidFill>
            </a:endParaRPr>
          </a:p>
        </p:txBody>
      </p:sp>
      <p:grpSp>
        <p:nvGrpSpPr>
          <p:cNvPr id="23557" name="Group 4"/>
          <p:cNvGrpSpPr>
            <a:grpSpLocks/>
          </p:cNvGrpSpPr>
          <p:nvPr/>
        </p:nvGrpSpPr>
        <p:grpSpPr bwMode="auto">
          <a:xfrm>
            <a:off x="5019675" y="3111500"/>
            <a:ext cx="3690938" cy="3048000"/>
            <a:chOff x="3274" y="1296"/>
            <a:chExt cx="2325" cy="1920"/>
          </a:xfrm>
        </p:grpSpPr>
        <p:sp>
          <p:nvSpPr>
            <p:cNvPr id="23610" name="Rectangle 5"/>
            <p:cNvSpPr>
              <a:spLocks noChangeArrowheads="1"/>
            </p:cNvSpPr>
            <p:nvPr/>
          </p:nvSpPr>
          <p:spPr bwMode="auto">
            <a:xfrm>
              <a:off x="3514" y="1751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1" name="Rectangle 6"/>
            <p:cNvSpPr>
              <a:spLocks noChangeArrowheads="1"/>
            </p:cNvSpPr>
            <p:nvPr/>
          </p:nvSpPr>
          <p:spPr bwMode="auto">
            <a:xfrm>
              <a:off x="3322" y="261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2" name="Rectangle 7"/>
            <p:cNvSpPr>
              <a:spLocks noChangeArrowheads="1"/>
            </p:cNvSpPr>
            <p:nvPr/>
          </p:nvSpPr>
          <p:spPr bwMode="auto">
            <a:xfrm>
              <a:off x="4330" y="2903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3" name="Rectangle 8"/>
            <p:cNvSpPr>
              <a:spLocks noChangeArrowheads="1"/>
            </p:cNvSpPr>
            <p:nvPr/>
          </p:nvSpPr>
          <p:spPr bwMode="auto">
            <a:xfrm>
              <a:off x="5194" y="261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4" name="Rectangle 9"/>
            <p:cNvSpPr>
              <a:spLocks noChangeArrowheads="1"/>
            </p:cNvSpPr>
            <p:nvPr/>
          </p:nvSpPr>
          <p:spPr bwMode="auto">
            <a:xfrm>
              <a:off x="4330" y="2183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5" name="Rectangle 10"/>
            <p:cNvSpPr>
              <a:spLocks noChangeArrowheads="1"/>
            </p:cNvSpPr>
            <p:nvPr/>
          </p:nvSpPr>
          <p:spPr bwMode="auto">
            <a:xfrm>
              <a:off x="4426" y="1559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6" name="Rectangle 11"/>
            <p:cNvSpPr>
              <a:spLocks noChangeArrowheads="1"/>
            </p:cNvSpPr>
            <p:nvPr/>
          </p:nvSpPr>
          <p:spPr bwMode="auto">
            <a:xfrm>
              <a:off x="5338" y="189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7" name="Line 12"/>
            <p:cNvSpPr>
              <a:spLocks noChangeShapeType="1"/>
            </p:cNvSpPr>
            <p:nvPr/>
          </p:nvSpPr>
          <p:spPr bwMode="auto">
            <a:xfrm flipV="1">
              <a:off x="3744" y="1654"/>
              <a:ext cx="682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8" name="Line 13"/>
            <p:cNvSpPr>
              <a:spLocks noChangeShapeType="1"/>
            </p:cNvSpPr>
            <p:nvPr/>
          </p:nvSpPr>
          <p:spPr bwMode="auto">
            <a:xfrm flipH="1">
              <a:off x="4426" y="1751"/>
              <a:ext cx="9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9" name="Line 14"/>
            <p:cNvSpPr>
              <a:spLocks noChangeShapeType="1"/>
            </p:cNvSpPr>
            <p:nvPr/>
          </p:nvSpPr>
          <p:spPr bwMode="auto">
            <a:xfrm>
              <a:off x="4618" y="1655"/>
              <a:ext cx="72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0" name="Line 15"/>
            <p:cNvSpPr>
              <a:spLocks noChangeShapeType="1"/>
            </p:cNvSpPr>
            <p:nvPr/>
          </p:nvSpPr>
          <p:spPr bwMode="auto">
            <a:xfrm>
              <a:off x="4522" y="2279"/>
              <a:ext cx="672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1" name="Line 16"/>
            <p:cNvSpPr>
              <a:spLocks noChangeShapeType="1"/>
            </p:cNvSpPr>
            <p:nvPr/>
          </p:nvSpPr>
          <p:spPr bwMode="auto">
            <a:xfrm flipH="1">
              <a:off x="5338" y="2087"/>
              <a:ext cx="9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2" name="Line 17"/>
            <p:cNvSpPr>
              <a:spLocks noChangeShapeType="1"/>
            </p:cNvSpPr>
            <p:nvPr/>
          </p:nvSpPr>
          <p:spPr bwMode="auto">
            <a:xfrm>
              <a:off x="4426" y="2375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3" name="Line 18"/>
            <p:cNvSpPr>
              <a:spLocks noChangeShapeType="1"/>
            </p:cNvSpPr>
            <p:nvPr/>
          </p:nvSpPr>
          <p:spPr bwMode="auto">
            <a:xfrm flipV="1">
              <a:off x="4522" y="2759"/>
              <a:ext cx="67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4" name="Line 19"/>
            <p:cNvSpPr>
              <a:spLocks noChangeShapeType="1"/>
            </p:cNvSpPr>
            <p:nvPr/>
          </p:nvSpPr>
          <p:spPr bwMode="auto">
            <a:xfrm>
              <a:off x="3514" y="2711"/>
              <a:ext cx="81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5" name="Line 20"/>
            <p:cNvSpPr>
              <a:spLocks noChangeShapeType="1"/>
            </p:cNvSpPr>
            <p:nvPr/>
          </p:nvSpPr>
          <p:spPr bwMode="auto">
            <a:xfrm flipH="1">
              <a:off x="3418" y="1943"/>
              <a:ext cx="192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6" name="Line 21"/>
            <p:cNvSpPr>
              <a:spLocks noChangeShapeType="1"/>
            </p:cNvSpPr>
            <p:nvPr/>
          </p:nvSpPr>
          <p:spPr bwMode="auto">
            <a:xfrm>
              <a:off x="3706" y="1943"/>
              <a:ext cx="672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7" name="Text Box 22"/>
            <p:cNvSpPr txBox="1">
              <a:spLocks noChangeArrowheads="1"/>
            </p:cNvSpPr>
            <p:nvPr/>
          </p:nvSpPr>
          <p:spPr bwMode="auto">
            <a:xfrm>
              <a:off x="3274" y="151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23628" name="Text Box 23"/>
            <p:cNvSpPr txBox="1">
              <a:spLocks noChangeArrowheads="1"/>
            </p:cNvSpPr>
            <p:nvPr/>
          </p:nvSpPr>
          <p:spPr bwMode="auto">
            <a:xfrm>
              <a:off x="4176" y="129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23629" name="Text Box 24"/>
            <p:cNvSpPr txBox="1">
              <a:spLocks noChangeArrowheads="1"/>
            </p:cNvSpPr>
            <p:nvPr/>
          </p:nvSpPr>
          <p:spPr bwMode="auto">
            <a:xfrm>
              <a:off x="5376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  <p:sp>
          <p:nvSpPr>
            <p:cNvPr id="23630" name="Text Box 25"/>
            <p:cNvSpPr txBox="1">
              <a:spLocks noChangeArrowheads="1"/>
            </p:cNvSpPr>
            <p:nvPr/>
          </p:nvSpPr>
          <p:spPr bwMode="auto">
            <a:xfrm>
              <a:off x="5376" y="240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4</a:t>
              </a:r>
            </a:p>
          </p:txBody>
        </p:sp>
        <p:sp>
          <p:nvSpPr>
            <p:cNvPr id="23631" name="Text Box 26"/>
            <p:cNvSpPr txBox="1">
              <a:spLocks noChangeArrowheads="1"/>
            </p:cNvSpPr>
            <p:nvPr/>
          </p:nvSpPr>
          <p:spPr bwMode="auto">
            <a:xfrm>
              <a:off x="4560" y="292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5</a:t>
              </a:r>
            </a:p>
          </p:txBody>
        </p:sp>
        <p:sp>
          <p:nvSpPr>
            <p:cNvPr id="23632" name="Text Box 27"/>
            <p:cNvSpPr txBox="1">
              <a:spLocks noChangeArrowheads="1"/>
            </p:cNvSpPr>
            <p:nvPr/>
          </p:nvSpPr>
          <p:spPr bwMode="auto">
            <a:xfrm>
              <a:off x="3456" y="273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6</a:t>
              </a:r>
            </a:p>
          </p:txBody>
        </p:sp>
        <p:sp>
          <p:nvSpPr>
            <p:cNvPr id="23633" name="Text Box 28"/>
            <p:cNvSpPr txBox="1">
              <a:spLocks noChangeArrowheads="1"/>
            </p:cNvSpPr>
            <p:nvPr/>
          </p:nvSpPr>
          <p:spPr bwMode="auto">
            <a:xfrm>
              <a:off x="4128" y="201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7</a:t>
              </a:r>
            </a:p>
          </p:txBody>
        </p:sp>
      </p:grpSp>
      <p:grpSp>
        <p:nvGrpSpPr>
          <p:cNvPr id="23558" name="Group 98"/>
          <p:cNvGrpSpPr>
            <a:grpSpLocks/>
          </p:cNvGrpSpPr>
          <p:nvPr/>
        </p:nvGrpSpPr>
        <p:grpSpPr bwMode="auto">
          <a:xfrm>
            <a:off x="533400" y="3403600"/>
            <a:ext cx="3048000" cy="2595563"/>
            <a:chOff x="730" y="1632"/>
            <a:chExt cx="1920" cy="1635"/>
          </a:xfrm>
        </p:grpSpPr>
        <p:sp>
          <p:nvSpPr>
            <p:cNvPr id="23559" name="Rectangle 99"/>
            <p:cNvSpPr>
              <a:spLocks noChangeArrowheads="1"/>
            </p:cNvSpPr>
            <p:nvPr/>
          </p:nvSpPr>
          <p:spPr bwMode="auto">
            <a:xfrm>
              <a:off x="970" y="1913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60" name="Rectangle 100"/>
            <p:cNvSpPr>
              <a:spLocks noChangeArrowheads="1"/>
            </p:cNvSpPr>
            <p:nvPr/>
          </p:nvSpPr>
          <p:spPr bwMode="auto">
            <a:xfrm>
              <a:off x="970" y="2105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561" name="Rectangle 101"/>
            <p:cNvSpPr>
              <a:spLocks noChangeArrowheads="1"/>
            </p:cNvSpPr>
            <p:nvPr/>
          </p:nvSpPr>
          <p:spPr bwMode="auto">
            <a:xfrm>
              <a:off x="970" y="2297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62" name="Rectangle 102"/>
            <p:cNvSpPr>
              <a:spLocks noChangeArrowheads="1"/>
            </p:cNvSpPr>
            <p:nvPr/>
          </p:nvSpPr>
          <p:spPr bwMode="auto">
            <a:xfrm>
              <a:off x="970" y="2489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63" name="Rectangle 103"/>
            <p:cNvSpPr>
              <a:spLocks noChangeArrowheads="1"/>
            </p:cNvSpPr>
            <p:nvPr/>
          </p:nvSpPr>
          <p:spPr bwMode="auto">
            <a:xfrm>
              <a:off x="970" y="2681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564" name="Rectangle 104"/>
            <p:cNvSpPr>
              <a:spLocks noChangeArrowheads="1"/>
            </p:cNvSpPr>
            <p:nvPr/>
          </p:nvSpPr>
          <p:spPr bwMode="auto">
            <a:xfrm>
              <a:off x="970" y="2873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565" name="Rectangle 105"/>
            <p:cNvSpPr>
              <a:spLocks noChangeArrowheads="1"/>
            </p:cNvSpPr>
            <p:nvPr/>
          </p:nvSpPr>
          <p:spPr bwMode="auto">
            <a:xfrm>
              <a:off x="970" y="3065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66" name="Text Box 106"/>
            <p:cNvSpPr txBox="1">
              <a:spLocks noChangeArrowheads="1"/>
            </p:cNvSpPr>
            <p:nvPr/>
          </p:nvSpPr>
          <p:spPr bwMode="auto">
            <a:xfrm>
              <a:off x="730" y="1865"/>
              <a:ext cx="205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1</a:t>
              </a:r>
            </a:p>
            <a:p>
              <a:r>
                <a:rPr lang="en-US" sz="1800"/>
                <a:t>2</a:t>
              </a:r>
            </a:p>
            <a:p>
              <a:r>
                <a:rPr lang="en-US" sz="1800"/>
                <a:t>3</a:t>
              </a:r>
            </a:p>
            <a:p>
              <a:r>
                <a:rPr lang="en-US" sz="1800"/>
                <a:t>4</a:t>
              </a:r>
            </a:p>
            <a:p>
              <a:r>
                <a:rPr lang="en-US" sz="1800"/>
                <a:t>5</a:t>
              </a:r>
            </a:p>
            <a:p>
              <a:r>
                <a:rPr lang="en-US" sz="1800"/>
                <a:t>6</a:t>
              </a:r>
            </a:p>
            <a:p>
              <a:r>
                <a:rPr lang="en-US" sz="1800"/>
                <a:t>7</a:t>
              </a:r>
            </a:p>
          </p:txBody>
        </p:sp>
        <p:sp>
          <p:nvSpPr>
            <p:cNvPr id="23567" name="Rectangle 107"/>
            <p:cNvSpPr>
              <a:spLocks noChangeArrowheads="1"/>
            </p:cNvSpPr>
            <p:nvPr/>
          </p:nvSpPr>
          <p:spPr bwMode="auto">
            <a:xfrm>
              <a:off x="1210" y="1913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568" name="Rectangle 108"/>
            <p:cNvSpPr>
              <a:spLocks noChangeArrowheads="1"/>
            </p:cNvSpPr>
            <p:nvPr/>
          </p:nvSpPr>
          <p:spPr bwMode="auto">
            <a:xfrm>
              <a:off x="1210" y="2105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69" name="Rectangle 109"/>
            <p:cNvSpPr>
              <a:spLocks noChangeArrowheads="1"/>
            </p:cNvSpPr>
            <p:nvPr/>
          </p:nvSpPr>
          <p:spPr bwMode="auto">
            <a:xfrm>
              <a:off x="1210" y="2297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570" name="Rectangle 110"/>
            <p:cNvSpPr>
              <a:spLocks noChangeArrowheads="1"/>
            </p:cNvSpPr>
            <p:nvPr/>
          </p:nvSpPr>
          <p:spPr bwMode="auto">
            <a:xfrm>
              <a:off x="1210" y="2489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71" name="Rectangle 111"/>
            <p:cNvSpPr>
              <a:spLocks noChangeArrowheads="1"/>
            </p:cNvSpPr>
            <p:nvPr/>
          </p:nvSpPr>
          <p:spPr bwMode="auto">
            <a:xfrm>
              <a:off x="1210" y="2681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72" name="Rectangle 112"/>
            <p:cNvSpPr>
              <a:spLocks noChangeArrowheads="1"/>
            </p:cNvSpPr>
            <p:nvPr/>
          </p:nvSpPr>
          <p:spPr bwMode="auto">
            <a:xfrm>
              <a:off x="1210" y="2873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73" name="Rectangle 113"/>
            <p:cNvSpPr>
              <a:spLocks noChangeArrowheads="1"/>
            </p:cNvSpPr>
            <p:nvPr/>
          </p:nvSpPr>
          <p:spPr bwMode="auto">
            <a:xfrm>
              <a:off x="1210" y="3065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574" name="Rectangle 114"/>
            <p:cNvSpPr>
              <a:spLocks noChangeArrowheads="1"/>
            </p:cNvSpPr>
            <p:nvPr/>
          </p:nvSpPr>
          <p:spPr bwMode="auto">
            <a:xfrm>
              <a:off x="1450" y="1913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75" name="Rectangle 115"/>
            <p:cNvSpPr>
              <a:spLocks noChangeArrowheads="1"/>
            </p:cNvSpPr>
            <p:nvPr/>
          </p:nvSpPr>
          <p:spPr bwMode="auto">
            <a:xfrm>
              <a:off x="1450" y="2105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576" name="Rectangle 116"/>
            <p:cNvSpPr>
              <a:spLocks noChangeArrowheads="1"/>
            </p:cNvSpPr>
            <p:nvPr/>
          </p:nvSpPr>
          <p:spPr bwMode="auto">
            <a:xfrm>
              <a:off x="1450" y="2297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77" name="Rectangle 117"/>
            <p:cNvSpPr>
              <a:spLocks noChangeArrowheads="1"/>
            </p:cNvSpPr>
            <p:nvPr/>
          </p:nvSpPr>
          <p:spPr bwMode="auto">
            <a:xfrm>
              <a:off x="1450" y="2489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578" name="Rectangle 118"/>
            <p:cNvSpPr>
              <a:spLocks noChangeArrowheads="1"/>
            </p:cNvSpPr>
            <p:nvPr/>
          </p:nvSpPr>
          <p:spPr bwMode="auto">
            <a:xfrm>
              <a:off x="1450" y="2681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79" name="Rectangle 119"/>
            <p:cNvSpPr>
              <a:spLocks noChangeArrowheads="1"/>
            </p:cNvSpPr>
            <p:nvPr/>
          </p:nvSpPr>
          <p:spPr bwMode="auto">
            <a:xfrm>
              <a:off x="1450" y="2873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80" name="Rectangle 120"/>
            <p:cNvSpPr>
              <a:spLocks noChangeArrowheads="1"/>
            </p:cNvSpPr>
            <p:nvPr/>
          </p:nvSpPr>
          <p:spPr bwMode="auto">
            <a:xfrm>
              <a:off x="1450" y="3065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81" name="Rectangle 121"/>
            <p:cNvSpPr>
              <a:spLocks noChangeArrowheads="1"/>
            </p:cNvSpPr>
            <p:nvPr/>
          </p:nvSpPr>
          <p:spPr bwMode="auto">
            <a:xfrm>
              <a:off x="1690" y="1913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82" name="Rectangle 122"/>
            <p:cNvSpPr>
              <a:spLocks noChangeArrowheads="1"/>
            </p:cNvSpPr>
            <p:nvPr/>
          </p:nvSpPr>
          <p:spPr bwMode="auto">
            <a:xfrm>
              <a:off x="1690" y="2105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83" name="Rectangle 123"/>
            <p:cNvSpPr>
              <a:spLocks noChangeArrowheads="1"/>
            </p:cNvSpPr>
            <p:nvPr/>
          </p:nvSpPr>
          <p:spPr bwMode="auto">
            <a:xfrm>
              <a:off x="1690" y="2297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584" name="Rectangle 124"/>
            <p:cNvSpPr>
              <a:spLocks noChangeArrowheads="1"/>
            </p:cNvSpPr>
            <p:nvPr/>
          </p:nvSpPr>
          <p:spPr bwMode="auto">
            <a:xfrm>
              <a:off x="1690" y="2489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85" name="Rectangle 125"/>
            <p:cNvSpPr>
              <a:spLocks noChangeArrowheads="1"/>
            </p:cNvSpPr>
            <p:nvPr/>
          </p:nvSpPr>
          <p:spPr bwMode="auto">
            <a:xfrm>
              <a:off x="1690" y="2681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586" name="Rectangle 126"/>
            <p:cNvSpPr>
              <a:spLocks noChangeArrowheads="1"/>
            </p:cNvSpPr>
            <p:nvPr/>
          </p:nvSpPr>
          <p:spPr bwMode="auto">
            <a:xfrm>
              <a:off x="1690" y="2873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87" name="Rectangle 127"/>
            <p:cNvSpPr>
              <a:spLocks noChangeArrowheads="1"/>
            </p:cNvSpPr>
            <p:nvPr/>
          </p:nvSpPr>
          <p:spPr bwMode="auto">
            <a:xfrm>
              <a:off x="1690" y="3065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588" name="Rectangle 128"/>
            <p:cNvSpPr>
              <a:spLocks noChangeArrowheads="1"/>
            </p:cNvSpPr>
            <p:nvPr/>
          </p:nvSpPr>
          <p:spPr bwMode="auto">
            <a:xfrm>
              <a:off x="1930" y="1913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589" name="Rectangle 129"/>
            <p:cNvSpPr>
              <a:spLocks noChangeArrowheads="1"/>
            </p:cNvSpPr>
            <p:nvPr/>
          </p:nvSpPr>
          <p:spPr bwMode="auto">
            <a:xfrm>
              <a:off x="1930" y="2105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90" name="Rectangle 130"/>
            <p:cNvSpPr>
              <a:spLocks noChangeArrowheads="1"/>
            </p:cNvSpPr>
            <p:nvPr/>
          </p:nvSpPr>
          <p:spPr bwMode="auto">
            <a:xfrm>
              <a:off x="1930" y="2297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91" name="Rectangle 131"/>
            <p:cNvSpPr>
              <a:spLocks noChangeArrowheads="1"/>
            </p:cNvSpPr>
            <p:nvPr/>
          </p:nvSpPr>
          <p:spPr bwMode="auto">
            <a:xfrm>
              <a:off x="1930" y="2489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592" name="Rectangle 132"/>
            <p:cNvSpPr>
              <a:spLocks noChangeArrowheads="1"/>
            </p:cNvSpPr>
            <p:nvPr/>
          </p:nvSpPr>
          <p:spPr bwMode="auto">
            <a:xfrm>
              <a:off x="1930" y="2681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93" name="Rectangle 133"/>
            <p:cNvSpPr>
              <a:spLocks noChangeArrowheads="1"/>
            </p:cNvSpPr>
            <p:nvPr/>
          </p:nvSpPr>
          <p:spPr bwMode="auto">
            <a:xfrm>
              <a:off x="1930" y="2873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594" name="Rectangle 134"/>
            <p:cNvSpPr>
              <a:spLocks noChangeArrowheads="1"/>
            </p:cNvSpPr>
            <p:nvPr/>
          </p:nvSpPr>
          <p:spPr bwMode="auto">
            <a:xfrm>
              <a:off x="1930" y="3065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595" name="Rectangle 135"/>
            <p:cNvSpPr>
              <a:spLocks noChangeArrowheads="1"/>
            </p:cNvSpPr>
            <p:nvPr/>
          </p:nvSpPr>
          <p:spPr bwMode="auto">
            <a:xfrm>
              <a:off x="2170" y="1913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596" name="Rectangle 136"/>
            <p:cNvSpPr>
              <a:spLocks noChangeArrowheads="1"/>
            </p:cNvSpPr>
            <p:nvPr/>
          </p:nvSpPr>
          <p:spPr bwMode="auto">
            <a:xfrm>
              <a:off x="2170" y="2105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97" name="Rectangle 137"/>
            <p:cNvSpPr>
              <a:spLocks noChangeArrowheads="1"/>
            </p:cNvSpPr>
            <p:nvPr/>
          </p:nvSpPr>
          <p:spPr bwMode="auto">
            <a:xfrm>
              <a:off x="2170" y="2297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98" name="Rectangle 138"/>
            <p:cNvSpPr>
              <a:spLocks noChangeArrowheads="1"/>
            </p:cNvSpPr>
            <p:nvPr/>
          </p:nvSpPr>
          <p:spPr bwMode="auto">
            <a:xfrm>
              <a:off x="2170" y="2489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99" name="Rectangle 139"/>
            <p:cNvSpPr>
              <a:spLocks noChangeArrowheads="1"/>
            </p:cNvSpPr>
            <p:nvPr/>
          </p:nvSpPr>
          <p:spPr bwMode="auto">
            <a:xfrm>
              <a:off x="2170" y="2681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600" name="Rectangle 140"/>
            <p:cNvSpPr>
              <a:spLocks noChangeArrowheads="1"/>
            </p:cNvSpPr>
            <p:nvPr/>
          </p:nvSpPr>
          <p:spPr bwMode="auto">
            <a:xfrm>
              <a:off x="2170" y="2873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601" name="Rectangle 141"/>
            <p:cNvSpPr>
              <a:spLocks noChangeArrowheads="1"/>
            </p:cNvSpPr>
            <p:nvPr/>
          </p:nvSpPr>
          <p:spPr bwMode="auto">
            <a:xfrm>
              <a:off x="2170" y="3065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602" name="Rectangle 142"/>
            <p:cNvSpPr>
              <a:spLocks noChangeArrowheads="1"/>
            </p:cNvSpPr>
            <p:nvPr/>
          </p:nvSpPr>
          <p:spPr bwMode="auto">
            <a:xfrm>
              <a:off x="2410" y="1913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603" name="Rectangle 143"/>
            <p:cNvSpPr>
              <a:spLocks noChangeArrowheads="1"/>
            </p:cNvSpPr>
            <p:nvPr/>
          </p:nvSpPr>
          <p:spPr bwMode="auto">
            <a:xfrm>
              <a:off x="2410" y="2105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604" name="Rectangle 144"/>
            <p:cNvSpPr>
              <a:spLocks noChangeArrowheads="1"/>
            </p:cNvSpPr>
            <p:nvPr/>
          </p:nvSpPr>
          <p:spPr bwMode="auto">
            <a:xfrm>
              <a:off x="2410" y="2297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605" name="Rectangle 145"/>
            <p:cNvSpPr>
              <a:spLocks noChangeArrowheads="1"/>
            </p:cNvSpPr>
            <p:nvPr/>
          </p:nvSpPr>
          <p:spPr bwMode="auto">
            <a:xfrm>
              <a:off x="2410" y="2489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606" name="Rectangle 146"/>
            <p:cNvSpPr>
              <a:spLocks noChangeArrowheads="1"/>
            </p:cNvSpPr>
            <p:nvPr/>
          </p:nvSpPr>
          <p:spPr bwMode="auto">
            <a:xfrm>
              <a:off x="2410" y="2681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607" name="Rectangle 147"/>
            <p:cNvSpPr>
              <a:spLocks noChangeArrowheads="1"/>
            </p:cNvSpPr>
            <p:nvPr/>
          </p:nvSpPr>
          <p:spPr bwMode="auto">
            <a:xfrm>
              <a:off x="2410" y="2873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608" name="Rectangle 148"/>
            <p:cNvSpPr>
              <a:spLocks noChangeArrowheads="1"/>
            </p:cNvSpPr>
            <p:nvPr/>
          </p:nvSpPr>
          <p:spPr bwMode="auto">
            <a:xfrm>
              <a:off x="2410" y="3065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609" name="Text Box 149"/>
            <p:cNvSpPr txBox="1">
              <a:spLocks noChangeArrowheads="1"/>
            </p:cNvSpPr>
            <p:nvPr/>
          </p:nvSpPr>
          <p:spPr bwMode="auto">
            <a:xfrm>
              <a:off x="960" y="1632"/>
              <a:ext cx="16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1     2    3   4     5    6   7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6883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Bookman Old Style" charset="0"/>
                <a:ea typeface="ＭＳ Ｐゴシック" charset="0"/>
                <a:cs typeface="ＭＳ Ｐゴシック" charset="0"/>
              </a:rPr>
              <a:t>Adjacency Lists</a:t>
            </a:r>
            <a:br>
              <a:rPr lang="en-US" dirty="0">
                <a:latin typeface="Bookman Old Style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Bookman Old Sty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BD3684-771F-2442-92E9-F9112516EE3C}" type="slidenum">
              <a:rPr lang="en-US" sz="1400">
                <a:solidFill>
                  <a:schemeClr val="tx2"/>
                </a:solidFill>
              </a:rPr>
              <a:pPr eaLnBrk="1" hangingPunct="1"/>
              <a:t>21</a:t>
            </a:fld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b="1">
                <a:latin typeface="Gill Sans MT" charset="0"/>
                <a:ea typeface="ＭＳ Ｐゴシック" charset="0"/>
                <a:cs typeface="ＭＳ Ｐゴシック" charset="0"/>
              </a:rPr>
              <a:t>adjacency list</a:t>
            </a:r>
            <a:r>
              <a:rPr lang="en-US">
                <a:latin typeface="Gill Sans MT" charset="0"/>
                <a:ea typeface="ＭＳ Ｐゴシック" charset="0"/>
                <a:cs typeface="ＭＳ Ｐゴシック" charset="0"/>
              </a:rPr>
              <a:t>: stores edges as individual linked lists of references to each vertex's neighbors</a:t>
            </a:r>
          </a:p>
          <a:p>
            <a:pPr lvl="1" eaLnBrk="1" hangingPunct="1"/>
            <a:endParaRPr lang="en-US">
              <a:latin typeface="Gill Sans MT" charset="0"/>
              <a:ea typeface="ＭＳ Ｐゴシック" charset="0"/>
            </a:endParaRPr>
          </a:p>
        </p:txBody>
      </p:sp>
      <p:pic>
        <p:nvPicPr>
          <p:cNvPr id="24581" name="Picture 4" descr="Fig_14.02pct                                                   00068A0DPorkchop                       B3B4845B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3054350"/>
            <a:ext cx="4130675" cy="239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00528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latin typeface="Bookman Old Style" charset="0"/>
                <a:ea typeface="ＭＳ Ｐゴシック" charset="0"/>
                <a:cs typeface="ＭＳ Ｐゴシック" charset="0"/>
              </a:rPr>
              <a:t>Adjacency List: Pros and Cons</a:t>
            </a:r>
            <a:br>
              <a:rPr lang="en-US" sz="4000" dirty="0">
                <a:latin typeface="Bookman Old Style" charset="0"/>
                <a:ea typeface="ＭＳ Ｐゴシック" charset="0"/>
                <a:cs typeface="ＭＳ Ｐゴシック" charset="0"/>
              </a:rPr>
            </a:br>
            <a:endParaRPr lang="en-US" sz="4000" dirty="0">
              <a:latin typeface="Bookman Old Sty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3E1DFB-0607-DA44-AE72-49CCBD88E1BA}" type="slidenum">
              <a:rPr lang="en-US" sz="1400">
                <a:solidFill>
                  <a:schemeClr val="tx2"/>
                </a:solidFill>
              </a:rPr>
              <a:pPr eaLnBrk="1" hangingPunct="1"/>
              <a:t>22</a:t>
            </a:fld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8432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z="2800" b="1" i="1" dirty="0">
                <a:latin typeface="Gill Sans MT" charset="0"/>
                <a:ea typeface="ＭＳ Ｐゴシック" charset="0"/>
                <a:cs typeface="ＭＳ Ｐゴシック" charset="0"/>
              </a:rPr>
              <a:t>advantage</a:t>
            </a:r>
            <a:r>
              <a:rPr lang="en-US" sz="2800" b="1" dirty="0">
                <a:latin typeface="Gill Sans MT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800" dirty="0">
                <a:latin typeface="Gill Sans MT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/>
            <a:r>
              <a:rPr lang="en-US" sz="2400" dirty="0">
                <a:latin typeface="Gill Sans MT" charset="0"/>
                <a:ea typeface="ＭＳ Ｐゴシック" charset="0"/>
              </a:rPr>
              <a:t>new nodes can be added easily</a:t>
            </a:r>
          </a:p>
          <a:p>
            <a:pPr lvl="1" eaLnBrk="1" hangingPunct="1"/>
            <a:r>
              <a:rPr lang="en-US" sz="2400" dirty="0">
                <a:latin typeface="Gill Sans MT" charset="0"/>
                <a:ea typeface="ＭＳ Ｐゴシック" charset="0"/>
              </a:rPr>
              <a:t>new nodes can be connected with existing nodes easily</a:t>
            </a:r>
          </a:p>
          <a:p>
            <a:pPr lvl="1" eaLnBrk="1" hangingPunct="1"/>
            <a:r>
              <a:rPr lang="en-US" sz="2400" dirty="0">
                <a:latin typeface="Gill Sans MT" charset="0"/>
                <a:ea typeface="ＭＳ Ｐゴシック" charset="0"/>
              </a:rPr>
              <a:t>"who are my neighbors" easily answered</a:t>
            </a:r>
          </a:p>
          <a:p>
            <a:pPr eaLnBrk="1" hangingPunct="1"/>
            <a:r>
              <a:rPr lang="en-US" sz="2800" b="1" i="1" dirty="0">
                <a:latin typeface="Gill Sans MT" charset="0"/>
                <a:ea typeface="ＭＳ Ｐゴシック" charset="0"/>
                <a:cs typeface="ＭＳ Ｐゴシック" charset="0"/>
              </a:rPr>
              <a:t>disadvantages</a:t>
            </a:r>
            <a:r>
              <a:rPr lang="en-US" sz="2800" dirty="0">
                <a:latin typeface="Gill Sans MT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/>
            <a:r>
              <a:rPr lang="en-US" sz="2400" dirty="0">
                <a:latin typeface="Gill Sans MT" charset="0"/>
                <a:ea typeface="ＭＳ Ｐゴシック" charset="0"/>
              </a:rPr>
              <a:t>determining whether an edge exists between two nodes: O(average degree)</a:t>
            </a:r>
          </a:p>
        </p:txBody>
      </p:sp>
      <p:pic>
        <p:nvPicPr>
          <p:cNvPr id="25605" name="Picture 4" descr="Fig_14.02pct                                                   00068A0DPorkchop                       B3B4845B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995738"/>
            <a:ext cx="372110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441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0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Bookman Old Style" charset="0"/>
                <a:ea typeface="ＭＳ Ｐゴシック" charset="0"/>
                <a:cs typeface="ＭＳ Ｐゴシック" charset="0"/>
              </a:rPr>
              <a:t>Adjacency List Example</a:t>
            </a:r>
            <a:br>
              <a:rPr lang="en-US" dirty="0">
                <a:latin typeface="Bookman Old Style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Bookman Old Sty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9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09AC70-0F88-8F4C-A10C-09AC0A5A4D09}" type="slidenum">
              <a:rPr lang="en-US" sz="1400">
                <a:solidFill>
                  <a:schemeClr val="tx2"/>
                </a:solidFill>
              </a:rPr>
              <a:pPr eaLnBrk="1" hangingPunct="1"/>
              <a:t>23</a:t>
            </a:fld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Gill Sans MT" charset="0"/>
                <a:ea typeface="ＭＳ Ｐゴシック" charset="0"/>
                <a:cs typeface="ＭＳ Ｐゴシック" charset="0"/>
              </a:rPr>
              <a:t>How do we figure out the degree of a given vertex?</a:t>
            </a:r>
          </a:p>
          <a:p>
            <a:pPr eaLnBrk="1" hangingPunct="1"/>
            <a:r>
              <a:rPr lang="en-US" sz="2800" dirty="0">
                <a:latin typeface="Gill Sans MT" charset="0"/>
                <a:ea typeface="ＭＳ Ｐゴシック" charset="0"/>
                <a:cs typeface="ＭＳ Ｐゴシック" charset="0"/>
              </a:rPr>
              <a:t>How do we find out whether an edge exists from A to B?</a:t>
            </a:r>
          </a:p>
          <a:p>
            <a:pPr eaLnBrk="1" hangingPunct="1"/>
            <a:r>
              <a:rPr lang="en-US" sz="2800" dirty="0">
                <a:latin typeface="Gill Sans MT" charset="0"/>
                <a:ea typeface="ＭＳ Ｐゴシック" charset="0"/>
                <a:cs typeface="ＭＳ Ｐゴシック" charset="0"/>
              </a:rPr>
              <a:t>How could we look for loops in the graph?</a:t>
            </a:r>
          </a:p>
        </p:txBody>
      </p: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5045075" y="3086100"/>
            <a:ext cx="3690938" cy="3048000"/>
            <a:chOff x="3274" y="1296"/>
            <a:chExt cx="2325" cy="1920"/>
          </a:xfrm>
        </p:grpSpPr>
        <p:sp>
          <p:nvSpPr>
            <p:cNvPr id="26699" name="Rectangle 5"/>
            <p:cNvSpPr>
              <a:spLocks noChangeArrowheads="1"/>
            </p:cNvSpPr>
            <p:nvPr/>
          </p:nvSpPr>
          <p:spPr bwMode="auto">
            <a:xfrm>
              <a:off x="3514" y="1751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0" name="Rectangle 6"/>
            <p:cNvSpPr>
              <a:spLocks noChangeArrowheads="1"/>
            </p:cNvSpPr>
            <p:nvPr/>
          </p:nvSpPr>
          <p:spPr bwMode="auto">
            <a:xfrm>
              <a:off x="3322" y="261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1" name="Rectangle 7"/>
            <p:cNvSpPr>
              <a:spLocks noChangeArrowheads="1"/>
            </p:cNvSpPr>
            <p:nvPr/>
          </p:nvSpPr>
          <p:spPr bwMode="auto">
            <a:xfrm>
              <a:off x="4330" y="2903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2" name="Rectangle 8"/>
            <p:cNvSpPr>
              <a:spLocks noChangeArrowheads="1"/>
            </p:cNvSpPr>
            <p:nvPr/>
          </p:nvSpPr>
          <p:spPr bwMode="auto">
            <a:xfrm>
              <a:off x="5194" y="261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3" name="Rectangle 9"/>
            <p:cNvSpPr>
              <a:spLocks noChangeArrowheads="1"/>
            </p:cNvSpPr>
            <p:nvPr/>
          </p:nvSpPr>
          <p:spPr bwMode="auto">
            <a:xfrm>
              <a:off x="4330" y="2183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4" name="Rectangle 10"/>
            <p:cNvSpPr>
              <a:spLocks noChangeArrowheads="1"/>
            </p:cNvSpPr>
            <p:nvPr/>
          </p:nvSpPr>
          <p:spPr bwMode="auto">
            <a:xfrm>
              <a:off x="4426" y="1559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5" name="Rectangle 11"/>
            <p:cNvSpPr>
              <a:spLocks noChangeArrowheads="1"/>
            </p:cNvSpPr>
            <p:nvPr/>
          </p:nvSpPr>
          <p:spPr bwMode="auto">
            <a:xfrm>
              <a:off x="5338" y="189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6" name="Line 12"/>
            <p:cNvSpPr>
              <a:spLocks noChangeShapeType="1"/>
            </p:cNvSpPr>
            <p:nvPr/>
          </p:nvSpPr>
          <p:spPr bwMode="auto">
            <a:xfrm flipV="1">
              <a:off x="3744" y="1654"/>
              <a:ext cx="682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7" name="Line 13"/>
            <p:cNvSpPr>
              <a:spLocks noChangeShapeType="1"/>
            </p:cNvSpPr>
            <p:nvPr/>
          </p:nvSpPr>
          <p:spPr bwMode="auto">
            <a:xfrm flipH="1">
              <a:off x="4426" y="1751"/>
              <a:ext cx="9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8" name="Line 14"/>
            <p:cNvSpPr>
              <a:spLocks noChangeShapeType="1"/>
            </p:cNvSpPr>
            <p:nvPr/>
          </p:nvSpPr>
          <p:spPr bwMode="auto">
            <a:xfrm>
              <a:off x="4618" y="1655"/>
              <a:ext cx="72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9" name="Line 15"/>
            <p:cNvSpPr>
              <a:spLocks noChangeShapeType="1"/>
            </p:cNvSpPr>
            <p:nvPr/>
          </p:nvSpPr>
          <p:spPr bwMode="auto">
            <a:xfrm>
              <a:off x="4522" y="2279"/>
              <a:ext cx="672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0" name="Line 16"/>
            <p:cNvSpPr>
              <a:spLocks noChangeShapeType="1"/>
            </p:cNvSpPr>
            <p:nvPr/>
          </p:nvSpPr>
          <p:spPr bwMode="auto">
            <a:xfrm flipH="1">
              <a:off x="5338" y="2087"/>
              <a:ext cx="9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1" name="Line 17"/>
            <p:cNvSpPr>
              <a:spLocks noChangeShapeType="1"/>
            </p:cNvSpPr>
            <p:nvPr/>
          </p:nvSpPr>
          <p:spPr bwMode="auto">
            <a:xfrm>
              <a:off x="4426" y="2375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2" name="Line 18"/>
            <p:cNvSpPr>
              <a:spLocks noChangeShapeType="1"/>
            </p:cNvSpPr>
            <p:nvPr/>
          </p:nvSpPr>
          <p:spPr bwMode="auto">
            <a:xfrm flipV="1">
              <a:off x="4522" y="2759"/>
              <a:ext cx="67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3" name="Line 19"/>
            <p:cNvSpPr>
              <a:spLocks noChangeShapeType="1"/>
            </p:cNvSpPr>
            <p:nvPr/>
          </p:nvSpPr>
          <p:spPr bwMode="auto">
            <a:xfrm>
              <a:off x="3514" y="2711"/>
              <a:ext cx="81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4" name="Line 20"/>
            <p:cNvSpPr>
              <a:spLocks noChangeShapeType="1"/>
            </p:cNvSpPr>
            <p:nvPr/>
          </p:nvSpPr>
          <p:spPr bwMode="auto">
            <a:xfrm flipH="1">
              <a:off x="3418" y="1943"/>
              <a:ext cx="192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5" name="Line 21"/>
            <p:cNvSpPr>
              <a:spLocks noChangeShapeType="1"/>
            </p:cNvSpPr>
            <p:nvPr/>
          </p:nvSpPr>
          <p:spPr bwMode="auto">
            <a:xfrm>
              <a:off x="3706" y="1943"/>
              <a:ext cx="672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6" name="Text Box 22"/>
            <p:cNvSpPr txBox="1">
              <a:spLocks noChangeArrowheads="1"/>
            </p:cNvSpPr>
            <p:nvPr/>
          </p:nvSpPr>
          <p:spPr bwMode="auto">
            <a:xfrm>
              <a:off x="3274" y="151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26717" name="Text Box 23"/>
            <p:cNvSpPr txBox="1">
              <a:spLocks noChangeArrowheads="1"/>
            </p:cNvSpPr>
            <p:nvPr/>
          </p:nvSpPr>
          <p:spPr bwMode="auto">
            <a:xfrm>
              <a:off x="4176" y="129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26718" name="Text Box 24"/>
            <p:cNvSpPr txBox="1">
              <a:spLocks noChangeArrowheads="1"/>
            </p:cNvSpPr>
            <p:nvPr/>
          </p:nvSpPr>
          <p:spPr bwMode="auto">
            <a:xfrm>
              <a:off x="5376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  <p:sp>
          <p:nvSpPr>
            <p:cNvPr id="26719" name="Text Box 25"/>
            <p:cNvSpPr txBox="1">
              <a:spLocks noChangeArrowheads="1"/>
            </p:cNvSpPr>
            <p:nvPr/>
          </p:nvSpPr>
          <p:spPr bwMode="auto">
            <a:xfrm>
              <a:off x="5376" y="240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4</a:t>
              </a:r>
            </a:p>
          </p:txBody>
        </p:sp>
        <p:sp>
          <p:nvSpPr>
            <p:cNvPr id="26720" name="Text Box 26"/>
            <p:cNvSpPr txBox="1">
              <a:spLocks noChangeArrowheads="1"/>
            </p:cNvSpPr>
            <p:nvPr/>
          </p:nvSpPr>
          <p:spPr bwMode="auto">
            <a:xfrm>
              <a:off x="4560" y="292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5</a:t>
              </a:r>
            </a:p>
          </p:txBody>
        </p:sp>
        <p:sp>
          <p:nvSpPr>
            <p:cNvPr id="26721" name="Text Box 27"/>
            <p:cNvSpPr txBox="1">
              <a:spLocks noChangeArrowheads="1"/>
            </p:cNvSpPr>
            <p:nvPr/>
          </p:nvSpPr>
          <p:spPr bwMode="auto">
            <a:xfrm>
              <a:off x="3456" y="273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6</a:t>
              </a:r>
            </a:p>
          </p:txBody>
        </p:sp>
        <p:sp>
          <p:nvSpPr>
            <p:cNvPr id="26722" name="Text Box 28"/>
            <p:cNvSpPr txBox="1">
              <a:spLocks noChangeArrowheads="1"/>
            </p:cNvSpPr>
            <p:nvPr/>
          </p:nvSpPr>
          <p:spPr bwMode="auto">
            <a:xfrm>
              <a:off x="4128" y="201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7</a:t>
              </a:r>
            </a:p>
          </p:txBody>
        </p:sp>
      </p:grpSp>
      <p:grpSp>
        <p:nvGrpSpPr>
          <p:cNvPr id="26630" name="Group 29"/>
          <p:cNvGrpSpPr>
            <a:grpSpLocks/>
          </p:cNvGrpSpPr>
          <p:nvPr/>
        </p:nvGrpSpPr>
        <p:grpSpPr bwMode="auto">
          <a:xfrm>
            <a:off x="549275" y="3611563"/>
            <a:ext cx="3962400" cy="2225675"/>
            <a:chOff x="816" y="2112"/>
            <a:chExt cx="2256" cy="1430"/>
          </a:xfrm>
        </p:grpSpPr>
        <p:sp>
          <p:nvSpPr>
            <p:cNvPr id="26631" name="Rectangle 30"/>
            <p:cNvSpPr>
              <a:spLocks noChangeArrowheads="1"/>
            </p:cNvSpPr>
            <p:nvPr/>
          </p:nvSpPr>
          <p:spPr bwMode="auto">
            <a:xfrm>
              <a:off x="1056" y="2160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26632" name="Rectangle 31"/>
            <p:cNvSpPr>
              <a:spLocks noChangeArrowheads="1"/>
            </p:cNvSpPr>
            <p:nvPr/>
          </p:nvSpPr>
          <p:spPr bwMode="auto">
            <a:xfrm>
              <a:off x="1056" y="2352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26633" name="Rectangle 32"/>
            <p:cNvSpPr>
              <a:spLocks noChangeArrowheads="1"/>
            </p:cNvSpPr>
            <p:nvPr/>
          </p:nvSpPr>
          <p:spPr bwMode="auto">
            <a:xfrm>
              <a:off x="1056" y="2544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" name="Rectangle 33"/>
            <p:cNvSpPr>
              <a:spLocks noChangeArrowheads="1"/>
            </p:cNvSpPr>
            <p:nvPr/>
          </p:nvSpPr>
          <p:spPr bwMode="auto">
            <a:xfrm>
              <a:off x="1056" y="2736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Rectangle 34"/>
            <p:cNvSpPr>
              <a:spLocks noChangeArrowheads="1"/>
            </p:cNvSpPr>
            <p:nvPr/>
          </p:nvSpPr>
          <p:spPr bwMode="auto">
            <a:xfrm>
              <a:off x="1056" y="2928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Rectangle 35"/>
            <p:cNvSpPr>
              <a:spLocks noChangeArrowheads="1"/>
            </p:cNvSpPr>
            <p:nvPr/>
          </p:nvSpPr>
          <p:spPr bwMode="auto">
            <a:xfrm>
              <a:off x="1056" y="3120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Rectangle 36"/>
            <p:cNvSpPr>
              <a:spLocks noChangeArrowheads="1"/>
            </p:cNvSpPr>
            <p:nvPr/>
          </p:nvSpPr>
          <p:spPr bwMode="auto">
            <a:xfrm>
              <a:off x="1056" y="3312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Text Box 37"/>
            <p:cNvSpPr txBox="1">
              <a:spLocks noChangeArrowheads="1"/>
            </p:cNvSpPr>
            <p:nvPr/>
          </p:nvSpPr>
          <p:spPr bwMode="auto">
            <a:xfrm>
              <a:off x="816" y="2112"/>
              <a:ext cx="185" cy="1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1</a:t>
              </a:r>
            </a:p>
            <a:p>
              <a:r>
                <a:rPr lang="en-US" sz="1800"/>
                <a:t>2</a:t>
              </a:r>
            </a:p>
            <a:p>
              <a:r>
                <a:rPr lang="en-US" sz="1800"/>
                <a:t>3</a:t>
              </a:r>
            </a:p>
            <a:p>
              <a:r>
                <a:rPr lang="en-US" sz="1800"/>
                <a:t>4</a:t>
              </a:r>
            </a:p>
            <a:p>
              <a:r>
                <a:rPr lang="en-US" sz="1800"/>
                <a:t>5</a:t>
              </a:r>
            </a:p>
            <a:p>
              <a:r>
                <a:rPr lang="en-US" sz="1800"/>
                <a:t>6</a:t>
              </a:r>
            </a:p>
            <a:p>
              <a:r>
                <a:rPr lang="en-US" sz="1800"/>
                <a:t>7</a:t>
              </a:r>
            </a:p>
          </p:txBody>
        </p:sp>
        <p:sp>
          <p:nvSpPr>
            <p:cNvPr id="26639" name="Line 38"/>
            <p:cNvSpPr>
              <a:spLocks noChangeShapeType="1"/>
            </p:cNvSpPr>
            <p:nvPr/>
          </p:nvSpPr>
          <p:spPr bwMode="auto">
            <a:xfrm>
              <a:off x="1200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Line 39"/>
            <p:cNvSpPr>
              <a:spLocks noChangeShapeType="1"/>
            </p:cNvSpPr>
            <p:nvPr/>
          </p:nvSpPr>
          <p:spPr bwMode="auto">
            <a:xfrm>
              <a:off x="1200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Line 40"/>
            <p:cNvSpPr>
              <a:spLocks noChangeShapeType="1"/>
            </p:cNvSpPr>
            <p:nvPr/>
          </p:nvSpPr>
          <p:spPr bwMode="auto">
            <a:xfrm>
              <a:off x="1200" y="24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Line 41"/>
            <p:cNvSpPr>
              <a:spLocks noChangeShapeType="1"/>
            </p:cNvSpPr>
            <p:nvPr/>
          </p:nvSpPr>
          <p:spPr bwMode="auto">
            <a:xfrm>
              <a:off x="1200" y="28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Line 42"/>
            <p:cNvSpPr>
              <a:spLocks noChangeShapeType="1"/>
            </p:cNvSpPr>
            <p:nvPr/>
          </p:nvSpPr>
          <p:spPr bwMode="auto">
            <a:xfrm>
              <a:off x="1200" y="3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Line 43"/>
            <p:cNvSpPr>
              <a:spLocks noChangeShapeType="1"/>
            </p:cNvSpPr>
            <p:nvPr/>
          </p:nvSpPr>
          <p:spPr bwMode="auto">
            <a:xfrm>
              <a:off x="120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" name="Line 44"/>
            <p:cNvSpPr>
              <a:spLocks noChangeShapeType="1"/>
            </p:cNvSpPr>
            <p:nvPr/>
          </p:nvSpPr>
          <p:spPr bwMode="auto">
            <a:xfrm>
              <a:off x="1200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Rectangle 45"/>
            <p:cNvSpPr>
              <a:spLocks noChangeArrowheads="1"/>
            </p:cNvSpPr>
            <p:nvPr/>
          </p:nvSpPr>
          <p:spPr bwMode="auto">
            <a:xfrm>
              <a:off x="1488" y="2208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</a:t>
              </a:r>
            </a:p>
          </p:txBody>
        </p:sp>
        <p:sp>
          <p:nvSpPr>
            <p:cNvPr id="26647" name="Rectangle 46"/>
            <p:cNvSpPr>
              <a:spLocks noChangeArrowheads="1"/>
            </p:cNvSpPr>
            <p:nvPr/>
          </p:nvSpPr>
          <p:spPr bwMode="auto">
            <a:xfrm>
              <a:off x="1632" y="2208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Rectangle 47"/>
            <p:cNvSpPr>
              <a:spLocks noChangeArrowheads="1"/>
            </p:cNvSpPr>
            <p:nvPr/>
          </p:nvSpPr>
          <p:spPr bwMode="auto">
            <a:xfrm>
              <a:off x="1920" y="2208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5</a:t>
              </a:r>
            </a:p>
          </p:txBody>
        </p:sp>
        <p:sp>
          <p:nvSpPr>
            <p:cNvPr id="26649" name="Rectangle 48"/>
            <p:cNvSpPr>
              <a:spLocks noChangeArrowheads="1"/>
            </p:cNvSpPr>
            <p:nvPr/>
          </p:nvSpPr>
          <p:spPr bwMode="auto">
            <a:xfrm>
              <a:off x="2064" y="2208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" name="Rectangle 49"/>
            <p:cNvSpPr>
              <a:spLocks noChangeArrowheads="1"/>
            </p:cNvSpPr>
            <p:nvPr/>
          </p:nvSpPr>
          <p:spPr bwMode="auto">
            <a:xfrm>
              <a:off x="2352" y="2208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6</a:t>
              </a:r>
            </a:p>
          </p:txBody>
        </p:sp>
        <p:sp>
          <p:nvSpPr>
            <p:cNvPr id="26651" name="Rectangle 50"/>
            <p:cNvSpPr>
              <a:spLocks noChangeArrowheads="1"/>
            </p:cNvSpPr>
            <p:nvPr/>
          </p:nvSpPr>
          <p:spPr bwMode="auto">
            <a:xfrm>
              <a:off x="2496" y="2208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Line 51"/>
            <p:cNvSpPr>
              <a:spLocks noChangeShapeType="1"/>
            </p:cNvSpPr>
            <p:nvPr/>
          </p:nvSpPr>
          <p:spPr bwMode="auto">
            <a:xfrm>
              <a:off x="1728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3" name="Line 52"/>
            <p:cNvSpPr>
              <a:spLocks noChangeShapeType="1"/>
            </p:cNvSpPr>
            <p:nvPr/>
          </p:nvSpPr>
          <p:spPr bwMode="auto">
            <a:xfrm>
              <a:off x="2160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Rectangle 53"/>
            <p:cNvSpPr>
              <a:spLocks noChangeArrowheads="1"/>
            </p:cNvSpPr>
            <p:nvPr/>
          </p:nvSpPr>
          <p:spPr bwMode="auto">
            <a:xfrm>
              <a:off x="1488" y="2400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3</a:t>
              </a:r>
            </a:p>
          </p:txBody>
        </p:sp>
        <p:sp>
          <p:nvSpPr>
            <p:cNvPr id="26655" name="Rectangle 54"/>
            <p:cNvSpPr>
              <a:spLocks noChangeArrowheads="1"/>
            </p:cNvSpPr>
            <p:nvPr/>
          </p:nvSpPr>
          <p:spPr bwMode="auto">
            <a:xfrm>
              <a:off x="1632" y="2400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Rectangle 55"/>
            <p:cNvSpPr>
              <a:spLocks noChangeArrowheads="1"/>
            </p:cNvSpPr>
            <p:nvPr/>
          </p:nvSpPr>
          <p:spPr bwMode="auto">
            <a:xfrm>
              <a:off x="1920" y="2400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6657" name="Rectangle 56"/>
            <p:cNvSpPr>
              <a:spLocks noChangeArrowheads="1"/>
            </p:cNvSpPr>
            <p:nvPr/>
          </p:nvSpPr>
          <p:spPr bwMode="auto">
            <a:xfrm>
              <a:off x="2064" y="2400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8" name="Rectangle 57"/>
            <p:cNvSpPr>
              <a:spLocks noChangeArrowheads="1"/>
            </p:cNvSpPr>
            <p:nvPr/>
          </p:nvSpPr>
          <p:spPr bwMode="auto">
            <a:xfrm>
              <a:off x="2352" y="2400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7</a:t>
              </a:r>
            </a:p>
          </p:txBody>
        </p:sp>
        <p:sp>
          <p:nvSpPr>
            <p:cNvPr id="26659" name="Rectangle 58"/>
            <p:cNvSpPr>
              <a:spLocks noChangeArrowheads="1"/>
            </p:cNvSpPr>
            <p:nvPr/>
          </p:nvSpPr>
          <p:spPr bwMode="auto">
            <a:xfrm>
              <a:off x="2496" y="2400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Line 59"/>
            <p:cNvSpPr>
              <a:spLocks noChangeShapeType="1"/>
            </p:cNvSpPr>
            <p:nvPr/>
          </p:nvSpPr>
          <p:spPr bwMode="auto">
            <a:xfrm>
              <a:off x="1728" y="24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1" name="Line 60"/>
            <p:cNvSpPr>
              <a:spLocks noChangeShapeType="1"/>
            </p:cNvSpPr>
            <p:nvPr/>
          </p:nvSpPr>
          <p:spPr bwMode="auto">
            <a:xfrm>
              <a:off x="2160" y="24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2" name="Rectangle 61"/>
            <p:cNvSpPr>
              <a:spLocks noChangeArrowheads="1"/>
            </p:cNvSpPr>
            <p:nvPr/>
          </p:nvSpPr>
          <p:spPr bwMode="auto">
            <a:xfrm>
              <a:off x="1488" y="2592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</a:t>
              </a:r>
            </a:p>
          </p:txBody>
        </p:sp>
        <p:sp>
          <p:nvSpPr>
            <p:cNvPr id="26663" name="Rectangle 62"/>
            <p:cNvSpPr>
              <a:spLocks noChangeArrowheads="1"/>
            </p:cNvSpPr>
            <p:nvPr/>
          </p:nvSpPr>
          <p:spPr bwMode="auto">
            <a:xfrm>
              <a:off x="1632" y="2592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4" name="Rectangle 63"/>
            <p:cNvSpPr>
              <a:spLocks noChangeArrowheads="1"/>
            </p:cNvSpPr>
            <p:nvPr/>
          </p:nvSpPr>
          <p:spPr bwMode="auto">
            <a:xfrm>
              <a:off x="1920" y="2592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4</a:t>
              </a:r>
            </a:p>
          </p:txBody>
        </p:sp>
        <p:sp>
          <p:nvSpPr>
            <p:cNvPr id="26665" name="Rectangle 64"/>
            <p:cNvSpPr>
              <a:spLocks noChangeArrowheads="1"/>
            </p:cNvSpPr>
            <p:nvPr/>
          </p:nvSpPr>
          <p:spPr bwMode="auto">
            <a:xfrm>
              <a:off x="2064" y="2592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6" name="Line 65"/>
            <p:cNvSpPr>
              <a:spLocks noChangeShapeType="1"/>
            </p:cNvSpPr>
            <p:nvPr/>
          </p:nvSpPr>
          <p:spPr bwMode="auto">
            <a:xfrm>
              <a:off x="1728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7" name="Rectangle 66"/>
            <p:cNvSpPr>
              <a:spLocks noChangeArrowheads="1"/>
            </p:cNvSpPr>
            <p:nvPr/>
          </p:nvSpPr>
          <p:spPr bwMode="auto">
            <a:xfrm>
              <a:off x="1488" y="2784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3</a:t>
              </a:r>
            </a:p>
          </p:txBody>
        </p:sp>
        <p:sp>
          <p:nvSpPr>
            <p:cNvPr id="26668" name="Rectangle 67"/>
            <p:cNvSpPr>
              <a:spLocks noChangeArrowheads="1"/>
            </p:cNvSpPr>
            <p:nvPr/>
          </p:nvSpPr>
          <p:spPr bwMode="auto">
            <a:xfrm>
              <a:off x="1632" y="2784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9" name="Rectangle 68"/>
            <p:cNvSpPr>
              <a:spLocks noChangeArrowheads="1"/>
            </p:cNvSpPr>
            <p:nvPr/>
          </p:nvSpPr>
          <p:spPr bwMode="auto">
            <a:xfrm>
              <a:off x="1920" y="2784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7</a:t>
              </a:r>
            </a:p>
          </p:txBody>
        </p:sp>
        <p:sp>
          <p:nvSpPr>
            <p:cNvPr id="26670" name="Rectangle 69"/>
            <p:cNvSpPr>
              <a:spLocks noChangeArrowheads="1"/>
            </p:cNvSpPr>
            <p:nvPr/>
          </p:nvSpPr>
          <p:spPr bwMode="auto">
            <a:xfrm>
              <a:off x="2064" y="2784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1" name="Rectangle 70"/>
            <p:cNvSpPr>
              <a:spLocks noChangeArrowheads="1"/>
            </p:cNvSpPr>
            <p:nvPr/>
          </p:nvSpPr>
          <p:spPr bwMode="auto">
            <a:xfrm>
              <a:off x="2352" y="2784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5</a:t>
              </a:r>
            </a:p>
          </p:txBody>
        </p:sp>
        <p:sp>
          <p:nvSpPr>
            <p:cNvPr id="26672" name="Rectangle 71"/>
            <p:cNvSpPr>
              <a:spLocks noChangeArrowheads="1"/>
            </p:cNvSpPr>
            <p:nvPr/>
          </p:nvSpPr>
          <p:spPr bwMode="auto">
            <a:xfrm>
              <a:off x="2496" y="2784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3" name="Line 72"/>
            <p:cNvSpPr>
              <a:spLocks noChangeShapeType="1"/>
            </p:cNvSpPr>
            <p:nvPr/>
          </p:nvSpPr>
          <p:spPr bwMode="auto">
            <a:xfrm>
              <a:off x="1728" y="28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4" name="Line 73"/>
            <p:cNvSpPr>
              <a:spLocks noChangeShapeType="1"/>
            </p:cNvSpPr>
            <p:nvPr/>
          </p:nvSpPr>
          <p:spPr bwMode="auto">
            <a:xfrm>
              <a:off x="2160" y="28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5" name="Rectangle 74"/>
            <p:cNvSpPr>
              <a:spLocks noChangeArrowheads="1"/>
            </p:cNvSpPr>
            <p:nvPr/>
          </p:nvSpPr>
          <p:spPr bwMode="auto">
            <a:xfrm>
              <a:off x="1488" y="2976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6</a:t>
              </a:r>
            </a:p>
          </p:txBody>
        </p:sp>
        <p:sp>
          <p:nvSpPr>
            <p:cNvPr id="26676" name="Rectangle 75"/>
            <p:cNvSpPr>
              <a:spLocks noChangeArrowheads="1"/>
            </p:cNvSpPr>
            <p:nvPr/>
          </p:nvSpPr>
          <p:spPr bwMode="auto">
            <a:xfrm>
              <a:off x="1632" y="2976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7" name="Rectangle 76"/>
            <p:cNvSpPr>
              <a:spLocks noChangeArrowheads="1"/>
            </p:cNvSpPr>
            <p:nvPr/>
          </p:nvSpPr>
          <p:spPr bwMode="auto">
            <a:xfrm>
              <a:off x="1920" y="2976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6678" name="Rectangle 77"/>
            <p:cNvSpPr>
              <a:spLocks noChangeArrowheads="1"/>
            </p:cNvSpPr>
            <p:nvPr/>
          </p:nvSpPr>
          <p:spPr bwMode="auto">
            <a:xfrm>
              <a:off x="2064" y="2976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9" name="Rectangle 78"/>
            <p:cNvSpPr>
              <a:spLocks noChangeArrowheads="1"/>
            </p:cNvSpPr>
            <p:nvPr/>
          </p:nvSpPr>
          <p:spPr bwMode="auto">
            <a:xfrm>
              <a:off x="2352" y="2976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7</a:t>
              </a:r>
            </a:p>
          </p:txBody>
        </p:sp>
        <p:sp>
          <p:nvSpPr>
            <p:cNvPr id="26680" name="Rectangle 79"/>
            <p:cNvSpPr>
              <a:spLocks noChangeArrowheads="1"/>
            </p:cNvSpPr>
            <p:nvPr/>
          </p:nvSpPr>
          <p:spPr bwMode="auto">
            <a:xfrm>
              <a:off x="2496" y="2976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1" name="Rectangle 80"/>
            <p:cNvSpPr>
              <a:spLocks noChangeArrowheads="1"/>
            </p:cNvSpPr>
            <p:nvPr/>
          </p:nvSpPr>
          <p:spPr bwMode="auto">
            <a:xfrm>
              <a:off x="2784" y="2976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4</a:t>
              </a:r>
            </a:p>
          </p:txBody>
        </p:sp>
        <p:sp>
          <p:nvSpPr>
            <p:cNvPr id="26682" name="Rectangle 81"/>
            <p:cNvSpPr>
              <a:spLocks noChangeArrowheads="1"/>
            </p:cNvSpPr>
            <p:nvPr/>
          </p:nvSpPr>
          <p:spPr bwMode="auto">
            <a:xfrm>
              <a:off x="2928" y="2976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3" name="Line 82"/>
            <p:cNvSpPr>
              <a:spLocks noChangeShapeType="1"/>
            </p:cNvSpPr>
            <p:nvPr/>
          </p:nvSpPr>
          <p:spPr bwMode="auto">
            <a:xfrm>
              <a:off x="1728" y="30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4" name="Line 83"/>
            <p:cNvSpPr>
              <a:spLocks noChangeShapeType="1"/>
            </p:cNvSpPr>
            <p:nvPr/>
          </p:nvSpPr>
          <p:spPr bwMode="auto">
            <a:xfrm>
              <a:off x="2160" y="30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5" name="Line 84"/>
            <p:cNvSpPr>
              <a:spLocks noChangeShapeType="1"/>
            </p:cNvSpPr>
            <p:nvPr/>
          </p:nvSpPr>
          <p:spPr bwMode="auto">
            <a:xfrm>
              <a:off x="2592" y="30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6" name="Rectangle 85"/>
            <p:cNvSpPr>
              <a:spLocks noChangeArrowheads="1"/>
            </p:cNvSpPr>
            <p:nvPr/>
          </p:nvSpPr>
          <p:spPr bwMode="auto">
            <a:xfrm>
              <a:off x="1488" y="3168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6687" name="Rectangle 86"/>
            <p:cNvSpPr>
              <a:spLocks noChangeArrowheads="1"/>
            </p:cNvSpPr>
            <p:nvPr/>
          </p:nvSpPr>
          <p:spPr bwMode="auto">
            <a:xfrm>
              <a:off x="1632" y="3168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8" name="Rectangle 87"/>
            <p:cNvSpPr>
              <a:spLocks noChangeArrowheads="1"/>
            </p:cNvSpPr>
            <p:nvPr/>
          </p:nvSpPr>
          <p:spPr bwMode="auto">
            <a:xfrm>
              <a:off x="1920" y="3168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5</a:t>
              </a:r>
            </a:p>
          </p:txBody>
        </p:sp>
        <p:sp>
          <p:nvSpPr>
            <p:cNvPr id="26689" name="Rectangle 88"/>
            <p:cNvSpPr>
              <a:spLocks noChangeArrowheads="1"/>
            </p:cNvSpPr>
            <p:nvPr/>
          </p:nvSpPr>
          <p:spPr bwMode="auto">
            <a:xfrm>
              <a:off x="2064" y="3168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0" name="Line 89"/>
            <p:cNvSpPr>
              <a:spLocks noChangeShapeType="1"/>
            </p:cNvSpPr>
            <p:nvPr/>
          </p:nvSpPr>
          <p:spPr bwMode="auto">
            <a:xfrm>
              <a:off x="1728" y="32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1" name="Rectangle 90"/>
            <p:cNvSpPr>
              <a:spLocks noChangeArrowheads="1"/>
            </p:cNvSpPr>
            <p:nvPr/>
          </p:nvSpPr>
          <p:spPr bwMode="auto">
            <a:xfrm>
              <a:off x="1488" y="3360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4</a:t>
              </a:r>
            </a:p>
          </p:txBody>
        </p:sp>
        <p:sp>
          <p:nvSpPr>
            <p:cNvPr id="26692" name="Rectangle 91"/>
            <p:cNvSpPr>
              <a:spLocks noChangeArrowheads="1"/>
            </p:cNvSpPr>
            <p:nvPr/>
          </p:nvSpPr>
          <p:spPr bwMode="auto">
            <a:xfrm>
              <a:off x="1632" y="3360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3" name="Rectangle 92"/>
            <p:cNvSpPr>
              <a:spLocks noChangeArrowheads="1"/>
            </p:cNvSpPr>
            <p:nvPr/>
          </p:nvSpPr>
          <p:spPr bwMode="auto">
            <a:xfrm>
              <a:off x="1920" y="3360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5</a:t>
              </a:r>
            </a:p>
          </p:txBody>
        </p:sp>
        <p:sp>
          <p:nvSpPr>
            <p:cNvPr id="26694" name="Rectangle 93"/>
            <p:cNvSpPr>
              <a:spLocks noChangeArrowheads="1"/>
            </p:cNvSpPr>
            <p:nvPr/>
          </p:nvSpPr>
          <p:spPr bwMode="auto">
            <a:xfrm>
              <a:off x="2064" y="3360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5" name="Rectangle 94"/>
            <p:cNvSpPr>
              <a:spLocks noChangeArrowheads="1"/>
            </p:cNvSpPr>
            <p:nvPr/>
          </p:nvSpPr>
          <p:spPr bwMode="auto">
            <a:xfrm>
              <a:off x="2352" y="3360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</a:t>
              </a:r>
            </a:p>
          </p:txBody>
        </p:sp>
        <p:sp>
          <p:nvSpPr>
            <p:cNvPr id="26696" name="Rectangle 95"/>
            <p:cNvSpPr>
              <a:spLocks noChangeArrowheads="1"/>
            </p:cNvSpPr>
            <p:nvPr/>
          </p:nvSpPr>
          <p:spPr bwMode="auto">
            <a:xfrm>
              <a:off x="2496" y="3360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7" name="Line 96"/>
            <p:cNvSpPr>
              <a:spLocks noChangeShapeType="1"/>
            </p:cNvSpPr>
            <p:nvPr/>
          </p:nvSpPr>
          <p:spPr bwMode="auto">
            <a:xfrm>
              <a:off x="1728" y="34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8" name="Line 97"/>
            <p:cNvSpPr>
              <a:spLocks noChangeShapeType="1"/>
            </p:cNvSpPr>
            <p:nvPr/>
          </p:nvSpPr>
          <p:spPr bwMode="auto">
            <a:xfrm>
              <a:off x="2160" y="34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4053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Bookman Old Style" charset="0"/>
                <a:ea typeface="ＭＳ Ｐゴシック" charset="0"/>
                <a:cs typeface="ＭＳ Ｐゴシック" charset="0"/>
              </a:rPr>
              <a:t>Runtime table</a:t>
            </a:r>
            <a:br>
              <a:rPr lang="en-US" dirty="0">
                <a:latin typeface="Bookman Old Style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Bookman Old Sty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E6C1F4-FA39-0747-9BE9-AA18D814192C}" type="slidenum">
              <a:rPr lang="en-US" sz="1400">
                <a:solidFill>
                  <a:schemeClr val="tx2"/>
                </a:solidFill>
                <a:latin typeface="Calibri" charset="0"/>
              </a:rPr>
              <a:pPr eaLnBrk="1" hangingPunct="1"/>
              <a:t>24</a:t>
            </a:fld>
            <a:endParaRPr lang="en-US" sz="1400">
              <a:solidFill>
                <a:schemeClr val="tx2"/>
              </a:solidFill>
              <a:latin typeface="Calibri" charset="0"/>
            </a:endParaRPr>
          </a:p>
        </p:txBody>
      </p:sp>
      <p:graphicFrame>
        <p:nvGraphicFramePr>
          <p:cNvPr id="1865732" name="Group 4"/>
          <p:cNvGraphicFramePr>
            <a:graphicFrameLocks noGrp="1"/>
          </p:cNvGraphicFramePr>
          <p:nvPr/>
        </p:nvGraphicFramePr>
        <p:xfrm>
          <a:off x="0" y="1163638"/>
          <a:ext cx="9144000" cy="5224463"/>
        </p:xfrm>
        <a:graphic>
          <a:graphicData uri="http://schemas.openxmlformats.org/drawingml/2006/table">
            <a:tbl>
              <a:tblPr/>
              <a:tblGrid>
                <a:gridCol w="369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3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36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Char char="n"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 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 vertices, 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 edges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 no parallel edges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 no self-loops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Edge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Adjacency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Adjacency Matrix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Space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Finding all adjacent vertices to 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Determining if 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is adjacent to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 w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adding a vertex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adding an edge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removing vertex 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removing an edge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65826" name="Group 98"/>
          <p:cNvGraphicFramePr>
            <a:graphicFrameLocks noGrp="1"/>
          </p:cNvGraphicFramePr>
          <p:nvPr/>
        </p:nvGraphicFramePr>
        <p:xfrm>
          <a:off x="0" y="1163638"/>
          <a:ext cx="9144000" cy="5224463"/>
        </p:xfrm>
        <a:graphic>
          <a:graphicData uri="http://schemas.openxmlformats.org/drawingml/2006/table">
            <a:tbl>
              <a:tblPr/>
              <a:tblGrid>
                <a:gridCol w="369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3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36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Char char="n"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 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 vertices, 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 edges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 no parallel edges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 no self-loops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Edge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Adjacency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Adjacency Matrix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Space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n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+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 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n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+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 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Finding all adjacent vertices to 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deg(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Determining if 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is adjacent to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 w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deg(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adding a vertex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adding an edge to 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removing vertex 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removing an edge from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deg(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6259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you think of other examples of graphs modelling real-world situations?</a:t>
            </a:r>
          </a:p>
          <a:p>
            <a:r>
              <a:rPr lang="en-GB" dirty="0"/>
              <a:t>What are the </a:t>
            </a:r>
            <a:r>
              <a:rPr lang="en-GB" b="1" dirty="0"/>
              <a:t>nodes.</a:t>
            </a:r>
            <a:r>
              <a:rPr lang="en-GB" dirty="0"/>
              <a:t> (what data is stored)</a:t>
            </a:r>
          </a:p>
          <a:p>
            <a:r>
              <a:rPr lang="en-GB" dirty="0"/>
              <a:t>What are the </a:t>
            </a:r>
            <a:r>
              <a:rPr lang="en-GB" b="1" dirty="0"/>
              <a:t>edges</a:t>
            </a:r>
            <a:r>
              <a:rPr lang="en-GB" dirty="0"/>
              <a:t>. (what data is stored)</a:t>
            </a:r>
          </a:p>
          <a:p>
            <a:r>
              <a:rPr lang="en-GB" dirty="0"/>
              <a:t>Is it </a:t>
            </a:r>
            <a:r>
              <a:rPr lang="en-GB" b="1" dirty="0"/>
              <a:t>directed</a:t>
            </a:r>
            <a:r>
              <a:rPr lang="en-GB" dirty="0"/>
              <a:t> or </a:t>
            </a:r>
            <a:r>
              <a:rPr lang="en-GB" b="1" dirty="0"/>
              <a:t>undirected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0248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302A5F6-A493-C442-86FB-A58E50D6CB64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 2 Edge Types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41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b="1" dirty="0">
                <a:latin typeface="Tahoma" charset="0"/>
              </a:rPr>
              <a:t>Directed</a:t>
            </a:r>
            <a:r>
              <a:rPr lang="en-US" sz="2000" dirty="0">
                <a:latin typeface="Tahoma" charset="0"/>
              </a:rPr>
              <a:t> edge (</a:t>
            </a:r>
            <a:r>
              <a:rPr lang="en-US" sz="2000" b="1" dirty="0">
                <a:latin typeface="Tahoma" charset="0"/>
              </a:rPr>
              <a:t>ARROW</a:t>
            </a:r>
            <a:r>
              <a:rPr lang="en-US" sz="2000" dirty="0">
                <a:latin typeface="Tahoma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ordered pair of vertices</a:t>
            </a:r>
            <a:r>
              <a:rPr lang="en-US" sz="1800" dirty="0">
                <a:latin typeface="Times New Roman" charset="0"/>
              </a:rPr>
              <a:t> (</a:t>
            </a:r>
            <a:r>
              <a:rPr lang="en-US" sz="1800" b="1" i="1" dirty="0" err="1">
                <a:latin typeface="Times New Roman" charset="0"/>
              </a:rPr>
              <a:t>u</a:t>
            </a:r>
            <a:r>
              <a:rPr lang="en-US" sz="1800" dirty="0" err="1">
                <a:latin typeface="Times New Roman" charset="0"/>
              </a:rPr>
              <a:t>,</a:t>
            </a:r>
            <a:r>
              <a:rPr lang="en-US" sz="1800" b="1" i="1" dirty="0" err="1">
                <a:latin typeface="Times New Roman" charset="0"/>
              </a:rPr>
              <a:t>v</a:t>
            </a:r>
            <a:r>
              <a:rPr lang="en-US" sz="1800" dirty="0">
                <a:latin typeface="Times New 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first vertex </a:t>
            </a:r>
            <a:r>
              <a:rPr lang="en-US" sz="1800" b="1" i="1" dirty="0">
                <a:latin typeface="Times New Roman" charset="0"/>
              </a:rPr>
              <a:t>u</a:t>
            </a:r>
            <a:r>
              <a:rPr lang="en-US" sz="1800" dirty="0">
                <a:latin typeface="Tahoma" charset="0"/>
              </a:rPr>
              <a:t> is the origin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second vertex </a:t>
            </a:r>
            <a:r>
              <a:rPr lang="en-US" sz="1800" b="1" i="1" dirty="0">
                <a:latin typeface="Times New Roman" charset="0"/>
              </a:rPr>
              <a:t>v</a:t>
            </a:r>
            <a:r>
              <a:rPr lang="en-US" sz="1800" dirty="0">
                <a:latin typeface="Tahoma" charset="0"/>
              </a:rPr>
              <a:t> is the destination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e.g., a flight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>
                <a:latin typeface="Tahoma" charset="0"/>
              </a:rPr>
              <a:t>Undirected</a:t>
            </a:r>
            <a:r>
              <a:rPr lang="en-US" sz="2000" dirty="0">
                <a:latin typeface="Tahoma" charset="0"/>
              </a:rPr>
              <a:t> edge (</a:t>
            </a:r>
            <a:r>
              <a:rPr lang="en-US" sz="2000" b="1" dirty="0">
                <a:latin typeface="Tahoma" charset="0"/>
              </a:rPr>
              <a:t>no arrow</a:t>
            </a:r>
            <a:r>
              <a:rPr lang="en-US" sz="2000" dirty="0">
                <a:latin typeface="Tahoma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unordered pair of vertices</a:t>
            </a:r>
            <a:r>
              <a:rPr lang="en-US" sz="1800" dirty="0">
                <a:latin typeface="Times New Roman" charset="0"/>
              </a:rPr>
              <a:t> (</a:t>
            </a:r>
            <a:r>
              <a:rPr lang="en-US" sz="1800" b="1" i="1" dirty="0" err="1">
                <a:latin typeface="Times New Roman" charset="0"/>
              </a:rPr>
              <a:t>u</a:t>
            </a:r>
            <a:r>
              <a:rPr lang="en-US" sz="1800" dirty="0" err="1">
                <a:latin typeface="Times New Roman" charset="0"/>
              </a:rPr>
              <a:t>,</a:t>
            </a:r>
            <a:r>
              <a:rPr lang="en-US" sz="1800" b="1" i="1" dirty="0" err="1">
                <a:latin typeface="Times New Roman" charset="0"/>
              </a:rPr>
              <a:t>v</a:t>
            </a:r>
            <a:r>
              <a:rPr lang="en-US" sz="1800" dirty="0">
                <a:latin typeface="Times New 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e.g., a flight route</a:t>
            </a:r>
            <a:endParaRPr lang="en-US" sz="180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b="1" dirty="0">
                <a:latin typeface="Tahoma" charset="0"/>
              </a:rPr>
              <a:t>Directed</a:t>
            </a:r>
            <a:r>
              <a:rPr lang="en-US" sz="2000" dirty="0">
                <a:latin typeface="Tahoma" charset="0"/>
              </a:rPr>
              <a:t>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all the edges are directed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e.g., route network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>
                <a:latin typeface="Tahoma" charset="0"/>
              </a:rPr>
              <a:t>Undirected</a:t>
            </a:r>
            <a:r>
              <a:rPr lang="en-US" sz="2000" dirty="0">
                <a:latin typeface="Tahoma" charset="0"/>
              </a:rPr>
              <a:t>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all the edges are undirected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e.g., flight network</a:t>
            </a:r>
          </a:p>
        </p:txBody>
      </p:sp>
      <p:sp>
        <p:nvSpPr>
          <p:cNvPr id="6150" name="Oval 4"/>
          <p:cNvSpPr>
            <a:spLocks noChangeArrowheads="1"/>
          </p:cNvSpPr>
          <p:nvPr/>
        </p:nvSpPr>
        <p:spPr bwMode="auto">
          <a:xfrm>
            <a:off x="5257800" y="2200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6151" name="Oval 5"/>
          <p:cNvSpPr>
            <a:spLocks noChangeArrowheads="1"/>
          </p:cNvSpPr>
          <p:nvPr/>
        </p:nvSpPr>
        <p:spPr bwMode="auto">
          <a:xfrm>
            <a:off x="7750175" y="2200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PVD</a:t>
            </a:r>
          </a:p>
        </p:txBody>
      </p:sp>
      <p:cxnSp>
        <p:nvCxnSpPr>
          <p:cNvPr id="6152" name="AutoShape 7"/>
          <p:cNvCxnSpPr>
            <a:cxnSpLocks noChangeShapeType="1"/>
            <a:stCxn id="6150" idx="6"/>
            <a:endCxn id="6151" idx="2"/>
          </p:cNvCxnSpPr>
          <p:nvPr/>
        </p:nvCxnSpPr>
        <p:spPr bwMode="auto">
          <a:xfrm>
            <a:off x="6203950" y="2428875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5972175" y="1981200"/>
            <a:ext cx="1987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flight</a:t>
            </a:r>
          </a:p>
          <a:p>
            <a:pPr eaLnBrk="1" hangingPunct="1"/>
            <a:r>
              <a:rPr lang="en-US"/>
              <a:t>AA 1206</a:t>
            </a:r>
          </a:p>
        </p:txBody>
      </p:sp>
      <p:sp>
        <p:nvSpPr>
          <p:cNvPr id="6154" name="Oval 9"/>
          <p:cNvSpPr>
            <a:spLocks noChangeArrowheads="1"/>
          </p:cNvSpPr>
          <p:nvPr/>
        </p:nvSpPr>
        <p:spPr bwMode="auto">
          <a:xfrm>
            <a:off x="5267325" y="35369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6155" name="Oval 10"/>
          <p:cNvSpPr>
            <a:spLocks noChangeArrowheads="1"/>
          </p:cNvSpPr>
          <p:nvPr/>
        </p:nvSpPr>
        <p:spPr bwMode="auto">
          <a:xfrm>
            <a:off x="7759700" y="35369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PVD</a:t>
            </a:r>
          </a:p>
        </p:txBody>
      </p:sp>
      <p:cxnSp>
        <p:nvCxnSpPr>
          <p:cNvPr id="6156" name="AutoShape 11"/>
          <p:cNvCxnSpPr>
            <a:cxnSpLocks noChangeShapeType="1"/>
            <a:stCxn id="6154" idx="6"/>
            <a:endCxn id="6155" idx="2"/>
          </p:cNvCxnSpPr>
          <p:nvPr/>
        </p:nvCxnSpPr>
        <p:spPr bwMode="auto">
          <a:xfrm>
            <a:off x="6213475" y="3765550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6527800" y="3352800"/>
            <a:ext cx="8763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849</a:t>
            </a:r>
          </a:p>
          <a:p>
            <a:pPr eaLnBrk="1" hangingPunct="1"/>
            <a:r>
              <a:rPr lang="en-US"/>
              <a:t>miles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24128" y="4653136"/>
            <a:ext cx="31856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road between two points</a:t>
            </a:r>
          </a:p>
          <a:p>
            <a:r>
              <a:rPr lang="en-GB" dirty="0"/>
              <a:t>Could be </a:t>
            </a:r>
            <a:r>
              <a:rPr lang="en-GB" b="1" dirty="0"/>
              <a:t>one way </a:t>
            </a:r>
            <a:r>
              <a:rPr lang="en-GB" dirty="0"/>
              <a:t>(directed)</a:t>
            </a:r>
          </a:p>
          <a:p>
            <a:r>
              <a:rPr lang="en-GB" dirty="0"/>
              <a:t>Or </a:t>
            </a:r>
            <a:r>
              <a:rPr lang="en-GB" b="1" dirty="0"/>
              <a:t>two way </a:t>
            </a:r>
            <a:r>
              <a:rPr lang="en-GB" dirty="0"/>
              <a:t>(undirected)</a:t>
            </a:r>
          </a:p>
          <a:p>
            <a:endParaRPr lang="en-GB" dirty="0"/>
          </a:p>
          <a:p>
            <a:r>
              <a:rPr lang="en-GB" dirty="0"/>
              <a:t>Could have more than one edge</a:t>
            </a:r>
          </a:p>
          <a:p>
            <a:r>
              <a:rPr lang="en-GB" dirty="0"/>
              <a:t>(e.g. toll road and public road)</a:t>
            </a:r>
          </a:p>
        </p:txBody>
      </p:sp>
    </p:spTree>
    <p:extLst>
      <p:ext uri="{BB962C8B-B14F-4D97-AF65-F5344CB8AC3E}">
        <p14:creationId xmlns:p14="http://schemas.microsoft.com/office/powerpoint/2010/main" val="238710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B97510D-05B1-5549-924E-03CDC57F8A1D}" type="slidenum">
              <a:rPr lang="en-US" sz="1400"/>
              <a:pPr eaLnBrk="1" hangingPunct="1"/>
              <a:t>5</a:t>
            </a:fld>
            <a:endParaRPr lang="en-US" sz="1400"/>
          </a:p>
        </p:txBody>
      </p:sp>
      <p:graphicFrame>
        <p:nvGraphicFramePr>
          <p:cNvPr id="1026" name="Object 2052"/>
          <p:cNvGraphicFramePr>
            <a:graphicFrameLocks noChangeAspect="1"/>
          </p:cNvGraphicFramePr>
          <p:nvPr/>
        </p:nvGraphicFramePr>
        <p:xfrm>
          <a:off x="609600" y="1314450"/>
          <a:ext cx="80772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VISIO" r:id="rId3" imgW="10087200" imgH="7006320" progId="Visio.Drawing.6">
                  <p:embed/>
                </p:oleObj>
              </mc:Choice>
              <mc:Fallback>
                <p:oleObj name="VISIO" r:id="rId3" imgW="10087200" imgH="7006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14450"/>
                        <a:ext cx="8077200" cy="508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Applications</a:t>
            </a:r>
          </a:p>
        </p:txBody>
      </p:sp>
      <p:sp>
        <p:nvSpPr>
          <p:cNvPr id="1030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114800" cy="4724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b="1" dirty="0">
                <a:latin typeface="Tahoma" charset="0"/>
              </a:rPr>
              <a:t>Electronic circuits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Printed circuit board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Integrated circuit</a:t>
            </a:r>
          </a:p>
          <a:p>
            <a:pPr eaLnBrk="1" hangingPunct="1"/>
            <a:r>
              <a:rPr lang="en-US" sz="2400" b="1" dirty="0">
                <a:latin typeface="Tahoma" charset="0"/>
              </a:rPr>
              <a:t>Transportation networks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Highway network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Flight network</a:t>
            </a:r>
          </a:p>
          <a:p>
            <a:pPr eaLnBrk="1" hangingPunct="1"/>
            <a:r>
              <a:rPr lang="en-US" sz="2400" b="1" dirty="0">
                <a:latin typeface="Tahoma" charset="0"/>
              </a:rPr>
              <a:t>Computer networks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Local area network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Internet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Web</a:t>
            </a:r>
          </a:p>
          <a:p>
            <a:pPr eaLnBrk="1" hangingPunct="1"/>
            <a:r>
              <a:rPr lang="en-US" sz="2400" b="1" dirty="0">
                <a:latin typeface="Tahoma" charset="0"/>
              </a:rPr>
              <a:t>Databases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Entity-relationship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414492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95E5CC4-A06C-F54E-8B0B-A057DBC31A60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Terminology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79512" y="1676400"/>
            <a:ext cx="4478213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End vertices (or endpoints) of an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>
                <a:latin typeface="Tahoma" charset="0"/>
              </a:rPr>
              <a:t>U and V are the endpoints of 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Edges incident on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>
                <a:latin typeface="Tahoma" charset="0"/>
              </a:rPr>
              <a:t>a, d, and b are incident on V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Adjacent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>
                <a:latin typeface="Tahoma" charset="0"/>
              </a:rPr>
              <a:t>U and V are adjacent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Degree of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>
                <a:latin typeface="Tahoma" charset="0"/>
              </a:rPr>
              <a:t>X has degree 5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Parallel 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>
                <a:latin typeface="Tahoma" charset="0"/>
              </a:rPr>
              <a:t>h and </a:t>
            </a:r>
            <a:r>
              <a:rPr lang="en-US" sz="1800" b="1" dirty="0" err="1">
                <a:latin typeface="Tahoma" charset="0"/>
              </a:rPr>
              <a:t>i</a:t>
            </a:r>
            <a:r>
              <a:rPr lang="en-US" sz="1800" b="1" dirty="0">
                <a:latin typeface="Tahoma" charset="0"/>
              </a:rPr>
              <a:t> are parallel edges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Self-loop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>
                <a:latin typeface="Tahoma" charset="0"/>
              </a:rPr>
              <a:t>j is a self-loop</a:t>
            </a:r>
          </a:p>
        </p:txBody>
      </p:sp>
      <p:grpSp>
        <p:nvGrpSpPr>
          <p:cNvPr id="7174" name="Group 32"/>
          <p:cNvGrpSpPr>
            <a:grpSpLocks/>
          </p:cNvGrpSpPr>
          <p:nvPr/>
        </p:nvGrpSpPr>
        <p:grpSpPr bwMode="auto">
          <a:xfrm>
            <a:off x="4576763" y="2208213"/>
            <a:ext cx="4197350" cy="3200400"/>
            <a:chOff x="2808" y="1104"/>
            <a:chExt cx="2644" cy="2016"/>
          </a:xfrm>
        </p:grpSpPr>
        <p:sp>
          <p:nvSpPr>
            <p:cNvPr id="7175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7176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7177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7178" name="Oval 7"/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W</a:t>
              </a:r>
            </a:p>
          </p:txBody>
        </p:sp>
        <p:sp>
          <p:nvSpPr>
            <p:cNvPr id="7179" name="Oval 8"/>
            <p:cNvSpPr>
              <a:spLocks noChangeArrowheads="1"/>
            </p:cNvSpPr>
            <p:nvPr/>
          </p:nvSpPr>
          <p:spPr bwMode="auto">
            <a:xfrm>
              <a:off x="47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Z</a:t>
              </a:r>
            </a:p>
          </p:txBody>
        </p:sp>
        <p:cxnSp>
          <p:nvCxnSpPr>
            <p:cNvPr id="7180" name="AutoShape 9"/>
            <p:cNvCxnSpPr>
              <a:cxnSpLocks noChangeShapeType="1"/>
              <a:stCxn id="7177" idx="3"/>
              <a:endCxn id="7176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1" name="AutoShape 10"/>
            <p:cNvCxnSpPr>
              <a:cxnSpLocks noChangeShapeType="1"/>
              <a:stCxn id="7178" idx="1"/>
              <a:endCxn id="7176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2" name="AutoShape 11"/>
            <p:cNvCxnSpPr>
              <a:cxnSpLocks noChangeShapeType="1"/>
              <a:stCxn id="7178" idx="7"/>
              <a:endCxn id="7175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AutoShape 13"/>
            <p:cNvCxnSpPr>
              <a:cxnSpLocks noChangeShapeType="1"/>
              <a:stCxn id="7177" idx="5"/>
              <a:endCxn id="7175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AutoShape 14"/>
            <p:cNvCxnSpPr>
              <a:cxnSpLocks noChangeShapeType="1"/>
              <a:stCxn id="7177" idx="4"/>
              <a:endCxn id="7178" idx="0"/>
            </p:cNvCxnSpPr>
            <p:nvPr/>
          </p:nvCxnSpPr>
          <p:spPr bwMode="auto">
            <a:xfrm>
              <a:off x="3528" y="1398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5" name="Oval 15"/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Y</a:t>
              </a:r>
            </a:p>
          </p:txBody>
        </p:sp>
        <p:cxnSp>
          <p:nvCxnSpPr>
            <p:cNvPr id="7186" name="AutoShape 16"/>
            <p:cNvCxnSpPr>
              <a:cxnSpLocks noChangeShapeType="1"/>
              <a:stCxn id="7178" idx="5"/>
              <a:endCxn id="7185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AutoShape 17"/>
            <p:cNvCxnSpPr>
              <a:cxnSpLocks noChangeShapeType="1"/>
              <a:stCxn id="7175" idx="4"/>
              <a:endCxn id="7185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8" name="Text Box 18"/>
            <p:cNvSpPr txBox="1">
              <a:spLocks noChangeArrowheads="1"/>
            </p:cNvSpPr>
            <p:nvPr/>
          </p:nvSpPr>
          <p:spPr bwMode="auto">
            <a:xfrm>
              <a:off x="3054" y="125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7189" name="Text Box 19"/>
            <p:cNvSpPr txBox="1">
              <a:spLocks noChangeArrowheads="1"/>
            </p:cNvSpPr>
            <p:nvPr/>
          </p:nvSpPr>
          <p:spPr bwMode="auto">
            <a:xfrm>
              <a:off x="3046" y="1974"/>
              <a:ext cx="2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  <p:sp>
          <p:nvSpPr>
            <p:cNvPr id="7190" name="Text Box 20"/>
            <p:cNvSpPr txBox="1">
              <a:spLocks noChangeArrowheads="1"/>
            </p:cNvSpPr>
            <p:nvPr/>
          </p:nvSpPr>
          <p:spPr bwMode="auto">
            <a:xfrm>
              <a:off x="3786" y="1254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7191" name="Text Box 21"/>
            <p:cNvSpPr txBox="1">
              <a:spLocks noChangeArrowheads="1"/>
            </p:cNvSpPr>
            <p:nvPr/>
          </p:nvSpPr>
          <p:spPr bwMode="auto">
            <a:xfrm>
              <a:off x="3789" y="200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e</a:t>
              </a:r>
            </a:p>
          </p:txBody>
        </p:sp>
        <p:sp>
          <p:nvSpPr>
            <p:cNvPr id="7192" name="Text Box 22"/>
            <p:cNvSpPr txBox="1">
              <a:spLocks noChangeArrowheads="1"/>
            </p:cNvSpPr>
            <p:nvPr/>
          </p:nvSpPr>
          <p:spPr bwMode="auto">
            <a:xfrm>
              <a:off x="3504" y="1680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d</a:t>
              </a:r>
            </a:p>
          </p:txBody>
        </p:sp>
        <p:sp>
          <p:nvSpPr>
            <p:cNvPr id="7193" name="Text Box 23"/>
            <p:cNvSpPr txBox="1">
              <a:spLocks noChangeArrowheads="1"/>
            </p:cNvSpPr>
            <p:nvPr/>
          </p:nvSpPr>
          <p:spPr bwMode="auto">
            <a:xfrm>
              <a:off x="3676" y="2646"/>
              <a:ext cx="1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f</a:t>
              </a:r>
            </a:p>
          </p:txBody>
        </p:sp>
        <p:sp>
          <p:nvSpPr>
            <p:cNvPr id="7194" name="Text Box 24"/>
            <p:cNvSpPr txBox="1">
              <a:spLocks noChangeArrowheads="1"/>
            </p:cNvSpPr>
            <p:nvPr/>
          </p:nvSpPr>
          <p:spPr bwMode="auto">
            <a:xfrm>
              <a:off x="4080" y="229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</a:t>
              </a:r>
            </a:p>
          </p:txBody>
        </p:sp>
        <p:sp>
          <p:nvSpPr>
            <p:cNvPr id="7195" name="Text Box 25"/>
            <p:cNvSpPr txBox="1">
              <a:spLocks noChangeArrowheads="1"/>
            </p:cNvSpPr>
            <p:nvPr/>
          </p:nvSpPr>
          <p:spPr bwMode="auto">
            <a:xfrm>
              <a:off x="4398" y="139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h</a:t>
              </a:r>
            </a:p>
          </p:txBody>
        </p:sp>
        <p:sp>
          <p:nvSpPr>
            <p:cNvPr id="7196" name="Text Box 26"/>
            <p:cNvSpPr txBox="1">
              <a:spLocks noChangeArrowheads="1"/>
            </p:cNvSpPr>
            <p:nvPr/>
          </p:nvSpPr>
          <p:spPr bwMode="auto">
            <a:xfrm>
              <a:off x="4429" y="2016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i</a:t>
              </a:r>
            </a:p>
          </p:txBody>
        </p:sp>
        <p:sp>
          <p:nvSpPr>
            <p:cNvPr id="7197" name="Text Box 27"/>
            <p:cNvSpPr txBox="1">
              <a:spLocks noChangeArrowheads="1"/>
            </p:cNvSpPr>
            <p:nvPr/>
          </p:nvSpPr>
          <p:spPr bwMode="auto">
            <a:xfrm>
              <a:off x="5282" y="1392"/>
              <a:ext cx="1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j</a:t>
              </a:r>
            </a:p>
          </p:txBody>
        </p:sp>
        <p:cxnSp>
          <p:nvCxnSpPr>
            <p:cNvPr id="7198" name="AutoShape 29"/>
            <p:cNvCxnSpPr>
              <a:cxnSpLocks noChangeShapeType="1"/>
              <a:stCxn id="7175" idx="5"/>
              <a:endCxn id="7179" idx="3"/>
            </p:cNvCxnSpPr>
            <p:nvPr/>
          </p:nvCxnSpPr>
          <p:spPr bwMode="auto">
            <a:xfrm rot="16200000" flipH="1">
              <a:off x="4487" y="1651"/>
              <a:ext cx="1" cy="564"/>
            </a:xfrm>
            <a:prstGeom prst="curvedConnector3">
              <a:avLst>
                <a:gd name="adj1" fmla="val 769999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9" name="AutoShape 30"/>
            <p:cNvCxnSpPr>
              <a:cxnSpLocks noChangeShapeType="1"/>
              <a:stCxn id="7175" idx="7"/>
              <a:endCxn id="7179" idx="1"/>
            </p:cNvCxnSpPr>
            <p:nvPr/>
          </p:nvCxnSpPr>
          <p:spPr bwMode="auto">
            <a:xfrm rot="5400000" flipV="1">
              <a:off x="4487" y="1435"/>
              <a:ext cx="1" cy="564"/>
            </a:xfrm>
            <a:prstGeom prst="curvedConnector3">
              <a:avLst>
                <a:gd name="adj1" fmla="val -61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0" name="AutoShape 31"/>
            <p:cNvCxnSpPr>
              <a:cxnSpLocks noChangeShapeType="1"/>
              <a:stCxn id="7179" idx="5"/>
              <a:endCxn id="7179" idx="7"/>
            </p:cNvCxnSpPr>
            <p:nvPr/>
          </p:nvCxnSpPr>
          <p:spPr bwMode="auto">
            <a:xfrm rot="5400000" flipH="1" flipV="1">
              <a:off x="4867" y="1823"/>
              <a:ext cx="216" cy="1"/>
            </a:xfrm>
            <a:prstGeom prst="curvedConnector5">
              <a:avLst>
                <a:gd name="adj1" fmla="val -44444"/>
                <a:gd name="adj2" fmla="val 40099986"/>
                <a:gd name="adj3" fmla="val 1467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4756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D3A0379-95CC-6647-83B4-59998785F87B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8196" name="Freeform 30"/>
          <p:cNvSpPr>
            <a:spLocks/>
          </p:cNvSpPr>
          <p:nvPr/>
        </p:nvSpPr>
        <p:spPr bwMode="auto">
          <a:xfrm>
            <a:off x="5572125" y="2905125"/>
            <a:ext cx="1570038" cy="2149475"/>
          </a:xfrm>
          <a:custGeom>
            <a:avLst/>
            <a:gdLst>
              <a:gd name="T0" fmla="*/ 468 w 989"/>
              <a:gd name="T1" fmla="*/ 0 h 1354"/>
              <a:gd name="T2" fmla="*/ 516 w 989"/>
              <a:gd name="T3" fmla="*/ 852 h 1354"/>
              <a:gd name="T4" fmla="*/ 930 w 989"/>
              <a:gd name="T5" fmla="*/ 1296 h 1354"/>
              <a:gd name="T6" fmla="*/ 870 w 989"/>
              <a:gd name="T7" fmla="*/ 504 h 1354"/>
              <a:gd name="T8" fmla="*/ 438 w 989"/>
              <a:gd name="T9" fmla="*/ 804 h 1354"/>
              <a:gd name="T10" fmla="*/ 0 w 989"/>
              <a:gd name="T11" fmla="*/ 480 h 13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9"/>
              <a:gd name="T19" fmla="*/ 0 h 1354"/>
              <a:gd name="T20" fmla="*/ 989 w 989"/>
              <a:gd name="T21" fmla="*/ 1354 h 13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9" h="1354">
                <a:moveTo>
                  <a:pt x="468" y="0"/>
                </a:moveTo>
                <a:cubicBezTo>
                  <a:pt x="475" y="142"/>
                  <a:pt x="439" y="636"/>
                  <a:pt x="516" y="852"/>
                </a:cubicBezTo>
                <a:cubicBezTo>
                  <a:pt x="593" y="1068"/>
                  <a:pt x="871" y="1354"/>
                  <a:pt x="930" y="1296"/>
                </a:cubicBezTo>
                <a:cubicBezTo>
                  <a:pt x="989" y="1238"/>
                  <a:pt x="952" y="586"/>
                  <a:pt x="870" y="504"/>
                </a:cubicBezTo>
                <a:cubicBezTo>
                  <a:pt x="788" y="422"/>
                  <a:pt x="583" y="808"/>
                  <a:pt x="438" y="804"/>
                </a:cubicBezTo>
                <a:cubicBezTo>
                  <a:pt x="293" y="800"/>
                  <a:pt x="91" y="547"/>
                  <a:pt x="0" y="480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Text Box 29"/>
          <p:cNvSpPr txBox="1">
            <a:spLocks noChangeArrowheads="1"/>
          </p:cNvSpPr>
          <p:nvPr/>
        </p:nvSpPr>
        <p:spPr bwMode="auto">
          <a:xfrm>
            <a:off x="7010400" y="28194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P</a:t>
            </a:r>
            <a:r>
              <a:rPr lang="en-US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198" name="Freeform 28"/>
          <p:cNvSpPr>
            <a:spLocks/>
          </p:cNvSpPr>
          <p:nvPr/>
        </p:nvSpPr>
        <p:spPr bwMode="auto">
          <a:xfrm>
            <a:off x="6505575" y="2724150"/>
            <a:ext cx="1638300" cy="736600"/>
          </a:xfrm>
          <a:custGeom>
            <a:avLst/>
            <a:gdLst>
              <a:gd name="T0" fmla="*/ 0 w 1032"/>
              <a:gd name="T1" fmla="*/ 0 h 464"/>
              <a:gd name="T2" fmla="*/ 462 w 1032"/>
              <a:gd name="T3" fmla="*/ 396 h 464"/>
              <a:gd name="T4" fmla="*/ 1032 w 1032"/>
              <a:gd name="T5" fmla="*/ 408 h 464"/>
              <a:gd name="T6" fmla="*/ 0 60000 65536"/>
              <a:gd name="T7" fmla="*/ 0 60000 65536"/>
              <a:gd name="T8" fmla="*/ 0 60000 65536"/>
              <a:gd name="T9" fmla="*/ 0 w 1032"/>
              <a:gd name="T10" fmla="*/ 0 h 464"/>
              <a:gd name="T11" fmla="*/ 1032 w 1032"/>
              <a:gd name="T12" fmla="*/ 464 h 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2" h="464">
                <a:moveTo>
                  <a:pt x="0" y="0"/>
                </a:moveTo>
                <a:cubicBezTo>
                  <a:pt x="77" y="66"/>
                  <a:pt x="290" y="328"/>
                  <a:pt x="462" y="396"/>
                </a:cubicBezTo>
                <a:cubicBezTo>
                  <a:pt x="634" y="464"/>
                  <a:pt x="913" y="406"/>
                  <a:pt x="1032" y="408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Terminology (cont.)</a:t>
            </a:r>
          </a:p>
        </p:txBody>
      </p:sp>
      <p:sp>
        <p:nvSpPr>
          <p:cNvPr id="82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4114800" cy="484475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b="1" dirty="0">
                <a:latin typeface="Tahoma" charset="0"/>
              </a:rPr>
              <a:t>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sequence of alternating vertices and edges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begins with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ends with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each edge is preceded and followed by its endpoints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>
                <a:latin typeface="Tahoma" charset="0"/>
              </a:rPr>
              <a:t>Simple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path such that all its vertices and edges are distinct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chemeClr val="tx2"/>
                </a:solidFill>
                <a:latin typeface="Tahoma" charset="0"/>
              </a:rPr>
              <a:t>P</a:t>
            </a:r>
            <a:r>
              <a:rPr lang="en-US" sz="1800" baseline="-25000" dirty="0">
                <a:solidFill>
                  <a:schemeClr val="tx2"/>
                </a:solidFill>
                <a:latin typeface="Tahoma" charset="0"/>
              </a:rPr>
              <a:t>1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=(</a:t>
            </a:r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V,b,X,h,Z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)</a:t>
            </a:r>
            <a:r>
              <a:rPr lang="en-US" sz="1800" dirty="0">
                <a:latin typeface="Tahoma" charset="0"/>
              </a:rPr>
              <a:t> is a </a:t>
            </a:r>
            <a:r>
              <a:rPr lang="en-US" sz="1800" b="1" dirty="0">
                <a:latin typeface="Tahoma" charset="0"/>
              </a:rPr>
              <a:t>simple</a:t>
            </a:r>
            <a:r>
              <a:rPr lang="en-US" sz="1800" dirty="0">
                <a:latin typeface="Tahoma" charset="0"/>
              </a:rPr>
              <a:t>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chemeClr val="accent2"/>
                </a:solidFill>
                <a:latin typeface="Tahoma" charset="0"/>
              </a:rPr>
              <a:t>P</a:t>
            </a:r>
            <a:r>
              <a:rPr lang="en-US" sz="1800" baseline="-25000" dirty="0">
                <a:solidFill>
                  <a:schemeClr val="accent2"/>
                </a:solidFill>
                <a:latin typeface="Tahoma" charset="0"/>
              </a:rPr>
              <a:t>2</a:t>
            </a:r>
            <a:r>
              <a:rPr lang="en-US" sz="1800" dirty="0">
                <a:solidFill>
                  <a:schemeClr val="accent2"/>
                </a:solidFill>
                <a:latin typeface="Tahoma" charset="0"/>
              </a:rPr>
              <a:t>=(</a:t>
            </a:r>
            <a:r>
              <a:rPr lang="en-US" sz="1800" dirty="0" err="1">
                <a:solidFill>
                  <a:schemeClr val="accent2"/>
                </a:solidFill>
                <a:latin typeface="Tahoma" charset="0"/>
              </a:rPr>
              <a:t>U,c,W,e,X,g,Y,f,W,d,V</a:t>
            </a:r>
            <a:r>
              <a:rPr lang="en-US" sz="1800" dirty="0">
                <a:solidFill>
                  <a:schemeClr val="accent2"/>
                </a:solidFill>
                <a:latin typeface="Tahoma" charset="0"/>
              </a:rPr>
              <a:t>)</a:t>
            </a:r>
            <a:r>
              <a:rPr lang="en-US" sz="1800" dirty="0">
                <a:latin typeface="Tahoma" charset="0"/>
              </a:rPr>
              <a:t> is a path that is </a:t>
            </a:r>
            <a:r>
              <a:rPr lang="en-US" sz="1800" b="1" dirty="0">
                <a:latin typeface="Tahoma" charset="0"/>
              </a:rPr>
              <a:t>not simple</a:t>
            </a:r>
          </a:p>
        </p:txBody>
      </p:sp>
      <p:sp>
        <p:nvSpPr>
          <p:cNvPr id="8201" name="Oval 4"/>
          <p:cNvSpPr>
            <a:spLocks noChangeArrowheads="1"/>
          </p:cNvSpPr>
          <p:nvPr/>
        </p:nvSpPr>
        <p:spPr bwMode="auto">
          <a:xfrm>
            <a:off x="69342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X</a:t>
            </a:r>
          </a:p>
        </p:txBody>
      </p:sp>
      <p:sp>
        <p:nvSpPr>
          <p:cNvPr id="8202" name="Oval 5"/>
          <p:cNvSpPr>
            <a:spLocks noChangeArrowheads="1"/>
          </p:cNvSpPr>
          <p:nvPr/>
        </p:nvSpPr>
        <p:spPr bwMode="auto">
          <a:xfrm>
            <a:off x="5105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U</a:t>
            </a:r>
          </a:p>
        </p:txBody>
      </p:sp>
      <p:sp>
        <p:nvSpPr>
          <p:cNvPr id="8203" name="Oval 6"/>
          <p:cNvSpPr>
            <a:spLocks noChangeArrowheads="1"/>
          </p:cNvSpPr>
          <p:nvPr/>
        </p:nvSpPr>
        <p:spPr bwMode="auto">
          <a:xfrm>
            <a:off x="6019800" y="2362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V</a:t>
            </a:r>
          </a:p>
        </p:txBody>
      </p:sp>
      <p:sp>
        <p:nvSpPr>
          <p:cNvPr id="8204" name="Oval 7"/>
          <p:cNvSpPr>
            <a:spLocks noChangeArrowheads="1"/>
          </p:cNvSpPr>
          <p:nvPr/>
        </p:nvSpPr>
        <p:spPr bwMode="auto">
          <a:xfrm>
            <a:off x="60198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W</a:t>
            </a:r>
          </a:p>
        </p:txBody>
      </p:sp>
      <p:sp>
        <p:nvSpPr>
          <p:cNvPr id="8205" name="Oval 8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Z</a:t>
            </a:r>
          </a:p>
        </p:txBody>
      </p:sp>
      <p:cxnSp>
        <p:nvCxnSpPr>
          <p:cNvPr id="8206" name="AutoShape 9"/>
          <p:cNvCxnSpPr>
            <a:cxnSpLocks noChangeShapeType="1"/>
            <a:stCxn id="8203" idx="3"/>
            <a:endCxn id="8202" idx="7"/>
          </p:cNvCxnSpPr>
          <p:nvPr/>
        </p:nvCxnSpPr>
        <p:spPr bwMode="auto">
          <a:xfrm flipH="1">
            <a:off x="54959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7" name="AutoShape 10"/>
          <p:cNvCxnSpPr>
            <a:cxnSpLocks noChangeShapeType="1"/>
            <a:stCxn id="8204" idx="1"/>
            <a:endCxn id="8202" idx="5"/>
          </p:cNvCxnSpPr>
          <p:nvPr/>
        </p:nvCxnSpPr>
        <p:spPr bwMode="auto">
          <a:xfrm flipH="1" flipV="1">
            <a:off x="54959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1"/>
          <p:cNvCxnSpPr>
            <a:cxnSpLocks noChangeShapeType="1"/>
            <a:stCxn id="8204" idx="7"/>
            <a:endCxn id="8201" idx="3"/>
          </p:cNvCxnSpPr>
          <p:nvPr/>
        </p:nvCxnSpPr>
        <p:spPr bwMode="auto">
          <a:xfrm flipV="1">
            <a:off x="64103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12"/>
          <p:cNvCxnSpPr>
            <a:cxnSpLocks noChangeShapeType="1"/>
            <a:stCxn id="8201" idx="6"/>
            <a:endCxn id="8205" idx="2"/>
          </p:cNvCxnSpPr>
          <p:nvPr/>
        </p:nvCxnSpPr>
        <p:spPr bwMode="auto">
          <a:xfrm>
            <a:off x="7400925" y="35052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13"/>
          <p:cNvCxnSpPr>
            <a:cxnSpLocks noChangeShapeType="1"/>
            <a:stCxn id="8203" idx="5"/>
            <a:endCxn id="8201" idx="1"/>
          </p:cNvCxnSpPr>
          <p:nvPr/>
        </p:nvCxnSpPr>
        <p:spPr bwMode="auto">
          <a:xfrm>
            <a:off x="64103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14"/>
          <p:cNvCxnSpPr>
            <a:cxnSpLocks noChangeShapeType="1"/>
            <a:stCxn id="8203" idx="4"/>
            <a:endCxn id="8204" idx="0"/>
          </p:cNvCxnSpPr>
          <p:nvPr/>
        </p:nvCxnSpPr>
        <p:spPr bwMode="auto">
          <a:xfrm>
            <a:off x="6248400" y="28289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2" name="Oval 15"/>
          <p:cNvSpPr>
            <a:spLocks noChangeArrowheads="1"/>
          </p:cNvSpPr>
          <p:nvPr/>
        </p:nvSpPr>
        <p:spPr bwMode="auto">
          <a:xfrm>
            <a:off x="6943725" y="5105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Y</a:t>
            </a:r>
          </a:p>
        </p:txBody>
      </p:sp>
      <p:cxnSp>
        <p:nvCxnSpPr>
          <p:cNvPr id="8213" name="AutoShape 16"/>
          <p:cNvCxnSpPr>
            <a:cxnSpLocks noChangeShapeType="1"/>
            <a:stCxn id="8204" idx="5"/>
            <a:endCxn id="8212" idx="1"/>
          </p:cNvCxnSpPr>
          <p:nvPr/>
        </p:nvCxnSpPr>
        <p:spPr bwMode="auto">
          <a:xfrm>
            <a:off x="6410325" y="4591050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AutoShape 17"/>
          <p:cNvCxnSpPr>
            <a:cxnSpLocks noChangeShapeType="1"/>
            <a:stCxn id="8201" idx="4"/>
            <a:endCxn id="8212" idx="0"/>
          </p:cNvCxnSpPr>
          <p:nvPr/>
        </p:nvCxnSpPr>
        <p:spPr bwMode="auto">
          <a:xfrm>
            <a:off x="7162800" y="3743325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5" name="Text Box 18"/>
          <p:cNvSpPr txBox="1">
            <a:spLocks noChangeArrowheads="1"/>
          </p:cNvSpPr>
          <p:nvPr/>
        </p:nvSpPr>
        <p:spPr bwMode="auto">
          <a:xfrm>
            <a:off x="5495925" y="2600325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8216" name="Text Box 19"/>
          <p:cNvSpPr txBox="1">
            <a:spLocks noChangeArrowheads="1"/>
          </p:cNvSpPr>
          <p:nvPr/>
        </p:nvSpPr>
        <p:spPr bwMode="auto">
          <a:xfrm>
            <a:off x="5483225" y="3743325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8217" name="Text Box 20"/>
          <p:cNvSpPr txBox="1">
            <a:spLocks noChangeArrowheads="1"/>
          </p:cNvSpPr>
          <p:nvPr/>
        </p:nvSpPr>
        <p:spPr bwMode="auto">
          <a:xfrm>
            <a:off x="6705600" y="2590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8218" name="Text Box 21"/>
          <p:cNvSpPr txBox="1">
            <a:spLocks noChangeArrowheads="1"/>
          </p:cNvSpPr>
          <p:nvPr/>
        </p:nvSpPr>
        <p:spPr bwMode="auto">
          <a:xfrm>
            <a:off x="6629400" y="38100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</a:t>
            </a:r>
          </a:p>
        </p:txBody>
      </p:sp>
      <p:sp>
        <p:nvSpPr>
          <p:cNvPr id="8219" name="Text Box 22"/>
          <p:cNvSpPr txBox="1">
            <a:spLocks noChangeArrowheads="1"/>
          </p:cNvSpPr>
          <p:nvPr/>
        </p:nvSpPr>
        <p:spPr bwMode="auto">
          <a:xfrm>
            <a:off x="5943600" y="3124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8220" name="Text Box 23"/>
          <p:cNvSpPr txBox="1">
            <a:spLocks noChangeArrowheads="1"/>
          </p:cNvSpPr>
          <p:nvPr/>
        </p:nvSpPr>
        <p:spPr bwMode="auto">
          <a:xfrm>
            <a:off x="6483350" y="4810125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</a:t>
            </a:r>
          </a:p>
        </p:txBody>
      </p:sp>
      <p:sp>
        <p:nvSpPr>
          <p:cNvPr id="8221" name="Text Box 24"/>
          <p:cNvSpPr txBox="1">
            <a:spLocks noChangeArrowheads="1"/>
          </p:cNvSpPr>
          <p:nvPr/>
        </p:nvSpPr>
        <p:spPr bwMode="auto">
          <a:xfrm>
            <a:off x="7124700" y="424815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g</a:t>
            </a:r>
          </a:p>
        </p:txBody>
      </p:sp>
      <p:sp>
        <p:nvSpPr>
          <p:cNvPr id="8222" name="Text Box 25"/>
          <p:cNvSpPr txBox="1">
            <a:spLocks noChangeArrowheads="1"/>
          </p:cNvSpPr>
          <p:nvPr/>
        </p:nvSpPr>
        <p:spPr bwMode="auto">
          <a:xfrm>
            <a:off x="7629525" y="3505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5791200" y="35052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P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911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AC360C7-8FE0-6F42-9821-001948FBC24E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9220" name="Freeform 6"/>
          <p:cNvSpPr>
            <a:spLocks/>
          </p:cNvSpPr>
          <p:nvPr/>
        </p:nvSpPr>
        <p:spPr bwMode="auto">
          <a:xfrm>
            <a:off x="5067300" y="2667000"/>
            <a:ext cx="2182813" cy="2652713"/>
          </a:xfrm>
          <a:custGeom>
            <a:avLst/>
            <a:gdLst>
              <a:gd name="T0" fmla="*/ 762 w 1375"/>
              <a:gd name="T1" fmla="*/ 36 h 1671"/>
              <a:gd name="T2" fmla="*/ 1218 w 1375"/>
              <a:gd name="T3" fmla="*/ 522 h 1671"/>
              <a:gd name="T4" fmla="*/ 1176 w 1375"/>
              <a:gd name="T5" fmla="*/ 1668 h 1671"/>
              <a:gd name="T6" fmla="*/ 24 w 1375"/>
              <a:gd name="T7" fmla="*/ 504 h 1671"/>
              <a:gd name="T8" fmla="*/ 456 w 1375"/>
              <a:gd name="T9" fmla="*/ 0 h 16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5"/>
              <a:gd name="T16" fmla="*/ 0 h 1671"/>
              <a:gd name="T17" fmla="*/ 1375 w 1375"/>
              <a:gd name="T18" fmla="*/ 1671 h 16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5" h="1671">
                <a:moveTo>
                  <a:pt x="762" y="36"/>
                </a:moveTo>
                <a:cubicBezTo>
                  <a:pt x="838" y="117"/>
                  <a:pt x="1149" y="250"/>
                  <a:pt x="1218" y="522"/>
                </a:cubicBezTo>
                <a:cubicBezTo>
                  <a:pt x="1287" y="794"/>
                  <a:pt x="1375" y="1671"/>
                  <a:pt x="1176" y="1668"/>
                </a:cubicBezTo>
                <a:cubicBezTo>
                  <a:pt x="977" y="1665"/>
                  <a:pt x="0" y="798"/>
                  <a:pt x="24" y="504"/>
                </a:cubicBezTo>
                <a:cubicBezTo>
                  <a:pt x="48" y="210"/>
                  <a:pt x="366" y="105"/>
                  <a:pt x="456" y="0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Terminology (cont.)</a:t>
            </a:r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191000" cy="4419600"/>
          </a:xfrm>
        </p:spPr>
        <p:txBody>
          <a:bodyPr/>
          <a:lstStyle/>
          <a:p>
            <a:pPr eaLnBrk="1" hangingPunct="1"/>
            <a:r>
              <a:rPr lang="en-US" sz="2000" b="1" dirty="0">
                <a:latin typeface="Tahoma" charset="0"/>
              </a:rPr>
              <a:t>Cycle</a:t>
            </a:r>
          </a:p>
          <a:p>
            <a:pPr lvl="1" eaLnBrk="1" hangingPunct="1"/>
            <a:r>
              <a:rPr lang="en-US" sz="1800" b="1" dirty="0">
                <a:latin typeface="Tahoma" charset="0"/>
              </a:rPr>
              <a:t>circular</a:t>
            </a:r>
            <a:r>
              <a:rPr lang="en-US" sz="1800" dirty="0">
                <a:latin typeface="Tahoma" charset="0"/>
              </a:rPr>
              <a:t> sequence of alternating vertices and edges 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each edge is preceded and followed by its endpoints</a:t>
            </a:r>
          </a:p>
          <a:p>
            <a:pPr eaLnBrk="1" hangingPunct="1"/>
            <a:r>
              <a:rPr lang="en-US" sz="2000" b="1" dirty="0">
                <a:latin typeface="Tahoma" charset="0"/>
              </a:rPr>
              <a:t>Simple cycle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cycle such that all its vertices and edges are </a:t>
            </a:r>
            <a:r>
              <a:rPr lang="en-US" sz="1800" b="1" dirty="0">
                <a:latin typeface="Tahoma" charset="0"/>
              </a:rPr>
              <a:t>distinct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Examples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C</a:t>
            </a:r>
            <a:r>
              <a:rPr lang="en-US" sz="1800" baseline="-25000" dirty="0">
                <a:solidFill>
                  <a:schemeClr val="tx2"/>
                </a:solidFill>
                <a:latin typeface="Tahoma" charset="0"/>
              </a:rPr>
              <a:t>1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=(</a:t>
            </a:r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V,b,X,g,Y,f,W,c,U,a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Tahoma" charset="0"/>
                <a:sym typeface="Symbol" charset="0"/>
              </a:rPr>
              <a:t>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)</a:t>
            </a:r>
            <a:r>
              <a:rPr lang="en-US" sz="1800" dirty="0">
                <a:latin typeface="Tahoma" charset="0"/>
              </a:rPr>
              <a:t> is a </a:t>
            </a:r>
            <a:r>
              <a:rPr lang="en-US" sz="1800" b="1" dirty="0">
                <a:latin typeface="Tahoma" charset="0"/>
              </a:rPr>
              <a:t>simple cycle</a:t>
            </a:r>
          </a:p>
          <a:p>
            <a:pPr lvl="1" eaLnBrk="1" hangingPunct="1"/>
            <a:r>
              <a:rPr lang="en-US" sz="1800" dirty="0">
                <a:solidFill>
                  <a:schemeClr val="accent2"/>
                </a:solidFill>
                <a:latin typeface="Tahoma" charset="0"/>
              </a:rPr>
              <a:t>C</a:t>
            </a:r>
            <a:r>
              <a:rPr lang="en-US" sz="1800" baseline="-25000" dirty="0">
                <a:solidFill>
                  <a:schemeClr val="accent2"/>
                </a:solidFill>
                <a:latin typeface="Tahoma" charset="0"/>
              </a:rPr>
              <a:t>2</a:t>
            </a:r>
            <a:r>
              <a:rPr lang="en-US" sz="1800" dirty="0">
                <a:solidFill>
                  <a:schemeClr val="accent2"/>
                </a:solidFill>
                <a:latin typeface="Tahoma" charset="0"/>
              </a:rPr>
              <a:t>=(</a:t>
            </a:r>
            <a:r>
              <a:rPr lang="en-US" sz="1800" dirty="0" err="1">
                <a:solidFill>
                  <a:schemeClr val="accent2"/>
                </a:solidFill>
                <a:latin typeface="Tahoma" charset="0"/>
              </a:rPr>
              <a:t>U,c,W,e,X,g,Y,f,W,d,V,a</a:t>
            </a:r>
            <a:r>
              <a:rPr lang="en-US" sz="1800" dirty="0">
                <a:solidFill>
                  <a:schemeClr val="accent2"/>
                </a:solidFill>
                <a:latin typeface="Tahoma" charset="0"/>
              </a:rPr>
              <a:t>,</a:t>
            </a:r>
            <a:r>
              <a:rPr lang="en-US" sz="1800" dirty="0">
                <a:solidFill>
                  <a:schemeClr val="accent2"/>
                </a:solidFill>
                <a:latin typeface="Tahoma" charset="0"/>
                <a:sym typeface="Symbol" charset="0"/>
              </a:rPr>
              <a:t></a:t>
            </a:r>
            <a:r>
              <a:rPr lang="en-US" sz="1800" dirty="0">
                <a:solidFill>
                  <a:schemeClr val="accent2"/>
                </a:solidFill>
                <a:latin typeface="Tahoma" charset="0"/>
              </a:rPr>
              <a:t>)</a:t>
            </a:r>
            <a:r>
              <a:rPr lang="en-US" sz="1800" dirty="0">
                <a:latin typeface="Tahoma" charset="0"/>
              </a:rPr>
              <a:t> is a cycle that is </a:t>
            </a:r>
            <a:r>
              <a:rPr lang="en-US" sz="1800" b="1" dirty="0">
                <a:latin typeface="Tahoma" charset="0"/>
              </a:rPr>
              <a:t>not simple</a:t>
            </a:r>
          </a:p>
        </p:txBody>
      </p:sp>
      <p:sp>
        <p:nvSpPr>
          <p:cNvPr id="9223" name="Freeform 4"/>
          <p:cNvSpPr>
            <a:spLocks/>
          </p:cNvSpPr>
          <p:nvPr/>
        </p:nvSpPr>
        <p:spPr bwMode="auto">
          <a:xfrm>
            <a:off x="5343525" y="2735263"/>
            <a:ext cx="1570038" cy="2319337"/>
          </a:xfrm>
          <a:custGeom>
            <a:avLst/>
            <a:gdLst>
              <a:gd name="T0" fmla="*/ 6 w 989"/>
              <a:gd name="T1" fmla="*/ 389 h 1461"/>
              <a:gd name="T2" fmla="*/ 444 w 989"/>
              <a:gd name="T3" fmla="*/ 95 h 1461"/>
              <a:gd name="T4" fmla="*/ 516 w 989"/>
              <a:gd name="T5" fmla="*/ 959 h 1461"/>
              <a:gd name="T6" fmla="*/ 930 w 989"/>
              <a:gd name="T7" fmla="*/ 1403 h 1461"/>
              <a:gd name="T8" fmla="*/ 870 w 989"/>
              <a:gd name="T9" fmla="*/ 611 h 1461"/>
              <a:gd name="T10" fmla="*/ 438 w 989"/>
              <a:gd name="T11" fmla="*/ 911 h 1461"/>
              <a:gd name="T12" fmla="*/ 0 w 989"/>
              <a:gd name="T13" fmla="*/ 587 h 14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89"/>
              <a:gd name="T22" fmla="*/ 0 h 1461"/>
              <a:gd name="T23" fmla="*/ 989 w 989"/>
              <a:gd name="T24" fmla="*/ 1461 h 146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89" h="1461">
                <a:moveTo>
                  <a:pt x="6" y="389"/>
                </a:moveTo>
                <a:cubicBezTo>
                  <a:pt x="79" y="341"/>
                  <a:pt x="359" y="0"/>
                  <a:pt x="444" y="95"/>
                </a:cubicBezTo>
                <a:cubicBezTo>
                  <a:pt x="529" y="190"/>
                  <a:pt x="435" y="741"/>
                  <a:pt x="516" y="959"/>
                </a:cubicBezTo>
                <a:cubicBezTo>
                  <a:pt x="597" y="1177"/>
                  <a:pt x="871" y="1461"/>
                  <a:pt x="930" y="1403"/>
                </a:cubicBezTo>
                <a:cubicBezTo>
                  <a:pt x="989" y="1345"/>
                  <a:pt x="952" y="693"/>
                  <a:pt x="870" y="611"/>
                </a:cubicBezTo>
                <a:cubicBezTo>
                  <a:pt x="788" y="529"/>
                  <a:pt x="583" y="915"/>
                  <a:pt x="438" y="911"/>
                </a:cubicBezTo>
                <a:cubicBezTo>
                  <a:pt x="293" y="907"/>
                  <a:pt x="91" y="654"/>
                  <a:pt x="0" y="587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Text Box 5"/>
          <p:cNvSpPr txBox="1">
            <a:spLocks noChangeArrowheads="1"/>
          </p:cNvSpPr>
          <p:nvPr/>
        </p:nvSpPr>
        <p:spPr bwMode="auto">
          <a:xfrm>
            <a:off x="7142163" y="3886200"/>
            <a:ext cx="477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C</a:t>
            </a:r>
            <a:r>
              <a:rPr lang="en-US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225" name="Oval 7"/>
          <p:cNvSpPr>
            <a:spLocks noChangeArrowheads="1"/>
          </p:cNvSpPr>
          <p:nvPr/>
        </p:nvSpPr>
        <p:spPr bwMode="auto">
          <a:xfrm>
            <a:off x="67056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X</a:t>
            </a:r>
          </a:p>
        </p:txBody>
      </p:sp>
      <p:sp>
        <p:nvSpPr>
          <p:cNvPr id="9226" name="Oval 8"/>
          <p:cNvSpPr>
            <a:spLocks noChangeArrowheads="1"/>
          </p:cNvSpPr>
          <p:nvPr/>
        </p:nvSpPr>
        <p:spPr bwMode="auto">
          <a:xfrm>
            <a:off x="48768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U</a:t>
            </a:r>
          </a:p>
        </p:txBody>
      </p:sp>
      <p:sp>
        <p:nvSpPr>
          <p:cNvPr id="9227" name="Oval 9"/>
          <p:cNvSpPr>
            <a:spLocks noChangeArrowheads="1"/>
          </p:cNvSpPr>
          <p:nvPr/>
        </p:nvSpPr>
        <p:spPr bwMode="auto">
          <a:xfrm>
            <a:off x="5791200" y="2362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V</a:t>
            </a:r>
          </a:p>
        </p:txBody>
      </p:sp>
      <p:sp>
        <p:nvSpPr>
          <p:cNvPr id="9228" name="Oval 10"/>
          <p:cNvSpPr>
            <a:spLocks noChangeArrowheads="1"/>
          </p:cNvSpPr>
          <p:nvPr/>
        </p:nvSpPr>
        <p:spPr bwMode="auto">
          <a:xfrm>
            <a:off x="57912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W</a:t>
            </a:r>
          </a:p>
        </p:txBody>
      </p:sp>
      <p:sp>
        <p:nvSpPr>
          <p:cNvPr id="9229" name="Oval 11"/>
          <p:cNvSpPr>
            <a:spLocks noChangeArrowheads="1"/>
          </p:cNvSpPr>
          <p:nvPr/>
        </p:nvSpPr>
        <p:spPr bwMode="auto">
          <a:xfrm>
            <a:off x="79248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Z</a:t>
            </a:r>
          </a:p>
        </p:txBody>
      </p:sp>
      <p:cxnSp>
        <p:nvCxnSpPr>
          <p:cNvPr id="9230" name="AutoShape 12"/>
          <p:cNvCxnSpPr>
            <a:cxnSpLocks noChangeShapeType="1"/>
            <a:stCxn id="9227" idx="3"/>
            <a:endCxn id="9226" idx="7"/>
          </p:cNvCxnSpPr>
          <p:nvPr/>
        </p:nvCxnSpPr>
        <p:spPr bwMode="auto">
          <a:xfrm flipH="1">
            <a:off x="52673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13"/>
          <p:cNvCxnSpPr>
            <a:cxnSpLocks noChangeShapeType="1"/>
            <a:stCxn id="9228" idx="1"/>
            <a:endCxn id="9226" idx="5"/>
          </p:cNvCxnSpPr>
          <p:nvPr/>
        </p:nvCxnSpPr>
        <p:spPr bwMode="auto">
          <a:xfrm flipH="1" flipV="1">
            <a:off x="52673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2" name="AutoShape 14"/>
          <p:cNvCxnSpPr>
            <a:cxnSpLocks noChangeShapeType="1"/>
            <a:stCxn id="9228" idx="7"/>
            <a:endCxn id="9225" idx="3"/>
          </p:cNvCxnSpPr>
          <p:nvPr/>
        </p:nvCxnSpPr>
        <p:spPr bwMode="auto">
          <a:xfrm flipV="1">
            <a:off x="61817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5"/>
          <p:cNvCxnSpPr>
            <a:cxnSpLocks noChangeShapeType="1"/>
            <a:stCxn id="9225" idx="6"/>
            <a:endCxn id="9229" idx="2"/>
          </p:cNvCxnSpPr>
          <p:nvPr/>
        </p:nvCxnSpPr>
        <p:spPr bwMode="auto">
          <a:xfrm>
            <a:off x="7172325" y="35052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16"/>
          <p:cNvCxnSpPr>
            <a:cxnSpLocks noChangeShapeType="1"/>
            <a:stCxn id="9227" idx="5"/>
            <a:endCxn id="9225" idx="1"/>
          </p:cNvCxnSpPr>
          <p:nvPr/>
        </p:nvCxnSpPr>
        <p:spPr bwMode="auto">
          <a:xfrm>
            <a:off x="61817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17"/>
          <p:cNvCxnSpPr>
            <a:cxnSpLocks noChangeShapeType="1"/>
            <a:stCxn id="9227" idx="4"/>
            <a:endCxn id="9228" idx="0"/>
          </p:cNvCxnSpPr>
          <p:nvPr/>
        </p:nvCxnSpPr>
        <p:spPr bwMode="auto">
          <a:xfrm>
            <a:off x="6019800" y="28289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6" name="Oval 18"/>
          <p:cNvSpPr>
            <a:spLocks noChangeArrowheads="1"/>
          </p:cNvSpPr>
          <p:nvPr/>
        </p:nvSpPr>
        <p:spPr bwMode="auto">
          <a:xfrm>
            <a:off x="6715125" y="5105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Y</a:t>
            </a:r>
          </a:p>
        </p:txBody>
      </p:sp>
      <p:cxnSp>
        <p:nvCxnSpPr>
          <p:cNvPr id="9237" name="AutoShape 19"/>
          <p:cNvCxnSpPr>
            <a:cxnSpLocks noChangeShapeType="1"/>
            <a:stCxn id="9228" idx="5"/>
            <a:endCxn id="9236" idx="1"/>
          </p:cNvCxnSpPr>
          <p:nvPr/>
        </p:nvCxnSpPr>
        <p:spPr bwMode="auto">
          <a:xfrm>
            <a:off x="6181725" y="4591050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20"/>
          <p:cNvCxnSpPr>
            <a:cxnSpLocks noChangeShapeType="1"/>
            <a:stCxn id="9225" idx="4"/>
            <a:endCxn id="9236" idx="0"/>
          </p:cNvCxnSpPr>
          <p:nvPr/>
        </p:nvCxnSpPr>
        <p:spPr bwMode="auto">
          <a:xfrm>
            <a:off x="6934200" y="3743325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9" name="Text Box 21"/>
          <p:cNvSpPr txBox="1">
            <a:spLocks noChangeArrowheads="1"/>
          </p:cNvSpPr>
          <p:nvPr/>
        </p:nvSpPr>
        <p:spPr bwMode="auto">
          <a:xfrm>
            <a:off x="5105400" y="25908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9240" name="Text Box 22"/>
          <p:cNvSpPr txBox="1">
            <a:spLocks noChangeArrowheads="1"/>
          </p:cNvSpPr>
          <p:nvPr/>
        </p:nvSpPr>
        <p:spPr bwMode="auto">
          <a:xfrm>
            <a:off x="5105400" y="3962400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9241" name="Text Box 23"/>
          <p:cNvSpPr txBox="1">
            <a:spLocks noChangeArrowheads="1"/>
          </p:cNvSpPr>
          <p:nvPr/>
        </p:nvSpPr>
        <p:spPr bwMode="auto">
          <a:xfrm>
            <a:off x="6553200" y="2590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9242" name="Text Box 24"/>
          <p:cNvSpPr txBox="1">
            <a:spLocks noChangeArrowheads="1"/>
          </p:cNvSpPr>
          <p:nvPr/>
        </p:nvSpPr>
        <p:spPr bwMode="auto">
          <a:xfrm>
            <a:off x="6400800" y="38100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</a:t>
            </a:r>
          </a:p>
        </p:txBody>
      </p:sp>
      <p:sp>
        <p:nvSpPr>
          <p:cNvPr id="9243" name="Text Box 25"/>
          <p:cNvSpPr txBox="1">
            <a:spLocks noChangeArrowheads="1"/>
          </p:cNvSpPr>
          <p:nvPr/>
        </p:nvSpPr>
        <p:spPr bwMode="auto">
          <a:xfrm>
            <a:off x="5715000" y="3124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9244" name="Text Box 26"/>
          <p:cNvSpPr txBox="1">
            <a:spLocks noChangeArrowheads="1"/>
          </p:cNvSpPr>
          <p:nvPr/>
        </p:nvSpPr>
        <p:spPr bwMode="auto">
          <a:xfrm>
            <a:off x="6086475" y="4895850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</a:t>
            </a:r>
          </a:p>
        </p:txBody>
      </p:sp>
      <p:sp>
        <p:nvSpPr>
          <p:cNvPr id="9245" name="Text Box 27"/>
          <p:cNvSpPr txBox="1">
            <a:spLocks noChangeArrowheads="1"/>
          </p:cNvSpPr>
          <p:nvPr/>
        </p:nvSpPr>
        <p:spPr bwMode="auto">
          <a:xfrm>
            <a:off x="7086600" y="4267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g</a:t>
            </a:r>
          </a:p>
        </p:txBody>
      </p:sp>
      <p:sp>
        <p:nvSpPr>
          <p:cNvPr id="9246" name="Text Box 28"/>
          <p:cNvSpPr txBox="1">
            <a:spLocks noChangeArrowheads="1"/>
          </p:cNvSpPr>
          <p:nvPr/>
        </p:nvSpPr>
        <p:spPr bwMode="auto">
          <a:xfrm>
            <a:off x="7400925" y="3505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</a:t>
            </a:r>
          </a:p>
        </p:txBody>
      </p:sp>
      <p:sp>
        <p:nvSpPr>
          <p:cNvPr id="9247" name="Text Box 29"/>
          <p:cNvSpPr txBox="1">
            <a:spLocks noChangeArrowheads="1"/>
          </p:cNvSpPr>
          <p:nvPr/>
        </p:nvSpPr>
        <p:spPr bwMode="auto">
          <a:xfrm>
            <a:off x="5556250" y="3505200"/>
            <a:ext cx="47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304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operations do you think we can do to a graph</a:t>
            </a:r>
          </a:p>
          <a:p>
            <a:pPr lvl="1"/>
            <a:r>
              <a:rPr lang="en-GB" dirty="0"/>
              <a:t>add an edge</a:t>
            </a:r>
          </a:p>
          <a:p>
            <a:pPr lvl="1"/>
            <a:r>
              <a:rPr lang="en-GB" dirty="0"/>
              <a:t>add a node</a:t>
            </a:r>
          </a:p>
          <a:p>
            <a:r>
              <a:rPr lang="en-GB" dirty="0"/>
              <a:t>Others……</a:t>
            </a:r>
          </a:p>
        </p:txBody>
      </p:sp>
    </p:spTree>
    <p:extLst>
      <p:ext uri="{BB962C8B-B14F-4D97-AF65-F5344CB8AC3E}">
        <p14:creationId xmlns:p14="http://schemas.microsoft.com/office/powerpoint/2010/main" val="423547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1567</Words>
  <Application>Microsoft Office PowerPoint</Application>
  <PresentationFormat>On-screen Show (4:3)</PresentationFormat>
  <Paragraphs>502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Bookman Old Style</vt:lpstr>
      <vt:lpstr>Calibri</vt:lpstr>
      <vt:lpstr>Gill Sans MT</vt:lpstr>
      <vt:lpstr>Tahoma</vt:lpstr>
      <vt:lpstr>Times New Roman</vt:lpstr>
      <vt:lpstr>Verdana</vt:lpstr>
      <vt:lpstr>Wingdings</vt:lpstr>
      <vt:lpstr>Wingdings 3</vt:lpstr>
      <vt:lpstr>Office Theme</vt:lpstr>
      <vt:lpstr>VISIO</vt:lpstr>
      <vt:lpstr>Graphs</vt:lpstr>
      <vt:lpstr>Graphs</vt:lpstr>
      <vt:lpstr>PowerPoint Presentation</vt:lpstr>
      <vt:lpstr> 2 Edge Types</vt:lpstr>
      <vt:lpstr>Applications</vt:lpstr>
      <vt:lpstr>Terminology</vt:lpstr>
      <vt:lpstr>Terminology (cont.)</vt:lpstr>
      <vt:lpstr>Terminology (cont.)</vt:lpstr>
      <vt:lpstr>PowerPoint Presentation</vt:lpstr>
      <vt:lpstr>Main Methods of the Graph ADT</vt:lpstr>
      <vt:lpstr>Connectivity</vt:lpstr>
      <vt:lpstr>Trees and Forests</vt:lpstr>
      <vt:lpstr>Implementing a Graph</vt:lpstr>
      <vt:lpstr>Implementing a Graph</vt:lpstr>
      <vt:lpstr>Graph Implementation Strategies</vt:lpstr>
      <vt:lpstr>Edge List</vt:lpstr>
      <vt:lpstr>Edge List: Pros and Cons</vt:lpstr>
      <vt:lpstr>Adjacency Matrix</vt:lpstr>
      <vt:lpstr>Adjacency Matrix: Pros and Cons </vt:lpstr>
      <vt:lpstr>Adjacency Matrix Example </vt:lpstr>
      <vt:lpstr>Adjacency Lists </vt:lpstr>
      <vt:lpstr>Adjacency List: Pros and Cons </vt:lpstr>
      <vt:lpstr>Adjacency List Example </vt:lpstr>
      <vt:lpstr>Runtime table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 Woodward</dc:creator>
  <cp:lastModifiedBy>Amit Mandal</cp:lastModifiedBy>
  <cp:revision>24</cp:revision>
  <cp:lastPrinted>2016-11-22T14:57:42Z</cp:lastPrinted>
  <dcterms:created xsi:type="dcterms:W3CDTF">2016-11-21T09:24:33Z</dcterms:created>
  <dcterms:modified xsi:type="dcterms:W3CDTF">2019-08-25T18:42:28Z</dcterms:modified>
</cp:coreProperties>
</file>