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notesMasterIdLst>
    <p:notesMasterId r:id="rId48"/>
  </p:notesMasterIdLst>
  <p:sldIdLst>
    <p:sldId id="311" r:id="rId2"/>
    <p:sldId id="313" r:id="rId3"/>
    <p:sldId id="315" r:id="rId4"/>
    <p:sldId id="316" r:id="rId5"/>
    <p:sldId id="317" r:id="rId6"/>
    <p:sldId id="318" r:id="rId7"/>
    <p:sldId id="320" r:id="rId8"/>
    <p:sldId id="319" r:id="rId9"/>
    <p:sldId id="322" r:id="rId10"/>
    <p:sldId id="323" r:id="rId11"/>
    <p:sldId id="324" r:id="rId12"/>
    <p:sldId id="325" r:id="rId13"/>
    <p:sldId id="314" r:id="rId14"/>
    <p:sldId id="326" r:id="rId15"/>
    <p:sldId id="327" r:id="rId16"/>
    <p:sldId id="328" r:id="rId17"/>
    <p:sldId id="329" r:id="rId18"/>
    <p:sldId id="330" r:id="rId19"/>
    <p:sldId id="331" r:id="rId20"/>
    <p:sldId id="333" r:id="rId21"/>
    <p:sldId id="334" r:id="rId22"/>
    <p:sldId id="335" r:id="rId23"/>
    <p:sldId id="336" r:id="rId24"/>
    <p:sldId id="340" r:id="rId25"/>
    <p:sldId id="332" r:id="rId26"/>
    <p:sldId id="337" r:id="rId27"/>
    <p:sldId id="338" r:id="rId28"/>
    <p:sldId id="341" r:id="rId29"/>
    <p:sldId id="342" r:id="rId30"/>
    <p:sldId id="344" r:id="rId31"/>
    <p:sldId id="345" r:id="rId32"/>
    <p:sldId id="339" r:id="rId33"/>
    <p:sldId id="343" r:id="rId34"/>
    <p:sldId id="346" r:id="rId35"/>
    <p:sldId id="347" r:id="rId36"/>
    <p:sldId id="349" r:id="rId37"/>
    <p:sldId id="348" r:id="rId38"/>
    <p:sldId id="350" r:id="rId39"/>
    <p:sldId id="351" r:id="rId40"/>
    <p:sldId id="352" r:id="rId41"/>
    <p:sldId id="353" r:id="rId42"/>
    <p:sldId id="354" r:id="rId43"/>
    <p:sldId id="355" r:id="rId44"/>
    <p:sldId id="356" r:id="rId45"/>
    <p:sldId id="357" r:id="rId46"/>
    <p:sldId id="3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82" autoAdjust="0"/>
  </p:normalViewPr>
  <p:slideViewPr>
    <p:cSldViewPr snapToGrid="0">
      <p:cViewPr varScale="1">
        <p:scale>
          <a:sx n="68" d="100"/>
          <a:sy n="68" d="100"/>
        </p:scale>
        <p:origin x="79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pPr/>
              <a:t>12/24/2018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pPr/>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DD754FA-D11A-45BA-AA6F-F2224592AC6D}" type="datetime1">
              <a:rPr lang="en-US" smtClean="0"/>
              <a:pPr/>
              <a:t>12/24/2018</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182105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DC53A5-B380-443D-9385-8B3EAD5E7A71}" type="datetime1">
              <a:rPr lang="en-US" smtClean="0"/>
              <a:pPr/>
              <a:t>12/24/2018</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319155082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DC53A5-B380-443D-9385-8B3EAD5E7A71}" type="datetime1">
              <a:rPr lang="en-US" smtClean="0"/>
              <a:pPr/>
              <a:t>12/24/2018</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27412509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DC53A5-B380-443D-9385-8B3EAD5E7A71}" type="datetime1">
              <a:rPr lang="en-US" smtClean="0"/>
              <a:pPr/>
              <a:t>12/24/2018</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333059271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24DBE6-9034-4FF6-B407-DDFD9FF1799D}" type="datetime1">
              <a:rPr lang="en-US" smtClean="0"/>
              <a:pPr/>
              <a:t>12/24/2018</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429264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9DC53A5-B380-443D-9385-8B3EAD5E7A71}" type="datetime1">
              <a:rPr lang="en-US" smtClean="0"/>
              <a:pPr/>
              <a:t>12/24/2018</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99688866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9DC53A5-B380-443D-9385-8B3EAD5E7A71}" type="datetime1">
              <a:rPr lang="en-US" smtClean="0"/>
              <a:pPr/>
              <a:t>12/24/2018</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273807777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7D205E-21D3-49F6-8420-61A4EB34310D}" type="datetime1">
              <a:rPr lang="en-US" smtClean="0"/>
              <a:pPr/>
              <a:t>12/24/2018</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173045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pPr/>
              <a:t>12/24/2018</a:t>
            </a:fld>
            <a:endParaRPr lang="en-US"/>
          </a:p>
        </p:txBody>
      </p:sp>
      <p:sp>
        <p:nvSpPr>
          <p:cNvPr id="3" name="Footer Placeholder 2"/>
          <p:cNvSpPr>
            <a:spLocks noGrp="1"/>
          </p:cNvSpPr>
          <p:nvPr>
            <p:ph type="ftr" sz="quarter" idx="11"/>
          </p:nvPr>
        </p:nvSpPr>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422177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DC53A5-B380-443D-9385-8B3EAD5E7A71}" type="datetime1">
              <a:rPr lang="en-US" smtClean="0"/>
              <a:pPr/>
              <a:t>12/24/2018</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396397918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pPr/>
              <a:t>12/24/2018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131448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C53A5-B380-443D-9385-8B3EAD5E7A71}" type="datetime1">
              <a:rPr lang="en-US" smtClean="0"/>
              <a:pPr/>
              <a:t>12/24/2018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AA311-F8B8-413B-ACCD-5A57951484CD}" type="slidenum">
              <a:rPr lang="en-US" smtClean="0"/>
              <a:pPr/>
              <a:t>‹#›</a:t>
            </a:fld>
            <a:endParaRPr lang="en-US"/>
          </a:p>
        </p:txBody>
      </p:sp>
    </p:spTree>
    <p:extLst>
      <p:ext uri="{BB962C8B-B14F-4D97-AF65-F5344CB8AC3E}">
        <p14:creationId xmlns:p14="http://schemas.microsoft.com/office/powerpoint/2010/main" val="4203142274"/>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programiz.com/c-programming/c-if-else-statement#nested-if-else" TargetMode="External"/><Relationship Id="rId3" Type="http://schemas.openxmlformats.org/officeDocument/2006/relationships/hyperlink" Target="https://www.programiz.com/c-programming/c-if-else-statement#example-if" TargetMode="External"/><Relationship Id="rId7" Type="http://schemas.openxmlformats.org/officeDocument/2006/relationships/hyperlink" Target="https://www.programiz.com/c-programming/c-if-else-statement#if-else-ladder-example" TargetMode="External"/><Relationship Id="rId2" Type="http://schemas.openxmlformats.org/officeDocument/2006/relationships/hyperlink" Target="https://www.programiz.com/c-programming/c-if-else-statement#if-statement" TargetMode="External"/><Relationship Id="rId1" Type="http://schemas.openxmlformats.org/officeDocument/2006/relationships/slideLayout" Target="../slideLayouts/slideLayout2.xml"/><Relationship Id="rId6" Type="http://schemas.openxmlformats.org/officeDocument/2006/relationships/hyperlink" Target="https://www.programiz.com/c-programming/c-if-else-statement#if-else-ladder" TargetMode="External"/><Relationship Id="rId5" Type="http://schemas.openxmlformats.org/officeDocument/2006/relationships/hyperlink" Target="https://www.programiz.com/c-programming/c-if-else-statement#if-else-example" TargetMode="External"/><Relationship Id="rId4" Type="http://schemas.openxmlformats.org/officeDocument/2006/relationships/hyperlink" Target="https://www.programiz.com/c-programming/c-if-else-statement#if-else-statement" TargetMode="External"/><Relationship Id="rId9" Type="http://schemas.openxmlformats.org/officeDocument/2006/relationships/hyperlink" Target="https://www.programiz.com/c-programming/c-if-else-statement#example-nested-if-els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hyperlink" Target="https://www.programiz.com/c-programming/c-for-loop" TargetMode="External"/><Relationship Id="rId2" Type="http://schemas.openxmlformats.org/officeDocument/2006/relationships/hyperlink" Target="https://www.programiz.com/c-programming/c-if-else-statemen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5" name="Rectangle 4"/>
          <p:cNvSpPr/>
          <p:nvPr/>
        </p:nvSpPr>
        <p:spPr>
          <a:xfrm>
            <a:off x="1728716" y="2713470"/>
            <a:ext cx="9625084" cy="1446550"/>
          </a:xfrm>
          <a:prstGeom prst="rect">
            <a:avLst/>
          </a:prstGeom>
        </p:spPr>
        <p:txBody>
          <a:bodyPr wrap="square">
            <a:spAutoFit/>
          </a:bodyPr>
          <a:lstStyle/>
          <a:p>
            <a:pPr algn="ctr"/>
            <a:r>
              <a:rPr lang="en-US" sz="4400" b="1" dirty="0" smtClean="0"/>
              <a:t>Introduction to C Programming</a:t>
            </a:r>
          </a:p>
          <a:p>
            <a:r>
              <a:rPr lang="en-US" sz="4400" b="1" dirty="0" smtClean="0"/>
              <a:t> </a:t>
            </a:r>
            <a:endParaRPr lang="en-US" sz="4400" dirty="0">
              <a:solidFill>
                <a:schemeClr val="accent1">
                  <a:lumMod val="75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42121"/>
            <a:ext cx="3535680" cy="1296303"/>
          </a:xfrm>
          <a:prstGeom prst="rect">
            <a:avLst/>
          </a:prstGeom>
        </p:spPr>
      </p:pic>
    </p:spTree>
    <p:extLst>
      <p:ext uri="{BB962C8B-B14F-4D97-AF65-F5344CB8AC3E}">
        <p14:creationId xmlns:p14="http://schemas.microsoft.com/office/powerpoint/2010/main" val="3030661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a:t>
            </a:r>
            <a:r>
              <a:rPr lang="en-US" sz="3200" b="1" dirty="0"/>
              <a:t>: </a:t>
            </a:r>
            <a:r>
              <a:rPr lang="en-IN" sz="3200" dirty="0" smtClean="0"/>
              <a:t>Input-Output</a:t>
            </a:r>
            <a:endParaRPr lang="en-US" sz="32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926" y="957998"/>
            <a:ext cx="6804074" cy="6118917"/>
          </a:xfrm>
          <a:prstGeom prst="rect">
            <a:avLst/>
          </a:prstGeom>
        </p:spPr>
      </p:pic>
      <p:sp>
        <p:nvSpPr>
          <p:cNvPr id="7" name="Rectangle 1"/>
          <p:cNvSpPr>
            <a:spLocks noChangeArrowheads="1"/>
          </p:cNvSpPr>
          <p:nvPr/>
        </p:nvSpPr>
        <p:spPr bwMode="auto">
          <a:xfrm rot="10800000" flipV="1">
            <a:off x="0" y="856357"/>
            <a:ext cx="509289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rPr>
              <a:t>In C programming language, </a:t>
            </a:r>
            <a:r>
              <a:rPr kumimoji="0" lang="en-US" sz="2400" b="0" i="0" u="none" strike="noStrike" cap="none" normalizeH="0" baseline="0" dirty="0" err="1" smtClean="0">
                <a:ln>
                  <a:noFill/>
                </a:ln>
                <a:solidFill>
                  <a:srgbClr val="FF0000"/>
                </a:solidFill>
                <a:effectLst/>
              </a:rPr>
              <a:t>printf</a:t>
            </a:r>
            <a:r>
              <a:rPr kumimoji="0" lang="en-US" sz="2400" b="0" i="0" u="none" strike="noStrike" cap="none" normalizeH="0" baseline="0" dirty="0" smtClean="0">
                <a:ln>
                  <a:noFill/>
                </a:ln>
                <a:solidFill>
                  <a:srgbClr val="FF0000"/>
                </a:solidFill>
                <a:effectLst/>
              </a:rPr>
              <a:t>() </a:t>
            </a:r>
            <a:r>
              <a:rPr kumimoji="0" lang="en-US" sz="2400" b="0" i="0" u="none" strike="noStrike" cap="none" normalizeH="0" baseline="0" dirty="0" smtClean="0">
                <a:ln>
                  <a:noFill/>
                </a:ln>
                <a:solidFill>
                  <a:schemeClr val="tx1"/>
                </a:solidFill>
                <a:effectLst/>
              </a:rPr>
              <a:t>function is used to print the “character, string, float, integer, octal and hexadecimal values” onto the output screen.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rPr>
              <a:t>We use </a:t>
            </a:r>
            <a:r>
              <a:rPr kumimoji="0" lang="en-US" sz="2400" b="0" i="0" u="none" strike="noStrike" cap="none" normalizeH="0" baseline="0" dirty="0" err="1" smtClean="0">
                <a:ln>
                  <a:noFill/>
                </a:ln>
                <a:solidFill>
                  <a:srgbClr val="FF0000"/>
                </a:solidFill>
                <a:effectLst/>
              </a:rPr>
              <a:t>printf</a:t>
            </a:r>
            <a:r>
              <a:rPr kumimoji="0" lang="en-US" sz="2400" b="0" i="0" u="none" strike="noStrike" cap="none" normalizeH="0" baseline="0" dirty="0" smtClean="0">
                <a:ln>
                  <a:noFill/>
                </a:ln>
                <a:solidFill>
                  <a:srgbClr val="FF0000"/>
                </a:solidFill>
                <a:effectLst/>
              </a:rPr>
              <a:t>() </a:t>
            </a:r>
            <a:r>
              <a:rPr kumimoji="0" lang="en-US" sz="2400" b="0" i="0" u="none" strike="noStrike" cap="none" normalizeH="0" baseline="0" dirty="0" smtClean="0">
                <a:ln>
                  <a:noFill/>
                </a:ln>
                <a:solidFill>
                  <a:schemeClr val="tx1"/>
                </a:solidFill>
                <a:effectLst/>
              </a:rPr>
              <a:t>function with</a:t>
            </a:r>
            <a:r>
              <a:rPr kumimoji="0" lang="en-US" sz="2400" b="0" i="0" u="none" strike="noStrike" cap="none" normalizeH="0" baseline="0" dirty="0" smtClean="0">
                <a:ln>
                  <a:noFill/>
                </a:ln>
                <a:solidFill>
                  <a:srgbClr val="FF0000"/>
                </a:solidFill>
                <a:effectLst/>
              </a:rPr>
              <a:t> %d</a:t>
            </a:r>
            <a:r>
              <a:rPr kumimoji="0" lang="en-US" sz="2400" b="0" i="0" u="none" strike="noStrike" cap="none" normalizeH="0" baseline="0" dirty="0" smtClean="0">
                <a:ln>
                  <a:noFill/>
                </a:ln>
                <a:solidFill>
                  <a:schemeClr val="tx1"/>
                </a:solidFill>
                <a:effectLst/>
              </a:rPr>
              <a:t> format </a:t>
            </a:r>
            <a:r>
              <a:rPr kumimoji="0" lang="en-US" sz="2400" b="0" i="0" u="none" strike="noStrike" cap="none" normalizeH="0" baseline="0" dirty="0" err="1" smtClean="0">
                <a:ln>
                  <a:noFill/>
                </a:ln>
                <a:solidFill>
                  <a:schemeClr val="tx1"/>
                </a:solidFill>
                <a:effectLst/>
              </a:rPr>
              <a:t>specifier</a:t>
            </a:r>
            <a:r>
              <a:rPr kumimoji="0" lang="en-US" sz="2400" b="0" i="0" u="none" strike="noStrike" cap="none" normalizeH="0" baseline="0" dirty="0" smtClean="0">
                <a:ln>
                  <a:noFill/>
                </a:ln>
                <a:solidFill>
                  <a:schemeClr val="tx1"/>
                </a:solidFill>
                <a:effectLst/>
              </a:rPr>
              <a:t> to display the value of an </a:t>
            </a:r>
            <a:r>
              <a:rPr kumimoji="0" lang="en-US" sz="2400" b="0" i="0" u="none" strike="noStrike" cap="none" normalizeH="0" baseline="0" dirty="0" smtClean="0">
                <a:ln>
                  <a:noFill/>
                </a:ln>
                <a:solidFill>
                  <a:srgbClr val="FF0000"/>
                </a:solidFill>
                <a:effectLst/>
              </a:rPr>
              <a:t>integer</a:t>
            </a:r>
            <a:r>
              <a:rPr kumimoji="0" lang="en-US" sz="2400" b="0" i="0" u="none" strike="noStrike" cap="none" normalizeH="0" baseline="0" dirty="0" smtClean="0">
                <a:ln>
                  <a:noFill/>
                </a:ln>
                <a:solidFill>
                  <a:schemeClr val="tx1"/>
                </a:solidFill>
                <a:effectLst/>
              </a:rPr>
              <a:t> variable.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rPr>
              <a:t>Similarly </a:t>
            </a:r>
            <a:r>
              <a:rPr kumimoji="0" lang="en-US" sz="2400" b="0" i="0" u="none" strike="noStrike" cap="none" normalizeH="0" baseline="0" dirty="0" smtClean="0">
                <a:ln>
                  <a:noFill/>
                </a:ln>
                <a:solidFill>
                  <a:srgbClr val="FF0000"/>
                </a:solidFill>
                <a:effectLst/>
              </a:rPr>
              <a:t>%c</a:t>
            </a:r>
            <a:r>
              <a:rPr kumimoji="0" lang="en-US" sz="2400" b="0" i="0" u="none" strike="noStrike" cap="none" normalizeH="0" baseline="0" dirty="0" smtClean="0">
                <a:ln>
                  <a:noFill/>
                </a:ln>
                <a:solidFill>
                  <a:schemeClr val="tx1"/>
                </a:solidFill>
                <a:effectLst/>
              </a:rPr>
              <a:t> is used to display </a:t>
            </a:r>
            <a:r>
              <a:rPr kumimoji="0" lang="en-US" sz="2400" b="0" i="0" u="none" strike="noStrike" cap="none" normalizeH="0" baseline="0" dirty="0" smtClean="0">
                <a:ln>
                  <a:noFill/>
                </a:ln>
                <a:solidFill>
                  <a:srgbClr val="FF0000"/>
                </a:solidFill>
                <a:effectLst/>
              </a:rPr>
              <a:t>character</a:t>
            </a:r>
            <a:r>
              <a:rPr kumimoji="0" lang="en-US" sz="2400" b="0" i="0" u="none" strike="noStrike" cap="none" normalizeH="0" baseline="0" dirty="0" smtClean="0">
                <a:ln>
                  <a:noFill/>
                </a:ln>
                <a:solidFill>
                  <a:schemeClr val="tx1"/>
                </a:solidFill>
                <a:effectLst/>
              </a:rPr>
              <a:t>, </a:t>
            </a:r>
            <a:r>
              <a:rPr kumimoji="0" lang="en-US" sz="2400" b="0" i="0" u="none" strike="noStrike" cap="none" normalizeH="0" baseline="0" dirty="0" smtClean="0">
                <a:ln>
                  <a:noFill/>
                </a:ln>
                <a:solidFill>
                  <a:srgbClr val="FF0000"/>
                </a:solidFill>
                <a:effectLst/>
              </a:rPr>
              <a:t>%f</a:t>
            </a:r>
            <a:r>
              <a:rPr kumimoji="0" lang="en-US" sz="2400" b="0" i="0" u="none" strike="noStrike" cap="none" normalizeH="0" baseline="0" dirty="0" smtClean="0">
                <a:ln>
                  <a:noFill/>
                </a:ln>
                <a:solidFill>
                  <a:schemeClr val="tx1"/>
                </a:solidFill>
                <a:effectLst/>
              </a:rPr>
              <a:t> for </a:t>
            </a:r>
            <a:r>
              <a:rPr kumimoji="0" lang="en-US" sz="2400" b="0" i="0" u="none" strike="noStrike" cap="none" normalizeH="0" baseline="0" dirty="0" smtClean="0">
                <a:ln>
                  <a:noFill/>
                </a:ln>
                <a:solidFill>
                  <a:srgbClr val="FF0000"/>
                </a:solidFill>
                <a:effectLst/>
              </a:rPr>
              <a:t>float</a:t>
            </a:r>
            <a:r>
              <a:rPr kumimoji="0" lang="en-US" sz="2400" b="0" i="0" u="none" strike="noStrike" cap="none" normalizeH="0" baseline="0" dirty="0" smtClean="0">
                <a:ln>
                  <a:noFill/>
                </a:ln>
                <a:solidFill>
                  <a:schemeClr val="tx1"/>
                </a:solidFill>
                <a:effectLst/>
              </a:rPr>
              <a:t> variable, </a:t>
            </a:r>
            <a:r>
              <a:rPr kumimoji="0" lang="en-US" sz="2400" b="0" i="0" u="none" strike="noStrike" cap="none" normalizeH="0" baseline="0" dirty="0" smtClean="0">
                <a:ln>
                  <a:noFill/>
                </a:ln>
                <a:solidFill>
                  <a:srgbClr val="FF0000"/>
                </a:solidFill>
                <a:effectLst/>
              </a:rPr>
              <a:t>%s</a:t>
            </a:r>
            <a:r>
              <a:rPr kumimoji="0" lang="en-US" sz="2400" b="0" i="0" u="none" strike="noStrike" cap="none" normalizeH="0" baseline="0" dirty="0" smtClean="0">
                <a:ln>
                  <a:noFill/>
                </a:ln>
                <a:solidFill>
                  <a:schemeClr val="tx1"/>
                </a:solidFill>
                <a:effectLst/>
              </a:rPr>
              <a:t> for </a:t>
            </a:r>
            <a:r>
              <a:rPr kumimoji="0" lang="en-US" sz="2400" b="0" i="0" u="none" strike="noStrike" cap="none" normalizeH="0" baseline="0" dirty="0" smtClean="0">
                <a:ln>
                  <a:noFill/>
                </a:ln>
                <a:solidFill>
                  <a:srgbClr val="FF0000"/>
                </a:solidFill>
                <a:effectLst/>
              </a:rPr>
              <a:t>string</a:t>
            </a:r>
            <a:r>
              <a:rPr kumimoji="0" lang="en-US" sz="2400" b="0" i="0" u="none" strike="noStrike" cap="none" normalizeH="0" baseline="0" dirty="0" smtClean="0">
                <a:ln>
                  <a:noFill/>
                </a:ln>
                <a:solidFill>
                  <a:schemeClr val="tx1"/>
                </a:solidFill>
                <a:effectLst/>
              </a:rPr>
              <a:t> variable, </a:t>
            </a:r>
            <a:r>
              <a:rPr kumimoji="0" lang="en-US" sz="2400" b="0" i="0" u="none" strike="noStrike" cap="none" normalizeH="0" baseline="0" dirty="0" smtClean="0">
                <a:ln>
                  <a:noFill/>
                </a:ln>
                <a:solidFill>
                  <a:srgbClr val="FF0000"/>
                </a:solidFill>
                <a:effectLst/>
              </a:rPr>
              <a:t>%lf</a:t>
            </a:r>
            <a:r>
              <a:rPr kumimoji="0" lang="en-US" sz="2400" b="0" i="0" u="none" strike="noStrike" cap="none" normalizeH="0" baseline="0" dirty="0" smtClean="0">
                <a:ln>
                  <a:noFill/>
                </a:ln>
                <a:solidFill>
                  <a:schemeClr val="tx1"/>
                </a:solidFill>
                <a:effectLst/>
              </a:rPr>
              <a:t> for </a:t>
            </a:r>
            <a:r>
              <a:rPr kumimoji="0" lang="en-US" sz="2400" b="0" i="0" u="none" strike="noStrike" cap="none" normalizeH="0" baseline="0" dirty="0" smtClean="0">
                <a:ln>
                  <a:noFill/>
                </a:ln>
                <a:solidFill>
                  <a:srgbClr val="FF0000"/>
                </a:solidFill>
                <a:effectLst/>
              </a:rPr>
              <a:t>double</a:t>
            </a:r>
            <a:r>
              <a:rPr kumimoji="0" lang="en-US" sz="2400" b="0" i="0" u="none" strike="noStrike" cap="none" normalizeH="0" baseline="0" dirty="0" smtClean="0">
                <a:ln>
                  <a:noFill/>
                </a:ln>
                <a:solidFill>
                  <a:schemeClr val="tx1"/>
                </a:solidFill>
                <a:effectLst/>
              </a:rPr>
              <a:t> and </a:t>
            </a:r>
            <a:r>
              <a:rPr kumimoji="0" lang="en-US" sz="2400" b="0" i="0" u="none" strike="noStrike" cap="none" normalizeH="0" baseline="0" dirty="0" smtClean="0">
                <a:ln>
                  <a:noFill/>
                </a:ln>
                <a:solidFill>
                  <a:srgbClr val="FF0000"/>
                </a:solidFill>
                <a:effectLst/>
              </a:rPr>
              <a:t>%x</a:t>
            </a:r>
            <a:r>
              <a:rPr kumimoji="0" lang="en-US" sz="2400" b="0" i="0" u="none" strike="noStrike" cap="none" normalizeH="0" baseline="0" dirty="0" smtClean="0">
                <a:ln>
                  <a:noFill/>
                </a:ln>
                <a:solidFill>
                  <a:schemeClr val="tx1"/>
                </a:solidFill>
                <a:effectLst/>
              </a:rPr>
              <a:t> for </a:t>
            </a:r>
            <a:r>
              <a:rPr kumimoji="0" lang="en-US" sz="2400" b="0" i="0" u="none" strike="noStrike" cap="none" normalizeH="0" baseline="0" dirty="0" smtClean="0">
                <a:ln>
                  <a:noFill/>
                </a:ln>
                <a:solidFill>
                  <a:srgbClr val="FF0000"/>
                </a:solidFill>
                <a:effectLst/>
              </a:rPr>
              <a:t>hexadecimal</a:t>
            </a:r>
            <a:r>
              <a:rPr kumimoji="0" lang="en-US" sz="2400" b="0" i="0" u="none" strike="noStrike" cap="none" normalizeH="0" baseline="0" dirty="0" smtClean="0">
                <a:ln>
                  <a:noFill/>
                </a:ln>
                <a:solidFill>
                  <a:schemeClr val="tx1"/>
                </a:solidFill>
                <a:effectLst/>
              </a:rPr>
              <a:t> variable.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rPr>
              <a:t>To generate a </a:t>
            </a:r>
            <a:r>
              <a:rPr kumimoji="0" lang="en-US" sz="2400" b="0" i="0" u="none" strike="noStrike" cap="none" normalizeH="0" baseline="0" dirty="0" err="1" smtClean="0">
                <a:ln>
                  <a:noFill/>
                </a:ln>
                <a:solidFill>
                  <a:srgbClr val="FF0000"/>
                </a:solidFill>
                <a:effectLst/>
              </a:rPr>
              <a:t>newline</a:t>
            </a:r>
            <a:r>
              <a:rPr kumimoji="0" lang="en-US" sz="2400" b="0" i="0" u="none" strike="noStrike" cap="none" normalizeH="0" baseline="0" dirty="0" err="1" smtClean="0">
                <a:ln>
                  <a:noFill/>
                </a:ln>
                <a:solidFill>
                  <a:schemeClr val="tx1"/>
                </a:solidFill>
                <a:effectLst/>
              </a:rPr>
              <a:t>,we</a:t>
            </a:r>
            <a:r>
              <a:rPr kumimoji="0" lang="en-US" sz="2400" b="0" i="0" u="none" strike="noStrike" cap="none" normalizeH="0" baseline="0" dirty="0" smtClean="0">
                <a:ln>
                  <a:noFill/>
                </a:ln>
                <a:solidFill>
                  <a:schemeClr val="tx1"/>
                </a:solidFill>
                <a:effectLst/>
              </a:rPr>
              <a:t> use “</a:t>
            </a:r>
            <a:r>
              <a:rPr kumimoji="0" lang="en-US" sz="2400" b="0" i="0" u="none" strike="noStrike" cap="none" normalizeH="0" baseline="0" dirty="0" smtClean="0">
                <a:ln>
                  <a:noFill/>
                </a:ln>
                <a:solidFill>
                  <a:srgbClr val="FF0000"/>
                </a:solidFill>
                <a:effectLst/>
              </a:rPr>
              <a:t>\n</a:t>
            </a:r>
            <a:r>
              <a:rPr kumimoji="0" lang="en-US" sz="2400" b="0" i="0" u="none" strike="noStrike" cap="none" normalizeH="0" baseline="0" dirty="0" smtClean="0">
                <a:ln>
                  <a:noFill/>
                </a:ln>
                <a:solidFill>
                  <a:schemeClr val="tx1"/>
                </a:solidFill>
                <a:effectLst/>
              </a:rPr>
              <a:t>” in C </a:t>
            </a:r>
            <a:r>
              <a:rPr kumimoji="0" lang="en-US" sz="2400" b="0" i="0" u="none" strike="noStrike" cap="none" normalizeH="0" baseline="0" dirty="0" err="1" smtClean="0">
                <a:ln>
                  <a:noFill/>
                </a:ln>
                <a:solidFill>
                  <a:schemeClr val="tx1"/>
                </a:solidFill>
                <a:effectLst/>
              </a:rPr>
              <a:t>printf</a:t>
            </a:r>
            <a:r>
              <a:rPr kumimoji="0" lang="en-US" sz="2400" b="0" i="0" u="none" strike="noStrike" cap="none" normalizeH="0" baseline="0" dirty="0" smtClean="0">
                <a:ln>
                  <a:noFill/>
                </a:ln>
                <a:solidFill>
                  <a:schemeClr val="tx1"/>
                </a:solidFill>
                <a:effectLst/>
              </a:rPr>
              <a:t>() statement.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5745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a:t>
            </a:r>
            <a:r>
              <a:rPr lang="en-US" sz="3200" b="1" dirty="0"/>
              <a:t>: </a:t>
            </a:r>
            <a:r>
              <a:rPr lang="en-IN" sz="3200" dirty="0" smtClean="0"/>
              <a:t>Input-Output</a:t>
            </a:r>
            <a:endParaRPr lang="en-US" sz="3200" b="1" dirty="0"/>
          </a:p>
        </p:txBody>
      </p:sp>
      <p:sp>
        <p:nvSpPr>
          <p:cNvPr id="7" name="Rectangle 1"/>
          <p:cNvSpPr>
            <a:spLocks noChangeArrowheads="1"/>
          </p:cNvSpPr>
          <p:nvPr/>
        </p:nvSpPr>
        <p:spPr bwMode="auto">
          <a:xfrm rot="10800000" flipV="1">
            <a:off x="0" y="957998"/>
            <a:ext cx="1217324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Arial" panose="020B0604020202020204" pitchFamily="34" charset="0"/>
              <a:buChar char="•"/>
            </a:pPr>
            <a:r>
              <a:rPr lang="en-US" sz="2000" dirty="0" smtClean="0"/>
              <a:t>In </a:t>
            </a:r>
            <a:r>
              <a:rPr lang="en-US" sz="2000" dirty="0"/>
              <a:t>C programming language, </a:t>
            </a:r>
            <a:r>
              <a:rPr lang="en-US" sz="2000" dirty="0" err="1">
                <a:solidFill>
                  <a:srgbClr val="FF0000"/>
                </a:solidFill>
              </a:rPr>
              <a:t>scanf</a:t>
            </a:r>
            <a:r>
              <a:rPr lang="en-US" sz="2000" dirty="0">
                <a:solidFill>
                  <a:srgbClr val="FF0000"/>
                </a:solidFill>
              </a:rPr>
              <a:t>() </a:t>
            </a:r>
            <a:r>
              <a:rPr lang="en-US" sz="2000" dirty="0"/>
              <a:t>function is used to read character, string, numeric data from keyboard</a:t>
            </a:r>
          </a:p>
          <a:p>
            <a:pPr algn="just">
              <a:buFont typeface="Arial" panose="020B0604020202020204" pitchFamily="34" charset="0"/>
              <a:buChar char="•"/>
            </a:pPr>
            <a:r>
              <a:rPr lang="en-US" sz="2000" dirty="0"/>
              <a:t>Consider below example program where user enters a character. This value is assigned to the variable “</a:t>
            </a:r>
            <a:r>
              <a:rPr lang="en-US" sz="2000" dirty="0" err="1"/>
              <a:t>ch</a:t>
            </a:r>
            <a:r>
              <a:rPr lang="en-US" sz="2000" dirty="0"/>
              <a:t>” and then displayed.</a:t>
            </a:r>
          </a:p>
          <a:p>
            <a:pPr algn="just">
              <a:buFont typeface="Arial" panose="020B0604020202020204" pitchFamily="34" charset="0"/>
              <a:buChar char="•"/>
            </a:pPr>
            <a:r>
              <a:rPr lang="en-US" sz="2000" dirty="0"/>
              <a:t>Then, user enters a string and this value is assigned to the variable “</a:t>
            </a:r>
            <a:r>
              <a:rPr lang="en-US" sz="2000" dirty="0" err="1"/>
              <a:t>str</a:t>
            </a:r>
            <a:r>
              <a:rPr lang="en-US" sz="2000" dirty="0"/>
              <a:t>” and then displayed</a:t>
            </a:r>
            <a:r>
              <a:rPr lang="en-US" sz="2000" dirty="0" smtClean="0"/>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56" y="2281438"/>
            <a:ext cx="9294448" cy="4852595"/>
          </a:xfrm>
          <a:prstGeom prst="rect">
            <a:avLst/>
          </a:prstGeom>
        </p:spPr>
      </p:pic>
    </p:spTree>
    <p:extLst>
      <p:ext uri="{BB962C8B-B14F-4D97-AF65-F5344CB8AC3E}">
        <p14:creationId xmlns:p14="http://schemas.microsoft.com/office/powerpoint/2010/main" val="679513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757" y="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a:t>
            </a:r>
            <a:r>
              <a:rPr lang="en-US" sz="3200" b="1" dirty="0"/>
              <a:t>: </a:t>
            </a:r>
            <a:r>
              <a:rPr lang="en-IN" sz="3200" dirty="0" smtClean="0"/>
              <a:t>Input-Output</a:t>
            </a:r>
            <a:endParaRPr lang="en-US" sz="3200" b="1" dirty="0"/>
          </a:p>
        </p:txBody>
      </p:sp>
      <p:sp>
        <p:nvSpPr>
          <p:cNvPr id="7" name="Rectangle 1"/>
          <p:cNvSpPr>
            <a:spLocks noChangeArrowheads="1"/>
          </p:cNvSpPr>
          <p:nvPr/>
        </p:nvSpPr>
        <p:spPr bwMode="auto">
          <a:xfrm rot="10800000" flipV="1">
            <a:off x="159433" y="808383"/>
            <a:ext cx="1005371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KEY POINTS TO REMEMBER IN C PRINTF() AND SCANF():</a:t>
            </a:r>
          </a:p>
          <a:p>
            <a:pPr marL="457200" indent="-457200">
              <a:buFont typeface="+mj-lt"/>
              <a:buAutoNum type="arabicPeriod"/>
            </a:pPr>
            <a:r>
              <a:rPr lang="en-US" sz="2000" dirty="0" err="1"/>
              <a:t>printf</a:t>
            </a:r>
            <a:r>
              <a:rPr lang="en-US" sz="2000" dirty="0"/>
              <a:t>() is used to display the output and </a:t>
            </a:r>
            <a:r>
              <a:rPr lang="en-US" sz="2000" dirty="0" err="1"/>
              <a:t>scanf</a:t>
            </a:r>
            <a:r>
              <a:rPr lang="en-US" sz="2000" dirty="0"/>
              <a:t>() is used to read the inputs.</a:t>
            </a:r>
          </a:p>
          <a:p>
            <a:pPr marL="457200" indent="-457200">
              <a:buFont typeface="+mj-lt"/>
              <a:buAutoNum type="arabicPeriod"/>
            </a:pPr>
            <a:r>
              <a:rPr lang="en-US" sz="2000" dirty="0" err="1"/>
              <a:t>printf</a:t>
            </a:r>
            <a:r>
              <a:rPr lang="en-US" sz="2000" dirty="0"/>
              <a:t>() and </a:t>
            </a:r>
            <a:r>
              <a:rPr lang="en-US" sz="2000" dirty="0" err="1"/>
              <a:t>scanf</a:t>
            </a:r>
            <a:r>
              <a:rPr lang="en-US" sz="2000" dirty="0"/>
              <a:t>() functions are declared in “</a:t>
            </a:r>
            <a:r>
              <a:rPr lang="en-US" sz="2000" dirty="0" err="1"/>
              <a:t>stdio.h</a:t>
            </a:r>
            <a:r>
              <a:rPr lang="en-US" sz="2000" dirty="0"/>
              <a:t>” header file in C library.</a:t>
            </a:r>
          </a:p>
          <a:p>
            <a:pPr marL="457200" indent="-457200">
              <a:buFont typeface="+mj-lt"/>
              <a:buAutoNum type="arabicPeriod"/>
            </a:pPr>
            <a:r>
              <a:rPr lang="en-US" sz="2000" dirty="0"/>
              <a:t>All syntax in C language including </a:t>
            </a:r>
            <a:r>
              <a:rPr lang="en-US" sz="2000" dirty="0" err="1"/>
              <a:t>printf</a:t>
            </a:r>
            <a:r>
              <a:rPr lang="en-US" sz="2000" dirty="0"/>
              <a:t>() and </a:t>
            </a:r>
            <a:r>
              <a:rPr lang="en-US" sz="2000" dirty="0" err="1"/>
              <a:t>scanf</a:t>
            </a:r>
            <a:r>
              <a:rPr lang="en-US" sz="2000" dirty="0"/>
              <a:t>() functions are case sensitive</a:t>
            </a:r>
            <a:endParaRPr lang="en-US" sz="2000" dirty="0">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37" y="2226199"/>
            <a:ext cx="5754121" cy="4631801"/>
          </a:xfrm>
          <a:prstGeom prst="rect">
            <a:avLst/>
          </a:prstGeom>
        </p:spPr>
      </p:pic>
    </p:spTree>
    <p:extLst>
      <p:ext uri="{BB962C8B-B14F-4D97-AF65-F5344CB8AC3E}">
        <p14:creationId xmlns:p14="http://schemas.microsoft.com/office/powerpoint/2010/main" val="3999488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Decision </a:t>
            </a:r>
            <a:r>
              <a:rPr lang="en-US" sz="3200" b="1" dirty="0"/>
              <a:t>Making</a:t>
            </a:r>
          </a:p>
        </p:txBody>
      </p:sp>
      <p:sp>
        <p:nvSpPr>
          <p:cNvPr id="6" name="Rectangle 5"/>
          <p:cNvSpPr/>
          <p:nvPr/>
        </p:nvSpPr>
        <p:spPr>
          <a:xfrm>
            <a:off x="473612" y="1139099"/>
            <a:ext cx="6096000" cy="2554545"/>
          </a:xfrm>
          <a:prstGeom prst="rect">
            <a:avLst/>
          </a:prstGeom>
        </p:spPr>
        <p:txBody>
          <a:bodyPr>
            <a:spAutoFit/>
          </a:bodyPr>
          <a:lstStyle/>
          <a:p>
            <a:pPr>
              <a:buFont typeface="Arial" panose="020B0604020202020204" pitchFamily="34" charset="0"/>
              <a:buChar char="•"/>
            </a:pPr>
            <a:r>
              <a:rPr lang="en-US" sz="2000" dirty="0">
                <a:hlinkClick r:id="rId2"/>
              </a:rPr>
              <a:t>if Statement</a:t>
            </a:r>
            <a:r>
              <a:rPr lang="en-US" sz="2000" dirty="0"/>
              <a:t> </a:t>
            </a:r>
          </a:p>
          <a:p>
            <a:pPr marL="742950" lvl="1" indent="-285750">
              <a:buFont typeface="Arial" panose="020B0604020202020204" pitchFamily="34" charset="0"/>
              <a:buChar char="•"/>
            </a:pPr>
            <a:r>
              <a:rPr lang="en-US" sz="2000" dirty="0">
                <a:hlinkClick r:id="rId3"/>
              </a:rPr>
              <a:t>Example: if Statement</a:t>
            </a:r>
            <a:endParaRPr lang="en-US" sz="2000" dirty="0"/>
          </a:p>
          <a:p>
            <a:pPr>
              <a:buFont typeface="Arial" panose="020B0604020202020204" pitchFamily="34" charset="0"/>
              <a:buChar char="•"/>
            </a:pPr>
            <a:r>
              <a:rPr lang="en-US" sz="2000" dirty="0">
                <a:hlinkClick r:id="rId4"/>
              </a:rPr>
              <a:t>if...else Statement</a:t>
            </a:r>
            <a:r>
              <a:rPr lang="en-US" sz="2000" dirty="0"/>
              <a:t> </a:t>
            </a:r>
          </a:p>
          <a:p>
            <a:pPr marL="742950" lvl="1" indent="-285750">
              <a:buFont typeface="Arial" panose="020B0604020202020204" pitchFamily="34" charset="0"/>
              <a:buChar char="•"/>
            </a:pPr>
            <a:r>
              <a:rPr lang="en-US" sz="2000" dirty="0">
                <a:hlinkClick r:id="rId5"/>
              </a:rPr>
              <a:t>Example: if...else Statement</a:t>
            </a:r>
            <a:endParaRPr lang="en-US" sz="2000" dirty="0"/>
          </a:p>
          <a:p>
            <a:pPr>
              <a:buFont typeface="Arial" panose="020B0604020202020204" pitchFamily="34" charset="0"/>
              <a:buChar char="•"/>
            </a:pPr>
            <a:r>
              <a:rPr lang="en-US" sz="2000" dirty="0">
                <a:hlinkClick r:id="rId6"/>
              </a:rPr>
              <a:t>if...else Ladder</a:t>
            </a:r>
            <a:r>
              <a:rPr lang="en-US" sz="2000" dirty="0"/>
              <a:t> </a:t>
            </a:r>
          </a:p>
          <a:p>
            <a:pPr marL="742950" lvl="1" indent="-285750">
              <a:buFont typeface="Arial" panose="020B0604020202020204" pitchFamily="34" charset="0"/>
              <a:buChar char="•"/>
            </a:pPr>
            <a:r>
              <a:rPr lang="en-US" sz="2000" dirty="0">
                <a:hlinkClick r:id="rId7"/>
              </a:rPr>
              <a:t>Example: if...else Ladder</a:t>
            </a:r>
            <a:endParaRPr lang="en-US" sz="2000" dirty="0"/>
          </a:p>
          <a:p>
            <a:pPr>
              <a:buFont typeface="Arial" panose="020B0604020202020204" pitchFamily="34" charset="0"/>
              <a:buChar char="•"/>
            </a:pPr>
            <a:r>
              <a:rPr lang="en-US" sz="2000" dirty="0">
                <a:hlinkClick r:id="rId8"/>
              </a:rPr>
              <a:t>Nested if...else</a:t>
            </a:r>
            <a:r>
              <a:rPr lang="en-US" sz="2000" dirty="0"/>
              <a:t> </a:t>
            </a:r>
          </a:p>
          <a:p>
            <a:pPr marL="742950" lvl="1" indent="-285750">
              <a:buFont typeface="Arial" panose="020B0604020202020204" pitchFamily="34" charset="0"/>
              <a:buChar char="•"/>
            </a:pPr>
            <a:r>
              <a:rPr lang="en-US" sz="2000" dirty="0">
                <a:hlinkClick r:id="rId9"/>
              </a:rPr>
              <a:t>Example: Nested if...</a:t>
            </a:r>
            <a:r>
              <a:rPr lang="en-US" sz="2000" dirty="0" smtClean="0">
                <a:hlinkClick r:id="rId9"/>
              </a:rPr>
              <a:t>else</a:t>
            </a:r>
            <a:endParaRPr lang="en-US" sz="2000" dirty="0"/>
          </a:p>
        </p:txBody>
      </p:sp>
    </p:spTree>
    <p:extLst>
      <p:ext uri="{BB962C8B-B14F-4D97-AF65-F5344CB8AC3E}">
        <p14:creationId xmlns:p14="http://schemas.microsoft.com/office/powerpoint/2010/main" val="627578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Decision </a:t>
            </a:r>
            <a:r>
              <a:rPr lang="en-US" sz="3200" b="1" dirty="0"/>
              <a:t>Making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09" y="1062170"/>
            <a:ext cx="3851767" cy="2117558"/>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775" y="1198740"/>
            <a:ext cx="7868153" cy="5235631"/>
          </a:xfrm>
          <a:prstGeom prst="rect">
            <a:avLst/>
          </a:prstGeom>
        </p:spPr>
      </p:pic>
    </p:spTree>
    <p:extLst>
      <p:ext uri="{BB962C8B-B14F-4D97-AF65-F5344CB8AC3E}">
        <p14:creationId xmlns:p14="http://schemas.microsoft.com/office/powerpoint/2010/main" val="20158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Decision </a:t>
            </a:r>
            <a:r>
              <a:rPr lang="en-US" sz="3200" b="1" dirty="0"/>
              <a:t>Making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 y="1436466"/>
            <a:ext cx="6047223" cy="317773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0468" y="1183248"/>
            <a:ext cx="7831141" cy="4739418"/>
          </a:xfrm>
          <a:prstGeom prst="rect">
            <a:avLst/>
          </a:prstGeom>
        </p:spPr>
      </p:pic>
    </p:spTree>
    <p:extLst>
      <p:ext uri="{BB962C8B-B14F-4D97-AF65-F5344CB8AC3E}">
        <p14:creationId xmlns:p14="http://schemas.microsoft.com/office/powerpoint/2010/main" val="4087759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Decision </a:t>
            </a:r>
            <a:r>
              <a:rPr lang="en-US" sz="3200" b="1" dirty="0"/>
              <a:t>Making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33" y="1105010"/>
            <a:ext cx="3218456" cy="575299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082" y="957998"/>
            <a:ext cx="5786118" cy="5786118"/>
          </a:xfrm>
          <a:prstGeom prst="rect">
            <a:avLst/>
          </a:prstGeom>
        </p:spPr>
      </p:pic>
    </p:spTree>
    <p:extLst>
      <p:ext uri="{BB962C8B-B14F-4D97-AF65-F5344CB8AC3E}">
        <p14:creationId xmlns:p14="http://schemas.microsoft.com/office/powerpoint/2010/main" val="681308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Decision </a:t>
            </a:r>
            <a:r>
              <a:rPr lang="en-US" sz="3200" b="1" dirty="0"/>
              <a:t>Making</a:t>
            </a:r>
          </a:p>
        </p:txBody>
      </p:sp>
      <p:sp>
        <p:nvSpPr>
          <p:cNvPr id="3" name="Rectangle 1"/>
          <p:cNvSpPr>
            <a:spLocks noChangeArrowheads="1"/>
          </p:cNvSpPr>
          <p:nvPr/>
        </p:nvSpPr>
        <p:spPr bwMode="auto">
          <a:xfrm>
            <a:off x="0" y="1195618"/>
            <a:ext cx="424844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anose="020B0604020202020204" pitchFamily="34" charset="0"/>
              </a:rPr>
              <a:t>Nested if...else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It is possible to include </a:t>
            </a:r>
            <a:r>
              <a:rPr kumimoji="0" lang="en-US" sz="2400" b="0" i="0" u="none" strike="noStrike" cap="none" normalizeH="0" baseline="0" dirty="0" smtClean="0">
                <a:ln>
                  <a:noFill/>
                </a:ln>
                <a:solidFill>
                  <a:schemeClr val="tx1"/>
                </a:solidFill>
                <a:effectLst/>
                <a:latin typeface="Arial Unicode MS" panose="020B0604020202020204" pitchFamily="34" charset="-128"/>
              </a:rPr>
              <a:t>if...else</a:t>
            </a:r>
            <a:r>
              <a:rPr kumimoji="0" lang="en-US" sz="2400" b="0" i="0" u="none" strike="noStrike" cap="none" normalizeH="0" baseline="0" dirty="0" smtClean="0">
                <a:ln>
                  <a:noFill/>
                </a:ln>
                <a:solidFill>
                  <a:schemeClr val="tx1"/>
                </a:solidFill>
                <a:effectLst/>
              </a:rPr>
              <a:t> statement(s) inside the body of another </a:t>
            </a:r>
            <a:r>
              <a:rPr kumimoji="0" lang="en-US" sz="2400" b="0" i="0" u="none" strike="noStrike" cap="none" normalizeH="0" baseline="0" dirty="0" smtClean="0">
                <a:ln>
                  <a:noFill/>
                </a:ln>
                <a:solidFill>
                  <a:schemeClr val="tx1"/>
                </a:solidFill>
                <a:effectLst/>
                <a:latin typeface="Arial Unicode MS" panose="020B0604020202020204" pitchFamily="34" charset="-128"/>
              </a:rPr>
              <a:t>if...else</a:t>
            </a:r>
            <a:r>
              <a:rPr kumimoji="0" lang="en-US" sz="2400" b="0" i="0" u="none" strike="noStrike" cap="none" normalizeH="0" baseline="0" dirty="0" smtClean="0">
                <a:ln>
                  <a:noFill/>
                </a:ln>
                <a:solidFill>
                  <a:schemeClr val="tx1"/>
                </a:solidFill>
                <a:effectLst/>
              </a:rPr>
              <a:t> statement.</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107" y="957998"/>
            <a:ext cx="8145975" cy="5900002"/>
          </a:xfrm>
          <a:prstGeom prst="rect">
            <a:avLst/>
          </a:prstGeom>
        </p:spPr>
      </p:pic>
    </p:spTree>
    <p:extLst>
      <p:ext uri="{BB962C8B-B14F-4D97-AF65-F5344CB8AC3E}">
        <p14:creationId xmlns:p14="http://schemas.microsoft.com/office/powerpoint/2010/main" val="1232726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Decision </a:t>
            </a:r>
            <a:r>
              <a:rPr lang="en-US" sz="3200" b="1" dirty="0"/>
              <a:t>Making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78" y="1242719"/>
            <a:ext cx="6618502" cy="5158081"/>
          </a:xfrm>
          <a:prstGeom prst="rect">
            <a:avLst/>
          </a:prstGeom>
        </p:spPr>
      </p:pic>
      <p:sp>
        <p:nvSpPr>
          <p:cNvPr id="8" name="Rectangle 7"/>
          <p:cNvSpPr/>
          <p:nvPr/>
        </p:nvSpPr>
        <p:spPr>
          <a:xfrm>
            <a:off x="9265497" y="2387043"/>
            <a:ext cx="1433406" cy="461665"/>
          </a:xfrm>
          <a:prstGeom prst="rect">
            <a:avLst/>
          </a:prstGeom>
        </p:spPr>
        <p:txBody>
          <a:bodyPr wrap="none">
            <a:spAutoFit/>
          </a:bodyPr>
          <a:lstStyle/>
          <a:p>
            <a:r>
              <a:rPr lang="en-US" sz="2400" dirty="0" smtClean="0">
                <a:solidFill>
                  <a:srgbClr val="FF0000"/>
                </a:solidFill>
              </a:rPr>
              <a:t>Output ??</a:t>
            </a:r>
            <a:endParaRPr lang="en-US" sz="2400" dirty="0">
              <a:solidFill>
                <a:srgbClr val="FF0000"/>
              </a:solidFill>
            </a:endParaRPr>
          </a:p>
        </p:txBody>
      </p:sp>
    </p:spTree>
    <p:extLst>
      <p:ext uri="{BB962C8B-B14F-4D97-AF65-F5344CB8AC3E}">
        <p14:creationId xmlns:p14="http://schemas.microsoft.com/office/powerpoint/2010/main" val="3849848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Decision </a:t>
            </a:r>
            <a:r>
              <a:rPr lang="en-US" sz="3200" b="1" dirty="0"/>
              <a:t>Making</a:t>
            </a:r>
          </a:p>
        </p:txBody>
      </p:sp>
      <p:sp>
        <p:nvSpPr>
          <p:cNvPr id="8" name="Rectangle 7"/>
          <p:cNvSpPr/>
          <p:nvPr/>
        </p:nvSpPr>
        <p:spPr>
          <a:xfrm>
            <a:off x="8432379" y="4595670"/>
            <a:ext cx="1433406" cy="461665"/>
          </a:xfrm>
          <a:prstGeom prst="rect">
            <a:avLst/>
          </a:prstGeom>
        </p:spPr>
        <p:txBody>
          <a:bodyPr wrap="none">
            <a:spAutoFit/>
          </a:bodyPr>
          <a:lstStyle/>
          <a:p>
            <a:r>
              <a:rPr lang="en-US" sz="2400" dirty="0" smtClean="0">
                <a:solidFill>
                  <a:srgbClr val="FF0000"/>
                </a:solidFill>
              </a:rPr>
              <a:t>Output ??</a:t>
            </a:r>
            <a:endParaRPr lang="en-US" sz="2400" dirty="0">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556" y="957998"/>
            <a:ext cx="6932390" cy="5900002"/>
          </a:xfrm>
          <a:prstGeom prst="rect">
            <a:avLst/>
          </a:prstGeom>
        </p:spPr>
      </p:pic>
    </p:spTree>
    <p:extLst>
      <p:ext uri="{BB962C8B-B14F-4D97-AF65-F5344CB8AC3E}">
        <p14:creationId xmlns:p14="http://schemas.microsoft.com/office/powerpoint/2010/main" val="3738390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Operators</a:t>
            </a:r>
            <a:endParaRPr lang="en-US" sz="3200" b="1"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78" y="1106544"/>
            <a:ext cx="9058171" cy="5626376"/>
          </a:xfrm>
          <a:prstGeom prst="rect">
            <a:avLst/>
          </a:prstGeom>
        </p:spPr>
      </p:pic>
      <p:sp>
        <p:nvSpPr>
          <p:cNvPr id="3" name="Rectangle 2"/>
          <p:cNvSpPr/>
          <p:nvPr/>
        </p:nvSpPr>
        <p:spPr>
          <a:xfrm>
            <a:off x="2435133" y="906489"/>
            <a:ext cx="6638528" cy="400110"/>
          </a:xfrm>
          <a:prstGeom prst="rect">
            <a:avLst/>
          </a:prstGeom>
        </p:spPr>
        <p:txBody>
          <a:bodyPr wrap="square">
            <a:spAutoFit/>
          </a:bodyPr>
          <a:lstStyle/>
          <a:p>
            <a:r>
              <a:rPr lang="en-US" sz="2000" dirty="0"/>
              <a:t>Assume variable </a:t>
            </a:r>
            <a:r>
              <a:rPr lang="en-US" sz="2000" b="1" dirty="0"/>
              <a:t>A</a:t>
            </a:r>
            <a:r>
              <a:rPr lang="en-US" sz="2000" dirty="0"/>
              <a:t> holds 10 and variable </a:t>
            </a:r>
            <a:r>
              <a:rPr lang="en-US" sz="2000" b="1" dirty="0"/>
              <a:t>B</a:t>
            </a:r>
            <a:r>
              <a:rPr lang="en-US" sz="2000" dirty="0"/>
              <a:t> holds 20</a:t>
            </a:r>
          </a:p>
        </p:txBody>
      </p:sp>
    </p:spTree>
    <p:extLst>
      <p:ext uri="{BB962C8B-B14F-4D97-AF65-F5344CB8AC3E}">
        <p14:creationId xmlns:p14="http://schemas.microsoft.com/office/powerpoint/2010/main" val="3686367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Decision </a:t>
            </a:r>
            <a:r>
              <a:rPr lang="en-US" sz="3200" b="1" dirty="0"/>
              <a:t>Making</a:t>
            </a:r>
          </a:p>
        </p:txBody>
      </p:sp>
      <p:sp>
        <p:nvSpPr>
          <p:cNvPr id="8" name="Rectangle 7"/>
          <p:cNvSpPr/>
          <p:nvPr/>
        </p:nvSpPr>
        <p:spPr>
          <a:xfrm>
            <a:off x="8432379" y="4595670"/>
            <a:ext cx="1433406" cy="461665"/>
          </a:xfrm>
          <a:prstGeom prst="rect">
            <a:avLst/>
          </a:prstGeom>
        </p:spPr>
        <p:txBody>
          <a:bodyPr wrap="none">
            <a:spAutoFit/>
          </a:bodyPr>
          <a:lstStyle/>
          <a:p>
            <a:r>
              <a:rPr lang="en-US" sz="2400" dirty="0" smtClean="0">
                <a:solidFill>
                  <a:srgbClr val="FF0000"/>
                </a:solidFill>
              </a:rPr>
              <a:t>Output ??</a:t>
            </a:r>
            <a:endParaRPr lang="en-US" sz="2400" dirty="0">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556" y="957998"/>
            <a:ext cx="6932390" cy="5900002"/>
          </a:xfrm>
          <a:prstGeom prst="rect">
            <a:avLst/>
          </a:prstGeom>
        </p:spPr>
      </p:pic>
    </p:spTree>
    <p:extLst>
      <p:ext uri="{BB962C8B-B14F-4D97-AF65-F5344CB8AC3E}">
        <p14:creationId xmlns:p14="http://schemas.microsoft.com/office/powerpoint/2010/main" val="2090696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21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20" y="684983"/>
            <a:ext cx="6947309" cy="5052968"/>
          </a:xfrm>
          <a:prstGeom prst="rect">
            <a:avLst/>
          </a:prstGeom>
        </p:spPr>
      </p:pic>
      <p:sp>
        <p:nvSpPr>
          <p:cNvPr id="5" name="Rectangle 4"/>
          <p:cNvSpPr/>
          <p:nvPr/>
        </p:nvSpPr>
        <p:spPr>
          <a:xfrm>
            <a:off x="8784071" y="3413983"/>
            <a:ext cx="1433406" cy="461665"/>
          </a:xfrm>
          <a:prstGeom prst="rect">
            <a:avLst/>
          </a:prstGeom>
        </p:spPr>
        <p:txBody>
          <a:bodyPr wrap="none">
            <a:spAutoFit/>
          </a:bodyPr>
          <a:lstStyle/>
          <a:p>
            <a:r>
              <a:rPr lang="en-US" sz="2400" dirty="0" smtClean="0">
                <a:solidFill>
                  <a:srgbClr val="FF0000"/>
                </a:solidFill>
              </a:rPr>
              <a:t>Output ??</a:t>
            </a:r>
            <a:endParaRPr lang="en-US" sz="2400" dirty="0">
              <a:solidFill>
                <a:srgbClr val="FF0000"/>
              </a:solidFill>
            </a:endParaRPr>
          </a:p>
        </p:txBody>
      </p:sp>
    </p:spTree>
    <p:extLst>
      <p:ext uri="{BB962C8B-B14F-4D97-AF65-F5344CB8AC3E}">
        <p14:creationId xmlns:p14="http://schemas.microsoft.com/office/powerpoint/2010/main" val="3018079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22</a:t>
            </a:fld>
            <a:endParaRPr lang="en-US"/>
          </a:p>
        </p:txBody>
      </p:sp>
      <p:sp>
        <p:nvSpPr>
          <p:cNvPr id="5" name="Rectangle 4"/>
          <p:cNvSpPr/>
          <p:nvPr/>
        </p:nvSpPr>
        <p:spPr>
          <a:xfrm>
            <a:off x="8784071" y="3413983"/>
            <a:ext cx="1433406" cy="461665"/>
          </a:xfrm>
          <a:prstGeom prst="rect">
            <a:avLst/>
          </a:prstGeom>
        </p:spPr>
        <p:txBody>
          <a:bodyPr wrap="none">
            <a:spAutoFit/>
          </a:bodyPr>
          <a:lstStyle/>
          <a:p>
            <a:r>
              <a:rPr lang="en-US" sz="2400" dirty="0" smtClean="0">
                <a:solidFill>
                  <a:srgbClr val="FF0000"/>
                </a:solidFill>
              </a:rPr>
              <a:t>Output ??</a:t>
            </a:r>
            <a:endParaRPr lang="en-US" sz="2400" dirty="0">
              <a:solidFill>
                <a:srgbClr val="FF00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57" y="635134"/>
            <a:ext cx="6954220" cy="4715533"/>
          </a:xfrm>
          <a:prstGeom prst="rect">
            <a:avLst/>
          </a:prstGeom>
        </p:spPr>
      </p:pic>
    </p:spTree>
    <p:extLst>
      <p:ext uri="{BB962C8B-B14F-4D97-AF65-F5344CB8AC3E}">
        <p14:creationId xmlns:p14="http://schemas.microsoft.com/office/powerpoint/2010/main" val="2483519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23</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06" y="406175"/>
            <a:ext cx="7157782" cy="5305308"/>
          </a:xfrm>
          <a:prstGeom prst="rect">
            <a:avLst/>
          </a:prstGeom>
        </p:spPr>
      </p:pic>
      <p:sp>
        <p:nvSpPr>
          <p:cNvPr id="5" name="Rectangle 4"/>
          <p:cNvSpPr/>
          <p:nvPr/>
        </p:nvSpPr>
        <p:spPr>
          <a:xfrm>
            <a:off x="8784071" y="3413983"/>
            <a:ext cx="1433406" cy="461665"/>
          </a:xfrm>
          <a:prstGeom prst="rect">
            <a:avLst/>
          </a:prstGeom>
        </p:spPr>
        <p:txBody>
          <a:bodyPr wrap="none">
            <a:spAutoFit/>
          </a:bodyPr>
          <a:lstStyle/>
          <a:p>
            <a:r>
              <a:rPr lang="en-US" sz="2400" dirty="0" smtClean="0">
                <a:solidFill>
                  <a:srgbClr val="FF0000"/>
                </a:solidFill>
              </a:rPr>
              <a:t>Output ??</a:t>
            </a:r>
            <a:endParaRPr lang="en-US" sz="2400" dirty="0">
              <a:solidFill>
                <a:srgbClr val="FF0000"/>
              </a:solidFill>
            </a:endParaRPr>
          </a:p>
        </p:txBody>
      </p:sp>
    </p:spTree>
    <p:extLst>
      <p:ext uri="{BB962C8B-B14F-4D97-AF65-F5344CB8AC3E}">
        <p14:creationId xmlns:p14="http://schemas.microsoft.com/office/powerpoint/2010/main" val="3652606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24</a:t>
            </a:fld>
            <a:endParaRPr lang="en-US"/>
          </a:p>
        </p:txBody>
      </p:sp>
      <p:sp>
        <p:nvSpPr>
          <p:cNvPr id="4" name="Rectangle 3"/>
          <p:cNvSpPr/>
          <p:nvPr/>
        </p:nvSpPr>
        <p:spPr>
          <a:xfrm>
            <a:off x="192845" y="724039"/>
            <a:ext cx="11806310" cy="5632311"/>
          </a:xfrm>
          <a:prstGeom prst="rect">
            <a:avLst/>
          </a:prstGeom>
        </p:spPr>
        <p:txBody>
          <a:bodyPr wrap="square">
            <a:spAutoFit/>
          </a:bodyPr>
          <a:lstStyle/>
          <a:p>
            <a:pPr marL="342900" indent="-342900">
              <a:buFont typeface="+mj-lt"/>
              <a:buAutoNum type="arabicPeriod"/>
            </a:pPr>
            <a:r>
              <a:rPr lang="en-US" sz="2000" dirty="0" smtClean="0">
                <a:solidFill>
                  <a:srgbClr val="000000"/>
                </a:solidFill>
                <a:latin typeface="Times New Roman" panose="02020603050405020304" pitchFamily="18" charset="0"/>
              </a:rPr>
              <a:t>Write </a:t>
            </a:r>
            <a:r>
              <a:rPr lang="en-US" sz="2000" dirty="0">
                <a:solidFill>
                  <a:srgbClr val="000000"/>
                </a:solidFill>
                <a:latin typeface="Times New Roman" panose="02020603050405020304" pitchFamily="18" charset="0"/>
              </a:rPr>
              <a:t>a program to find maximum between three numbers</a:t>
            </a:r>
            <a:r>
              <a:rPr lang="en-US" sz="2000" dirty="0" smtClean="0">
                <a:solidFill>
                  <a:srgbClr val="000000"/>
                </a:solidFill>
                <a:latin typeface="Times New Roman" panose="02020603050405020304" pitchFamily="18" charset="0"/>
              </a:rPr>
              <a:t>.</a:t>
            </a:r>
          </a:p>
          <a:p>
            <a:pPr marL="342900" indent="-342900">
              <a:buFont typeface="+mj-lt"/>
              <a:buAutoNum type="arabicPeriod"/>
            </a:pPr>
            <a:r>
              <a:rPr lang="en-US" sz="2000" dirty="0" smtClean="0"/>
              <a:t>Write </a:t>
            </a:r>
            <a:r>
              <a:rPr lang="en-US" sz="2000" dirty="0"/>
              <a:t>a program to check whether a number is negative, positive or zero</a:t>
            </a:r>
            <a:r>
              <a:rPr lang="en-US" sz="2000" dirty="0" smtClean="0"/>
              <a:t>.</a:t>
            </a:r>
          </a:p>
          <a:p>
            <a:pPr marL="342900" indent="-342900">
              <a:buFont typeface="+mj-lt"/>
              <a:buAutoNum type="arabicPeriod"/>
            </a:pPr>
            <a:r>
              <a:rPr lang="en-US" sz="2000" dirty="0" smtClean="0"/>
              <a:t>Write </a:t>
            </a:r>
            <a:r>
              <a:rPr lang="en-US" sz="2000" dirty="0"/>
              <a:t>a program to check whether a number is divisible by 5 and 11 or not</a:t>
            </a:r>
            <a:r>
              <a:rPr lang="en-US" sz="2000" dirty="0" smtClean="0"/>
              <a:t>.</a:t>
            </a:r>
          </a:p>
          <a:p>
            <a:pPr marL="342900" indent="-342900">
              <a:buFont typeface="+mj-lt"/>
              <a:buAutoNum type="arabicPeriod"/>
            </a:pPr>
            <a:r>
              <a:rPr lang="en-US" sz="2000" dirty="0" smtClean="0"/>
              <a:t>Write </a:t>
            </a:r>
            <a:r>
              <a:rPr lang="en-US" sz="2000" dirty="0"/>
              <a:t>a program to check whether a number is even or odd. </a:t>
            </a:r>
            <a:endParaRPr lang="en-US" sz="2000" dirty="0" smtClean="0"/>
          </a:p>
          <a:p>
            <a:pPr marL="342900" indent="-342900">
              <a:buFont typeface="+mj-lt"/>
              <a:buAutoNum type="arabicPeriod"/>
            </a:pPr>
            <a:r>
              <a:rPr lang="en-US" sz="2000" dirty="0" smtClean="0"/>
              <a:t>Write </a:t>
            </a:r>
            <a:r>
              <a:rPr lang="en-US" sz="2000" dirty="0"/>
              <a:t>a program to input week number and print week day. </a:t>
            </a:r>
            <a:endParaRPr lang="en-US" sz="2000" dirty="0" smtClean="0"/>
          </a:p>
          <a:p>
            <a:pPr marL="342900" indent="-342900">
              <a:buFont typeface="+mj-lt"/>
              <a:buAutoNum type="arabicPeriod"/>
            </a:pPr>
            <a:r>
              <a:rPr lang="en-US" sz="2000" dirty="0" smtClean="0"/>
              <a:t> A </a:t>
            </a:r>
            <a:r>
              <a:rPr lang="en-US" sz="2000" dirty="0"/>
              <a:t>shop will give discount of 10% if the cost of purchased quantity is more than 1000. Ask user for quantity. Suppose, one unit will cost 100. Calculate and print total cost for user. </a:t>
            </a:r>
            <a:endParaRPr lang="en-US" sz="2000" dirty="0" smtClean="0"/>
          </a:p>
          <a:p>
            <a:pPr marL="342900" indent="-342900">
              <a:buFont typeface="+mj-lt"/>
              <a:buAutoNum type="arabicPeriod"/>
            </a:pPr>
            <a:r>
              <a:rPr lang="en-US" sz="2000" dirty="0" smtClean="0"/>
              <a:t>Write </a:t>
            </a:r>
            <a:r>
              <a:rPr lang="en-US" sz="2000" dirty="0"/>
              <a:t>a program to input angles of a triangle and check whether triangle is valid or not. </a:t>
            </a:r>
          </a:p>
          <a:p>
            <a:pPr marL="342900" indent="-342900">
              <a:buFont typeface="+mj-lt"/>
              <a:buAutoNum type="arabicPeriod"/>
            </a:pPr>
            <a:r>
              <a:rPr lang="en-US" sz="2000" dirty="0" smtClean="0"/>
              <a:t>Write </a:t>
            </a:r>
            <a:r>
              <a:rPr lang="en-US" sz="2000" dirty="0"/>
              <a:t>a program to input Percentage. Calculate percentage and grade according to following: Percentage &gt;= 90% : Grade A Percentage &gt;= 80% : Grade B Percentage &gt;= 70% : Grade C Percentage &gt;= 60% : Grade D Percentage &gt;= 40% : Grade E Percentage &lt; 40% : Grade F </a:t>
            </a:r>
          </a:p>
          <a:p>
            <a:pPr marL="342900" indent="-342900">
              <a:buFont typeface="+mj-lt"/>
              <a:buAutoNum type="arabicPeriod"/>
            </a:pPr>
            <a:r>
              <a:rPr lang="en-US" sz="2000" dirty="0" smtClean="0"/>
              <a:t> Write </a:t>
            </a:r>
            <a:r>
              <a:rPr lang="en-US" sz="2000" dirty="0"/>
              <a:t>a program to input basic salary of an employee and calculate its Gross salary according to following: Basic Salary &lt;= 10000 : HRA = 20%, DA = 80% Basic Salary &lt;= 20000 : HRA = 25%, DA = 90% Basic Salary &gt; 20000 : HRA = 30%, DA = 95% </a:t>
            </a:r>
            <a:endParaRPr lang="en-US" sz="2000" dirty="0" smtClean="0"/>
          </a:p>
          <a:p>
            <a:pPr marL="342900" indent="-342900">
              <a:buFont typeface="+mj-lt"/>
              <a:buAutoNum type="arabicPeriod"/>
            </a:pPr>
            <a:r>
              <a:rPr lang="en-US" sz="2000" dirty="0" smtClean="0"/>
              <a:t>Write </a:t>
            </a:r>
            <a:r>
              <a:rPr lang="en-US" sz="2000" dirty="0"/>
              <a:t>a program that computes the real roots of a quadratic function. Your program should begin by prompting the user for the values of a, b and c. Then it should display a message indicating the nature of real roots, along with the values of the real roots (if any). </a:t>
            </a:r>
            <a:r>
              <a:rPr lang="en-US" sz="2000" dirty="0" smtClean="0"/>
              <a:t> </a:t>
            </a:r>
            <a:endParaRPr lang="en-US" sz="2000" dirty="0"/>
          </a:p>
          <a:p>
            <a:endParaRPr lang="en-US" sz="2000" dirty="0">
              <a:solidFill>
                <a:srgbClr val="000000"/>
              </a:solidFill>
              <a:latin typeface="Times New Roman" panose="02020603050405020304" pitchFamily="18" charset="0"/>
            </a:endParaRPr>
          </a:p>
        </p:txBody>
      </p:sp>
      <p:sp>
        <p:nvSpPr>
          <p:cNvPr id="5" name="Rectangle 4"/>
          <p:cNvSpPr/>
          <p:nvPr/>
        </p:nvSpPr>
        <p:spPr>
          <a:xfrm>
            <a:off x="0" y="-8434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Problems on Decision </a:t>
            </a:r>
            <a:r>
              <a:rPr lang="en-US" sz="3200" b="1" dirty="0"/>
              <a:t>Making</a:t>
            </a:r>
          </a:p>
        </p:txBody>
      </p:sp>
    </p:spTree>
    <p:extLst>
      <p:ext uri="{BB962C8B-B14F-4D97-AF65-F5344CB8AC3E}">
        <p14:creationId xmlns:p14="http://schemas.microsoft.com/office/powerpoint/2010/main" val="2104154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Loops</a:t>
            </a:r>
            <a:endParaRPr lang="en-US" sz="3200" b="1" dirty="0"/>
          </a:p>
        </p:txBody>
      </p:sp>
      <p:sp>
        <p:nvSpPr>
          <p:cNvPr id="3" name="Content Placeholder 2"/>
          <p:cNvSpPr>
            <a:spLocks noGrp="1"/>
          </p:cNvSpPr>
          <p:nvPr>
            <p:ph idx="1"/>
          </p:nvPr>
        </p:nvSpPr>
        <p:spPr>
          <a:xfrm>
            <a:off x="76200" y="838200"/>
            <a:ext cx="12120882" cy="4588308"/>
          </a:xfrm>
        </p:spPr>
        <p:txBody>
          <a:bodyPr>
            <a:normAutofit/>
          </a:bodyPr>
          <a:lstStyle/>
          <a:p>
            <a:r>
              <a:rPr lang="en-US" altLang="en-US" sz="2400" dirty="0" smtClean="0">
                <a:solidFill>
                  <a:srgbClr val="FF0000"/>
                </a:solidFill>
              </a:rPr>
              <a:t>Some programs often need to perform </a:t>
            </a:r>
            <a:r>
              <a:rPr lang="en-US" altLang="en-US" sz="2400" dirty="0">
                <a:solidFill>
                  <a:srgbClr val="FF0000"/>
                </a:solidFill>
              </a:rPr>
              <a:t>the same task multiple times</a:t>
            </a:r>
          </a:p>
          <a:p>
            <a:pPr lvl="1"/>
            <a:r>
              <a:rPr lang="en-US" altLang="en-US" dirty="0"/>
              <a:t>Disadvantages to duplicating code</a:t>
            </a:r>
          </a:p>
          <a:p>
            <a:pPr lvl="2"/>
            <a:r>
              <a:rPr lang="en-US" altLang="en-US" sz="2400" dirty="0"/>
              <a:t>Makes program large</a:t>
            </a:r>
          </a:p>
          <a:p>
            <a:pPr lvl="2"/>
            <a:r>
              <a:rPr lang="en-US" altLang="en-US" sz="2400" dirty="0"/>
              <a:t>Time consuming</a:t>
            </a:r>
          </a:p>
          <a:p>
            <a:pPr lvl="2"/>
            <a:r>
              <a:rPr lang="en-US" altLang="en-US" sz="2400" dirty="0"/>
              <a:t>May need to be corrected in many </a:t>
            </a:r>
            <a:r>
              <a:rPr lang="en-US" altLang="en-US" sz="2400" dirty="0" smtClean="0"/>
              <a:t>places</a:t>
            </a:r>
          </a:p>
          <a:p>
            <a:pPr algn="just"/>
            <a:r>
              <a:rPr lang="en-US" altLang="en-US" sz="2400" dirty="0">
                <a:ea typeface="ＭＳ Ｐゴシック" panose="020B0600070205080204" pitchFamily="34" charset="-128"/>
                <a:cs typeface="Times New Roman" panose="02020603050405020304" pitchFamily="18" charset="0"/>
              </a:rPr>
              <a:t>Something needs to occur multiple times (generally it will repeat itself as long as some condition has been met).</a:t>
            </a:r>
          </a:p>
          <a:p>
            <a:pPr algn="just"/>
            <a:r>
              <a:rPr lang="en-US" altLang="en-US" sz="2400" dirty="0">
                <a:ea typeface="ＭＳ Ｐゴシック" panose="020B0600070205080204" pitchFamily="34" charset="-128"/>
                <a:cs typeface="Times New Roman" panose="02020603050405020304" pitchFamily="18" charset="0"/>
              </a:rPr>
              <a:t>Example 1:</a:t>
            </a:r>
          </a:p>
          <a:p>
            <a:pPr lvl="2"/>
            <a:endParaRPr lang="en-US" altLang="en-US" sz="2400" dirty="0" smtClean="0"/>
          </a:p>
        </p:txBody>
      </p:sp>
      <p:grpSp>
        <p:nvGrpSpPr>
          <p:cNvPr id="4" name="Group 25"/>
          <p:cNvGrpSpPr>
            <a:grpSpLocks/>
          </p:cNvGrpSpPr>
          <p:nvPr/>
        </p:nvGrpSpPr>
        <p:grpSpPr bwMode="auto">
          <a:xfrm>
            <a:off x="2061083" y="3975090"/>
            <a:ext cx="3660475" cy="2882909"/>
            <a:chOff x="1788" y="3609"/>
            <a:chExt cx="2236" cy="2876"/>
          </a:xfrm>
        </p:grpSpPr>
        <p:grpSp>
          <p:nvGrpSpPr>
            <p:cNvPr id="6" name="Group 23"/>
            <p:cNvGrpSpPr>
              <a:grpSpLocks/>
            </p:cNvGrpSpPr>
            <p:nvPr/>
          </p:nvGrpSpPr>
          <p:grpSpPr bwMode="auto">
            <a:xfrm>
              <a:off x="1832" y="3609"/>
              <a:ext cx="2192" cy="2876"/>
              <a:chOff x="840" y="1721"/>
              <a:chExt cx="2192" cy="2876"/>
            </a:xfrm>
          </p:grpSpPr>
          <p:pic>
            <p:nvPicPr>
              <p:cNvPr id="8" name="Picture 14" descr="MC90008301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2" y="1721"/>
                <a:ext cx="1693" cy="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9"/>
              <p:cNvSpPr txBox="1">
                <a:spLocks noChangeArrowheads="1"/>
              </p:cNvSpPr>
              <p:nvPr/>
            </p:nvSpPr>
            <p:spPr bwMode="auto">
              <a:xfrm>
                <a:off x="840" y="3688"/>
                <a:ext cx="2192" cy="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dirty="0">
                    <a:latin typeface="Arial" panose="020B0604020202020204" pitchFamily="34" charset="0"/>
                  </a:rPr>
                  <a:t>Re-running the </a:t>
                </a:r>
                <a:r>
                  <a:rPr lang="en-US" altLang="en-US" dirty="0" smtClean="0">
                    <a:latin typeface="Arial" panose="020B0604020202020204" pitchFamily="34" charset="0"/>
                  </a:rPr>
                  <a:t>Game</a:t>
                </a:r>
                <a:endParaRPr lang="en-US" altLang="en-US" dirty="0">
                  <a:latin typeface="Arial" panose="020B0604020202020204" pitchFamily="34" charset="0"/>
                </a:endParaRPr>
              </a:p>
            </p:txBody>
          </p:sp>
        </p:grpSp>
        <p:sp>
          <p:nvSpPr>
            <p:cNvPr id="7" name="Text Box 15"/>
            <p:cNvSpPr txBox="1">
              <a:spLocks noChangeArrowheads="1"/>
            </p:cNvSpPr>
            <p:nvPr/>
          </p:nvSpPr>
          <p:spPr bwMode="auto">
            <a:xfrm rot="20951744">
              <a:off x="1788" y="4031"/>
              <a:ext cx="433" cy="4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70000"/>
                </a:lnSpc>
                <a:spcBef>
                  <a:spcPct val="50000"/>
                </a:spcBef>
                <a:buFontTx/>
                <a:buNone/>
              </a:pPr>
              <a:r>
                <a:rPr lang="en-US" altLang="en-US" b="1" dirty="0">
                  <a:solidFill>
                    <a:srgbClr val="996600"/>
                  </a:solidFill>
                  <a:latin typeface="Chiller" panose="04020404031007020602" pitchFamily="82" charset="0"/>
                </a:rPr>
                <a:t>Play again?</a:t>
              </a:r>
            </a:p>
          </p:txBody>
        </p:sp>
      </p:grpSp>
      <p:grpSp>
        <p:nvGrpSpPr>
          <p:cNvPr id="10" name="Group 9"/>
          <p:cNvGrpSpPr/>
          <p:nvPr/>
        </p:nvGrpSpPr>
        <p:grpSpPr>
          <a:xfrm>
            <a:off x="7059636" y="3493092"/>
            <a:ext cx="4827564" cy="3217197"/>
            <a:chOff x="5029200" y="3626835"/>
            <a:chExt cx="4048092" cy="3154965"/>
          </a:xfrm>
        </p:grpSpPr>
        <p:sp>
          <p:nvSpPr>
            <p:cNvPr id="11" name="AutoShape 21"/>
            <p:cNvSpPr>
              <a:spLocks noChangeArrowheads="1"/>
            </p:cNvSpPr>
            <p:nvPr/>
          </p:nvSpPr>
          <p:spPr bwMode="auto">
            <a:xfrm>
              <a:off x="5739269" y="3980292"/>
              <a:ext cx="2416250" cy="1012192"/>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CA" altLang="en-US">
                  <a:latin typeface="Arial" panose="020B0604020202020204" pitchFamily="34" charset="0"/>
                </a:rPr>
                <a:t>Play again?</a:t>
              </a:r>
            </a:p>
          </p:txBody>
        </p:sp>
        <p:sp>
          <p:nvSpPr>
            <p:cNvPr id="12" name="Rectangle 22"/>
            <p:cNvSpPr>
              <a:spLocks noChangeArrowheads="1"/>
            </p:cNvSpPr>
            <p:nvPr/>
          </p:nvSpPr>
          <p:spPr bwMode="auto">
            <a:xfrm>
              <a:off x="5857007" y="5220466"/>
              <a:ext cx="2183888" cy="5904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CA" altLang="en-US" dirty="0">
                  <a:latin typeface="Arial" panose="020B0604020202020204" pitchFamily="34" charset="0"/>
                </a:rPr>
                <a:t>Run game again</a:t>
              </a:r>
            </a:p>
          </p:txBody>
        </p:sp>
        <p:grpSp>
          <p:nvGrpSpPr>
            <p:cNvPr id="13" name="Group 12"/>
            <p:cNvGrpSpPr>
              <a:grpSpLocks/>
            </p:cNvGrpSpPr>
            <p:nvPr/>
          </p:nvGrpSpPr>
          <p:grpSpPr bwMode="auto">
            <a:xfrm>
              <a:off x="6683207" y="4857815"/>
              <a:ext cx="313608" cy="662239"/>
              <a:chOff x="5656386" y="3387725"/>
              <a:chExt cx="306264" cy="598851"/>
            </a:xfrm>
          </p:grpSpPr>
          <p:cxnSp>
            <p:nvCxnSpPr>
              <p:cNvPr id="25" name="AutoShape 23"/>
              <p:cNvCxnSpPr>
                <a:cxnSpLocks noChangeShapeType="1"/>
                <a:stCxn id="11" idx="2"/>
                <a:endCxn id="12" idx="0"/>
              </p:cNvCxnSpPr>
              <p:nvPr/>
            </p:nvCxnSpPr>
            <p:spPr bwMode="auto">
              <a:xfrm>
                <a:off x="5923757" y="3443288"/>
                <a:ext cx="793" cy="313102"/>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Text Box 26"/>
              <p:cNvSpPr txBox="1">
                <a:spLocks noChangeArrowheads="1"/>
              </p:cNvSpPr>
              <p:nvPr/>
            </p:nvSpPr>
            <p:spPr bwMode="auto">
              <a:xfrm>
                <a:off x="5656386" y="3387725"/>
                <a:ext cx="306264" cy="598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a:t>Y</a:t>
                </a:r>
              </a:p>
            </p:txBody>
          </p:sp>
        </p:grpSp>
        <p:grpSp>
          <p:nvGrpSpPr>
            <p:cNvPr id="14" name="Group 13"/>
            <p:cNvGrpSpPr>
              <a:grpSpLocks/>
            </p:cNvGrpSpPr>
            <p:nvPr/>
          </p:nvGrpSpPr>
          <p:grpSpPr bwMode="auto">
            <a:xfrm>
              <a:off x="5077112" y="4420596"/>
              <a:ext cx="818958" cy="1096542"/>
              <a:chOff x="4057244" y="2971801"/>
              <a:chExt cx="800505" cy="990600"/>
            </a:xfrm>
          </p:grpSpPr>
          <p:sp>
            <p:nvSpPr>
              <p:cNvPr id="22" name="Line 27"/>
              <p:cNvSpPr>
                <a:spLocks noChangeShapeType="1"/>
              </p:cNvSpPr>
              <p:nvPr/>
            </p:nvSpPr>
            <p:spPr bwMode="auto">
              <a:xfrm flipH="1">
                <a:off x="4057244" y="3962401"/>
                <a:ext cx="8005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IN" sz="2400"/>
              </a:p>
            </p:txBody>
          </p:sp>
          <p:sp>
            <p:nvSpPr>
              <p:cNvPr id="23" name="Line 28"/>
              <p:cNvSpPr>
                <a:spLocks noChangeShapeType="1"/>
              </p:cNvSpPr>
              <p:nvPr/>
            </p:nvSpPr>
            <p:spPr bwMode="auto">
              <a:xfrm flipV="1">
                <a:off x="4057245" y="2971801"/>
                <a:ext cx="0"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IN" sz="2400"/>
              </a:p>
            </p:txBody>
          </p:sp>
          <p:sp>
            <p:nvSpPr>
              <p:cNvPr id="24" name="Line 29"/>
              <p:cNvSpPr>
                <a:spLocks noChangeShapeType="1"/>
              </p:cNvSpPr>
              <p:nvPr/>
            </p:nvSpPr>
            <p:spPr bwMode="auto">
              <a:xfrm>
                <a:off x="4057245" y="2971801"/>
                <a:ext cx="685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IN" sz="2400"/>
              </a:p>
            </p:txBody>
          </p:sp>
        </p:grpSp>
        <p:grpSp>
          <p:nvGrpSpPr>
            <p:cNvPr id="15" name="Group 14"/>
            <p:cNvGrpSpPr>
              <a:grpSpLocks/>
            </p:cNvGrpSpPr>
            <p:nvPr/>
          </p:nvGrpSpPr>
          <p:grpSpPr bwMode="auto">
            <a:xfrm>
              <a:off x="5957454" y="4050990"/>
              <a:ext cx="3119838" cy="2730810"/>
              <a:chOff x="4972050" y="2652186"/>
              <a:chExt cx="3048000" cy="2467502"/>
            </a:xfrm>
          </p:grpSpPr>
          <p:sp>
            <p:nvSpPr>
              <p:cNvPr id="17" name="Oval 25"/>
              <p:cNvSpPr>
                <a:spLocks noChangeArrowheads="1"/>
              </p:cNvSpPr>
              <p:nvPr/>
            </p:nvSpPr>
            <p:spPr bwMode="auto">
              <a:xfrm>
                <a:off x="4972050" y="4662488"/>
                <a:ext cx="1905000" cy="457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CA" altLang="en-US">
                    <a:latin typeface="Arial" panose="020B0604020202020204" pitchFamily="34" charset="0"/>
                  </a:rPr>
                  <a:t>END GAME</a:t>
                </a:r>
              </a:p>
            </p:txBody>
          </p:sp>
          <p:sp>
            <p:nvSpPr>
              <p:cNvPr id="18" name="Text Box 30"/>
              <p:cNvSpPr txBox="1">
                <a:spLocks noChangeArrowheads="1"/>
              </p:cNvSpPr>
              <p:nvPr/>
            </p:nvSpPr>
            <p:spPr bwMode="auto">
              <a:xfrm>
                <a:off x="7181850" y="2652186"/>
                <a:ext cx="533400" cy="59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CA" altLang="en-US"/>
                  <a:t>N</a:t>
                </a:r>
              </a:p>
            </p:txBody>
          </p:sp>
          <p:sp>
            <p:nvSpPr>
              <p:cNvPr id="19" name="Line 31"/>
              <p:cNvSpPr>
                <a:spLocks noChangeShapeType="1"/>
              </p:cNvSpPr>
              <p:nvPr/>
            </p:nvSpPr>
            <p:spPr bwMode="auto">
              <a:xfrm>
                <a:off x="7164016" y="2971802"/>
                <a:ext cx="85603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IN" sz="2400"/>
              </a:p>
            </p:txBody>
          </p:sp>
          <p:sp>
            <p:nvSpPr>
              <p:cNvPr id="20" name="Line 32"/>
              <p:cNvSpPr>
                <a:spLocks noChangeShapeType="1"/>
              </p:cNvSpPr>
              <p:nvPr/>
            </p:nvSpPr>
            <p:spPr bwMode="auto">
              <a:xfrm>
                <a:off x="8020050" y="2986088"/>
                <a:ext cx="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IN" sz="2400"/>
              </a:p>
            </p:txBody>
          </p:sp>
          <p:sp>
            <p:nvSpPr>
              <p:cNvPr id="21" name="Line 33"/>
              <p:cNvSpPr>
                <a:spLocks noChangeShapeType="1"/>
              </p:cNvSpPr>
              <p:nvPr/>
            </p:nvSpPr>
            <p:spPr bwMode="auto">
              <a:xfrm flipH="1">
                <a:off x="6877050" y="4891088"/>
                <a:ext cx="1143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IN" sz="2400"/>
              </a:p>
            </p:txBody>
          </p:sp>
        </p:grpSp>
        <p:sp>
          <p:nvSpPr>
            <p:cNvPr id="16" name="TextBox 15"/>
            <p:cNvSpPr txBox="1">
              <a:spLocks noChangeArrowheads="1"/>
            </p:cNvSpPr>
            <p:nvPr/>
          </p:nvSpPr>
          <p:spPr bwMode="auto">
            <a:xfrm>
              <a:off x="5029200" y="3626835"/>
              <a:ext cx="1481922" cy="118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b="1"/>
                <a:t>Flowchart</a:t>
              </a:r>
            </a:p>
          </p:txBody>
        </p:sp>
      </p:grpSp>
    </p:spTree>
    <p:extLst>
      <p:ext uri="{BB962C8B-B14F-4D97-AF65-F5344CB8AC3E}">
        <p14:creationId xmlns:p14="http://schemas.microsoft.com/office/powerpoint/2010/main" val="2411980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26</a:t>
            </a:fld>
            <a:endParaRPr lang="en-US"/>
          </a:p>
        </p:txBody>
      </p:sp>
      <p:sp>
        <p:nvSpPr>
          <p:cNvPr id="4" name="Rectangle 2"/>
          <p:cNvSpPr txBox="1">
            <a:spLocks noChangeArrowheads="1"/>
          </p:cNvSpPr>
          <p:nvPr/>
        </p:nvSpPr>
        <p:spPr>
          <a:xfrm>
            <a:off x="992188" y="146844"/>
            <a:ext cx="8229600" cy="484187"/>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mtClean="0">
                <a:ea typeface="ＭＳ Ｐゴシック" panose="020B0600070205080204" pitchFamily="34" charset="-128"/>
              </a:rPr>
              <a:t>Test Loops</a:t>
            </a:r>
            <a:endParaRPr lang="en-US" altLang="en-US" dirty="0" smtClean="0">
              <a:ea typeface="ＭＳ Ｐゴシック" panose="020B0600070205080204" pitchFamily="34" charset="-128"/>
            </a:endParaRPr>
          </a:p>
        </p:txBody>
      </p:sp>
      <p:sp>
        <p:nvSpPr>
          <p:cNvPr id="5" name="Rectangle 3"/>
          <p:cNvSpPr txBox="1">
            <a:spLocks noChangeArrowheads="1"/>
          </p:cNvSpPr>
          <p:nvPr/>
        </p:nvSpPr>
        <p:spPr>
          <a:xfrm>
            <a:off x="530785" y="955227"/>
            <a:ext cx="6198628" cy="54011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Tx/>
              <a:buAutoNum type="arabicPeriod"/>
              <a:tabLst>
                <a:tab pos="685800" algn="l"/>
              </a:tabLst>
            </a:pPr>
            <a:r>
              <a:rPr lang="en-US" altLang="en-US" dirty="0" smtClean="0">
                <a:ea typeface="ＭＳ Ｐゴシック" panose="020B0600070205080204" pitchFamily="34" charset="-128"/>
              </a:rPr>
              <a:t>Initialize loop control</a:t>
            </a:r>
          </a:p>
          <a:p>
            <a:pPr marL="457200" indent="-457200">
              <a:buFontTx/>
              <a:buAutoNum type="arabicPeriod"/>
              <a:tabLst>
                <a:tab pos="685800" algn="l"/>
              </a:tabLst>
            </a:pPr>
            <a:r>
              <a:rPr lang="en-US" altLang="en-US" dirty="0" smtClean="0">
                <a:ea typeface="ＭＳ Ｐゴシック" panose="020B0600070205080204" pitchFamily="34" charset="-128"/>
              </a:rPr>
              <a:t>Check if the repeating condition has been met</a:t>
            </a:r>
          </a:p>
          <a:p>
            <a:pPr marL="838200" lvl="1" indent="-381000">
              <a:buFontTx/>
              <a:buAutoNum type="alphaLcPeriod"/>
              <a:tabLst>
                <a:tab pos="685800" algn="l"/>
              </a:tabLst>
            </a:pPr>
            <a:r>
              <a:rPr lang="en-US" altLang="en-US" dirty="0" smtClean="0">
                <a:ea typeface="ＭＳ Ｐゴシック" panose="020B0600070205080204" pitchFamily="34" charset="-128"/>
              </a:rPr>
              <a:t>If it’s been met then go to Step 3</a:t>
            </a:r>
          </a:p>
          <a:p>
            <a:pPr marL="838200" lvl="1" indent="-381000">
              <a:buFontTx/>
              <a:buAutoNum type="alphaLcPeriod"/>
              <a:tabLst>
                <a:tab pos="685800" algn="l"/>
              </a:tabLst>
            </a:pPr>
            <a:r>
              <a:rPr lang="en-US" altLang="en-US" dirty="0" smtClean="0">
                <a:ea typeface="ＭＳ Ｐゴシック" panose="020B0600070205080204" pitchFamily="34" charset="-128"/>
              </a:rPr>
              <a:t>If it hasn’t been met then the loop ends </a:t>
            </a:r>
          </a:p>
          <a:p>
            <a:pPr marL="457200" indent="-457200">
              <a:buFontTx/>
              <a:buAutoNum type="arabicPeriod"/>
              <a:tabLst>
                <a:tab pos="685800" algn="l"/>
              </a:tabLst>
            </a:pPr>
            <a:r>
              <a:rPr lang="en-US" altLang="en-US" dirty="0" smtClean="0">
                <a:ea typeface="ＭＳ Ｐゴシック" panose="020B0600070205080204" pitchFamily="34" charset="-128"/>
              </a:rPr>
              <a:t>Execute the body of the loop (the part to be repeated)</a:t>
            </a:r>
          </a:p>
          <a:p>
            <a:pPr marL="457200" indent="-457200">
              <a:buFontTx/>
              <a:buAutoNum type="arabicPeriod"/>
              <a:tabLst>
                <a:tab pos="685800" algn="l"/>
              </a:tabLst>
            </a:pPr>
            <a:r>
              <a:rPr lang="en-US" altLang="en-US" dirty="0" smtClean="0">
                <a:ea typeface="ＭＳ Ｐゴシック" panose="020B0600070205080204" pitchFamily="34" charset="-128"/>
              </a:rPr>
              <a:t>Update the loop control</a:t>
            </a:r>
          </a:p>
          <a:p>
            <a:pPr marL="457200" indent="-457200">
              <a:buFontTx/>
              <a:buAutoNum type="arabicPeriod"/>
              <a:tabLst>
                <a:tab pos="685800" algn="l"/>
              </a:tabLst>
            </a:pPr>
            <a:r>
              <a:rPr lang="en-US" altLang="en-US" dirty="0" smtClean="0">
                <a:ea typeface="ＭＳ Ｐゴシック" panose="020B0600070205080204" pitchFamily="34" charset="-128"/>
              </a:rPr>
              <a:t>Go to step 2</a:t>
            </a:r>
          </a:p>
          <a:p>
            <a:pPr marL="457200" indent="-457200">
              <a:buFontTx/>
              <a:buAutoNum type="arabicPeriod"/>
              <a:tabLst>
                <a:tab pos="685800" algn="l"/>
              </a:tabLst>
            </a:pPr>
            <a:endParaRPr lang="en-US" altLang="en-US" dirty="0" smtClean="0">
              <a:ea typeface="ＭＳ Ｐゴシック" panose="020B0600070205080204" pitchFamily="34" charset="-128"/>
            </a:endParaRPr>
          </a:p>
        </p:txBody>
      </p:sp>
      <p:grpSp>
        <p:nvGrpSpPr>
          <p:cNvPr id="32" name="Group 31"/>
          <p:cNvGrpSpPr/>
          <p:nvPr/>
        </p:nvGrpSpPr>
        <p:grpSpPr>
          <a:xfrm>
            <a:off x="8153400" y="1092200"/>
            <a:ext cx="3746500" cy="5584825"/>
            <a:chOff x="5091113" y="1254125"/>
            <a:chExt cx="3746500" cy="5584825"/>
          </a:xfrm>
        </p:grpSpPr>
        <p:sp>
          <p:nvSpPr>
            <p:cNvPr id="6" name="Rectangle 4"/>
            <p:cNvSpPr>
              <a:spLocks noChangeArrowheads="1"/>
            </p:cNvSpPr>
            <p:nvPr/>
          </p:nvSpPr>
          <p:spPr bwMode="auto">
            <a:xfrm>
              <a:off x="5822950" y="1254125"/>
              <a:ext cx="2063750" cy="37465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dirty="0">
                  <a:latin typeface="Arial" panose="020B0604020202020204" pitchFamily="34" charset="0"/>
                </a:rPr>
                <a:t>Initialize loop control</a:t>
              </a:r>
            </a:p>
          </p:txBody>
        </p:sp>
        <p:sp>
          <p:nvSpPr>
            <p:cNvPr id="7" name="Rectangle 5"/>
            <p:cNvSpPr>
              <a:spLocks noChangeArrowheads="1"/>
            </p:cNvSpPr>
            <p:nvPr/>
          </p:nvSpPr>
          <p:spPr bwMode="auto">
            <a:xfrm>
              <a:off x="6221413" y="4117975"/>
              <a:ext cx="1455737" cy="37465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a:latin typeface="Arial" panose="020B0604020202020204" pitchFamily="34" charset="0"/>
                </a:rPr>
                <a:t>Execute body</a:t>
              </a:r>
            </a:p>
          </p:txBody>
        </p:sp>
        <p:grpSp>
          <p:nvGrpSpPr>
            <p:cNvPr id="8" name="Group 6"/>
            <p:cNvGrpSpPr>
              <a:grpSpLocks/>
            </p:cNvGrpSpPr>
            <p:nvPr/>
          </p:nvGrpSpPr>
          <p:grpSpPr bwMode="auto">
            <a:xfrm>
              <a:off x="5829300" y="1647825"/>
              <a:ext cx="2241550" cy="1765300"/>
              <a:chOff x="3672" y="1038"/>
              <a:chExt cx="1278" cy="1112"/>
            </a:xfrm>
          </p:grpSpPr>
          <p:sp>
            <p:nvSpPr>
              <p:cNvPr id="9" name="AutoShape 7"/>
              <p:cNvSpPr>
                <a:spLocks noChangeArrowheads="1"/>
              </p:cNvSpPr>
              <p:nvPr/>
            </p:nvSpPr>
            <p:spPr bwMode="auto">
              <a:xfrm>
                <a:off x="3672" y="1452"/>
                <a:ext cx="1278" cy="698"/>
              </a:xfrm>
              <a:prstGeom prst="diamond">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dirty="0">
                    <a:latin typeface="Arial" panose="020B0604020202020204" pitchFamily="34" charset="0"/>
                  </a:rPr>
                  <a:t>Condition met?</a:t>
                </a:r>
              </a:p>
            </p:txBody>
          </p:sp>
          <p:cxnSp>
            <p:nvCxnSpPr>
              <p:cNvPr id="10" name="AutoShape 8"/>
              <p:cNvCxnSpPr>
                <a:cxnSpLocks noChangeShapeType="1"/>
                <a:stCxn id="6" idx="2"/>
                <a:endCxn id="9" idx="0"/>
              </p:cNvCxnSpPr>
              <p:nvPr/>
            </p:nvCxnSpPr>
            <p:spPr bwMode="auto">
              <a:xfrm flipH="1">
                <a:off x="4311" y="1038"/>
                <a:ext cx="7" cy="402"/>
              </a:xfrm>
              <a:prstGeom prst="straightConnector1">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11" name="Group 10"/>
            <p:cNvGrpSpPr>
              <a:grpSpLocks/>
            </p:cNvGrpSpPr>
            <p:nvPr/>
          </p:nvGrpSpPr>
          <p:grpSpPr bwMode="auto">
            <a:xfrm>
              <a:off x="6176963" y="4492625"/>
              <a:ext cx="1546225" cy="869950"/>
              <a:chOff x="6176962" y="4492625"/>
              <a:chExt cx="1546225" cy="869950"/>
            </a:xfrm>
          </p:grpSpPr>
          <p:sp>
            <p:nvSpPr>
              <p:cNvPr id="12" name="Rectangle 10"/>
              <p:cNvSpPr>
                <a:spLocks noChangeArrowheads="1"/>
              </p:cNvSpPr>
              <p:nvPr/>
            </p:nvSpPr>
            <p:spPr bwMode="auto">
              <a:xfrm>
                <a:off x="6176962" y="4987925"/>
                <a:ext cx="1546225" cy="37465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a:latin typeface="Arial" panose="020B0604020202020204" pitchFamily="34" charset="0"/>
                  </a:rPr>
                  <a:t>Update control</a:t>
                </a:r>
              </a:p>
            </p:txBody>
          </p:sp>
          <p:cxnSp>
            <p:nvCxnSpPr>
              <p:cNvPr id="13" name="AutoShape 11"/>
              <p:cNvCxnSpPr>
                <a:cxnSpLocks noChangeShapeType="1"/>
                <a:stCxn id="7" idx="2"/>
                <a:endCxn id="12" idx="0"/>
              </p:cNvCxnSpPr>
              <p:nvPr/>
            </p:nvCxnSpPr>
            <p:spPr bwMode="auto">
              <a:xfrm>
                <a:off x="6950075" y="4492625"/>
                <a:ext cx="0" cy="495300"/>
              </a:xfrm>
              <a:prstGeom prst="straightConnector1">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14" name="Group 12"/>
            <p:cNvGrpSpPr>
              <a:grpSpLocks/>
            </p:cNvGrpSpPr>
            <p:nvPr/>
          </p:nvGrpSpPr>
          <p:grpSpPr bwMode="auto">
            <a:xfrm>
              <a:off x="6054725" y="2597150"/>
              <a:ext cx="2782888" cy="4241800"/>
              <a:chOff x="3683" y="1636"/>
              <a:chExt cx="1753" cy="2672"/>
            </a:xfrm>
          </p:grpSpPr>
          <p:sp>
            <p:nvSpPr>
              <p:cNvPr id="15" name="Oval 13"/>
              <p:cNvSpPr>
                <a:spLocks noChangeArrowheads="1"/>
              </p:cNvSpPr>
              <p:nvPr/>
            </p:nvSpPr>
            <p:spPr bwMode="auto">
              <a:xfrm>
                <a:off x="3683" y="3790"/>
                <a:ext cx="1419" cy="518"/>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3600" tIns="46800" rIns="93600" bIns="46800" anchor="ctr">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a:latin typeface="Arial" panose="020B0604020202020204" pitchFamily="34" charset="0"/>
                  </a:rPr>
                  <a:t>After the loop (done looping)</a:t>
                </a:r>
              </a:p>
            </p:txBody>
          </p:sp>
          <p:sp>
            <p:nvSpPr>
              <p:cNvPr id="16" name="Line 14"/>
              <p:cNvSpPr>
                <a:spLocks noChangeShapeType="1"/>
              </p:cNvSpPr>
              <p:nvPr/>
            </p:nvSpPr>
            <p:spPr bwMode="auto">
              <a:xfrm>
                <a:off x="4940" y="1808"/>
                <a:ext cx="488" cy="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3600" tIns="46800" rIns="93600" bIns="46800">
                <a:spAutoFit/>
              </a:bodyPr>
              <a:lstStyle/>
              <a:p>
                <a:endParaRPr lang="en-IN"/>
              </a:p>
            </p:txBody>
          </p:sp>
          <p:sp>
            <p:nvSpPr>
              <p:cNvPr id="17" name="Line 15"/>
              <p:cNvSpPr>
                <a:spLocks noChangeShapeType="1"/>
              </p:cNvSpPr>
              <p:nvPr/>
            </p:nvSpPr>
            <p:spPr bwMode="auto">
              <a:xfrm>
                <a:off x="5432" y="1800"/>
                <a:ext cx="0" cy="218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3600" tIns="46800" rIns="93600" bIns="46800">
                <a:spAutoFit/>
              </a:bodyPr>
              <a:lstStyle/>
              <a:p>
                <a:endParaRPr lang="en-IN"/>
              </a:p>
            </p:txBody>
          </p:sp>
          <p:sp>
            <p:nvSpPr>
              <p:cNvPr id="18" name="Line 16"/>
              <p:cNvSpPr>
                <a:spLocks noChangeShapeType="1"/>
              </p:cNvSpPr>
              <p:nvPr/>
            </p:nvSpPr>
            <p:spPr bwMode="auto">
              <a:xfrm flipH="1">
                <a:off x="5084" y="3980"/>
                <a:ext cx="352"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lIns="93600" tIns="46800" rIns="93600" bIns="46800">
                <a:spAutoFit/>
              </a:bodyPr>
              <a:lstStyle/>
              <a:p>
                <a:endParaRPr lang="en-IN"/>
              </a:p>
            </p:txBody>
          </p:sp>
          <p:sp>
            <p:nvSpPr>
              <p:cNvPr id="19" name="Text Box 17"/>
              <p:cNvSpPr txBox="1">
                <a:spLocks noChangeArrowheads="1"/>
              </p:cNvSpPr>
              <p:nvPr/>
            </p:nvSpPr>
            <p:spPr bwMode="auto">
              <a:xfrm>
                <a:off x="5032" y="1636"/>
                <a:ext cx="3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3600" tIns="46800" rIns="936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sz="1200" b="1">
                    <a:latin typeface="Arial" panose="020B0604020202020204" pitchFamily="34" charset="0"/>
                  </a:rPr>
                  <a:t>No</a:t>
                </a:r>
              </a:p>
            </p:txBody>
          </p:sp>
        </p:grpSp>
        <p:grpSp>
          <p:nvGrpSpPr>
            <p:cNvPr id="20" name="Group 18"/>
            <p:cNvGrpSpPr>
              <a:grpSpLocks/>
            </p:cNvGrpSpPr>
            <p:nvPr/>
          </p:nvGrpSpPr>
          <p:grpSpPr bwMode="auto">
            <a:xfrm>
              <a:off x="6864350" y="3413125"/>
              <a:ext cx="571500" cy="704850"/>
              <a:chOff x="4324" y="2150"/>
              <a:chExt cx="360" cy="444"/>
            </a:xfrm>
          </p:grpSpPr>
          <p:cxnSp>
            <p:nvCxnSpPr>
              <p:cNvPr id="21" name="AutoShape 19"/>
              <p:cNvCxnSpPr>
                <a:cxnSpLocks noChangeShapeType="1"/>
                <a:stCxn id="9" idx="2"/>
                <a:endCxn id="7" idx="0"/>
              </p:cNvCxnSpPr>
              <p:nvPr/>
            </p:nvCxnSpPr>
            <p:spPr bwMode="auto">
              <a:xfrm>
                <a:off x="4378" y="2150"/>
                <a:ext cx="0" cy="444"/>
              </a:xfrm>
              <a:prstGeom prst="straightConnector1">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2" name="Text Box 20"/>
              <p:cNvSpPr txBox="1">
                <a:spLocks noChangeArrowheads="1"/>
              </p:cNvSpPr>
              <p:nvPr/>
            </p:nvSpPr>
            <p:spPr bwMode="auto">
              <a:xfrm>
                <a:off x="4324" y="2232"/>
                <a:ext cx="3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3600" tIns="46800" rIns="93600" bIns="46800">
                <a:spAutoFit/>
              </a:bodyPr>
              <a:lstStyle>
                <a:lvl1pPr eaLnBrk="0" hangingPunct="0">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US" altLang="en-US" sz="1200" b="1">
                    <a:latin typeface="Arial" panose="020B0604020202020204" pitchFamily="34" charset="0"/>
                  </a:rPr>
                  <a:t>Yes</a:t>
                </a:r>
              </a:p>
            </p:txBody>
          </p:sp>
        </p:grpSp>
        <p:grpSp>
          <p:nvGrpSpPr>
            <p:cNvPr id="23" name="Group 21"/>
            <p:cNvGrpSpPr>
              <a:grpSpLocks/>
            </p:cNvGrpSpPr>
            <p:nvPr/>
          </p:nvGrpSpPr>
          <p:grpSpPr bwMode="auto">
            <a:xfrm>
              <a:off x="5091113" y="2852738"/>
              <a:ext cx="954087" cy="2354262"/>
              <a:chOff x="3207" y="1797"/>
              <a:chExt cx="601" cy="1483"/>
            </a:xfrm>
          </p:grpSpPr>
          <p:sp>
            <p:nvSpPr>
              <p:cNvPr id="24" name="Line 22"/>
              <p:cNvSpPr>
                <a:spLocks noChangeShapeType="1"/>
              </p:cNvSpPr>
              <p:nvPr/>
            </p:nvSpPr>
            <p:spPr bwMode="auto">
              <a:xfrm flipH="1" flipV="1">
                <a:off x="3211" y="3278"/>
                <a:ext cx="597" cy="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3600" tIns="46800" rIns="93600" bIns="46800">
                <a:spAutoFit/>
              </a:bodyPr>
              <a:lstStyle/>
              <a:p>
                <a:endParaRPr lang="en-IN"/>
              </a:p>
            </p:txBody>
          </p:sp>
          <p:sp>
            <p:nvSpPr>
              <p:cNvPr id="25" name="Line 23"/>
              <p:cNvSpPr>
                <a:spLocks noChangeShapeType="1"/>
              </p:cNvSpPr>
              <p:nvPr/>
            </p:nvSpPr>
            <p:spPr bwMode="auto">
              <a:xfrm flipH="1" flipV="1">
                <a:off x="3217" y="1802"/>
                <a:ext cx="0" cy="147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3600" tIns="46800" rIns="93600" bIns="46800">
                <a:spAutoFit/>
              </a:bodyPr>
              <a:lstStyle/>
              <a:p>
                <a:endParaRPr lang="en-IN"/>
              </a:p>
            </p:txBody>
          </p:sp>
          <p:sp>
            <p:nvSpPr>
              <p:cNvPr id="26" name="Line 24"/>
              <p:cNvSpPr>
                <a:spLocks noChangeShapeType="1"/>
              </p:cNvSpPr>
              <p:nvPr/>
            </p:nvSpPr>
            <p:spPr bwMode="auto">
              <a:xfrm>
                <a:off x="3207" y="1797"/>
                <a:ext cx="444"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lIns="93600" tIns="46800" rIns="93600" bIns="46800">
                <a:spAutoFit/>
              </a:bodyPr>
              <a:lstStyle/>
              <a:p>
                <a:endParaRPr lang="en-IN"/>
              </a:p>
            </p:txBody>
          </p:sp>
        </p:grpSp>
      </p:grpSp>
      <p:sp>
        <p:nvSpPr>
          <p:cNvPr id="27" name="Slide Number Placeholder 6"/>
          <p:cNvSpPr txBox="1">
            <a:spLocks/>
          </p:cNvSpPr>
          <p:nvPr/>
        </p:nvSpPr>
        <p:spPr bwMode="auto">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0" latinLnBrk="0" hangingPunct="0">
              <a:spcBef>
                <a:spcPct val="30000"/>
              </a:spcBef>
              <a:buChar char="•"/>
              <a:defRPr sz="2400" kern="1200">
                <a:solidFill>
                  <a:schemeClr val="tx1"/>
                </a:solidFill>
                <a:latin typeface="Calibri" panose="020F0502020204030204" pitchFamily="34" charset="0"/>
                <a:ea typeface="ＭＳ Ｐゴシック" panose="020B0600070205080204" pitchFamily="34" charset="-128"/>
                <a:cs typeface="+mn-cs"/>
              </a:defRPr>
            </a:lvl1pPr>
            <a:lvl2pPr marL="742950" indent="-285750" algn="l" defTabSz="914400" rtl="0" eaLnBrk="0" latinLnBrk="0" hangingPunct="0">
              <a:spcBef>
                <a:spcPct val="10000"/>
              </a:spcBef>
              <a:buSzPct val="100000"/>
              <a:buFont typeface="Times New Roman" panose="02020603050405020304" pitchFamily="18" charset="0"/>
              <a:buChar char="-"/>
              <a:defRPr sz="2000" kern="1200">
                <a:solidFill>
                  <a:schemeClr val="tx1"/>
                </a:solidFill>
                <a:latin typeface="Calibri" panose="020F0502020204030204" pitchFamily="34" charset="0"/>
                <a:ea typeface="ＭＳ Ｐゴシック" panose="020B0600070205080204" pitchFamily="34" charset="-128"/>
                <a:cs typeface="+mn-cs"/>
              </a:defRPr>
            </a:lvl2pPr>
            <a:lvl3pPr marL="1143000" indent="-228600" algn="l" defTabSz="914400" rtl="0" eaLnBrk="0" latinLnBrk="0" hangingPunct="0">
              <a:lnSpc>
                <a:spcPct val="90000"/>
              </a:lnSpc>
              <a:spcBef>
                <a:spcPct val="10000"/>
              </a:spcBef>
              <a:buSzPct val="100000"/>
              <a:buChar char="•"/>
              <a:defRPr sz="1800" kern="1200">
                <a:solidFill>
                  <a:schemeClr val="tx1"/>
                </a:solidFill>
                <a:latin typeface="Calibri" panose="020F0502020204030204" pitchFamily="34" charset="0"/>
                <a:ea typeface="ＭＳ Ｐゴシック" panose="020B0600070205080204" pitchFamily="34" charset="-128"/>
                <a:cs typeface="+mn-cs"/>
              </a:defRPr>
            </a:lvl3pPr>
            <a:lvl4pPr marL="1600200" indent="-228600" algn="l" defTabSz="914400" rtl="0" eaLnBrk="0" latinLnBrk="0" hangingPunct="0">
              <a:spcBef>
                <a:spcPct val="10000"/>
              </a:spcBef>
              <a:defRPr sz="1800" kern="1200">
                <a:solidFill>
                  <a:schemeClr val="tx1"/>
                </a:solidFill>
                <a:latin typeface="Calibri" panose="020F0502020204030204" pitchFamily="34" charset="0"/>
                <a:ea typeface="ＭＳ Ｐゴシック" panose="020B0600070205080204" pitchFamily="34" charset="-128"/>
                <a:cs typeface="+mn-cs"/>
              </a:defRPr>
            </a:lvl4pPr>
            <a:lvl5pPr marL="2057400" indent="-228600" algn="l" defTabSz="914400" rtl="0" eaLnBrk="0" latinLnBrk="0" hangingPunct="0">
              <a:spcBef>
                <a:spcPct val="10000"/>
              </a:spcBef>
              <a:defRPr sz="1800" kern="1200">
                <a:solidFill>
                  <a:schemeClr val="tx1"/>
                </a:solidFill>
                <a:latin typeface="Calibri" panose="020F0502020204030204" pitchFamily="34" charset="0"/>
                <a:ea typeface="ＭＳ Ｐゴシック" panose="020B0600070205080204" pitchFamily="34" charset="-128"/>
                <a:cs typeface="+mn-cs"/>
              </a:defRPr>
            </a:lvl5pPr>
            <a:lvl6pPr marL="2514600" indent="-228600" algn="l" defTabSz="914400" rtl="0" eaLnBrk="0" fontAlgn="base" latinLnBrk="0" hangingPunct="0">
              <a:spcBef>
                <a:spcPct val="10000"/>
              </a:spcBef>
              <a:spcAft>
                <a:spcPct val="0"/>
              </a:spcAft>
              <a:defRPr sz="1800" kern="1200">
                <a:solidFill>
                  <a:schemeClr val="tx1"/>
                </a:solidFill>
                <a:latin typeface="Calibri" panose="020F0502020204030204" pitchFamily="34" charset="0"/>
                <a:ea typeface="ＭＳ Ｐゴシック" panose="020B0600070205080204" pitchFamily="34" charset="-128"/>
                <a:cs typeface="+mn-cs"/>
              </a:defRPr>
            </a:lvl6pPr>
            <a:lvl7pPr marL="2971800" indent="-228600" algn="l" defTabSz="914400" rtl="0" eaLnBrk="0" fontAlgn="base" latinLnBrk="0" hangingPunct="0">
              <a:spcBef>
                <a:spcPct val="10000"/>
              </a:spcBef>
              <a:spcAft>
                <a:spcPct val="0"/>
              </a:spcAft>
              <a:defRPr sz="1800" kern="1200">
                <a:solidFill>
                  <a:schemeClr val="tx1"/>
                </a:solidFill>
                <a:latin typeface="Calibri" panose="020F0502020204030204" pitchFamily="34" charset="0"/>
                <a:ea typeface="ＭＳ Ｐゴシック" panose="020B0600070205080204" pitchFamily="34" charset="-128"/>
                <a:cs typeface="+mn-cs"/>
              </a:defRPr>
            </a:lvl7pPr>
            <a:lvl8pPr marL="3429000" indent="-228600" algn="l" defTabSz="914400" rtl="0" eaLnBrk="0" fontAlgn="base" latinLnBrk="0" hangingPunct="0">
              <a:spcBef>
                <a:spcPct val="10000"/>
              </a:spcBef>
              <a:spcAft>
                <a:spcPct val="0"/>
              </a:spcAft>
              <a:defRPr sz="1800" kern="1200">
                <a:solidFill>
                  <a:schemeClr val="tx1"/>
                </a:solidFill>
                <a:latin typeface="Calibri" panose="020F0502020204030204" pitchFamily="34" charset="0"/>
                <a:ea typeface="ＭＳ Ｐゴシック" panose="020B0600070205080204" pitchFamily="34" charset="-128"/>
                <a:cs typeface="+mn-cs"/>
              </a:defRPr>
            </a:lvl8pPr>
            <a:lvl9pPr marL="3886200" indent="-228600" algn="l" defTabSz="914400" rtl="0" eaLnBrk="0" fontAlgn="base" latinLnBrk="0" hangingPunct="0">
              <a:spcBef>
                <a:spcPct val="10000"/>
              </a:spcBef>
              <a:spcAft>
                <a:spcPct val="0"/>
              </a:spcAft>
              <a:defRPr sz="1800" kern="1200">
                <a:solidFill>
                  <a:schemeClr val="tx1"/>
                </a:solidFill>
                <a:latin typeface="Calibri" panose="020F0502020204030204" pitchFamily="34" charset="0"/>
                <a:ea typeface="ＭＳ Ｐゴシック" panose="020B0600070205080204" pitchFamily="34" charset="-128"/>
                <a:cs typeface="+mn-cs"/>
              </a:defRPr>
            </a:lvl9pPr>
          </a:lstStyle>
          <a:p>
            <a:pPr eaLnBrk="1" hangingPunct="1">
              <a:spcBef>
                <a:spcPct val="0"/>
              </a:spcBef>
              <a:buFontTx/>
              <a:buNone/>
            </a:pPr>
            <a:r>
              <a:rPr lang="en-US" altLang="en-US" sz="900" smtClean="0">
                <a:solidFill>
                  <a:srgbClr val="898989"/>
                </a:solidFill>
                <a:latin typeface="Arial" panose="020B0604020202020204" pitchFamily="34" charset="0"/>
              </a:rPr>
              <a:t>slide </a:t>
            </a:r>
            <a:fld id="{8FB2CFEF-25FF-4A93-B3BB-049E68455FEA}" type="slidenum">
              <a:rPr lang="en-US" altLang="en-US" sz="900" smtClean="0">
                <a:solidFill>
                  <a:srgbClr val="898989"/>
                </a:solidFill>
                <a:latin typeface="Arial" panose="020B0604020202020204" pitchFamily="34" charset="0"/>
              </a:rPr>
              <a:pPr eaLnBrk="1" hangingPunct="1">
                <a:spcBef>
                  <a:spcPct val="0"/>
                </a:spcBef>
                <a:buFontTx/>
                <a:buNone/>
              </a:pPr>
              <a:t>3</a:t>
            </a:fld>
            <a:endParaRPr lang="en-US" altLang="en-US" sz="900">
              <a:solidFill>
                <a:srgbClr val="898989"/>
              </a:solidFill>
              <a:latin typeface="Arial" panose="020B0604020202020204" pitchFamily="34" charset="0"/>
            </a:endParaRPr>
          </a:p>
        </p:txBody>
      </p:sp>
      <p:sp>
        <p:nvSpPr>
          <p:cNvPr id="28" name="Rectangle 27"/>
          <p:cNvSpPr/>
          <p:nvPr/>
        </p:nvSpPr>
        <p:spPr>
          <a:xfrm>
            <a:off x="5082"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Loops</a:t>
            </a:r>
            <a:endParaRPr lang="en-US" sz="3200" b="1" dirty="0"/>
          </a:p>
        </p:txBody>
      </p:sp>
    </p:spTree>
    <p:extLst>
      <p:ext uri="{BB962C8B-B14F-4D97-AF65-F5344CB8AC3E}">
        <p14:creationId xmlns:p14="http://schemas.microsoft.com/office/powerpoint/2010/main" val="1002354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27</a:t>
            </a:fld>
            <a:endParaRPr lang="en-US"/>
          </a:p>
        </p:txBody>
      </p:sp>
      <p:sp>
        <p:nvSpPr>
          <p:cNvPr id="4" name="Rectangle 3"/>
          <p:cNvSpPr/>
          <p:nvPr/>
        </p:nvSpPr>
        <p:spPr>
          <a:xfrm>
            <a:off x="5082"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Loops</a:t>
            </a:r>
            <a:endParaRPr lang="en-US" sz="3200" b="1" dirty="0"/>
          </a:p>
        </p:txBody>
      </p:sp>
      <p:sp>
        <p:nvSpPr>
          <p:cNvPr id="5" name="Rectangle 3"/>
          <p:cNvSpPr txBox="1">
            <a:spLocks noChangeArrowheads="1"/>
          </p:cNvSpPr>
          <p:nvPr/>
        </p:nvSpPr>
        <p:spPr>
          <a:xfrm>
            <a:off x="381000" y="1021397"/>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Tx/>
              <a:buAutoNum type="arabicPeriod"/>
            </a:pPr>
            <a:r>
              <a:rPr lang="en-US" altLang="en-US" dirty="0" smtClean="0">
                <a:latin typeface="Consolas" panose="020B0609020204030204" pitchFamily="49" charset="0"/>
                <a:ea typeface="ＭＳ Ｐゴシック" panose="020B0600070205080204" pitchFamily="34" charset="-128"/>
              </a:rPr>
              <a:t>For</a:t>
            </a:r>
          </a:p>
          <a:p>
            <a:pPr marL="457200" indent="-457200">
              <a:buFontTx/>
              <a:buAutoNum type="arabicPeriod"/>
            </a:pPr>
            <a:r>
              <a:rPr lang="en-US" altLang="en-US" dirty="0" smtClean="0">
                <a:latin typeface="Consolas" panose="020B0609020204030204" pitchFamily="49" charset="0"/>
                <a:ea typeface="ＭＳ Ｐゴシック" panose="020B0600070205080204" pitchFamily="34" charset="-128"/>
              </a:rPr>
              <a:t>While</a:t>
            </a:r>
          </a:p>
          <a:p>
            <a:pPr marL="457200" indent="-457200">
              <a:buFontTx/>
              <a:buAutoNum type="arabicPeriod"/>
            </a:pPr>
            <a:r>
              <a:rPr lang="en-US" altLang="en-US" dirty="0" smtClean="0">
                <a:latin typeface="Consolas" panose="020B0609020204030204" pitchFamily="49" charset="0"/>
                <a:ea typeface="ＭＳ Ｐゴシック" panose="020B0600070205080204" pitchFamily="34" charset="-128"/>
              </a:rPr>
              <a:t>Do While</a:t>
            </a:r>
          </a:p>
          <a:p>
            <a:pPr marL="457200" indent="-457200">
              <a:buFontTx/>
              <a:buAutoNum type="arabicPeriod"/>
            </a:pPr>
            <a:endParaRPr lang="en-US" altLang="en-US" dirty="0" smtClean="0">
              <a:ea typeface="ＭＳ Ｐゴシック" panose="020B0600070205080204" pitchFamily="34" charset="-128"/>
            </a:endParaRPr>
          </a:p>
          <a:p>
            <a:pPr marL="457200" indent="-457200">
              <a:buFontTx/>
              <a:buNone/>
            </a:pPr>
            <a:r>
              <a:rPr lang="en-US" altLang="en-US" b="1" dirty="0" smtClean="0">
                <a:ea typeface="ＭＳ Ｐゴシック" panose="020B0600070205080204" pitchFamily="34" charset="-128"/>
              </a:rPr>
              <a:t>Characteristics:</a:t>
            </a:r>
          </a:p>
          <a:p>
            <a:pPr marL="495300" lvl="1" indent="-381000">
              <a:buFontTx/>
              <a:buAutoNum type="arabicPeriod"/>
            </a:pPr>
            <a:r>
              <a:rPr lang="en-US" altLang="en-US" dirty="0" smtClean="0">
                <a:ea typeface="ＭＳ Ｐゴシック" panose="020B0600070205080204" pitchFamily="34" charset="-128"/>
              </a:rPr>
              <a:t>The stopping condition is checked </a:t>
            </a:r>
            <a:r>
              <a:rPr lang="en-US" altLang="en-US" i="1" dirty="0" smtClean="0">
                <a:ea typeface="ＭＳ Ｐゴシック" panose="020B0600070205080204" pitchFamily="34" charset="-128"/>
              </a:rPr>
              <a:t>before</a:t>
            </a:r>
            <a:r>
              <a:rPr lang="en-US" altLang="en-US" dirty="0" smtClean="0">
                <a:ea typeface="ＭＳ Ｐゴシック" panose="020B0600070205080204" pitchFamily="34" charset="-128"/>
              </a:rPr>
              <a:t> the body executes.</a:t>
            </a:r>
          </a:p>
          <a:p>
            <a:pPr marL="495300" lvl="1" indent="-381000">
              <a:buFontTx/>
              <a:buAutoNum type="arabicPeriod"/>
            </a:pPr>
            <a:r>
              <a:rPr lang="en-US" altLang="en-US" dirty="0" smtClean="0">
                <a:ea typeface="ＭＳ Ｐゴシック" panose="020B0600070205080204" pitchFamily="34" charset="-128"/>
              </a:rPr>
              <a:t>These types of </a:t>
            </a:r>
            <a:r>
              <a:rPr lang="en-US" altLang="en-US" dirty="0" smtClean="0">
                <a:solidFill>
                  <a:srgbClr val="FF0000"/>
                </a:solidFill>
                <a:ea typeface="ＭＳ Ｐゴシック" panose="020B0600070205080204" pitchFamily="34" charset="-128"/>
              </a:rPr>
              <a:t>loops execute zero or more times.</a:t>
            </a:r>
          </a:p>
          <a:p>
            <a:pPr marL="495300" lvl="1" indent="-381000">
              <a:buFontTx/>
              <a:buAutoNum type="arabicPeriod"/>
            </a:pP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8434576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28</a:t>
            </a:fld>
            <a:endParaRPr lang="en-US"/>
          </a:p>
        </p:txBody>
      </p:sp>
      <p:sp>
        <p:nvSpPr>
          <p:cNvPr id="4" name="Rectangle 3"/>
          <p:cNvSpPr/>
          <p:nvPr/>
        </p:nvSpPr>
        <p:spPr>
          <a:xfrm>
            <a:off x="5082"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for Loop</a:t>
            </a:r>
            <a:endParaRPr lang="en-US" sz="3200" b="1" dirty="0"/>
          </a:p>
        </p:txBody>
      </p:sp>
      <p:sp>
        <p:nvSpPr>
          <p:cNvPr id="5" name="Rectangle 3"/>
          <p:cNvSpPr txBox="1">
            <a:spLocks noChangeArrowheads="1"/>
          </p:cNvSpPr>
          <p:nvPr/>
        </p:nvSpPr>
        <p:spPr>
          <a:xfrm>
            <a:off x="381000" y="1021398"/>
            <a:ext cx="2446606" cy="5823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smtClean="0">
                <a:latin typeface="Consolas" panose="020B0609020204030204" pitchFamily="49" charset="0"/>
                <a:ea typeface="ＭＳ Ｐゴシック" panose="020B0600070205080204" pitchFamily="34" charset="-128"/>
              </a:rPr>
              <a:t>For loop: </a:t>
            </a:r>
          </a:p>
        </p:txBody>
      </p:sp>
      <p:pic>
        <p:nvPicPr>
          <p:cNvPr id="6" name="Picture 5"/>
          <p:cNvPicPr>
            <a:picLocks noChangeAspect="1"/>
          </p:cNvPicPr>
          <p:nvPr/>
        </p:nvPicPr>
        <p:blipFill>
          <a:blip r:embed="rId2"/>
          <a:stretch>
            <a:fillRect/>
          </a:stretch>
        </p:blipFill>
        <p:spPr>
          <a:xfrm>
            <a:off x="3195783" y="831386"/>
            <a:ext cx="7671108" cy="1871002"/>
          </a:xfrm>
          <a:prstGeom prst="rect">
            <a:avLst/>
          </a:prstGeom>
        </p:spPr>
      </p:pic>
      <p:sp>
        <p:nvSpPr>
          <p:cNvPr id="7" name="Rectangle 6"/>
          <p:cNvSpPr/>
          <p:nvPr/>
        </p:nvSpPr>
        <p:spPr>
          <a:xfrm>
            <a:off x="5082" y="2636543"/>
            <a:ext cx="12192000" cy="3785652"/>
          </a:xfrm>
          <a:prstGeom prst="rect">
            <a:avLst/>
          </a:prstGeom>
        </p:spPr>
        <p:txBody>
          <a:bodyPr wrap="square">
            <a:spAutoFit/>
          </a:bodyPr>
          <a:lstStyle/>
          <a:p>
            <a:pPr marL="342900" indent="-342900">
              <a:buAutoNum type="arabicPeriod"/>
            </a:pPr>
            <a:r>
              <a:rPr lang="en-US" sz="2400" dirty="0" smtClean="0"/>
              <a:t>The </a:t>
            </a:r>
            <a:r>
              <a:rPr lang="en-US" sz="2400" b="1" dirty="0" err="1"/>
              <a:t>init</a:t>
            </a:r>
            <a:r>
              <a:rPr lang="en-US" sz="2400" dirty="0"/>
              <a:t> step is executed first, and only once. This step allows you to declare and initialize any loop control variables</a:t>
            </a:r>
            <a:r>
              <a:rPr lang="en-US" sz="2400" dirty="0" smtClean="0"/>
              <a:t>.</a:t>
            </a:r>
          </a:p>
          <a:p>
            <a:pPr marL="342900" indent="-342900">
              <a:buAutoNum type="arabicPeriod"/>
            </a:pPr>
            <a:r>
              <a:rPr lang="en-US" sz="2400" dirty="0"/>
              <a:t>the </a:t>
            </a:r>
            <a:r>
              <a:rPr lang="en-US" sz="2400" b="1" dirty="0"/>
              <a:t>condition</a:t>
            </a:r>
            <a:r>
              <a:rPr lang="en-US" sz="2400" dirty="0"/>
              <a:t> is evaluated. If it is true, the body of the loop is executed. If it is false, the body of the loop does not execute and the flow of control jumps to the next statement just after the 'for' loop</a:t>
            </a:r>
            <a:r>
              <a:rPr lang="en-US" sz="2400" dirty="0" smtClean="0"/>
              <a:t>.</a:t>
            </a:r>
          </a:p>
          <a:p>
            <a:pPr marL="342900" indent="-342900">
              <a:buAutoNum type="arabicPeriod"/>
            </a:pPr>
            <a:r>
              <a:rPr lang="en-US" sz="2400" dirty="0"/>
              <a:t>After the body of the 'for' loop executes, the flow of control jumps back up to the </a:t>
            </a:r>
            <a:r>
              <a:rPr lang="en-US" sz="2400" b="1" dirty="0"/>
              <a:t>increment</a:t>
            </a:r>
            <a:r>
              <a:rPr lang="en-US" sz="2400" dirty="0"/>
              <a:t> statement. This statement allows you to update any loop control variables. </a:t>
            </a:r>
            <a:endParaRPr lang="en-US" sz="2400" dirty="0" smtClean="0"/>
          </a:p>
          <a:p>
            <a:pPr marL="342900" indent="-342900">
              <a:buAutoNum type="arabicPeriod"/>
            </a:pPr>
            <a:r>
              <a:rPr lang="en-US" sz="2400" dirty="0"/>
              <a:t>The condition is now evaluated again. If it is true, the loop executes and the process repeats itself (body of loop, then increment step, and then again condition). After the condition becomes false, the 'for' loop terminates.</a:t>
            </a:r>
          </a:p>
        </p:txBody>
      </p:sp>
    </p:spTree>
    <p:extLst>
      <p:ext uri="{BB962C8B-B14F-4D97-AF65-F5344CB8AC3E}">
        <p14:creationId xmlns:p14="http://schemas.microsoft.com/office/powerpoint/2010/main" val="32181389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29</a:t>
            </a:fld>
            <a:endParaRPr lang="en-US"/>
          </a:p>
        </p:txBody>
      </p:sp>
      <p:sp>
        <p:nvSpPr>
          <p:cNvPr id="4" name="Rectangle 3"/>
          <p:cNvSpPr/>
          <p:nvPr/>
        </p:nvSpPr>
        <p:spPr>
          <a:xfrm>
            <a:off x="5082"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for Loop</a:t>
            </a:r>
            <a:endParaRPr lang="en-US" sz="3200" b="1" dirty="0"/>
          </a:p>
        </p:txBody>
      </p:sp>
      <p:sp>
        <p:nvSpPr>
          <p:cNvPr id="5" name="Rectangle 3"/>
          <p:cNvSpPr txBox="1">
            <a:spLocks noChangeArrowheads="1"/>
          </p:cNvSpPr>
          <p:nvPr/>
        </p:nvSpPr>
        <p:spPr>
          <a:xfrm>
            <a:off x="381000" y="1021398"/>
            <a:ext cx="2446606" cy="5823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smtClean="0">
                <a:latin typeface="Consolas" panose="020B0609020204030204" pitchFamily="49" charset="0"/>
                <a:ea typeface="ＭＳ Ｐゴシック" panose="020B0600070205080204" pitchFamily="34" charset="-128"/>
              </a:rPr>
              <a:t>For loop: </a:t>
            </a:r>
          </a:p>
        </p:txBody>
      </p:sp>
      <p:pic>
        <p:nvPicPr>
          <p:cNvPr id="6" name="Picture 5"/>
          <p:cNvPicPr>
            <a:picLocks noChangeAspect="1"/>
          </p:cNvPicPr>
          <p:nvPr/>
        </p:nvPicPr>
        <p:blipFill>
          <a:blip r:embed="rId2"/>
          <a:stretch>
            <a:fillRect/>
          </a:stretch>
        </p:blipFill>
        <p:spPr>
          <a:xfrm>
            <a:off x="3195783" y="831386"/>
            <a:ext cx="7671108" cy="187100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 y="2835612"/>
            <a:ext cx="4779020" cy="37033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483" y="2740015"/>
            <a:ext cx="5916599" cy="361633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4102" y="2931209"/>
            <a:ext cx="1236796" cy="3387514"/>
          </a:xfrm>
          <a:prstGeom prst="rect">
            <a:avLst/>
          </a:prstGeom>
        </p:spPr>
      </p:pic>
    </p:spTree>
    <p:extLst>
      <p:ext uri="{BB962C8B-B14F-4D97-AF65-F5344CB8AC3E}">
        <p14:creationId xmlns:p14="http://schemas.microsoft.com/office/powerpoint/2010/main" val="264907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a:t>Relational Operators</a:t>
            </a:r>
          </a:p>
        </p:txBody>
      </p:sp>
      <p:sp>
        <p:nvSpPr>
          <p:cNvPr id="4" name="Rectangle 3"/>
          <p:cNvSpPr/>
          <p:nvPr/>
        </p:nvSpPr>
        <p:spPr>
          <a:xfrm>
            <a:off x="0" y="1295989"/>
            <a:ext cx="4155051" cy="3416320"/>
          </a:xfrm>
          <a:prstGeom prst="rect">
            <a:avLst/>
          </a:prstGeom>
        </p:spPr>
        <p:txBody>
          <a:bodyPr wrap="square">
            <a:spAutoFit/>
          </a:bodyPr>
          <a:lstStyle/>
          <a:p>
            <a:pPr marL="342900" indent="-342900" algn="just">
              <a:buFont typeface="+mj-lt"/>
              <a:buAutoNum type="arabicPeriod"/>
            </a:pPr>
            <a:r>
              <a:rPr lang="en-US" sz="2400" dirty="0"/>
              <a:t>A relational operator checks the relationship between two operands. If the relation is true, it returns 1; if the relation is false, it returns value 0.</a:t>
            </a:r>
          </a:p>
          <a:p>
            <a:pPr marL="342900" indent="-342900" algn="just">
              <a:buFont typeface="+mj-lt"/>
              <a:buAutoNum type="arabicPeriod"/>
            </a:pPr>
            <a:r>
              <a:rPr lang="en-US" sz="2400" dirty="0"/>
              <a:t>Relational operators are used in </a:t>
            </a:r>
            <a:r>
              <a:rPr lang="en-US" sz="2400" dirty="0">
                <a:hlinkClick r:id="rId2" tooltip="C if else"/>
              </a:rPr>
              <a:t>decision making</a:t>
            </a:r>
            <a:r>
              <a:rPr lang="en-US" sz="2400" dirty="0"/>
              <a:t> and </a:t>
            </a:r>
            <a:r>
              <a:rPr lang="en-US" sz="2400" dirty="0">
                <a:hlinkClick r:id="rId3" tooltip="C for loop"/>
              </a:rPr>
              <a:t>loops</a:t>
            </a:r>
            <a:r>
              <a:rPr lang="en-US" sz="2400" dirty="0"/>
              <a:t>.</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5215" y="957998"/>
            <a:ext cx="8031867" cy="5900002"/>
          </a:xfrm>
          <a:prstGeom prst="rect">
            <a:avLst/>
          </a:prstGeom>
        </p:spPr>
      </p:pic>
    </p:spTree>
    <p:extLst>
      <p:ext uri="{BB962C8B-B14F-4D97-AF65-F5344CB8AC3E}">
        <p14:creationId xmlns:p14="http://schemas.microsoft.com/office/powerpoint/2010/main" val="2618194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30</a:t>
            </a:fld>
            <a:endParaRPr lang="en-US"/>
          </a:p>
        </p:txBody>
      </p:sp>
      <p:sp>
        <p:nvSpPr>
          <p:cNvPr id="4" name="Rectangle 3"/>
          <p:cNvSpPr/>
          <p:nvPr/>
        </p:nvSpPr>
        <p:spPr>
          <a:xfrm>
            <a:off x="5082"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for Loop</a:t>
            </a:r>
            <a:endParaRPr lang="en-US" sz="3200" b="1" dirty="0"/>
          </a:p>
        </p:txBody>
      </p:sp>
      <p:sp>
        <p:nvSpPr>
          <p:cNvPr id="5" name="Rectangle 3"/>
          <p:cNvSpPr txBox="1">
            <a:spLocks noChangeArrowheads="1"/>
          </p:cNvSpPr>
          <p:nvPr/>
        </p:nvSpPr>
        <p:spPr>
          <a:xfrm>
            <a:off x="381000" y="1021398"/>
            <a:ext cx="2446606" cy="5823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smtClean="0">
                <a:latin typeface="Consolas" panose="020B0609020204030204" pitchFamily="49" charset="0"/>
                <a:ea typeface="ＭＳ Ｐゴシック" panose="020B0600070205080204" pitchFamily="34" charset="-128"/>
              </a:rPr>
              <a:t>For loop: </a:t>
            </a:r>
          </a:p>
        </p:txBody>
      </p:sp>
      <p:pic>
        <p:nvPicPr>
          <p:cNvPr id="6" name="Picture 5"/>
          <p:cNvPicPr>
            <a:picLocks noChangeAspect="1"/>
          </p:cNvPicPr>
          <p:nvPr/>
        </p:nvPicPr>
        <p:blipFill>
          <a:blip r:embed="rId2"/>
          <a:stretch>
            <a:fillRect/>
          </a:stretch>
        </p:blipFill>
        <p:spPr>
          <a:xfrm>
            <a:off x="3195783" y="831386"/>
            <a:ext cx="7671108" cy="187100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27" y="2892400"/>
            <a:ext cx="5718910" cy="3757122"/>
          </a:xfrm>
          <a:prstGeom prst="rect">
            <a:avLst/>
          </a:prstGeom>
        </p:spPr>
      </p:pic>
    </p:spTree>
    <p:extLst>
      <p:ext uri="{BB962C8B-B14F-4D97-AF65-F5344CB8AC3E}">
        <p14:creationId xmlns:p14="http://schemas.microsoft.com/office/powerpoint/2010/main" val="31613424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31</a:t>
            </a:fld>
            <a:endParaRPr lang="en-US"/>
          </a:p>
        </p:txBody>
      </p:sp>
      <p:sp>
        <p:nvSpPr>
          <p:cNvPr id="4" name="Rectangle 3"/>
          <p:cNvSpPr/>
          <p:nvPr/>
        </p:nvSpPr>
        <p:spPr>
          <a:xfrm>
            <a:off x="5082"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for Loop</a:t>
            </a:r>
            <a:endParaRPr lang="en-US" sz="3200" b="1" dirty="0"/>
          </a:p>
        </p:txBody>
      </p:sp>
      <p:sp>
        <p:nvSpPr>
          <p:cNvPr id="5" name="Rectangle 3"/>
          <p:cNvSpPr txBox="1">
            <a:spLocks noChangeArrowheads="1"/>
          </p:cNvSpPr>
          <p:nvPr/>
        </p:nvSpPr>
        <p:spPr>
          <a:xfrm>
            <a:off x="381000" y="1021398"/>
            <a:ext cx="5035062" cy="5823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smtClean="0">
                <a:latin typeface="Consolas" panose="020B0609020204030204" pitchFamily="49" charset="0"/>
                <a:ea typeface="ＭＳ Ｐゴシック" panose="020B0600070205080204" pitchFamily="34" charset="-128"/>
              </a:rPr>
              <a:t>For loop example: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704" y="831386"/>
            <a:ext cx="8300355" cy="5524964"/>
          </a:xfrm>
          <a:prstGeom prst="rect">
            <a:avLst/>
          </a:prstGeom>
        </p:spPr>
      </p:pic>
    </p:spTree>
    <p:extLst>
      <p:ext uri="{BB962C8B-B14F-4D97-AF65-F5344CB8AC3E}">
        <p14:creationId xmlns:p14="http://schemas.microsoft.com/office/powerpoint/2010/main" val="2177791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32</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While Loop</a:t>
            </a:r>
            <a:endParaRPr lang="en-US" sz="3200" b="1" dirty="0"/>
          </a:p>
        </p:txBody>
      </p:sp>
      <p:sp>
        <p:nvSpPr>
          <p:cNvPr id="25" name="Rectangle 24"/>
          <p:cNvSpPr/>
          <p:nvPr/>
        </p:nvSpPr>
        <p:spPr>
          <a:xfrm>
            <a:off x="220394" y="1098670"/>
            <a:ext cx="2466536" cy="2308324"/>
          </a:xfrm>
          <a:prstGeom prst="rect">
            <a:avLst/>
          </a:prstGeom>
        </p:spPr>
        <p:txBody>
          <a:bodyPr wrap="square">
            <a:spAutoFit/>
          </a:bodyPr>
          <a:lstStyle/>
          <a:p>
            <a:r>
              <a:rPr lang="en-US" sz="2400" dirty="0" smtClean="0"/>
              <a:t>Initialization;</a:t>
            </a:r>
          </a:p>
          <a:p>
            <a:r>
              <a:rPr lang="en-US" sz="2400" b="1" dirty="0" smtClean="0"/>
              <a:t>while</a:t>
            </a:r>
            <a:r>
              <a:rPr lang="en-US" sz="2400" dirty="0" smtClean="0"/>
              <a:t> (Condition) </a:t>
            </a:r>
            <a:endParaRPr lang="en-US" sz="2400" dirty="0"/>
          </a:p>
          <a:p>
            <a:r>
              <a:rPr lang="en-US" sz="2400" dirty="0"/>
              <a:t>{</a:t>
            </a:r>
          </a:p>
          <a:p>
            <a:r>
              <a:rPr lang="en-US" sz="2400" dirty="0"/>
              <a:t> </a:t>
            </a:r>
            <a:r>
              <a:rPr lang="en-US" sz="2400" dirty="0" smtClean="0"/>
              <a:t>statements;</a:t>
            </a:r>
          </a:p>
          <a:p>
            <a:r>
              <a:rPr lang="en-US" sz="2400" dirty="0" smtClean="0"/>
              <a:t>Increment;</a:t>
            </a:r>
            <a:endParaRPr lang="en-US" sz="2400" dirty="0"/>
          </a:p>
          <a:p>
            <a:r>
              <a:rPr lang="en-US" sz="2400" dirty="0"/>
              <a:t>}</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1137" y="973979"/>
            <a:ext cx="4499552" cy="4866031"/>
          </a:xfrm>
          <a:prstGeom prst="rect">
            <a:avLst/>
          </a:prstGeom>
        </p:spPr>
      </p:pic>
    </p:spTree>
    <p:extLst>
      <p:ext uri="{BB962C8B-B14F-4D97-AF65-F5344CB8AC3E}">
        <p14:creationId xmlns:p14="http://schemas.microsoft.com/office/powerpoint/2010/main" val="1410181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33</a:t>
            </a:fld>
            <a:endParaRPr lang="en-US"/>
          </a:p>
        </p:txBody>
      </p:sp>
      <p:sp>
        <p:nvSpPr>
          <p:cNvPr id="4" name="Rectangle 3"/>
          <p:cNvSpPr/>
          <p:nvPr/>
        </p:nvSpPr>
        <p:spPr>
          <a:xfrm>
            <a:off x="5082"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While Loop</a:t>
            </a:r>
            <a:endParaRPr lang="en-US" sz="3200" b="1" dirty="0"/>
          </a:p>
        </p:txBody>
      </p:sp>
      <p:sp>
        <p:nvSpPr>
          <p:cNvPr id="7" name="Rectangle 3"/>
          <p:cNvSpPr txBox="1">
            <a:spLocks noChangeArrowheads="1"/>
          </p:cNvSpPr>
          <p:nvPr/>
        </p:nvSpPr>
        <p:spPr>
          <a:xfrm>
            <a:off x="457200" y="1244404"/>
            <a:ext cx="8229600" cy="48817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smtClean="0">
                <a:ea typeface="ＭＳ Ｐゴシック" panose="020B0600070205080204" pitchFamily="34" charset="-128"/>
              </a:rPr>
              <a:t>Program name: </a:t>
            </a:r>
            <a:r>
              <a:rPr lang="en-US" altLang="en-US" sz="2000" dirty="0" smtClean="0">
                <a:latin typeface="Consolas" panose="020B0609020204030204" pitchFamily="49" charset="0"/>
                <a:ea typeface="ＭＳ Ｐゴシック" panose="020B0600070205080204" pitchFamily="34" charset="-128"/>
              </a:rPr>
              <a:t>while1.c</a:t>
            </a:r>
          </a:p>
          <a:p>
            <a:pPr marL="0" indent="0">
              <a:buNone/>
            </a:pPr>
            <a:r>
              <a:rPr lang="en-US" altLang="en-US" sz="2000" dirty="0" smtClean="0">
                <a:latin typeface="Arial" panose="020B0604020202020204" pitchFamily="34" charset="0"/>
                <a:ea typeface="ＭＳ Ｐゴシック" panose="020B0600070205080204" pitchFamily="34" charset="-128"/>
              </a:rPr>
              <a:t>#include&lt;</a:t>
            </a:r>
            <a:r>
              <a:rPr lang="en-US" altLang="en-US" sz="2000" dirty="0" err="1" smtClean="0">
                <a:latin typeface="Arial" panose="020B0604020202020204" pitchFamily="34" charset="0"/>
                <a:ea typeface="ＭＳ Ｐゴシック" panose="020B0600070205080204" pitchFamily="34" charset="-128"/>
              </a:rPr>
              <a:t>stdio.h</a:t>
            </a:r>
            <a:r>
              <a:rPr lang="en-US" altLang="en-US" sz="2000" dirty="0" smtClean="0">
                <a:latin typeface="Arial" panose="020B0604020202020204" pitchFamily="34" charset="0"/>
                <a:ea typeface="ＭＳ Ｐゴシック" panose="020B0600070205080204" pitchFamily="34" charset="-128"/>
              </a:rPr>
              <a:t>&gt;</a:t>
            </a:r>
          </a:p>
          <a:p>
            <a:pPr marL="0" indent="0">
              <a:buNone/>
            </a:pPr>
            <a:r>
              <a:rPr lang="en-US" altLang="en-US" sz="2000" dirty="0" smtClean="0">
                <a:latin typeface="Arial" panose="020B0604020202020204" pitchFamily="34" charset="0"/>
                <a:ea typeface="ＭＳ Ｐゴシック" panose="020B0600070205080204" pitchFamily="34" charset="-128"/>
              </a:rPr>
              <a:t>void main(){</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rPr>
              <a:t>  </a:t>
            </a:r>
            <a:r>
              <a:rPr lang="en-US" altLang="en-US" sz="1800" dirty="0" err="1" smtClean="0">
                <a:latin typeface="Consolas" panose="020B0609020204030204" pitchFamily="49" charset="0"/>
                <a:ea typeface="ＭＳ Ｐゴシック" panose="020B0600070205080204" pitchFamily="34" charset="-128"/>
              </a:rPr>
              <a:t>int</a:t>
            </a:r>
            <a:r>
              <a:rPr lang="en-US" altLang="en-US" sz="1800" dirty="0" smtClean="0">
                <a:latin typeface="Consolas" panose="020B0609020204030204" pitchFamily="49" charset="0"/>
                <a:ea typeface="ＭＳ Ｐゴシック" panose="020B0600070205080204" pitchFamily="34" charset="-128"/>
              </a:rPr>
              <a:t> </a:t>
            </a:r>
            <a:r>
              <a:rPr lang="en-US" altLang="en-US" sz="1800" dirty="0" err="1" smtClean="0">
                <a:latin typeface="Consolas" panose="020B0609020204030204" pitchFamily="49" charset="0"/>
                <a:ea typeface="ＭＳ Ｐゴシック" panose="020B0600070205080204" pitchFamily="34" charset="-128"/>
              </a:rPr>
              <a:t>i</a:t>
            </a:r>
            <a:r>
              <a:rPr lang="en-US" altLang="en-US" sz="1800" dirty="0" smtClean="0">
                <a:latin typeface="Consolas" panose="020B0609020204030204" pitchFamily="49" charset="0"/>
                <a:ea typeface="ＭＳ Ｐゴシック" panose="020B0600070205080204" pitchFamily="34" charset="-128"/>
              </a:rPr>
              <a:t>=1;</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rPr>
              <a:t>  while(</a:t>
            </a:r>
            <a:r>
              <a:rPr lang="en-US" altLang="en-US" sz="1800" dirty="0" err="1" smtClean="0">
                <a:latin typeface="Consolas" panose="020B0609020204030204" pitchFamily="49" charset="0"/>
                <a:ea typeface="ＭＳ Ｐゴシック" panose="020B0600070205080204" pitchFamily="34" charset="-128"/>
              </a:rPr>
              <a:t>i</a:t>
            </a:r>
            <a:r>
              <a:rPr lang="en-US" altLang="en-US" sz="1800" dirty="0" smtClean="0">
                <a:latin typeface="Consolas" panose="020B0609020204030204" pitchFamily="49" charset="0"/>
                <a:ea typeface="ＭＳ Ｐゴシック" panose="020B0600070205080204" pitchFamily="34" charset="-128"/>
              </a:rPr>
              <a:t>&lt;=4)</a:t>
            </a:r>
          </a:p>
          <a:p>
            <a:pPr lvl="1">
              <a:spcBef>
                <a:spcPct val="30000"/>
              </a:spcBef>
              <a:buFont typeface="Times New Roman" panose="02020603050405020304" pitchFamily="18" charset="0"/>
              <a:buNone/>
            </a:pPr>
            <a:r>
              <a:rPr lang="en-US" altLang="en-US" sz="1800" dirty="0">
                <a:latin typeface="Consolas" panose="020B0609020204030204" pitchFamily="49" charset="0"/>
                <a:ea typeface="ＭＳ Ｐゴシック" panose="020B0600070205080204" pitchFamily="34" charset="-128"/>
              </a:rPr>
              <a:t>{</a:t>
            </a:r>
            <a:r>
              <a:rPr lang="en-US" altLang="en-US" sz="1800" dirty="0" smtClean="0">
                <a:latin typeface="Consolas" panose="020B0609020204030204" pitchFamily="49" charset="0"/>
                <a:ea typeface="ＭＳ Ｐゴシック" panose="020B0600070205080204" pitchFamily="34" charset="-128"/>
              </a:rPr>
              <a:t> </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rPr>
              <a:t>       print(“%d\n",</a:t>
            </a:r>
            <a:r>
              <a:rPr lang="en-US" altLang="en-US" sz="1800" dirty="0" err="1" smtClean="0">
                <a:latin typeface="Consolas" panose="020B0609020204030204" pitchFamily="49" charset="0"/>
                <a:ea typeface="ＭＳ Ｐゴシック" panose="020B0600070205080204" pitchFamily="34" charset="-128"/>
              </a:rPr>
              <a:t>i</a:t>
            </a:r>
            <a:r>
              <a:rPr lang="en-US" altLang="en-US" sz="1800" dirty="0" smtClean="0">
                <a:latin typeface="Consolas" panose="020B0609020204030204" pitchFamily="49" charset="0"/>
                <a:ea typeface="ＭＳ Ｐゴシック" panose="020B0600070205080204" pitchFamily="34" charset="-128"/>
              </a:rPr>
              <a:t>);</a:t>
            </a: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rPr>
              <a:t>       </a:t>
            </a:r>
            <a:r>
              <a:rPr lang="en-US" altLang="en-US" sz="1800" dirty="0" err="1" smtClean="0">
                <a:latin typeface="Consolas" panose="020B0609020204030204" pitchFamily="49" charset="0"/>
                <a:ea typeface="ＭＳ Ｐゴシック" panose="020B0600070205080204" pitchFamily="34" charset="-128"/>
              </a:rPr>
              <a:t>i</a:t>
            </a:r>
            <a:r>
              <a:rPr lang="en-US" altLang="en-US" sz="1800" dirty="0" smtClean="0">
                <a:latin typeface="Consolas" panose="020B0609020204030204" pitchFamily="49" charset="0"/>
                <a:ea typeface="ＭＳ Ｐゴシック" panose="020B0600070205080204" pitchFamily="34" charset="-128"/>
              </a:rPr>
              <a:t>=i+1;</a:t>
            </a:r>
          </a:p>
          <a:p>
            <a:pPr lvl="1">
              <a:spcBef>
                <a:spcPct val="30000"/>
              </a:spcBef>
              <a:buFont typeface="Times New Roman" panose="02020603050405020304" pitchFamily="18" charset="0"/>
              <a:buNone/>
            </a:pPr>
            <a:r>
              <a:rPr lang="en-US" altLang="en-US" sz="1800" dirty="0">
                <a:latin typeface="Consolas" panose="020B0609020204030204" pitchFamily="49" charset="0"/>
                <a:ea typeface="ＭＳ Ｐゴシック" panose="020B0600070205080204" pitchFamily="34" charset="-128"/>
              </a:rPr>
              <a:t>}</a:t>
            </a:r>
            <a:endParaRPr lang="en-US" altLang="en-US" sz="1800" dirty="0" smtClean="0">
              <a:latin typeface="Consolas" panose="020B0609020204030204" pitchFamily="49" charset="0"/>
              <a:ea typeface="ＭＳ Ｐゴシック" panose="020B0600070205080204" pitchFamily="34" charset="-128"/>
            </a:endParaRPr>
          </a:p>
          <a:p>
            <a:pPr lvl="1">
              <a:spcBef>
                <a:spcPct val="30000"/>
              </a:spcBef>
              <a:buFont typeface="Times New Roman" panose="02020603050405020304" pitchFamily="18" charset="0"/>
              <a:buNone/>
            </a:pPr>
            <a:r>
              <a:rPr lang="en-US" altLang="en-US" sz="1800" dirty="0" smtClean="0">
                <a:latin typeface="Consolas" panose="020B0609020204030204" pitchFamily="49" charset="0"/>
                <a:ea typeface="ＭＳ Ｐゴシック" panose="020B0600070205080204" pitchFamily="34" charset="-128"/>
              </a:rPr>
              <a:t>  </a:t>
            </a:r>
            <a:r>
              <a:rPr lang="en-US" altLang="en-US" sz="1800" dirty="0" err="1" smtClean="0">
                <a:latin typeface="Consolas" panose="020B0609020204030204" pitchFamily="49" charset="0"/>
                <a:ea typeface="ＭＳ Ｐゴシック" panose="020B0600070205080204" pitchFamily="34" charset="-128"/>
              </a:rPr>
              <a:t>printf</a:t>
            </a:r>
            <a:r>
              <a:rPr lang="en-US" altLang="en-US" sz="1800" dirty="0" smtClean="0">
                <a:latin typeface="Consolas" panose="020B0609020204030204" pitchFamily="49" charset="0"/>
                <a:ea typeface="ＭＳ Ｐゴシック" panose="020B0600070205080204" pitchFamily="34" charset="-128"/>
              </a:rPr>
              <a:t>("Done!");</a:t>
            </a:r>
          </a:p>
          <a:p>
            <a:pPr lvl="1">
              <a:spcBef>
                <a:spcPct val="30000"/>
              </a:spcBef>
              <a:buFont typeface="Times New Roman" panose="02020603050405020304" pitchFamily="18" charset="0"/>
              <a:buNone/>
            </a:pPr>
            <a:r>
              <a:rPr lang="en-US" altLang="en-US" sz="1800" dirty="0">
                <a:latin typeface="Consolas" panose="020B0609020204030204" pitchFamily="49" charset="0"/>
                <a:ea typeface="ＭＳ Ｐゴシック" panose="020B0600070205080204" pitchFamily="34" charset="-128"/>
              </a:rPr>
              <a:t>}</a:t>
            </a:r>
            <a:endParaRPr lang="en-US" altLang="en-US" sz="1800" dirty="0" smtClean="0">
              <a:latin typeface="Arial" panose="020B0604020202020204" pitchFamily="34" charset="0"/>
              <a:ea typeface="ＭＳ Ｐゴシック" panose="020B0600070205080204" pitchFamily="34" charset="-128"/>
            </a:endParaRPr>
          </a:p>
        </p:txBody>
      </p:sp>
      <p:grpSp>
        <p:nvGrpSpPr>
          <p:cNvPr id="8" name="Group 5"/>
          <p:cNvGrpSpPr>
            <a:grpSpLocks/>
          </p:cNvGrpSpPr>
          <p:nvPr/>
        </p:nvGrpSpPr>
        <p:grpSpPr bwMode="auto">
          <a:xfrm>
            <a:off x="2605400" y="2593512"/>
            <a:ext cx="4421188" cy="246062"/>
            <a:chOff x="1618457" y="2486626"/>
            <a:chExt cx="4421353" cy="246221"/>
          </a:xfrm>
        </p:grpSpPr>
        <p:sp>
          <p:nvSpPr>
            <p:cNvPr id="9" name="Line 5"/>
            <p:cNvSpPr>
              <a:spLocks noChangeShapeType="1"/>
            </p:cNvSpPr>
            <p:nvPr/>
          </p:nvSpPr>
          <p:spPr bwMode="auto">
            <a:xfrm flipH="1" flipV="1">
              <a:off x="1618457" y="2613627"/>
              <a:ext cx="2514600" cy="476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10" name="Text Box 6"/>
            <p:cNvSpPr txBox="1">
              <a:spLocks noChangeArrowheads="1"/>
            </p:cNvSpPr>
            <p:nvPr/>
          </p:nvSpPr>
          <p:spPr bwMode="auto">
            <a:xfrm>
              <a:off x="4120522" y="2486626"/>
              <a:ext cx="1919288" cy="246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CA" altLang="en-US" sz="1600" b="1" dirty="0">
                  <a:solidFill>
                    <a:srgbClr val="FF0000"/>
                  </a:solidFill>
                  <a:latin typeface="Arial" panose="020B0604020202020204" pitchFamily="34" charset="0"/>
                </a:rPr>
                <a:t>1) Initialize control</a:t>
              </a:r>
            </a:p>
          </p:txBody>
        </p:sp>
      </p:grpSp>
      <p:grpSp>
        <p:nvGrpSpPr>
          <p:cNvPr id="11" name="Group 6"/>
          <p:cNvGrpSpPr>
            <a:grpSpLocks/>
          </p:cNvGrpSpPr>
          <p:nvPr/>
        </p:nvGrpSpPr>
        <p:grpSpPr bwMode="auto">
          <a:xfrm>
            <a:off x="2618824" y="2969036"/>
            <a:ext cx="4762500" cy="246062"/>
            <a:chOff x="2411413" y="2918427"/>
            <a:chExt cx="4762500" cy="246221"/>
          </a:xfrm>
        </p:grpSpPr>
        <p:sp>
          <p:nvSpPr>
            <p:cNvPr id="12" name="Line 8"/>
            <p:cNvSpPr>
              <a:spLocks noChangeShapeType="1"/>
            </p:cNvSpPr>
            <p:nvPr/>
          </p:nvSpPr>
          <p:spPr bwMode="auto">
            <a:xfrm flipH="1" flipV="1">
              <a:off x="2411413" y="2918427"/>
              <a:ext cx="2870200" cy="1270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13" name="Text Box 9"/>
            <p:cNvSpPr txBox="1">
              <a:spLocks noChangeArrowheads="1"/>
            </p:cNvSpPr>
            <p:nvPr/>
          </p:nvSpPr>
          <p:spPr bwMode="auto">
            <a:xfrm>
              <a:off x="5268913" y="2918427"/>
              <a:ext cx="1905000" cy="246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lang="en-CA" altLang="en-US" sz="1600" b="1">
                  <a:solidFill>
                    <a:srgbClr val="FF0000"/>
                  </a:solidFill>
                  <a:latin typeface="Arial" panose="020B0604020202020204" pitchFamily="34" charset="0"/>
                </a:rPr>
                <a:t> 2) Check condition</a:t>
              </a:r>
              <a:r>
                <a:rPr lang="en-CA" altLang="en-US" sz="1600">
                  <a:solidFill>
                    <a:schemeClr val="hlink"/>
                  </a:solidFill>
                  <a:latin typeface="Arial" panose="020B0604020202020204" pitchFamily="34" charset="0"/>
                </a:rPr>
                <a:t>      </a:t>
              </a:r>
            </a:p>
          </p:txBody>
        </p:sp>
      </p:grpSp>
      <p:grpSp>
        <p:nvGrpSpPr>
          <p:cNvPr id="14" name="Group 7"/>
          <p:cNvGrpSpPr>
            <a:grpSpLocks/>
          </p:cNvGrpSpPr>
          <p:nvPr/>
        </p:nvGrpSpPr>
        <p:grpSpPr bwMode="auto">
          <a:xfrm>
            <a:off x="3914775" y="3328987"/>
            <a:ext cx="4354513" cy="761884"/>
            <a:chOff x="2667000" y="3164649"/>
            <a:chExt cx="4354513" cy="423704"/>
          </a:xfrm>
        </p:grpSpPr>
        <p:sp>
          <p:nvSpPr>
            <p:cNvPr id="15" name="AutoShape 11"/>
            <p:cNvSpPr>
              <a:spLocks/>
            </p:cNvSpPr>
            <p:nvPr/>
          </p:nvSpPr>
          <p:spPr bwMode="auto">
            <a:xfrm>
              <a:off x="2667000" y="3164649"/>
              <a:ext cx="266701" cy="423704"/>
            </a:xfrm>
            <a:prstGeom prst="rightBrace">
              <a:avLst>
                <a:gd name="adj1" fmla="val 17924"/>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US" altLang="en-US" sz="1400">
                <a:latin typeface="Arial" panose="020B0604020202020204" pitchFamily="34" charset="0"/>
              </a:endParaRPr>
            </a:p>
          </p:txBody>
        </p:sp>
        <p:sp>
          <p:nvSpPr>
            <p:cNvPr id="16" name="Line 12"/>
            <p:cNvSpPr>
              <a:spLocks noChangeShapeType="1"/>
            </p:cNvSpPr>
            <p:nvPr/>
          </p:nvSpPr>
          <p:spPr bwMode="auto">
            <a:xfrm flipH="1">
              <a:off x="2933701" y="3376501"/>
              <a:ext cx="25273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17" name="Text Box 13"/>
            <p:cNvSpPr txBox="1">
              <a:spLocks noChangeArrowheads="1"/>
            </p:cNvSpPr>
            <p:nvPr/>
          </p:nvSpPr>
          <p:spPr bwMode="auto">
            <a:xfrm>
              <a:off x="5421313" y="3253390"/>
              <a:ext cx="1600200" cy="246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50000"/>
                </a:spcBef>
                <a:buFontTx/>
                <a:buNone/>
              </a:pPr>
              <a:r>
                <a:rPr lang="en-CA" altLang="en-US" sz="1600" b="1">
                  <a:solidFill>
                    <a:srgbClr val="FF0000"/>
                  </a:solidFill>
                  <a:latin typeface="Arial" panose="020B0604020202020204" pitchFamily="34" charset="0"/>
                </a:rPr>
                <a:t>3) Execute body</a:t>
              </a:r>
            </a:p>
          </p:txBody>
        </p:sp>
      </p:grpSp>
      <p:grpSp>
        <p:nvGrpSpPr>
          <p:cNvPr id="18" name="Group 8"/>
          <p:cNvGrpSpPr>
            <a:grpSpLocks/>
          </p:cNvGrpSpPr>
          <p:nvPr/>
        </p:nvGrpSpPr>
        <p:grpSpPr bwMode="auto">
          <a:xfrm>
            <a:off x="3162253" y="4033510"/>
            <a:ext cx="5743647" cy="919163"/>
            <a:chOff x="2057400" y="3588353"/>
            <a:chExt cx="5434013" cy="919320"/>
          </a:xfrm>
        </p:grpSpPr>
        <p:sp>
          <p:nvSpPr>
            <p:cNvPr id="19" name="Line 15"/>
            <p:cNvSpPr>
              <a:spLocks noChangeShapeType="1"/>
            </p:cNvSpPr>
            <p:nvPr/>
          </p:nvSpPr>
          <p:spPr bwMode="auto">
            <a:xfrm flipH="1" flipV="1">
              <a:off x="2057400" y="3588353"/>
              <a:ext cx="3656013" cy="81279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0" name="Text Box 16"/>
            <p:cNvSpPr txBox="1">
              <a:spLocks noChangeArrowheads="1"/>
            </p:cNvSpPr>
            <p:nvPr/>
          </p:nvSpPr>
          <p:spPr bwMode="auto">
            <a:xfrm>
              <a:off x="5726113" y="4261452"/>
              <a:ext cx="1765300" cy="246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30000"/>
                </a:spcBef>
                <a:buChar char="•"/>
                <a:defRPr sz="2400">
                  <a:solidFill>
                    <a:schemeClr val="tx1"/>
                  </a:solidFill>
                  <a:latin typeface="Calibri" panose="020F0502020204030204" pitchFamily="34" charset="0"/>
                  <a:ea typeface="ＭＳ Ｐゴシック" panose="020B0600070205080204" pitchFamily="34" charset="-128"/>
                </a:defRPr>
              </a:lvl1pPr>
              <a:lvl2pPr marL="742950" indent="-285750">
                <a:spcBef>
                  <a:spcPct val="10000"/>
                </a:spcBef>
                <a:buSzPct val="100000"/>
                <a:buFont typeface="Times New Roman" panose="02020603050405020304" pitchFamily="18" charset="0"/>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lnSpc>
                  <a:spcPct val="90000"/>
                </a:lnSpc>
                <a:spcBef>
                  <a:spcPct val="10000"/>
                </a:spcBef>
                <a:buSzPct val="100000"/>
                <a:buChar char="•"/>
                <a:defRPr>
                  <a:solidFill>
                    <a:schemeClr val="tx1"/>
                  </a:solidFill>
                  <a:latin typeface="Calibri" panose="020F0502020204030204" pitchFamily="34" charset="0"/>
                  <a:ea typeface="ＭＳ Ｐゴシック" panose="020B0600070205080204" pitchFamily="34" charset="-128"/>
                </a:defRPr>
              </a:lvl3pPr>
              <a:lvl4pPr marL="1600200" indent="-228600">
                <a:spcBef>
                  <a:spcPct val="1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10000"/>
                </a:spcBef>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1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50000"/>
                </a:spcBef>
                <a:buFontTx/>
                <a:buNone/>
              </a:pPr>
              <a:r>
                <a:rPr lang="en-CA" altLang="en-US" sz="1600" b="1">
                  <a:solidFill>
                    <a:srgbClr val="FF0000"/>
                  </a:solidFill>
                  <a:latin typeface="Arial" panose="020B0604020202020204" pitchFamily="34" charset="0"/>
                </a:rPr>
                <a:t>4) Update control</a:t>
              </a:r>
            </a:p>
          </p:txBody>
        </p:sp>
      </p:grpSp>
      <p:sp>
        <p:nvSpPr>
          <p:cNvPr id="22" name="Rectangle 21"/>
          <p:cNvSpPr/>
          <p:nvPr/>
        </p:nvSpPr>
        <p:spPr>
          <a:xfrm>
            <a:off x="238100" y="5365691"/>
            <a:ext cx="11715800" cy="1015663"/>
          </a:xfrm>
          <a:prstGeom prst="rect">
            <a:avLst/>
          </a:prstGeom>
        </p:spPr>
        <p:txBody>
          <a:bodyPr wrap="square">
            <a:spAutoFit/>
          </a:bodyPr>
          <a:lstStyle/>
          <a:p>
            <a:pPr marL="285750" indent="-285750" algn="just">
              <a:buFont typeface="Arial" panose="020B0604020202020204" pitchFamily="34" charset="0"/>
              <a:buChar char="•"/>
            </a:pPr>
            <a:r>
              <a:rPr lang="en-US" altLang="en-US" sz="2000" dirty="0">
                <a:cs typeface="Courier New" panose="02070309020205020404" pitchFamily="49" charset="0"/>
              </a:rPr>
              <a:t>In order </a:t>
            </a:r>
            <a:r>
              <a:rPr lang="en-US" altLang="en-US" sz="2000" dirty="0">
                <a:solidFill>
                  <a:srgbClr val="FF0000"/>
                </a:solidFill>
                <a:cs typeface="Courier New" panose="02070309020205020404" pitchFamily="49" charset="0"/>
              </a:rPr>
              <a:t>for a loop to stop executing</a:t>
            </a:r>
            <a:r>
              <a:rPr lang="en-US" altLang="en-US" sz="2000" dirty="0">
                <a:cs typeface="Courier New" panose="02070309020205020404" pitchFamily="49" charset="0"/>
              </a:rPr>
              <a:t>, something has to happen inside the loop to make the condition false</a:t>
            </a:r>
            <a:r>
              <a:rPr lang="en-US" altLang="en-US" sz="2000" dirty="0" smtClean="0">
                <a:cs typeface="Courier New" panose="02070309020205020404" pitchFamily="49" charset="0"/>
              </a:rPr>
              <a:t>.</a:t>
            </a:r>
          </a:p>
          <a:p>
            <a:pPr marL="285750" indent="-285750" algn="just">
              <a:buFont typeface="Arial" panose="020B0604020202020204" pitchFamily="34" charset="0"/>
              <a:buChar char="•"/>
            </a:pPr>
            <a:r>
              <a:rPr lang="en-US" altLang="en-US" sz="2000" u="sng" dirty="0">
                <a:cs typeface="Courier New" panose="02070309020205020404" pitchFamily="49" charset="0"/>
              </a:rPr>
              <a:t>Iteration</a:t>
            </a:r>
            <a:r>
              <a:rPr lang="en-US" altLang="en-US" sz="2000" dirty="0">
                <a:cs typeface="Courier New" panose="02070309020205020404" pitchFamily="49" charset="0"/>
              </a:rPr>
              <a:t>: one execution of the body of a loop</a:t>
            </a:r>
          </a:p>
          <a:p>
            <a:pPr marL="285750" indent="-285750" algn="just">
              <a:buFont typeface="Arial" panose="020B0604020202020204" pitchFamily="34" charset="0"/>
              <a:buChar char="•"/>
            </a:pPr>
            <a:endParaRPr lang="en-US" altLang="en-US" sz="2000" dirty="0">
              <a:cs typeface="Courier New" panose="02070309020205020404" pitchFamily="49" charset="0"/>
            </a:endParaRPr>
          </a:p>
        </p:txBody>
      </p:sp>
    </p:spTree>
    <p:extLst>
      <p:ext uri="{BB962C8B-B14F-4D97-AF65-F5344CB8AC3E}">
        <p14:creationId xmlns:p14="http://schemas.microsoft.com/office/powerpoint/2010/main" val="399430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34</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While Loop</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98" y="831386"/>
            <a:ext cx="8199092" cy="5681956"/>
          </a:xfrm>
          <a:prstGeom prst="rect">
            <a:avLst/>
          </a:prstGeom>
        </p:spPr>
      </p:pic>
    </p:spTree>
    <p:extLst>
      <p:ext uri="{BB962C8B-B14F-4D97-AF65-F5344CB8AC3E}">
        <p14:creationId xmlns:p14="http://schemas.microsoft.com/office/powerpoint/2010/main" val="673076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35</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Do While Loop</a:t>
            </a:r>
            <a:endParaRPr lang="en-US" sz="3200" b="1" dirty="0"/>
          </a:p>
        </p:txBody>
      </p:sp>
      <p:sp>
        <p:nvSpPr>
          <p:cNvPr id="6" name="Rectangle 5"/>
          <p:cNvSpPr/>
          <p:nvPr/>
        </p:nvSpPr>
        <p:spPr>
          <a:xfrm>
            <a:off x="106250" y="1007571"/>
            <a:ext cx="3601307" cy="523220"/>
          </a:xfrm>
          <a:prstGeom prst="rect">
            <a:avLst/>
          </a:prstGeom>
        </p:spPr>
        <p:txBody>
          <a:bodyPr wrap="none">
            <a:spAutoFit/>
          </a:bodyPr>
          <a:lstStyle/>
          <a:p>
            <a:r>
              <a:rPr lang="en-US" sz="2800" dirty="0">
                <a:solidFill>
                  <a:srgbClr val="FF0000"/>
                </a:solidFill>
              </a:rPr>
              <a:t>Syntax of do-while loop</a:t>
            </a:r>
          </a:p>
        </p:txBody>
      </p:sp>
      <p:sp>
        <p:nvSpPr>
          <p:cNvPr id="9" name="Rectangle 8"/>
          <p:cNvSpPr/>
          <p:nvPr/>
        </p:nvSpPr>
        <p:spPr>
          <a:xfrm>
            <a:off x="106250" y="1706976"/>
            <a:ext cx="3269996" cy="2677656"/>
          </a:xfrm>
          <a:prstGeom prst="rect">
            <a:avLst/>
          </a:prstGeom>
        </p:spPr>
        <p:txBody>
          <a:bodyPr wrap="square">
            <a:spAutoFit/>
          </a:bodyPr>
          <a:lstStyle/>
          <a:p>
            <a:r>
              <a:rPr lang="en-US" sz="2400" dirty="0" smtClean="0"/>
              <a:t>Initialization;</a:t>
            </a:r>
          </a:p>
          <a:p>
            <a:r>
              <a:rPr lang="en-US" sz="2400" b="1" dirty="0" smtClean="0"/>
              <a:t>do</a:t>
            </a:r>
          </a:p>
          <a:p>
            <a:r>
              <a:rPr lang="en-US" sz="2400" dirty="0" smtClean="0"/>
              <a:t>{</a:t>
            </a:r>
            <a:endParaRPr lang="en-US" sz="2400" dirty="0"/>
          </a:p>
          <a:p>
            <a:r>
              <a:rPr lang="en-US" sz="2400" dirty="0"/>
              <a:t> </a:t>
            </a:r>
            <a:r>
              <a:rPr lang="en-US" sz="2400" dirty="0" smtClean="0"/>
              <a:t>statements;</a:t>
            </a:r>
          </a:p>
          <a:p>
            <a:r>
              <a:rPr lang="en-US" sz="2400" dirty="0" smtClean="0"/>
              <a:t>Increment;</a:t>
            </a:r>
            <a:endParaRPr lang="en-US" sz="2400" dirty="0"/>
          </a:p>
          <a:p>
            <a:r>
              <a:rPr lang="en-US" sz="2400" dirty="0" smtClean="0"/>
              <a:t>}</a:t>
            </a:r>
            <a:r>
              <a:rPr lang="en-US" sz="2400" b="1" dirty="0"/>
              <a:t> while</a:t>
            </a:r>
            <a:r>
              <a:rPr lang="en-US" sz="2400" dirty="0"/>
              <a:t> (Condition</a:t>
            </a:r>
            <a:r>
              <a:rPr lang="en-US" sz="2400" dirty="0" smtClean="0"/>
              <a:t>); </a:t>
            </a:r>
            <a:endParaRPr lang="en-US" sz="2400" dirty="0"/>
          </a:p>
          <a:p>
            <a:endParaRPr lang="en-US"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831386"/>
            <a:ext cx="6399628" cy="365693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796" y="4626705"/>
            <a:ext cx="3444604" cy="1591257"/>
          </a:xfrm>
          <a:prstGeom prst="rect">
            <a:avLst/>
          </a:prstGeom>
        </p:spPr>
      </p:pic>
    </p:spTree>
    <p:extLst>
      <p:ext uri="{BB962C8B-B14F-4D97-AF65-F5344CB8AC3E}">
        <p14:creationId xmlns:p14="http://schemas.microsoft.com/office/powerpoint/2010/main" val="109195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EAA311-F8B8-413B-ACCD-5A57951484CD}" type="slidenum">
              <a:rPr lang="en-US" smtClean="0"/>
              <a:pPr/>
              <a:t>36</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Practice Problems on loops</a:t>
            </a:r>
            <a:endParaRPr lang="en-US" sz="3200" b="1" dirty="0"/>
          </a:p>
        </p:txBody>
      </p:sp>
      <p:sp>
        <p:nvSpPr>
          <p:cNvPr id="5" name="Rectangle 4"/>
          <p:cNvSpPr/>
          <p:nvPr/>
        </p:nvSpPr>
        <p:spPr>
          <a:xfrm>
            <a:off x="0" y="851737"/>
            <a:ext cx="12192000" cy="5933932"/>
          </a:xfrm>
          <a:prstGeom prst="rect">
            <a:avLst/>
          </a:prstGeom>
        </p:spPr>
        <p:txBody>
          <a:bodyPr wrap="square">
            <a:spAutoFit/>
          </a:bodyPr>
          <a:lstStyle/>
          <a:p>
            <a:pPr marL="342900" marR="0" lvl="0" indent="-342900">
              <a:spcBef>
                <a:spcPts val="0"/>
              </a:spcBef>
              <a:spcAft>
                <a:spcPts val="0"/>
              </a:spcAft>
              <a:buFont typeface="+mj-lt"/>
              <a:buAutoNum type="arabicParenR"/>
            </a:pPr>
            <a:r>
              <a:rPr lang="en-IN" sz="2000" kern="150" dirty="0">
                <a:latin typeface="Arial" panose="020B0604020202020204" pitchFamily="34" charset="0"/>
                <a:ea typeface="Droid Sans Fallback"/>
                <a:cs typeface="FreeSans"/>
              </a:rPr>
              <a:t>Write a program to print the squares of 1,2,...,10 with for loop.</a:t>
            </a:r>
            <a:endParaRPr lang="en-US" sz="2000" kern="150" dirty="0">
              <a:latin typeface="Liberation Serif"/>
              <a:ea typeface="Droid Sans Fallback"/>
              <a:cs typeface="FreeSans"/>
            </a:endParaRPr>
          </a:p>
          <a:p>
            <a:pPr marL="342900" marR="0" lvl="0" indent="-342900">
              <a:spcBef>
                <a:spcPts val="0"/>
              </a:spcBef>
              <a:spcAft>
                <a:spcPts val="0"/>
              </a:spcAft>
              <a:buFont typeface="+mj-lt"/>
              <a:buAutoNum type="arabicParenR"/>
            </a:pPr>
            <a:r>
              <a:rPr lang="en-IN" sz="2000" kern="150" dirty="0">
                <a:latin typeface="Arial" panose="020B0604020202020204" pitchFamily="34" charset="0"/>
                <a:ea typeface="Droid Sans Fallback"/>
                <a:cs typeface="FreeSans"/>
              </a:rPr>
              <a:t>Write a program to print the squares of 1,2,...,10 with while loop.</a:t>
            </a:r>
            <a:endParaRPr lang="en-US" sz="2000" kern="150" dirty="0">
              <a:latin typeface="Liberation Serif"/>
              <a:ea typeface="Droid Sans Fallback"/>
              <a:cs typeface="FreeSans"/>
            </a:endParaRPr>
          </a:p>
          <a:p>
            <a:pPr marL="342900" marR="0" lvl="0" indent="-342900">
              <a:lnSpc>
                <a:spcPct val="107000"/>
              </a:lnSpc>
              <a:spcBef>
                <a:spcPts val="0"/>
              </a:spcBef>
              <a:spcAft>
                <a:spcPts val="0"/>
              </a:spcAft>
              <a:buFont typeface="+mj-lt"/>
              <a:buAutoNum type="arabicParenR"/>
            </a:pPr>
            <a:r>
              <a:rPr lang="en-US" sz="2000" dirty="0">
                <a:latin typeface="Arial" panose="020B0604020202020204" pitchFamily="34" charset="0"/>
                <a:ea typeface="Calibri" panose="020F0502020204030204" pitchFamily="34" charset="0"/>
                <a:cs typeface="Times New Roman" panose="02020603050405020304" pitchFamily="18" charset="0"/>
              </a:rPr>
              <a:t>Find n! for given </a:t>
            </a:r>
            <a:r>
              <a:rPr lang="en-US" sz="2000" dirty="0" smtClean="0">
                <a:latin typeface="Arial" panose="020B0604020202020204" pitchFamily="34" charset="0"/>
                <a:ea typeface="Calibri" panose="020F0502020204030204" pitchFamily="34" charset="0"/>
                <a:cs typeface="Times New Roman" panose="02020603050405020304" pitchFamily="18" charset="0"/>
              </a:rPr>
              <a:t>n as an input from keyboard.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2000" dirty="0">
                <a:latin typeface="Arial" panose="020B0604020202020204" pitchFamily="34" charset="0"/>
                <a:ea typeface="Calibri" panose="020F0502020204030204" pitchFamily="34" charset="0"/>
                <a:cs typeface="Times New Roman" panose="02020603050405020304" pitchFamily="18" charset="0"/>
              </a:rPr>
              <a:t>Find the sum of first n integers for given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2000" dirty="0">
                <a:latin typeface="Arial" panose="020B0604020202020204" pitchFamily="34" charset="0"/>
                <a:ea typeface="Calibri" panose="020F0502020204030204" pitchFamily="34" charset="0"/>
                <a:cs typeface="Times New Roman" panose="02020603050405020304" pitchFamily="18" charset="0"/>
              </a:rPr>
              <a:t>Write a </a:t>
            </a:r>
            <a:r>
              <a:rPr lang="en-US" sz="2000" dirty="0" smtClean="0">
                <a:latin typeface="Arial" panose="020B0604020202020204" pitchFamily="34" charset="0"/>
                <a:ea typeface="Calibri" panose="020F0502020204030204" pitchFamily="34" charset="0"/>
                <a:cs typeface="Times New Roman" panose="02020603050405020304" pitchFamily="18" charset="0"/>
              </a:rPr>
              <a:t>program </a:t>
            </a:r>
            <a:r>
              <a:rPr lang="en-US" sz="2000" dirty="0">
                <a:latin typeface="Arial" panose="020B0604020202020204" pitchFamily="34" charset="0"/>
                <a:ea typeface="Calibri" panose="020F0502020204030204" pitchFamily="34" charset="0"/>
                <a:cs typeface="Times New Roman" panose="02020603050405020304" pitchFamily="18" charset="0"/>
              </a:rPr>
              <a:t>to find those numbers which are divisible by 7 and multiple of 5, between 1 and </a:t>
            </a:r>
            <a:r>
              <a:rPr lang="en-US" sz="2000" dirty="0" smtClean="0">
                <a:latin typeface="Arial" panose="020B0604020202020204" pitchFamily="34" charset="0"/>
                <a:ea typeface="Calibri" panose="020F0502020204030204" pitchFamily="34" charset="0"/>
                <a:cs typeface="Times New Roman" panose="02020603050405020304" pitchFamily="18" charset="0"/>
              </a:rPr>
              <a:t>100.</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2000" dirty="0">
                <a:latin typeface="Arial" panose="020B0604020202020204" pitchFamily="34" charset="0"/>
                <a:ea typeface="Calibri" panose="020F0502020204030204" pitchFamily="34" charset="0"/>
                <a:cs typeface="Times New Roman" panose="02020603050405020304" pitchFamily="18" charset="0"/>
              </a:rPr>
              <a:t>Write a </a:t>
            </a:r>
            <a:r>
              <a:rPr lang="en-US" sz="2000" dirty="0" smtClean="0">
                <a:latin typeface="Arial" panose="020B0604020202020204" pitchFamily="34" charset="0"/>
                <a:ea typeface="Calibri" panose="020F0502020204030204" pitchFamily="34" charset="0"/>
                <a:cs typeface="Times New Roman" panose="02020603050405020304" pitchFamily="18" charset="0"/>
              </a:rPr>
              <a:t>program </a:t>
            </a:r>
            <a:r>
              <a:rPr lang="en-US" sz="2000" dirty="0">
                <a:latin typeface="Arial" panose="020B0604020202020204" pitchFamily="34" charset="0"/>
                <a:ea typeface="Calibri" panose="020F0502020204030204" pitchFamily="34" charset="0"/>
                <a:cs typeface="Times New Roman" panose="02020603050405020304" pitchFamily="18" charset="0"/>
              </a:rPr>
              <a:t>that prints all the numbers from 0 to 6 except 3 and 6.</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2000" dirty="0">
                <a:latin typeface="Arial" panose="020B0604020202020204" pitchFamily="34" charset="0"/>
                <a:ea typeface="Calibri" panose="020F0502020204030204" pitchFamily="34" charset="0"/>
                <a:cs typeface="Times New Roman" panose="02020603050405020304" pitchFamily="18" charset="0"/>
              </a:rPr>
              <a:t>Write program to print output as following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000" dirty="0">
                <a:latin typeface="Arial" panose="020B0604020202020204" pitchFamily="34" charset="0"/>
                <a:ea typeface="Calibri" panose="020F0502020204030204" pitchFamily="34" charset="0"/>
                <a:cs typeface="Times New Roman" panose="02020603050405020304" pitchFamily="18" charset="0"/>
              </a:rPr>
              <a:t>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000" dirty="0" smtClean="0">
                <a:latin typeface="Arial" panose="020B0604020202020204" pitchFamily="34" charset="0"/>
                <a:ea typeface="Calibri" panose="020F0502020204030204" pitchFamily="34" charset="0"/>
                <a:cs typeface="Times New Roman" panose="02020603050405020304" pitchFamily="18" charset="0"/>
              </a:rPr>
              <a:t>1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000" dirty="0">
                <a:latin typeface="Arial" panose="020B0604020202020204" pitchFamily="34" charset="0"/>
                <a:ea typeface="Calibri" panose="020F0502020204030204" pitchFamily="34" charset="0"/>
                <a:cs typeface="Times New Roman" panose="02020603050405020304" pitchFamily="18" charset="0"/>
              </a:rPr>
              <a:t>1	1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000" dirty="0">
                <a:latin typeface="Arial" panose="020B0604020202020204" pitchFamily="34" charset="0"/>
                <a:ea typeface="Calibri" panose="020F0502020204030204" pitchFamily="34" charset="0"/>
                <a:cs typeface="Times New Roman" panose="02020603050405020304" pitchFamily="18" charset="0"/>
              </a:rPr>
              <a:t>1	1	1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AutoNum type="arabicParenR" startAt="8"/>
            </a:pPr>
            <a:r>
              <a:rPr lang="en-US" sz="2000" dirty="0" smtClean="0">
                <a:latin typeface="Arial" panose="020B0604020202020204" pitchFamily="34" charset="0"/>
                <a:ea typeface="Calibri" panose="020F0502020204030204" pitchFamily="34" charset="0"/>
                <a:cs typeface="Times New Roman" panose="02020603050405020304" pitchFamily="18" charset="0"/>
              </a:rPr>
              <a:t>A </a:t>
            </a:r>
            <a:r>
              <a:rPr lang="en-US" sz="2000" dirty="0">
                <a:latin typeface="Arial" panose="020B0604020202020204" pitchFamily="34" charset="0"/>
                <a:ea typeface="Calibri" panose="020F0502020204030204" pitchFamily="34" charset="0"/>
                <a:cs typeface="Times New Roman" panose="02020603050405020304" pitchFamily="18" charset="0"/>
              </a:rPr>
              <a:t>Fibonacci sequence is the integer sequence of 0, 1, 1, 2, 3, 5, 8</a:t>
            </a:r>
            <a:r>
              <a:rPr lang="en-US" sz="2000" dirty="0" smtClean="0">
                <a:latin typeface="Arial" panose="020B0604020202020204" pitchFamily="34" charset="0"/>
                <a:ea typeface="Calibri" panose="020F0502020204030204" pitchFamily="34" charset="0"/>
                <a:cs typeface="Times New Roman" panose="02020603050405020304" pitchFamily="18" charset="0"/>
              </a:rPr>
              <a:t>....</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AutoNum type="arabicParenR" startAt="8"/>
            </a:pPr>
            <a:r>
              <a:rPr lang="en-US" sz="2000" dirty="0" smtClean="0">
                <a:latin typeface="Arial" panose="020B0604020202020204" pitchFamily="34" charset="0"/>
                <a:ea typeface="Calibri" panose="020F0502020204030204" pitchFamily="34" charset="0"/>
                <a:cs typeface="Times New Roman" panose="02020603050405020304" pitchFamily="18" charset="0"/>
              </a:rPr>
              <a:t>Print </a:t>
            </a:r>
            <a:r>
              <a:rPr lang="en-US" sz="2000" dirty="0">
                <a:latin typeface="Arial" panose="020B0604020202020204" pitchFamily="34" charset="0"/>
                <a:ea typeface="Calibri" panose="020F0502020204030204" pitchFamily="34" charset="0"/>
                <a:cs typeface="Times New Roman" panose="02020603050405020304" pitchFamily="18" charset="0"/>
              </a:rPr>
              <a:t>multiplication table of n using loop for given number </a:t>
            </a:r>
            <a:r>
              <a:rPr lang="en-US" sz="2000" dirty="0" smtClean="0">
                <a:latin typeface="Arial" panose="020B0604020202020204" pitchFamily="34" charset="0"/>
                <a:ea typeface="Calibri" panose="020F0502020204030204" pitchFamily="34" charset="0"/>
                <a:cs typeface="Times New Roman" panose="02020603050405020304" pitchFamily="18" charset="0"/>
              </a:rPr>
              <a:t>n.</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AutoNum type="arabicParenR" startAt="8"/>
            </a:pPr>
            <a:r>
              <a:rPr lang="en-IN" sz="2000" kern="150" dirty="0" smtClean="0">
                <a:latin typeface="Arial" panose="020B0604020202020204" pitchFamily="34" charset="0"/>
                <a:ea typeface="Droid Sans Fallback"/>
                <a:cs typeface="FreeSans"/>
              </a:rPr>
              <a:t> Write </a:t>
            </a:r>
            <a:r>
              <a:rPr lang="en-IN" sz="2000" kern="150" dirty="0">
                <a:latin typeface="Arial" panose="020B0604020202020204" pitchFamily="34" charset="0"/>
                <a:ea typeface="Droid Sans Fallback"/>
                <a:cs typeface="FreeSans"/>
              </a:rPr>
              <a:t>a for loop that writes out the decimal equivalent of the reciprocals 1/2, 1/3,1/4, ... , 1/19, </a:t>
            </a:r>
            <a:r>
              <a:rPr lang="en-IN" sz="2000" kern="150" dirty="0" smtClean="0">
                <a:latin typeface="Arial" panose="020B0604020202020204" pitchFamily="34" charset="0"/>
                <a:ea typeface="Droid Sans Fallback"/>
                <a:cs typeface="FreeSans"/>
              </a:rPr>
              <a:t>1/20.</a:t>
            </a:r>
            <a:endParaRPr lang="en-US" sz="2000" kern="150" dirty="0" smtClean="0">
              <a:latin typeface="Liberation Serif"/>
              <a:ea typeface="Droid Sans Fallback"/>
              <a:cs typeface="FreeSans"/>
            </a:endParaRPr>
          </a:p>
          <a:p>
            <a:pPr marL="342900" marR="0" lvl="0" indent="-342900">
              <a:lnSpc>
                <a:spcPct val="107000"/>
              </a:lnSpc>
              <a:spcBef>
                <a:spcPts val="0"/>
              </a:spcBef>
              <a:spcAft>
                <a:spcPts val="0"/>
              </a:spcAft>
              <a:buAutoNum type="arabicParenR" startAt="8"/>
            </a:pPr>
            <a:r>
              <a:rPr lang="en-IN" sz="2000" kern="150" dirty="0" smtClean="0">
                <a:latin typeface="Arial" panose="020B0604020202020204" pitchFamily="34" charset="0"/>
                <a:ea typeface="Droid Sans Fallback"/>
                <a:cs typeface="FreeSans"/>
              </a:rPr>
              <a:t> Write </a:t>
            </a:r>
            <a:r>
              <a:rPr lang="en-IN" sz="2000" kern="150" dirty="0">
                <a:latin typeface="Arial" panose="020B0604020202020204" pitchFamily="34" charset="0"/>
                <a:ea typeface="Droid Sans Fallback"/>
                <a:cs typeface="FreeSans"/>
              </a:rPr>
              <a:t>a for loop that writes out the decimal equivalent of the series 1/2+1/3+1/4+ ... +</a:t>
            </a:r>
            <a:r>
              <a:rPr lang="en-IN" sz="2000" kern="150" dirty="0" smtClean="0">
                <a:latin typeface="Arial" panose="020B0604020202020204" pitchFamily="34" charset="0"/>
                <a:ea typeface="Droid Sans Fallback"/>
                <a:cs typeface="FreeSans"/>
              </a:rPr>
              <a:t>1/19+1/20.</a:t>
            </a:r>
            <a:endParaRPr lang="en-US" sz="2000" kern="150" dirty="0" smtClean="0">
              <a:latin typeface="Liberation Serif"/>
              <a:ea typeface="Droid Sans Fallback"/>
              <a:cs typeface="FreeSans"/>
            </a:endParaRPr>
          </a:p>
          <a:p>
            <a:pPr marL="342900" marR="0" lvl="0" indent="-342900">
              <a:lnSpc>
                <a:spcPct val="107000"/>
              </a:lnSpc>
              <a:spcBef>
                <a:spcPts val="0"/>
              </a:spcBef>
              <a:spcAft>
                <a:spcPts val="0"/>
              </a:spcAft>
              <a:buAutoNum type="arabicParenR" startAt="8"/>
            </a:pPr>
            <a:r>
              <a:rPr lang="en-US" sz="2000" kern="150" dirty="0">
                <a:latin typeface="Liberation Serif"/>
                <a:ea typeface="Droid Sans Fallback"/>
                <a:cs typeface="FreeSans"/>
              </a:rPr>
              <a:t> </a:t>
            </a:r>
            <a:r>
              <a:rPr lang="en-IN" sz="2000" kern="150" dirty="0" smtClean="0">
                <a:latin typeface="Arial" panose="020B0604020202020204" pitchFamily="34" charset="0"/>
                <a:ea typeface="Droid Sans Fallback"/>
                <a:cs typeface="FreeSans"/>
              </a:rPr>
              <a:t>Given </a:t>
            </a:r>
            <a:r>
              <a:rPr lang="en-IN" sz="2000" kern="150" dirty="0">
                <a:latin typeface="Arial" panose="020B0604020202020204" pitchFamily="34" charset="0"/>
                <a:ea typeface="Droid Sans Fallback"/>
                <a:cs typeface="FreeSans"/>
              </a:rPr>
              <a:t>two input number A and B. Find the sum of number between A and B.</a:t>
            </a:r>
            <a:endParaRPr lang="en-US" sz="2000" kern="150" dirty="0">
              <a:latin typeface="Liberation Serif"/>
              <a:ea typeface="Droid Sans Fallback"/>
              <a:cs typeface="FreeSans"/>
            </a:endParaRPr>
          </a:p>
          <a:p>
            <a:pPr marL="457200" marR="0">
              <a:spcBef>
                <a:spcPts val="0"/>
              </a:spcBef>
              <a:spcAft>
                <a:spcPts val="0"/>
              </a:spcAft>
            </a:pPr>
            <a:r>
              <a:rPr lang="en-IN" sz="2000" kern="150" dirty="0">
                <a:latin typeface="Arial" panose="020B0604020202020204" pitchFamily="34" charset="0"/>
                <a:ea typeface="Droid Sans Fallback"/>
                <a:cs typeface="FreeSans"/>
              </a:rPr>
              <a:t>For example: </a:t>
            </a:r>
            <a:r>
              <a:rPr lang="en-IN" sz="2000" b="1" kern="150" dirty="0">
                <a:latin typeface="Arial" panose="020B0604020202020204" pitchFamily="34" charset="0"/>
                <a:ea typeface="Droid Sans Fallback"/>
                <a:cs typeface="FreeSans"/>
              </a:rPr>
              <a:t>input</a:t>
            </a:r>
            <a:r>
              <a:rPr lang="en-IN" sz="2000" kern="150" dirty="0">
                <a:latin typeface="Arial" panose="020B0604020202020204" pitchFamily="34" charset="0"/>
                <a:ea typeface="Droid Sans Fallback"/>
                <a:cs typeface="FreeSans"/>
              </a:rPr>
              <a:t>: A=2, B=5 </a:t>
            </a:r>
            <a:r>
              <a:rPr lang="en-IN" sz="2000" b="1" kern="150" dirty="0">
                <a:latin typeface="Arial" panose="020B0604020202020204" pitchFamily="34" charset="0"/>
                <a:ea typeface="Droid Sans Fallback"/>
                <a:cs typeface="FreeSans"/>
              </a:rPr>
              <a:t>output:</a:t>
            </a:r>
            <a:r>
              <a:rPr lang="en-IN" sz="2000" kern="150" dirty="0">
                <a:latin typeface="Arial" panose="020B0604020202020204" pitchFamily="34" charset="0"/>
                <a:ea typeface="Droid Sans Fallback"/>
                <a:cs typeface="FreeSans"/>
              </a:rPr>
              <a:t>14 (2+3+4+5)</a:t>
            </a:r>
            <a:endParaRPr lang="en-US" sz="2000" kern="150" dirty="0">
              <a:effectLst/>
              <a:latin typeface="Liberation Serif"/>
              <a:ea typeface="Droid Sans Fallback"/>
              <a:cs typeface="FreeSans"/>
            </a:endParaRPr>
          </a:p>
        </p:txBody>
      </p:sp>
    </p:spTree>
    <p:extLst>
      <p:ext uri="{BB962C8B-B14F-4D97-AF65-F5344CB8AC3E}">
        <p14:creationId xmlns:p14="http://schemas.microsoft.com/office/powerpoint/2010/main" val="41553734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37</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Continue Statement</a:t>
            </a:r>
            <a:endParaRPr lang="en-US" sz="3200" b="1" dirty="0"/>
          </a:p>
        </p:txBody>
      </p:sp>
      <p:sp>
        <p:nvSpPr>
          <p:cNvPr id="5" name="Rectangle 4"/>
          <p:cNvSpPr/>
          <p:nvPr/>
        </p:nvSpPr>
        <p:spPr>
          <a:xfrm>
            <a:off x="706902" y="948690"/>
            <a:ext cx="6096000" cy="5693866"/>
          </a:xfrm>
          <a:prstGeom prst="rect">
            <a:avLst/>
          </a:prstGeom>
        </p:spPr>
        <p:txBody>
          <a:bodyPr>
            <a:spAutoFit/>
          </a:bodyPr>
          <a:lstStyle/>
          <a:p>
            <a:r>
              <a:rPr lang="en-US" sz="2800" dirty="0">
                <a:solidFill>
                  <a:schemeClr val="bg1">
                    <a:lumMod val="50000"/>
                  </a:schemeClr>
                </a:solidFill>
              </a:rPr>
              <a:t>#include &lt;</a:t>
            </a:r>
            <a:r>
              <a:rPr lang="en-US" sz="2800" dirty="0" err="1">
                <a:solidFill>
                  <a:schemeClr val="bg1">
                    <a:lumMod val="50000"/>
                  </a:schemeClr>
                </a:solidFill>
              </a:rPr>
              <a:t>stdio.h</a:t>
            </a:r>
            <a:r>
              <a:rPr lang="en-US" sz="2800" dirty="0">
                <a:solidFill>
                  <a:schemeClr val="bg1">
                    <a:lumMod val="50000"/>
                  </a:schemeClr>
                </a:solidFill>
              </a:rPr>
              <a:t>&gt;</a:t>
            </a:r>
          </a:p>
          <a:p>
            <a:r>
              <a:rPr lang="en-US" sz="2800" dirty="0" err="1"/>
              <a:t>int</a:t>
            </a:r>
            <a:r>
              <a:rPr lang="en-US" sz="2800" dirty="0"/>
              <a:t> main()</a:t>
            </a:r>
          </a:p>
          <a:p>
            <a:r>
              <a:rPr lang="en-US" sz="2800" dirty="0"/>
              <a:t>{</a:t>
            </a:r>
          </a:p>
          <a:p>
            <a:r>
              <a:rPr lang="en-US" sz="2800" dirty="0"/>
              <a:t>   for (</a:t>
            </a:r>
            <a:r>
              <a:rPr lang="en-US" sz="2800" dirty="0" err="1"/>
              <a:t>int</a:t>
            </a:r>
            <a:r>
              <a:rPr lang="en-US" sz="2800" dirty="0"/>
              <a:t> j=0; j&lt;=8; j++)</a:t>
            </a:r>
          </a:p>
          <a:p>
            <a:r>
              <a:rPr lang="en-US" sz="2800" dirty="0"/>
              <a:t>   {</a:t>
            </a:r>
          </a:p>
          <a:p>
            <a:r>
              <a:rPr lang="en-US" sz="2800" dirty="0"/>
              <a:t>      if (j==4)</a:t>
            </a:r>
          </a:p>
          <a:p>
            <a:r>
              <a:rPr lang="en-US" sz="2800" dirty="0"/>
              <a:t>      </a:t>
            </a:r>
            <a:r>
              <a:rPr lang="en-US" sz="2800" dirty="0" smtClean="0"/>
              <a:t>{</a:t>
            </a:r>
            <a:r>
              <a:rPr lang="en-US" sz="2800" dirty="0"/>
              <a:t>	    continue;</a:t>
            </a:r>
          </a:p>
          <a:p>
            <a:r>
              <a:rPr lang="en-US" sz="2800" dirty="0"/>
              <a:t>       }</a:t>
            </a:r>
          </a:p>
          <a:p>
            <a:endParaRPr lang="en-US" sz="2800" dirty="0"/>
          </a:p>
          <a:p>
            <a:r>
              <a:rPr lang="en-US" sz="2800" dirty="0" smtClean="0"/>
              <a:t>	</a:t>
            </a:r>
            <a:r>
              <a:rPr lang="en-US" sz="2800" dirty="0" err="1" smtClean="0"/>
              <a:t>printf</a:t>
            </a:r>
            <a:r>
              <a:rPr lang="en-US" sz="2800" dirty="0"/>
              <a:t>("%d ", j);</a:t>
            </a:r>
          </a:p>
          <a:p>
            <a:r>
              <a:rPr lang="en-US" sz="2800" dirty="0"/>
              <a:t>   }</a:t>
            </a:r>
          </a:p>
          <a:p>
            <a:r>
              <a:rPr lang="en-US" sz="2800" dirty="0"/>
              <a:t>   return 0;</a:t>
            </a:r>
          </a:p>
          <a:p>
            <a:r>
              <a:rPr lang="en-US" sz="2800" dirty="0"/>
              <a:t>}</a:t>
            </a:r>
          </a:p>
        </p:txBody>
      </p:sp>
      <p:sp>
        <p:nvSpPr>
          <p:cNvPr id="7" name="Rectangle 1"/>
          <p:cNvSpPr>
            <a:spLocks noChangeArrowheads="1"/>
          </p:cNvSpPr>
          <p:nvPr/>
        </p:nvSpPr>
        <p:spPr bwMode="auto">
          <a:xfrm>
            <a:off x="7859291" y="4212345"/>
            <a:ext cx="35308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anose="020B060402020202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Unicode MS" panose="020B0604020202020204" pitchFamily="34" charset="-128"/>
              </a:rPr>
              <a:t>0 1 2 3 5 6 7 8</a:t>
            </a:r>
            <a:r>
              <a:rPr kumimoji="0" lang="en-US" sz="2400" b="0" i="0" u="none" strike="noStrike" cap="none" normalizeH="0" baseline="0" dirty="0" smtClean="0">
                <a:ln>
                  <a:noFill/>
                </a:ln>
                <a:solidFill>
                  <a:srgbClr val="FF0000"/>
                </a:solidFill>
                <a:effectLst/>
              </a:rPr>
              <a:t> </a:t>
            </a:r>
            <a:endParaRPr kumimoji="0" lang="en-US" sz="24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5869662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38</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Continue Statement</a:t>
            </a:r>
            <a:endParaRPr lang="en-US" sz="3200" b="1" dirty="0"/>
          </a:p>
        </p:txBody>
      </p:sp>
      <p:sp>
        <p:nvSpPr>
          <p:cNvPr id="7" name="Rectangle 1"/>
          <p:cNvSpPr>
            <a:spLocks noChangeArrowheads="1"/>
          </p:cNvSpPr>
          <p:nvPr/>
        </p:nvSpPr>
        <p:spPr bwMode="auto">
          <a:xfrm>
            <a:off x="7859291" y="4212345"/>
            <a:ext cx="35308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anose="020B0604020202020204" pitchFamily="34" charset="0"/>
              </a:rPr>
              <a:t>Output:</a:t>
            </a:r>
          </a:p>
          <a:p>
            <a:pPr lvl="0" eaLnBrk="0" fontAlgn="base" hangingPunct="0">
              <a:spcBef>
                <a:spcPct val="0"/>
              </a:spcBef>
              <a:spcAft>
                <a:spcPct val="0"/>
              </a:spcAft>
            </a:pPr>
            <a:r>
              <a:rPr lang="en-US" sz="2400" dirty="0">
                <a:latin typeface="Arial Unicode MS" panose="020B0604020202020204" pitchFamily="34" charset="-128"/>
              </a:rPr>
              <a:t>10 9 8 6 5 4 3 2 1 0</a:t>
            </a:r>
            <a:endParaRPr kumimoji="0" lang="en-US" sz="2400" b="0" i="0" u="none" strike="noStrike" cap="none" normalizeH="0" baseline="0" dirty="0" smtClean="0">
              <a:ln>
                <a:noFill/>
              </a:ln>
              <a:solidFill>
                <a:srgbClr val="FF0000"/>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50" y="897625"/>
            <a:ext cx="4600455" cy="6080446"/>
          </a:xfrm>
          <a:prstGeom prst="rect">
            <a:avLst/>
          </a:prstGeom>
        </p:spPr>
      </p:pic>
    </p:spTree>
    <p:extLst>
      <p:ext uri="{BB962C8B-B14F-4D97-AF65-F5344CB8AC3E}">
        <p14:creationId xmlns:p14="http://schemas.microsoft.com/office/powerpoint/2010/main" val="11758686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39</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Break</a:t>
            </a:r>
            <a:r>
              <a:rPr lang="en-US" sz="3200" b="1" dirty="0" smtClean="0"/>
              <a:t> Statement</a:t>
            </a:r>
            <a:endParaRPr lang="en-US" sz="3200" b="1" dirty="0"/>
          </a:p>
        </p:txBody>
      </p:sp>
      <p:sp>
        <p:nvSpPr>
          <p:cNvPr id="7" name="Rectangle 1"/>
          <p:cNvSpPr>
            <a:spLocks noChangeArrowheads="1"/>
          </p:cNvSpPr>
          <p:nvPr/>
        </p:nvSpPr>
        <p:spPr bwMode="auto">
          <a:xfrm>
            <a:off x="8216774" y="2363299"/>
            <a:ext cx="35308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anose="020B0604020202020204" pitchFamily="34" charset="0"/>
              </a:rPr>
              <a:t>Output: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31" y="935731"/>
            <a:ext cx="6153395" cy="5254054"/>
          </a:xfrm>
          <a:prstGeom prst="rect">
            <a:avLst/>
          </a:prstGeom>
        </p:spPr>
      </p:pic>
      <p:sp>
        <p:nvSpPr>
          <p:cNvPr id="9" name="Rectangle 8"/>
          <p:cNvSpPr/>
          <p:nvPr/>
        </p:nvSpPr>
        <p:spPr>
          <a:xfrm>
            <a:off x="8216774" y="3033438"/>
            <a:ext cx="3729040" cy="1323439"/>
          </a:xfrm>
          <a:prstGeom prst="rect">
            <a:avLst/>
          </a:prstGeom>
        </p:spPr>
        <p:txBody>
          <a:bodyPr wrap="square">
            <a:spAutoFit/>
          </a:bodyPr>
          <a:lstStyle/>
          <a:p>
            <a:r>
              <a:rPr lang="en-US" sz="2000" dirty="0"/>
              <a:t>value of variable </a:t>
            </a:r>
            <a:r>
              <a:rPr lang="en-US" sz="2000" dirty="0" err="1"/>
              <a:t>num</a:t>
            </a:r>
            <a:r>
              <a:rPr lang="en-US" sz="2000" dirty="0"/>
              <a:t> is: 0</a:t>
            </a:r>
          </a:p>
          <a:p>
            <a:r>
              <a:rPr lang="en-US" sz="2000" dirty="0"/>
              <a:t>value of variable </a:t>
            </a:r>
            <a:r>
              <a:rPr lang="en-US" sz="2000" dirty="0" err="1"/>
              <a:t>num</a:t>
            </a:r>
            <a:r>
              <a:rPr lang="en-US" sz="2000" dirty="0"/>
              <a:t> is: 1</a:t>
            </a:r>
          </a:p>
          <a:p>
            <a:r>
              <a:rPr lang="en-US" sz="2000" dirty="0"/>
              <a:t>value of variable </a:t>
            </a:r>
            <a:r>
              <a:rPr lang="en-US" sz="2000" dirty="0" err="1"/>
              <a:t>num</a:t>
            </a:r>
            <a:r>
              <a:rPr lang="en-US" sz="2000" dirty="0"/>
              <a:t> is: 2</a:t>
            </a:r>
          </a:p>
          <a:p>
            <a:r>
              <a:rPr lang="en-US" sz="2000" dirty="0"/>
              <a:t>Out of while-loop</a:t>
            </a:r>
          </a:p>
        </p:txBody>
      </p:sp>
    </p:spTree>
    <p:extLst>
      <p:ext uri="{BB962C8B-B14F-4D97-AF65-F5344CB8AC3E}">
        <p14:creationId xmlns:p14="http://schemas.microsoft.com/office/powerpoint/2010/main" val="3396244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4</a:t>
            </a:fld>
            <a:endParaRPr lang="en-US"/>
          </a:p>
        </p:txBody>
      </p:sp>
      <p:sp>
        <p:nvSpPr>
          <p:cNvPr id="4" name="Rectangle 1"/>
          <p:cNvSpPr>
            <a:spLocks noChangeArrowheads="1"/>
          </p:cNvSpPr>
          <p:nvPr/>
        </p:nvSpPr>
        <p:spPr bwMode="auto">
          <a:xfrm>
            <a:off x="671581" y="70320"/>
            <a:ext cx="8241359"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bg1">
                    <a:lumMod val="50000"/>
                  </a:schemeClr>
                </a:solidFill>
                <a:effectLst/>
                <a:latin typeface="Arial Unicode MS" panose="020B0604020202020204" pitchFamily="34" charset="-128"/>
              </a:rPr>
              <a:t>// C Program to demonstrate the working of arithmetic operators</a:t>
            </a:r>
            <a:r>
              <a:rPr kumimoji="0" lang="en-US" sz="22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FF0000"/>
                </a:solidFill>
                <a:effectLst/>
                <a:latin typeface="Arial Unicode MS" panose="020B0604020202020204" pitchFamily="34" charset="-128"/>
              </a:rPr>
              <a:t>#include &lt;</a:t>
            </a:r>
            <a:r>
              <a:rPr kumimoji="0" lang="en-US" sz="2200" b="0" i="0" u="none" strike="noStrike" cap="none" normalizeH="0" baseline="0" dirty="0" err="1" smtClean="0">
                <a:ln>
                  <a:noFill/>
                </a:ln>
                <a:solidFill>
                  <a:srgbClr val="FF0000"/>
                </a:solidFill>
                <a:effectLst/>
                <a:latin typeface="Arial Unicode MS" panose="020B0604020202020204" pitchFamily="34" charset="-128"/>
              </a:rPr>
              <a:t>stdio.h</a:t>
            </a:r>
            <a:r>
              <a:rPr kumimoji="0" lang="en-US" sz="2200" b="0" i="0" u="none" strike="noStrike" cap="none" normalizeH="0" baseline="0" dirty="0" smtClean="0">
                <a:ln>
                  <a:noFill/>
                </a:ln>
                <a:solidFill>
                  <a:srgbClr val="FF0000"/>
                </a:solidFill>
                <a:effectLst/>
                <a:latin typeface="Arial Unicode MS" panose="020B0604020202020204" pitchFamily="34"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FF0000"/>
                </a:solidFill>
                <a:effectLst/>
                <a:latin typeface="Arial Unicode MS" panose="020B0604020202020204" pitchFamily="34" charset="-128"/>
              </a:rPr>
              <a:t>int</a:t>
            </a:r>
            <a:r>
              <a:rPr kumimoji="0" lang="en-US" sz="2200" b="0" i="0" u="none" strike="noStrike" cap="none" normalizeH="0" baseline="0" dirty="0" smtClean="0">
                <a:ln>
                  <a:noFill/>
                </a:ln>
                <a:solidFill>
                  <a:srgbClr val="FF0000"/>
                </a:solidFill>
                <a:effectLst/>
                <a:latin typeface="Arial Unicode MS" panose="020B0604020202020204" pitchFamily="34" charset="-128"/>
              </a:rPr>
              <a:t> </a:t>
            </a:r>
            <a:r>
              <a:rPr kumimoji="0" lang="en-US" sz="2200" b="0" i="0" u="none" strike="noStrike" cap="none" normalizeH="0" baseline="0" dirty="0" smtClean="0">
                <a:ln>
                  <a:noFill/>
                </a:ln>
                <a:solidFill>
                  <a:schemeClr val="tx1"/>
                </a:solidFill>
                <a:effectLst/>
                <a:latin typeface="Arial Unicode MS" panose="020B0604020202020204" pitchFamily="34" charset="-128"/>
              </a:rPr>
              <a:t>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FF0000"/>
                </a:solidFill>
                <a:effectLst/>
                <a:latin typeface="Arial Unicode MS" panose="020B0604020202020204" pitchFamily="34" charset="-128"/>
              </a:rPr>
              <a:t>int</a:t>
            </a:r>
            <a:r>
              <a:rPr kumimoji="0" lang="en-US" sz="2200" b="0" i="0" u="none" strike="noStrike" cap="none" normalizeH="0" baseline="0" dirty="0" smtClean="0">
                <a:ln>
                  <a:noFill/>
                </a:ln>
                <a:solidFill>
                  <a:srgbClr val="FF0000"/>
                </a:solidFill>
                <a:effectLst/>
                <a:latin typeface="Arial Unicode MS" panose="020B0604020202020204" pitchFamily="34" charset="-128"/>
              </a:rPr>
              <a:t> </a:t>
            </a:r>
            <a:r>
              <a:rPr kumimoji="0" lang="en-US" sz="2200" b="0" i="0" u="none" strike="noStrike" cap="none" normalizeH="0" baseline="0" dirty="0" smtClean="0">
                <a:ln>
                  <a:noFill/>
                </a:ln>
                <a:solidFill>
                  <a:schemeClr val="tx1"/>
                </a:solidFill>
                <a:effectLst/>
                <a:latin typeface="Arial Unicode MS" panose="020B0604020202020204" pitchFamily="34" charset="-128"/>
              </a:rPr>
              <a:t>a = 5, b = 5, c =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200" b="0" i="0" u="none" strike="noStrike" cap="none" normalizeH="0" baseline="0" dirty="0" smtClean="0">
                <a:ln>
                  <a:noFill/>
                </a:ln>
                <a:solidFill>
                  <a:schemeClr val="tx1"/>
                </a:solidFill>
                <a:effectLst/>
                <a:latin typeface="Arial Unicode MS" panose="020B0604020202020204" pitchFamily="34" charset="-128"/>
              </a:rPr>
              <a:t>("%d == %d = %d \n", a, b, a ==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200" b="0" i="0" u="none" strike="noStrike" cap="none" normalizeH="0" baseline="0" dirty="0" smtClean="0">
                <a:ln>
                  <a:noFill/>
                </a:ln>
                <a:solidFill>
                  <a:schemeClr val="tx1"/>
                </a:solidFill>
                <a:effectLst/>
                <a:latin typeface="Arial Unicode MS" panose="020B0604020202020204" pitchFamily="34" charset="-128"/>
              </a:rPr>
              <a:t>("%d == %d = %d \n", a, c, a ==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200" b="0" i="0" u="none" strike="noStrike" cap="none" normalizeH="0" baseline="0" dirty="0" smtClean="0">
                <a:ln>
                  <a:noFill/>
                </a:ln>
                <a:solidFill>
                  <a:schemeClr val="tx1"/>
                </a:solidFill>
                <a:effectLst/>
                <a:latin typeface="Arial Unicode MS" panose="020B0604020202020204" pitchFamily="34" charset="-128"/>
              </a:rPr>
              <a:t>("%d &gt; %d = %d \n", a, b, a &gt;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200" b="0" i="0" u="none" strike="noStrike" cap="none" normalizeH="0" baseline="0" dirty="0" smtClean="0">
                <a:ln>
                  <a:noFill/>
                </a:ln>
                <a:solidFill>
                  <a:schemeClr val="tx1"/>
                </a:solidFill>
                <a:effectLst/>
                <a:latin typeface="Arial Unicode MS" panose="020B0604020202020204" pitchFamily="34" charset="-128"/>
              </a:rPr>
              <a:t>("%d &gt; %d = %d \n", a, c, a &gt;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200" b="0" i="0" u="none" strike="noStrike" cap="none" normalizeH="0" baseline="0" dirty="0" smtClean="0">
                <a:ln>
                  <a:noFill/>
                </a:ln>
                <a:solidFill>
                  <a:schemeClr val="tx1"/>
                </a:solidFill>
                <a:effectLst/>
                <a:latin typeface="Arial Unicode MS" panose="020B0604020202020204" pitchFamily="34" charset="-128"/>
              </a:rPr>
              <a:t>("%d &lt; %d = %d \n", a, b, a &lt;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200" b="0" i="0" u="none" strike="noStrike" cap="none" normalizeH="0" baseline="0" dirty="0" smtClean="0">
                <a:ln>
                  <a:noFill/>
                </a:ln>
                <a:solidFill>
                  <a:schemeClr val="tx1"/>
                </a:solidFill>
                <a:effectLst/>
                <a:latin typeface="Arial Unicode MS" panose="020B0604020202020204" pitchFamily="34" charset="-128"/>
              </a:rPr>
              <a:t>("%d &lt; %d = %d \n", a, c, a &lt;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200" b="0" i="0" u="none" strike="noStrike" cap="none" normalizeH="0" baseline="0" dirty="0" smtClean="0">
                <a:ln>
                  <a:noFill/>
                </a:ln>
                <a:solidFill>
                  <a:schemeClr val="tx1"/>
                </a:solidFill>
                <a:effectLst/>
                <a:latin typeface="Arial Unicode MS" panose="020B0604020202020204" pitchFamily="34" charset="-128"/>
              </a:rPr>
              <a:t>("%d != %d = %d \n", a, b, a !=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200" b="0" i="0" u="none" strike="noStrike" cap="none" normalizeH="0" baseline="0" dirty="0" smtClean="0">
                <a:ln>
                  <a:noFill/>
                </a:ln>
                <a:solidFill>
                  <a:schemeClr val="tx1"/>
                </a:solidFill>
                <a:effectLst/>
                <a:latin typeface="Arial Unicode MS" panose="020B0604020202020204" pitchFamily="34" charset="-128"/>
              </a:rPr>
              <a:t>("%d != %d = %d \n", a, c, a !=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200" b="0" i="0" u="none" strike="noStrike" cap="none" normalizeH="0" baseline="0" dirty="0" smtClean="0">
                <a:ln>
                  <a:noFill/>
                </a:ln>
                <a:solidFill>
                  <a:schemeClr val="tx1"/>
                </a:solidFill>
                <a:effectLst/>
                <a:latin typeface="Arial Unicode MS" panose="020B0604020202020204" pitchFamily="34" charset="-128"/>
              </a:rPr>
              <a:t>("%d &gt;= %d = %d \n", a, b, a &gt;=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200" b="0" i="0" u="none" strike="noStrike" cap="none" normalizeH="0" baseline="0" dirty="0" smtClean="0">
                <a:ln>
                  <a:noFill/>
                </a:ln>
                <a:solidFill>
                  <a:schemeClr val="tx1"/>
                </a:solidFill>
                <a:effectLst/>
                <a:latin typeface="Arial Unicode MS" panose="020B0604020202020204" pitchFamily="34" charset="-128"/>
              </a:rPr>
              <a:t>("%d &gt;= %d = %d \n", a, c, a &gt;=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200" b="0" i="0" u="none" strike="noStrike" cap="none" normalizeH="0" baseline="0" dirty="0" smtClean="0">
                <a:ln>
                  <a:noFill/>
                </a:ln>
                <a:solidFill>
                  <a:schemeClr val="tx1"/>
                </a:solidFill>
                <a:effectLst/>
                <a:latin typeface="Arial Unicode MS" panose="020B0604020202020204" pitchFamily="34" charset="-128"/>
              </a:rPr>
              <a:t>("%d &lt;= %d = %d \n", a, b, a &lt;=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200" b="0" i="0" u="none" strike="noStrike" cap="none" normalizeH="0" baseline="0" dirty="0" smtClean="0">
                <a:ln>
                  <a:noFill/>
                </a:ln>
                <a:solidFill>
                  <a:schemeClr val="tx1"/>
                </a:solidFill>
                <a:effectLst/>
                <a:latin typeface="Arial Unicode MS" panose="020B0604020202020204" pitchFamily="34" charset="-128"/>
              </a:rPr>
              <a:t>("%d &lt;= %d = %d \n", a, c, a &lt;=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FF0000"/>
                </a:solidFill>
                <a:effectLst/>
                <a:latin typeface="Arial Unicode MS" panose="020B0604020202020204" pitchFamily="34" charset="-128"/>
              </a:rPr>
              <a:t>return</a:t>
            </a:r>
            <a:r>
              <a:rPr kumimoji="0" lang="en-US" sz="2200" b="0" i="0" u="none" strike="noStrike" cap="none" normalizeH="0" baseline="0" dirty="0" smtClean="0">
                <a:ln>
                  <a:noFill/>
                </a:ln>
                <a:solidFill>
                  <a:schemeClr val="tx1"/>
                </a:solidFill>
                <a:effectLst/>
                <a:latin typeface="Arial Unicode MS" panose="020B0604020202020204" pitchFamily="34" charset="-128"/>
              </a:rPr>
              <a: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Unicode MS" panose="020B0604020202020204" pitchFamily="34" charset="-128"/>
              </a:rPr>
              <a:t>}</a:t>
            </a:r>
            <a:r>
              <a:rPr kumimoji="0" lang="en-US" sz="2200" b="0" i="0" u="none" strike="noStrike" cap="none" normalizeH="0" baseline="0" dirty="0" smtClean="0">
                <a:ln>
                  <a:noFill/>
                </a:ln>
                <a:solidFill>
                  <a:schemeClr val="tx1"/>
                </a:solidFill>
                <a:effectLst/>
              </a:rPr>
              <a:t> </a:t>
            </a: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9265497" y="2387043"/>
            <a:ext cx="1433406" cy="461665"/>
          </a:xfrm>
          <a:prstGeom prst="rect">
            <a:avLst/>
          </a:prstGeom>
        </p:spPr>
        <p:txBody>
          <a:bodyPr wrap="none">
            <a:spAutoFit/>
          </a:bodyPr>
          <a:lstStyle/>
          <a:p>
            <a:r>
              <a:rPr lang="en-US" sz="2400" dirty="0" smtClean="0">
                <a:solidFill>
                  <a:srgbClr val="FF0000"/>
                </a:solidFill>
              </a:rPr>
              <a:t>Output ??</a:t>
            </a:r>
            <a:endParaRPr lang="en-US" sz="2400" dirty="0">
              <a:solidFill>
                <a:srgbClr val="FF0000"/>
              </a:solidFill>
            </a:endParaRPr>
          </a:p>
        </p:txBody>
      </p:sp>
    </p:spTree>
    <p:extLst>
      <p:ext uri="{BB962C8B-B14F-4D97-AF65-F5344CB8AC3E}">
        <p14:creationId xmlns:p14="http://schemas.microsoft.com/office/powerpoint/2010/main" val="3285251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40</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Break</a:t>
            </a:r>
            <a:r>
              <a:rPr lang="en-US" sz="3200" b="1" dirty="0" smtClean="0"/>
              <a:t> Statement</a:t>
            </a:r>
            <a:endParaRPr lang="en-US" sz="3200" b="1" dirty="0"/>
          </a:p>
        </p:txBody>
      </p:sp>
      <p:sp>
        <p:nvSpPr>
          <p:cNvPr id="7" name="Rectangle 1"/>
          <p:cNvSpPr>
            <a:spLocks noChangeArrowheads="1"/>
          </p:cNvSpPr>
          <p:nvPr/>
        </p:nvSpPr>
        <p:spPr bwMode="auto">
          <a:xfrm>
            <a:off x="8216774" y="2363299"/>
            <a:ext cx="35308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anose="020B0604020202020204" pitchFamily="34" charset="0"/>
              </a:rPr>
              <a:t>Output:</a:t>
            </a:r>
          </a:p>
        </p:txBody>
      </p:sp>
      <p:sp>
        <p:nvSpPr>
          <p:cNvPr id="9" name="Rectangle 8"/>
          <p:cNvSpPr/>
          <p:nvPr/>
        </p:nvSpPr>
        <p:spPr>
          <a:xfrm>
            <a:off x="8216774" y="3033438"/>
            <a:ext cx="3729040" cy="1015663"/>
          </a:xfrm>
          <a:prstGeom prst="rect">
            <a:avLst/>
          </a:prstGeom>
        </p:spPr>
        <p:txBody>
          <a:bodyPr wrap="square">
            <a:spAutoFit/>
          </a:bodyPr>
          <a:lstStyle/>
          <a:p>
            <a:r>
              <a:rPr lang="en-US" sz="2000" dirty="0" err="1"/>
              <a:t>var</a:t>
            </a:r>
            <a:r>
              <a:rPr lang="en-US" sz="2000" dirty="0"/>
              <a:t>: 100</a:t>
            </a:r>
          </a:p>
          <a:p>
            <a:r>
              <a:rPr lang="en-US" sz="2000" dirty="0" err="1"/>
              <a:t>var</a:t>
            </a:r>
            <a:r>
              <a:rPr lang="en-US" sz="2000" dirty="0"/>
              <a:t>: 99</a:t>
            </a:r>
          </a:p>
          <a:p>
            <a:r>
              <a:rPr lang="en-US" sz="2000" dirty="0"/>
              <a:t>Out of for-loop</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1386"/>
            <a:ext cx="5219114" cy="6032236"/>
          </a:xfrm>
          <a:prstGeom prst="rect">
            <a:avLst/>
          </a:prstGeom>
        </p:spPr>
      </p:pic>
    </p:spTree>
    <p:extLst>
      <p:ext uri="{BB962C8B-B14F-4D97-AF65-F5344CB8AC3E}">
        <p14:creationId xmlns:p14="http://schemas.microsoft.com/office/powerpoint/2010/main" val="35762062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41</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Break</a:t>
            </a:r>
            <a:r>
              <a:rPr lang="en-US" sz="3200" b="1" dirty="0" smtClean="0"/>
              <a:t> Statement</a:t>
            </a:r>
            <a:endParaRPr lang="en-US" sz="3200" b="1" dirty="0"/>
          </a:p>
        </p:txBody>
      </p:sp>
      <p:sp>
        <p:nvSpPr>
          <p:cNvPr id="7" name="Rectangle 1"/>
          <p:cNvSpPr>
            <a:spLocks noChangeArrowheads="1"/>
          </p:cNvSpPr>
          <p:nvPr/>
        </p:nvSpPr>
        <p:spPr bwMode="auto">
          <a:xfrm>
            <a:off x="8216774" y="2363299"/>
            <a:ext cx="35308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anose="020B0604020202020204" pitchFamily="34" charset="0"/>
              </a:rPr>
              <a:t>Output:</a:t>
            </a:r>
          </a:p>
        </p:txBody>
      </p:sp>
      <p:sp>
        <p:nvSpPr>
          <p:cNvPr id="9" name="Rectangle 8"/>
          <p:cNvSpPr/>
          <p:nvPr/>
        </p:nvSpPr>
        <p:spPr>
          <a:xfrm>
            <a:off x="8216774" y="3033438"/>
            <a:ext cx="3729040" cy="1015663"/>
          </a:xfrm>
          <a:prstGeom prst="rect">
            <a:avLst/>
          </a:prstGeom>
        </p:spPr>
        <p:txBody>
          <a:bodyPr wrap="square">
            <a:spAutoFit/>
          </a:bodyPr>
          <a:lstStyle/>
          <a:p>
            <a:r>
              <a:rPr lang="en-US" sz="2000" dirty="0" err="1"/>
              <a:t>var</a:t>
            </a:r>
            <a:r>
              <a:rPr lang="en-US" sz="2000" dirty="0"/>
              <a:t>: 100</a:t>
            </a:r>
          </a:p>
          <a:p>
            <a:r>
              <a:rPr lang="en-US" sz="2000" dirty="0" err="1"/>
              <a:t>var</a:t>
            </a:r>
            <a:r>
              <a:rPr lang="en-US" sz="2000" dirty="0"/>
              <a:t>: 99</a:t>
            </a:r>
          </a:p>
          <a:p>
            <a:r>
              <a:rPr lang="en-US" sz="2000" dirty="0"/>
              <a:t>Out of for-loop</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1386"/>
            <a:ext cx="5219114" cy="6032236"/>
          </a:xfrm>
          <a:prstGeom prst="rect">
            <a:avLst/>
          </a:prstGeom>
        </p:spPr>
      </p:pic>
    </p:spTree>
    <p:extLst>
      <p:ext uri="{BB962C8B-B14F-4D97-AF65-F5344CB8AC3E}">
        <p14:creationId xmlns:p14="http://schemas.microsoft.com/office/powerpoint/2010/main" val="16905527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42</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a:t>Switch </a:t>
            </a:r>
            <a:r>
              <a:rPr lang="en-US" sz="3200" b="1" dirty="0" smtClean="0"/>
              <a:t>Case</a:t>
            </a:r>
            <a:r>
              <a:rPr lang="en-US" sz="3200" b="1" dirty="0" smtClean="0"/>
              <a:t> Statement</a:t>
            </a:r>
            <a:endParaRPr lang="en-US" sz="3200" b="1" dirty="0"/>
          </a:p>
        </p:txBody>
      </p:sp>
      <p:sp>
        <p:nvSpPr>
          <p:cNvPr id="5" name="Rectangle 4"/>
          <p:cNvSpPr/>
          <p:nvPr/>
        </p:nvSpPr>
        <p:spPr>
          <a:xfrm>
            <a:off x="0" y="1031523"/>
            <a:ext cx="6096000" cy="4524315"/>
          </a:xfrm>
          <a:prstGeom prst="rect">
            <a:avLst/>
          </a:prstGeom>
        </p:spPr>
        <p:txBody>
          <a:bodyPr>
            <a:spAutoFit/>
          </a:bodyPr>
          <a:lstStyle/>
          <a:p>
            <a:r>
              <a:rPr lang="en-US" sz="2400" b="1" dirty="0"/>
              <a:t>switch</a:t>
            </a:r>
            <a:r>
              <a:rPr lang="en-US" sz="2400" dirty="0"/>
              <a:t> (variable or an integer expression)</a:t>
            </a:r>
          </a:p>
          <a:p>
            <a:r>
              <a:rPr lang="en-US" sz="2400" dirty="0"/>
              <a:t>{</a:t>
            </a:r>
          </a:p>
          <a:p>
            <a:r>
              <a:rPr lang="en-US" sz="2400" dirty="0"/>
              <a:t>     case constant:</a:t>
            </a:r>
          </a:p>
          <a:p>
            <a:r>
              <a:rPr lang="en-US" sz="2400" dirty="0"/>
              <a:t>     //C </a:t>
            </a:r>
            <a:r>
              <a:rPr lang="en-US" sz="2400" dirty="0" smtClean="0"/>
              <a:t>Statements</a:t>
            </a:r>
          </a:p>
          <a:p>
            <a:r>
              <a:rPr lang="en-US" sz="2400" dirty="0" smtClean="0"/>
              <a:t>     ;</a:t>
            </a:r>
          </a:p>
          <a:p>
            <a:r>
              <a:rPr lang="en-US" sz="2400" dirty="0" smtClean="0"/>
              <a:t>     </a:t>
            </a:r>
            <a:r>
              <a:rPr lang="en-US" sz="2400" dirty="0"/>
              <a:t>case constant:</a:t>
            </a:r>
          </a:p>
          <a:p>
            <a:r>
              <a:rPr lang="en-US" sz="2400" dirty="0"/>
              <a:t>     //C Statements</a:t>
            </a:r>
          </a:p>
          <a:p>
            <a:r>
              <a:rPr lang="en-US" sz="2400" dirty="0"/>
              <a:t>     ;</a:t>
            </a:r>
          </a:p>
          <a:p>
            <a:r>
              <a:rPr lang="en-US" sz="2400" dirty="0"/>
              <a:t>     default:</a:t>
            </a:r>
          </a:p>
          <a:p>
            <a:r>
              <a:rPr lang="en-US" sz="2400" dirty="0"/>
              <a:t>     //C Statements</a:t>
            </a:r>
          </a:p>
          <a:p>
            <a:r>
              <a:rPr lang="en-US" sz="2400" dirty="0"/>
              <a:t>     ;</a:t>
            </a:r>
          </a:p>
          <a:p>
            <a:r>
              <a:rPr lang="en-US" sz="2400"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578" y="831385"/>
            <a:ext cx="4663379" cy="4864387"/>
          </a:xfrm>
          <a:prstGeom prst="rect">
            <a:avLst/>
          </a:prstGeom>
        </p:spPr>
      </p:pic>
      <p:sp>
        <p:nvSpPr>
          <p:cNvPr id="10" name="Rectangle 1"/>
          <p:cNvSpPr>
            <a:spLocks noChangeArrowheads="1"/>
          </p:cNvSpPr>
          <p:nvPr/>
        </p:nvSpPr>
        <p:spPr bwMode="auto">
          <a:xfrm>
            <a:off x="7746093" y="5737686"/>
            <a:ext cx="4472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2400" b="0" i="0" u="none" strike="noStrike" cap="none" normalizeH="0" baseline="0" dirty="0" smtClean="0">
                <a:ln>
                  <a:noFill/>
                </a:ln>
                <a:solidFill>
                  <a:srgbClr val="FF0000"/>
                </a:solidFill>
                <a:effectLst/>
                <a:latin typeface="Arial" panose="020B0604020202020204" pitchFamily="34" charset="0"/>
              </a:rPr>
              <a:t>Output</a:t>
            </a:r>
            <a:r>
              <a:rPr lang="en-US" sz="2400" dirty="0">
                <a:solidFill>
                  <a:srgbClr val="FF0000"/>
                </a:solidFill>
                <a:latin typeface="Arial" panose="020B0604020202020204" pitchFamily="34" charset="0"/>
              </a:rPr>
              <a:t>: </a:t>
            </a:r>
            <a:r>
              <a:rPr lang="en-US" sz="2400" dirty="0">
                <a:latin typeface="Arial" panose="020B0604020202020204" pitchFamily="34" charset="0"/>
              </a:rPr>
              <a:t>Default: value is: 2</a:t>
            </a:r>
            <a:endParaRPr kumimoji="0" lang="en-US"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2737890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EAA311-F8B8-413B-ACCD-5A57951484CD}" type="slidenum">
              <a:rPr lang="en-US" smtClean="0"/>
              <a:pPr/>
              <a:t>43</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a:t>Switch </a:t>
            </a:r>
            <a:r>
              <a:rPr lang="en-US" sz="3200" b="1" dirty="0" smtClean="0"/>
              <a:t>Case</a:t>
            </a:r>
            <a:r>
              <a:rPr lang="en-US" sz="3200" b="1" dirty="0" smtClean="0"/>
              <a:t> Statement</a:t>
            </a:r>
            <a:endParaRPr lang="en-US" sz="32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31" y="956041"/>
            <a:ext cx="3317854" cy="5957391"/>
          </a:xfrm>
          <a:prstGeom prst="rect">
            <a:avLst/>
          </a:prstGeom>
        </p:spPr>
      </p:pic>
      <p:sp>
        <p:nvSpPr>
          <p:cNvPr id="9" name="Rectangle 1"/>
          <p:cNvSpPr>
            <a:spLocks noChangeArrowheads="1"/>
          </p:cNvSpPr>
          <p:nvPr/>
        </p:nvSpPr>
        <p:spPr bwMode="auto">
          <a:xfrm>
            <a:off x="2606663" y="6451767"/>
            <a:ext cx="4472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2400" b="0" i="0" u="none" strike="noStrike" cap="none" normalizeH="0" baseline="0" dirty="0" smtClean="0">
                <a:ln>
                  <a:noFill/>
                </a:ln>
                <a:solidFill>
                  <a:srgbClr val="FF0000"/>
                </a:solidFill>
                <a:effectLst/>
                <a:latin typeface="Arial" panose="020B0604020202020204" pitchFamily="34" charset="0"/>
              </a:rPr>
              <a:t>Output</a:t>
            </a:r>
            <a:r>
              <a:rPr lang="en-US" sz="2400" dirty="0" smtClean="0">
                <a:solidFill>
                  <a:srgbClr val="FF0000"/>
                </a:solidFill>
                <a:latin typeface="Arial" panose="020B0604020202020204" pitchFamily="34" charset="0"/>
              </a:rPr>
              <a:t>:</a:t>
            </a:r>
            <a:endParaRPr kumimoji="0" lang="en-US" sz="2400" b="0" i="0" u="none" strike="noStrike" cap="none" normalizeH="0" baseline="0" dirty="0" smtClean="0">
              <a:ln>
                <a:noFill/>
              </a:ln>
              <a:effectLst/>
              <a:latin typeface="Arial" panose="020B0604020202020204" pitchFamily="34" charset="0"/>
            </a:endParaRPr>
          </a:p>
        </p:txBody>
      </p:sp>
      <p:sp>
        <p:nvSpPr>
          <p:cNvPr id="12" name="Rectangle 11"/>
          <p:cNvSpPr/>
          <p:nvPr/>
        </p:nvSpPr>
        <p:spPr>
          <a:xfrm>
            <a:off x="3706769" y="6451767"/>
            <a:ext cx="3524619" cy="461665"/>
          </a:xfrm>
          <a:prstGeom prst="rect">
            <a:avLst/>
          </a:prstGeom>
        </p:spPr>
        <p:txBody>
          <a:bodyPr wrap="none">
            <a:spAutoFit/>
          </a:bodyPr>
          <a:lstStyle/>
          <a:p>
            <a:r>
              <a:rPr lang="en-US" sz="2400" dirty="0"/>
              <a:t>Case2 Case3 Case4 Default</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3866" y="956041"/>
            <a:ext cx="2854166" cy="5839695"/>
          </a:xfrm>
          <a:prstGeom prst="rect">
            <a:avLst/>
          </a:prstGeom>
        </p:spPr>
      </p:pic>
      <p:sp>
        <p:nvSpPr>
          <p:cNvPr id="14" name="Rectangle 1"/>
          <p:cNvSpPr>
            <a:spLocks noChangeArrowheads="1"/>
          </p:cNvSpPr>
          <p:nvPr/>
        </p:nvSpPr>
        <p:spPr bwMode="auto">
          <a:xfrm>
            <a:off x="9445868" y="6162087"/>
            <a:ext cx="4472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2400" b="0" i="0" u="none" strike="noStrike" cap="none" normalizeH="0" baseline="0" dirty="0" smtClean="0">
                <a:ln>
                  <a:noFill/>
                </a:ln>
                <a:solidFill>
                  <a:srgbClr val="FF0000"/>
                </a:solidFill>
                <a:effectLst/>
                <a:latin typeface="Arial" panose="020B0604020202020204" pitchFamily="34" charset="0"/>
              </a:rPr>
              <a:t>Output</a:t>
            </a:r>
            <a:r>
              <a:rPr lang="en-US" sz="2400" dirty="0" smtClean="0">
                <a:solidFill>
                  <a:srgbClr val="FF0000"/>
                </a:solidFill>
                <a:latin typeface="Arial" panose="020B0604020202020204" pitchFamily="34" charset="0"/>
              </a:rPr>
              <a:t>:</a:t>
            </a:r>
            <a:endParaRPr kumimoji="0" lang="en-US" sz="2400" b="0" i="0" u="none" strike="noStrike" cap="none" normalizeH="0" baseline="0" dirty="0" smtClean="0">
              <a:ln>
                <a:noFill/>
              </a:ln>
              <a:effectLst/>
              <a:latin typeface="Arial" panose="020B0604020202020204" pitchFamily="34" charset="0"/>
            </a:endParaRPr>
          </a:p>
        </p:txBody>
      </p:sp>
      <p:sp>
        <p:nvSpPr>
          <p:cNvPr id="15" name="Rectangle 14"/>
          <p:cNvSpPr/>
          <p:nvPr/>
        </p:nvSpPr>
        <p:spPr>
          <a:xfrm>
            <a:off x="10545974" y="6162087"/>
            <a:ext cx="994183" cy="461665"/>
          </a:xfrm>
          <a:prstGeom prst="rect">
            <a:avLst/>
          </a:prstGeom>
        </p:spPr>
        <p:txBody>
          <a:bodyPr wrap="none">
            <a:spAutoFit/>
          </a:bodyPr>
          <a:lstStyle/>
          <a:p>
            <a:r>
              <a:rPr lang="en-US" sz="2400" dirty="0" smtClean="0"/>
              <a:t>Case2 </a:t>
            </a:r>
            <a:endParaRPr lang="en-US" sz="2400" dirty="0"/>
          </a:p>
        </p:txBody>
      </p:sp>
    </p:spTree>
    <p:extLst>
      <p:ext uri="{BB962C8B-B14F-4D97-AF65-F5344CB8AC3E}">
        <p14:creationId xmlns:p14="http://schemas.microsoft.com/office/powerpoint/2010/main" val="6999873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EAA311-F8B8-413B-ACCD-5A57951484CD}" type="slidenum">
              <a:rPr lang="en-US" smtClean="0"/>
              <a:pPr/>
              <a:t>44</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Infinite loop</a:t>
            </a:r>
            <a:endParaRPr lang="en-US" sz="32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03" y="3441624"/>
            <a:ext cx="5126946" cy="3279851"/>
          </a:xfrm>
          <a:prstGeom prst="rect">
            <a:avLst/>
          </a:prstGeom>
        </p:spPr>
      </p:pic>
      <p:sp>
        <p:nvSpPr>
          <p:cNvPr id="7" name="Rectangle 6"/>
          <p:cNvSpPr/>
          <p:nvPr/>
        </p:nvSpPr>
        <p:spPr>
          <a:xfrm>
            <a:off x="120303" y="936175"/>
            <a:ext cx="3002725" cy="1323439"/>
          </a:xfrm>
          <a:prstGeom prst="rect">
            <a:avLst/>
          </a:prstGeom>
        </p:spPr>
        <p:txBody>
          <a:bodyPr wrap="square">
            <a:spAutoFit/>
          </a:bodyPr>
          <a:lstStyle/>
          <a:p>
            <a:r>
              <a:rPr lang="en-US" sz="2000" b="1" dirty="0"/>
              <a:t>for</a:t>
            </a:r>
            <a:r>
              <a:rPr lang="en-US" sz="2000" dirty="0"/>
              <a:t>(;;)</a:t>
            </a:r>
          </a:p>
          <a:p>
            <a:r>
              <a:rPr lang="en-US" sz="2000" dirty="0"/>
              <a:t>{</a:t>
            </a:r>
          </a:p>
          <a:p>
            <a:r>
              <a:rPr lang="en-US" sz="2000" dirty="0"/>
              <a:t>    // Do your task here</a:t>
            </a:r>
          </a:p>
          <a:p>
            <a:r>
              <a:rPr lang="en-US" sz="2000" dirty="0"/>
              <a:t>}</a:t>
            </a:r>
          </a:p>
        </p:txBody>
      </p:sp>
      <p:sp>
        <p:nvSpPr>
          <p:cNvPr id="10" name="Rectangle 9"/>
          <p:cNvSpPr/>
          <p:nvPr/>
        </p:nvSpPr>
        <p:spPr>
          <a:xfrm>
            <a:off x="3723250" y="936175"/>
            <a:ext cx="6096000" cy="1323439"/>
          </a:xfrm>
          <a:prstGeom prst="rect">
            <a:avLst/>
          </a:prstGeom>
        </p:spPr>
        <p:txBody>
          <a:bodyPr>
            <a:spAutoFit/>
          </a:bodyPr>
          <a:lstStyle/>
          <a:p>
            <a:r>
              <a:rPr lang="en-US" sz="2000" b="1" dirty="0"/>
              <a:t>while</a:t>
            </a:r>
            <a:r>
              <a:rPr lang="en-US" sz="2000" dirty="0"/>
              <a:t>(1)</a:t>
            </a:r>
          </a:p>
          <a:p>
            <a:r>
              <a:rPr lang="en-US" sz="2000" dirty="0"/>
              <a:t>{</a:t>
            </a:r>
          </a:p>
          <a:p>
            <a:r>
              <a:rPr lang="en-US" sz="2000" dirty="0"/>
              <a:t>    // Do your task here</a:t>
            </a:r>
          </a:p>
          <a:p>
            <a:r>
              <a:rPr lang="en-US" sz="2000" dirty="0"/>
              <a:t>}</a:t>
            </a:r>
          </a:p>
        </p:txBody>
      </p:sp>
    </p:spTree>
    <p:extLst>
      <p:ext uri="{BB962C8B-B14F-4D97-AF65-F5344CB8AC3E}">
        <p14:creationId xmlns:p14="http://schemas.microsoft.com/office/powerpoint/2010/main" val="17225468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EAA311-F8B8-413B-ACCD-5A57951484CD}" type="slidenum">
              <a:rPr lang="en-US" smtClean="0"/>
              <a:pPr/>
              <a:t>45</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loops examples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22" y="1060842"/>
            <a:ext cx="3644237" cy="4130136"/>
          </a:xfrm>
          <a:prstGeom prst="rect">
            <a:avLst/>
          </a:prstGeom>
        </p:spPr>
      </p:pic>
      <p:sp>
        <p:nvSpPr>
          <p:cNvPr id="8" name="Rectangle 7"/>
          <p:cNvSpPr/>
          <p:nvPr/>
        </p:nvSpPr>
        <p:spPr>
          <a:xfrm>
            <a:off x="1061265" y="5762861"/>
            <a:ext cx="1433406" cy="461665"/>
          </a:xfrm>
          <a:prstGeom prst="rect">
            <a:avLst/>
          </a:prstGeom>
        </p:spPr>
        <p:txBody>
          <a:bodyPr wrap="none">
            <a:spAutoFit/>
          </a:bodyPr>
          <a:lstStyle/>
          <a:p>
            <a:r>
              <a:rPr lang="en-US" sz="2400" dirty="0" smtClean="0">
                <a:solidFill>
                  <a:srgbClr val="FF0000"/>
                </a:solidFill>
              </a:rPr>
              <a:t>Output ??</a:t>
            </a:r>
            <a:endParaRPr lang="en-US" sz="2400" dirty="0">
              <a:solidFill>
                <a:srgbClr val="FF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572" y="831386"/>
            <a:ext cx="2187422" cy="4374844"/>
          </a:xfrm>
          <a:prstGeom prst="rect">
            <a:avLst/>
          </a:prstGeom>
        </p:spPr>
      </p:pic>
      <p:sp>
        <p:nvSpPr>
          <p:cNvPr id="11" name="Rectangle 10"/>
          <p:cNvSpPr/>
          <p:nvPr/>
        </p:nvSpPr>
        <p:spPr>
          <a:xfrm>
            <a:off x="8163580" y="5762860"/>
            <a:ext cx="1433406" cy="461665"/>
          </a:xfrm>
          <a:prstGeom prst="rect">
            <a:avLst/>
          </a:prstGeom>
        </p:spPr>
        <p:txBody>
          <a:bodyPr wrap="none">
            <a:spAutoFit/>
          </a:bodyPr>
          <a:lstStyle/>
          <a:p>
            <a:r>
              <a:rPr lang="en-US" sz="2400" dirty="0" smtClean="0">
                <a:solidFill>
                  <a:srgbClr val="FF0000"/>
                </a:solidFill>
              </a:rPr>
              <a:t>Output ??</a:t>
            </a:r>
            <a:endParaRPr lang="en-US" sz="2400" dirty="0">
              <a:solidFill>
                <a:srgbClr val="FF0000"/>
              </a:solidFill>
            </a:endParaRPr>
          </a:p>
        </p:txBody>
      </p:sp>
    </p:spTree>
    <p:extLst>
      <p:ext uri="{BB962C8B-B14F-4D97-AF65-F5344CB8AC3E}">
        <p14:creationId xmlns:p14="http://schemas.microsoft.com/office/powerpoint/2010/main" val="40141913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EAA311-F8B8-413B-ACCD-5A57951484CD}" type="slidenum">
              <a:rPr lang="en-US" smtClean="0"/>
              <a:pPr/>
              <a:t>46</a:t>
            </a:fld>
            <a:endParaRPr lang="en-US"/>
          </a:p>
        </p:txBody>
      </p:sp>
      <p:sp>
        <p:nvSpPr>
          <p:cNvPr id="4" name="Rectangle 3"/>
          <p:cNvSpPr/>
          <p:nvPr/>
        </p:nvSpPr>
        <p:spPr>
          <a:xfrm>
            <a:off x="0" y="2300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smtClean="0"/>
              <a:t>Practice Problems on loops</a:t>
            </a:r>
            <a:endParaRPr lang="en-US" sz="3200" b="1" dirty="0"/>
          </a:p>
        </p:txBody>
      </p:sp>
      <p:sp>
        <p:nvSpPr>
          <p:cNvPr id="2" name="Rectangle 1"/>
          <p:cNvSpPr/>
          <p:nvPr/>
        </p:nvSpPr>
        <p:spPr>
          <a:xfrm>
            <a:off x="0" y="831386"/>
            <a:ext cx="12192000" cy="5324535"/>
          </a:xfrm>
          <a:prstGeom prst="rect">
            <a:avLst/>
          </a:prstGeom>
        </p:spPr>
        <p:txBody>
          <a:bodyPr wrap="square">
            <a:spAutoFit/>
          </a:bodyPr>
          <a:lstStyle/>
          <a:p>
            <a:pPr marL="342900" marR="0" lvl="0" indent="-342900">
              <a:spcBef>
                <a:spcPts val="0"/>
              </a:spcBef>
              <a:spcAft>
                <a:spcPts val="0"/>
              </a:spcAft>
              <a:buFont typeface="+mj-lt"/>
              <a:buAutoNum type="arabicParenR"/>
            </a:pPr>
            <a:r>
              <a:rPr lang="en-IN" sz="2000" kern="150" dirty="0">
                <a:latin typeface="Arial" panose="020B0604020202020204" pitchFamily="34" charset="0"/>
                <a:ea typeface="Droid Sans Fallback"/>
                <a:cs typeface="FreeSans"/>
              </a:rPr>
              <a:t>Print the following pattern as a output:</a:t>
            </a:r>
            <a:endParaRPr lang="en-US" sz="2000" kern="150" dirty="0">
              <a:latin typeface="Liberation Serif"/>
              <a:ea typeface="Droid Sans Fallback"/>
              <a:cs typeface="FreeSans"/>
            </a:endParaRPr>
          </a:p>
          <a:p>
            <a:r>
              <a:rPr lang="en-IN" sz="2000" kern="150" dirty="0">
                <a:latin typeface="Arial" panose="020B0604020202020204" pitchFamily="34" charset="0"/>
                <a:ea typeface="Droid Sans Fallback"/>
                <a:cs typeface="FreeSans"/>
              </a:rPr>
              <a:t> </a:t>
            </a:r>
            <a:endParaRPr lang="en-US" sz="2000" kern="150" dirty="0">
              <a:latin typeface="Liberation Serif"/>
              <a:ea typeface="Droid Sans Fallback"/>
              <a:cs typeface="FreeSans"/>
            </a:endParaRPr>
          </a:p>
          <a:p>
            <a:pPr indent="457200"/>
            <a:r>
              <a:rPr lang="en-IN" sz="2000" kern="150" dirty="0">
                <a:latin typeface="Arial" panose="020B0604020202020204" pitchFamily="34" charset="0"/>
                <a:ea typeface="Droid Sans Fallback"/>
                <a:cs typeface="FreeSans"/>
              </a:rPr>
              <a:t>*********</a:t>
            </a:r>
            <a:endParaRPr lang="en-US" sz="2000" kern="150" dirty="0">
              <a:latin typeface="Liberation Serif"/>
              <a:ea typeface="Droid Sans Fallback"/>
              <a:cs typeface="FreeSans"/>
            </a:endParaRPr>
          </a:p>
          <a:p>
            <a:pPr indent="457200"/>
            <a:r>
              <a:rPr lang="en-IN" sz="2000" kern="150" dirty="0">
                <a:latin typeface="Arial" panose="020B0604020202020204" pitchFamily="34" charset="0"/>
                <a:ea typeface="Droid Sans Fallback"/>
                <a:cs typeface="FreeSans"/>
              </a:rPr>
              <a:t>*0*0*0*0*</a:t>
            </a:r>
            <a:endParaRPr lang="en-US" sz="2000" kern="150" dirty="0">
              <a:latin typeface="Liberation Serif"/>
              <a:ea typeface="Droid Sans Fallback"/>
              <a:cs typeface="FreeSans"/>
            </a:endParaRPr>
          </a:p>
          <a:p>
            <a:pPr indent="457200"/>
            <a:r>
              <a:rPr lang="en-IN" sz="2000" kern="150" dirty="0">
                <a:latin typeface="Arial" panose="020B0604020202020204" pitchFamily="34" charset="0"/>
                <a:ea typeface="Droid Sans Fallback"/>
                <a:cs typeface="FreeSans"/>
              </a:rPr>
              <a:t>*********</a:t>
            </a:r>
            <a:endParaRPr lang="en-US" sz="2000" kern="150" dirty="0">
              <a:latin typeface="Liberation Serif"/>
              <a:ea typeface="Droid Sans Fallback"/>
              <a:cs typeface="FreeSans"/>
            </a:endParaRPr>
          </a:p>
          <a:p>
            <a:pPr indent="457200"/>
            <a:r>
              <a:rPr lang="en-IN" sz="2000" kern="150" dirty="0">
                <a:latin typeface="Arial" panose="020B0604020202020204" pitchFamily="34" charset="0"/>
                <a:ea typeface="Droid Sans Fallback"/>
                <a:cs typeface="FreeSans"/>
              </a:rPr>
              <a:t>*0*0*0*0*</a:t>
            </a:r>
            <a:endParaRPr lang="en-US" sz="2000" kern="150" dirty="0">
              <a:latin typeface="Liberation Serif"/>
              <a:ea typeface="Droid Sans Fallback"/>
              <a:cs typeface="FreeSans"/>
            </a:endParaRPr>
          </a:p>
          <a:p>
            <a:pPr indent="457200"/>
            <a:r>
              <a:rPr lang="en-IN" sz="2000" kern="150" dirty="0">
                <a:latin typeface="Arial" panose="020B0604020202020204" pitchFamily="34" charset="0"/>
                <a:ea typeface="Droid Sans Fallback"/>
                <a:cs typeface="FreeSans"/>
              </a:rPr>
              <a:t>*********</a:t>
            </a:r>
            <a:endParaRPr lang="en-US" sz="2000" kern="150" dirty="0">
              <a:latin typeface="Liberation Serif"/>
              <a:ea typeface="Droid Sans Fallback"/>
              <a:cs typeface="FreeSans"/>
            </a:endParaRPr>
          </a:p>
          <a:p>
            <a:pPr marL="342900" marR="0" lvl="0" indent="-342900">
              <a:spcBef>
                <a:spcPts val="0"/>
              </a:spcBef>
              <a:spcAft>
                <a:spcPts val="0"/>
              </a:spcAft>
              <a:buAutoNum type="arabicParenR" startAt="2"/>
            </a:pPr>
            <a:r>
              <a:rPr lang="en-IN" sz="2000" kern="150" dirty="0" smtClean="0">
                <a:latin typeface="Arial" panose="020B0604020202020204" pitchFamily="34" charset="0"/>
                <a:ea typeface="Droid Sans Fallback"/>
                <a:cs typeface="FreeSans"/>
              </a:rPr>
              <a:t>Write a </a:t>
            </a:r>
            <a:r>
              <a:rPr lang="en-IN" sz="2000" kern="150" dirty="0">
                <a:latin typeface="Arial" panose="020B0604020202020204" pitchFamily="34" charset="0"/>
                <a:ea typeface="Droid Sans Fallback"/>
                <a:cs typeface="FreeSans"/>
              </a:rPr>
              <a:t>program that prompts user to enter numbers. The process will repeat until user enters 0. Finally, the program prints sum of the numbers entered by the </a:t>
            </a:r>
            <a:r>
              <a:rPr lang="en-IN" sz="2000" kern="150" dirty="0" smtClean="0">
                <a:latin typeface="Arial" panose="020B0604020202020204" pitchFamily="34" charset="0"/>
                <a:ea typeface="Droid Sans Fallback"/>
                <a:cs typeface="FreeSans"/>
              </a:rPr>
              <a:t>user.</a:t>
            </a:r>
            <a:endParaRPr lang="en-US" sz="2000" kern="150" dirty="0" smtClean="0">
              <a:latin typeface="Liberation Serif"/>
              <a:ea typeface="Droid Sans Fallback"/>
              <a:cs typeface="FreeSans"/>
            </a:endParaRPr>
          </a:p>
          <a:p>
            <a:pPr marL="342900" marR="0" lvl="0" indent="-342900">
              <a:spcBef>
                <a:spcPts val="0"/>
              </a:spcBef>
              <a:spcAft>
                <a:spcPts val="0"/>
              </a:spcAft>
              <a:buAutoNum type="arabicParenR" startAt="2"/>
            </a:pPr>
            <a:r>
              <a:rPr lang="en-IN" sz="2000" kern="150" dirty="0" smtClean="0">
                <a:latin typeface="Arial" panose="020B0604020202020204" pitchFamily="34" charset="0"/>
                <a:ea typeface="Droid Sans Fallback"/>
                <a:cs typeface="FreeSans"/>
              </a:rPr>
              <a:t>Print </a:t>
            </a:r>
            <a:r>
              <a:rPr lang="en-IN" sz="2000" kern="150" dirty="0">
                <a:latin typeface="Arial" panose="020B0604020202020204" pitchFamily="34" charset="0"/>
                <a:ea typeface="Droid Sans Fallback"/>
                <a:cs typeface="FreeSans"/>
              </a:rPr>
              <a:t>the factors of given </a:t>
            </a:r>
            <a:r>
              <a:rPr lang="en-IN" sz="2000" kern="150" dirty="0" smtClean="0">
                <a:latin typeface="Arial" panose="020B0604020202020204" pitchFamily="34" charset="0"/>
                <a:ea typeface="Droid Sans Fallback"/>
                <a:cs typeface="FreeSans"/>
              </a:rPr>
              <a:t>number.</a:t>
            </a:r>
            <a:endParaRPr lang="en-US" sz="2000" kern="150" dirty="0" smtClean="0">
              <a:latin typeface="Liberation Serif"/>
              <a:ea typeface="Droid Sans Fallback"/>
              <a:cs typeface="FreeSans"/>
            </a:endParaRPr>
          </a:p>
          <a:p>
            <a:pPr marL="342900" marR="0" lvl="0" indent="-342900">
              <a:spcBef>
                <a:spcPts val="0"/>
              </a:spcBef>
              <a:spcAft>
                <a:spcPts val="0"/>
              </a:spcAft>
              <a:buAutoNum type="arabicParenR" startAt="2"/>
            </a:pPr>
            <a:r>
              <a:rPr lang="en-IN" sz="2000" kern="150" dirty="0" smtClean="0">
                <a:latin typeface="Arial" panose="020B0604020202020204" pitchFamily="34" charset="0"/>
                <a:ea typeface="Droid Sans Fallback"/>
                <a:cs typeface="FreeSans"/>
              </a:rPr>
              <a:t>Check </a:t>
            </a:r>
            <a:r>
              <a:rPr lang="en-IN" sz="2000" kern="150" dirty="0">
                <a:latin typeface="Arial" panose="020B0604020202020204" pitchFamily="34" charset="0"/>
                <a:ea typeface="Droid Sans Fallback"/>
                <a:cs typeface="FreeSans"/>
              </a:rPr>
              <a:t>given number n is prime number or </a:t>
            </a:r>
            <a:r>
              <a:rPr lang="en-IN" sz="2000" kern="150" dirty="0" smtClean="0">
                <a:latin typeface="Arial" panose="020B0604020202020204" pitchFamily="34" charset="0"/>
                <a:ea typeface="Droid Sans Fallback"/>
                <a:cs typeface="FreeSans"/>
              </a:rPr>
              <a:t>not.</a:t>
            </a:r>
            <a:endParaRPr lang="en-US" sz="2000" kern="150" dirty="0" smtClean="0">
              <a:latin typeface="Liberation Serif"/>
              <a:ea typeface="Droid Sans Fallback"/>
              <a:cs typeface="FreeSans"/>
            </a:endParaRPr>
          </a:p>
          <a:p>
            <a:pPr marL="342900" marR="0" lvl="0" indent="-342900">
              <a:spcBef>
                <a:spcPts val="0"/>
              </a:spcBef>
              <a:spcAft>
                <a:spcPts val="0"/>
              </a:spcAft>
              <a:buAutoNum type="arabicParenR" startAt="2"/>
            </a:pPr>
            <a:r>
              <a:rPr lang="en-IN" sz="2000" kern="150" dirty="0" smtClean="0">
                <a:latin typeface="Arial" panose="020B0604020202020204" pitchFamily="34" charset="0"/>
                <a:ea typeface="Droid Sans Fallback"/>
                <a:cs typeface="FreeSans"/>
              </a:rPr>
              <a:t>Write </a:t>
            </a:r>
            <a:r>
              <a:rPr lang="en-IN" sz="2000" kern="150" dirty="0">
                <a:latin typeface="Arial" panose="020B0604020202020204" pitchFamily="34" charset="0"/>
                <a:ea typeface="Droid Sans Fallback"/>
                <a:cs typeface="FreeSans"/>
              </a:rPr>
              <a:t>a program to find greatest common divisor (GCD) or highest common factor (HCF) of given two </a:t>
            </a:r>
            <a:r>
              <a:rPr lang="en-IN" sz="2000" kern="150" dirty="0" smtClean="0">
                <a:latin typeface="Arial" panose="020B0604020202020204" pitchFamily="34" charset="0"/>
                <a:ea typeface="Droid Sans Fallback"/>
                <a:cs typeface="FreeSans"/>
              </a:rPr>
              <a:t>numbers.</a:t>
            </a:r>
            <a:endParaRPr lang="en-US" sz="2000" kern="150" dirty="0" smtClean="0">
              <a:latin typeface="Liberation Serif"/>
              <a:ea typeface="Droid Sans Fallback"/>
              <a:cs typeface="FreeSans"/>
            </a:endParaRPr>
          </a:p>
          <a:p>
            <a:pPr marL="342900" marR="0" lvl="0" indent="-342900">
              <a:spcBef>
                <a:spcPts val="0"/>
              </a:spcBef>
              <a:spcAft>
                <a:spcPts val="0"/>
              </a:spcAft>
              <a:buAutoNum type="arabicParenR" startAt="2"/>
            </a:pPr>
            <a:r>
              <a:rPr lang="en-US" sz="2000" dirty="0" smtClean="0">
                <a:latin typeface="Arial" panose="020B0604020202020204" pitchFamily="34" charset="0"/>
                <a:ea typeface="Times New Roman" panose="02020603050405020304" pitchFamily="18" charset="0"/>
                <a:cs typeface="Times New Roman" panose="02020603050405020304" pitchFamily="18" charset="0"/>
              </a:rPr>
              <a:t>Take </a:t>
            </a:r>
            <a:r>
              <a:rPr lang="en-US" sz="2000" dirty="0">
                <a:latin typeface="Arial" panose="020B0604020202020204" pitchFamily="34" charset="0"/>
                <a:ea typeface="Times New Roman" panose="02020603050405020304" pitchFamily="18" charset="0"/>
                <a:cs typeface="Times New Roman" panose="02020603050405020304" pitchFamily="18" charset="0"/>
              </a:rPr>
              <a:t>10 integers from keyboard using loop and print their average value on the screen. </a:t>
            </a:r>
            <a:endParaRPr lang="en-US" sz="20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AutoNum type="arabicParenR" startAt="2"/>
            </a:pPr>
            <a:r>
              <a:rPr lang="en-IN" sz="2000" kern="150" dirty="0" smtClean="0">
                <a:latin typeface="Arial" panose="020B0604020202020204" pitchFamily="34" charset="0"/>
                <a:ea typeface="Droid Sans Fallback"/>
                <a:cs typeface="FreeSans"/>
              </a:rPr>
              <a:t>Write </a:t>
            </a:r>
            <a:r>
              <a:rPr lang="en-IN" sz="2000" kern="150" dirty="0">
                <a:latin typeface="Arial" panose="020B0604020202020204" pitchFamily="34" charset="0"/>
                <a:ea typeface="Droid Sans Fallback"/>
                <a:cs typeface="FreeSans"/>
              </a:rPr>
              <a:t>a program to print all the numbers from 1 to 1000 that are not divisible by 2, 3, 5, 7, 11, 13, 17 and </a:t>
            </a:r>
            <a:r>
              <a:rPr lang="en-IN" sz="2000" kern="150" dirty="0" smtClean="0">
                <a:latin typeface="Arial" panose="020B0604020202020204" pitchFamily="34" charset="0"/>
                <a:ea typeface="Droid Sans Fallback"/>
                <a:cs typeface="FreeSans"/>
              </a:rPr>
              <a:t>19.</a:t>
            </a:r>
            <a:endParaRPr lang="en-US" sz="2000" kern="150" dirty="0" smtClean="0">
              <a:latin typeface="Liberation Serif"/>
              <a:ea typeface="Droid Sans Fallback"/>
              <a:cs typeface="FreeSans"/>
            </a:endParaRPr>
          </a:p>
          <a:p>
            <a:pPr marL="342900" marR="0" lvl="0" indent="-342900">
              <a:spcBef>
                <a:spcPts val="0"/>
              </a:spcBef>
              <a:spcAft>
                <a:spcPts val="0"/>
              </a:spcAft>
              <a:buAutoNum type="arabicParenR" startAt="2"/>
            </a:pPr>
            <a:r>
              <a:rPr lang="en-IN" sz="2000" kern="150" dirty="0" smtClean="0">
                <a:latin typeface="Arial" panose="020B0604020202020204" pitchFamily="34" charset="0"/>
                <a:ea typeface="Droid Sans Fallback"/>
                <a:cs typeface="FreeSans"/>
              </a:rPr>
              <a:t>Write </a:t>
            </a:r>
            <a:r>
              <a:rPr lang="en-IN" sz="2000" kern="150" dirty="0">
                <a:latin typeface="Arial" panose="020B0604020202020204" pitchFamily="34" charset="0"/>
                <a:ea typeface="Droid Sans Fallback"/>
                <a:cs typeface="FreeSans"/>
              </a:rPr>
              <a:t>a program that prints the 5×5 identity matrix.</a:t>
            </a:r>
            <a:endParaRPr lang="en-US" sz="2000" kern="150" dirty="0">
              <a:effectLst/>
              <a:latin typeface="Liberation Serif"/>
              <a:ea typeface="Droid Sans Fallback"/>
              <a:cs typeface="FreeSans"/>
            </a:endParaRPr>
          </a:p>
        </p:txBody>
      </p:sp>
    </p:spTree>
    <p:extLst>
      <p:ext uri="{BB962C8B-B14F-4D97-AF65-F5344CB8AC3E}">
        <p14:creationId xmlns:p14="http://schemas.microsoft.com/office/powerpoint/2010/main" val="278959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a:t>
            </a:r>
            <a:r>
              <a:rPr lang="en-US" sz="3200" b="1" dirty="0"/>
              <a:t>Logical Operators</a:t>
            </a:r>
          </a:p>
        </p:txBody>
      </p:sp>
      <p:sp>
        <p:nvSpPr>
          <p:cNvPr id="4" name="Rectangle 3"/>
          <p:cNvSpPr/>
          <p:nvPr/>
        </p:nvSpPr>
        <p:spPr>
          <a:xfrm>
            <a:off x="0" y="957998"/>
            <a:ext cx="12192000" cy="830997"/>
          </a:xfrm>
          <a:prstGeom prst="rect">
            <a:avLst/>
          </a:prstGeom>
        </p:spPr>
        <p:txBody>
          <a:bodyPr wrap="square">
            <a:spAutoFit/>
          </a:bodyPr>
          <a:lstStyle/>
          <a:p>
            <a:pPr marL="342900" indent="-342900" algn="just">
              <a:buFont typeface="+mj-lt"/>
              <a:buAutoNum type="arabicPeriod"/>
            </a:pPr>
            <a:r>
              <a:rPr lang="en-US" sz="2400" dirty="0"/>
              <a:t>An expression containing logical operator returns either 0 or 1 depending upon whether expression results true or false.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01" y="2020211"/>
            <a:ext cx="12079599" cy="4549401"/>
          </a:xfrm>
          <a:prstGeom prst="rect">
            <a:avLst/>
          </a:prstGeom>
        </p:spPr>
      </p:pic>
    </p:spTree>
    <p:extLst>
      <p:ext uri="{BB962C8B-B14F-4D97-AF65-F5344CB8AC3E}">
        <p14:creationId xmlns:p14="http://schemas.microsoft.com/office/powerpoint/2010/main" val="1225840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Oxford University Press 2017. All rights reserved.</a:t>
            </a:r>
            <a:endParaRPr lang="en-US"/>
          </a:p>
        </p:txBody>
      </p:sp>
      <p:sp>
        <p:nvSpPr>
          <p:cNvPr id="3" name="Slide Number Placeholder 2"/>
          <p:cNvSpPr>
            <a:spLocks noGrp="1"/>
          </p:cNvSpPr>
          <p:nvPr>
            <p:ph type="sldNum" sz="quarter" idx="12"/>
          </p:nvPr>
        </p:nvSpPr>
        <p:spPr/>
        <p:txBody>
          <a:bodyPr/>
          <a:lstStyle/>
          <a:p>
            <a:fld id="{04EAA311-F8B8-413B-ACCD-5A57951484CD}" type="slidenum">
              <a:rPr lang="en-US" smtClean="0"/>
              <a:pPr/>
              <a:t>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701" y="0"/>
            <a:ext cx="8013899" cy="6829864"/>
          </a:xfrm>
          <a:prstGeom prst="rect">
            <a:avLst/>
          </a:prstGeom>
        </p:spPr>
      </p:pic>
    </p:spTree>
    <p:extLst>
      <p:ext uri="{BB962C8B-B14F-4D97-AF65-F5344CB8AC3E}">
        <p14:creationId xmlns:p14="http://schemas.microsoft.com/office/powerpoint/2010/main" val="2451537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a:t>
            </a:r>
            <a:r>
              <a:rPr lang="en-US" sz="3200" b="1" dirty="0"/>
              <a:t>: Bitwise Operators </a:t>
            </a:r>
          </a:p>
        </p:txBody>
      </p:sp>
      <p:sp>
        <p:nvSpPr>
          <p:cNvPr id="4" name="Rectangle 3"/>
          <p:cNvSpPr/>
          <p:nvPr/>
        </p:nvSpPr>
        <p:spPr>
          <a:xfrm>
            <a:off x="0" y="957998"/>
            <a:ext cx="12192000" cy="461665"/>
          </a:xfrm>
          <a:prstGeom prst="rect">
            <a:avLst/>
          </a:prstGeom>
        </p:spPr>
        <p:txBody>
          <a:bodyPr wrap="square">
            <a:spAutoFit/>
          </a:bodyPr>
          <a:lstStyle/>
          <a:p>
            <a:pPr marL="342900" indent="-342900" algn="just">
              <a:buFont typeface="+mj-lt"/>
              <a:buAutoNum type="arabicPeriod"/>
            </a:pPr>
            <a:r>
              <a:rPr lang="en-US" sz="2400" dirty="0"/>
              <a:t>Assume variable 'A' holds 60 and variable 'B' holds 13</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12" y="1419663"/>
            <a:ext cx="10397426" cy="5615717"/>
          </a:xfrm>
          <a:prstGeom prst="rect">
            <a:avLst/>
          </a:prstGeom>
        </p:spPr>
      </p:pic>
    </p:spTree>
    <p:extLst>
      <p:ext uri="{BB962C8B-B14F-4D97-AF65-F5344CB8AC3E}">
        <p14:creationId xmlns:p14="http://schemas.microsoft.com/office/powerpoint/2010/main" val="2905724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 Operators</a:t>
            </a:r>
            <a:endParaRPr lang="en-US" sz="32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373" y="1076894"/>
            <a:ext cx="8894449" cy="5668815"/>
          </a:xfrm>
          <a:prstGeom prst="rect">
            <a:avLst/>
          </a:prstGeom>
        </p:spPr>
      </p:pic>
    </p:spTree>
    <p:extLst>
      <p:ext uri="{BB962C8B-B14F-4D97-AF65-F5344CB8AC3E}">
        <p14:creationId xmlns:p14="http://schemas.microsoft.com/office/powerpoint/2010/main" val="1575565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2" y="14961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a:t>
            </a:r>
            <a:r>
              <a:rPr lang="en-US" sz="3200" b="1" dirty="0"/>
              <a:t>: Conditional </a:t>
            </a:r>
            <a:r>
              <a:rPr lang="en-US" sz="3200" b="1" dirty="0" smtClean="0"/>
              <a:t>Operator</a:t>
            </a:r>
            <a:endParaRPr lang="en-US" sz="3200" b="1" dirty="0"/>
          </a:p>
        </p:txBody>
      </p:sp>
      <p:sp>
        <p:nvSpPr>
          <p:cNvPr id="4" name="Rectangle 3"/>
          <p:cNvSpPr/>
          <p:nvPr/>
        </p:nvSpPr>
        <p:spPr>
          <a:xfrm>
            <a:off x="0" y="957998"/>
            <a:ext cx="12192000" cy="461665"/>
          </a:xfrm>
          <a:prstGeom prst="rect">
            <a:avLst/>
          </a:prstGeom>
        </p:spPr>
        <p:txBody>
          <a:bodyPr wrap="square">
            <a:spAutoFit/>
          </a:bodyPr>
          <a:lstStyle/>
          <a:p>
            <a:pPr marL="342900" indent="-342900" algn="just">
              <a:buFont typeface="+mj-lt"/>
              <a:buAutoNum type="arabicPeriod"/>
            </a:pPr>
            <a:r>
              <a:rPr lang="en-US" sz="2400" dirty="0"/>
              <a:t>Ternary operator is a conditional operator that works on 3 operands.</a:t>
            </a:r>
          </a:p>
        </p:txBody>
      </p:sp>
      <p:sp>
        <p:nvSpPr>
          <p:cNvPr id="2" name="Rectangle 1"/>
          <p:cNvSpPr>
            <a:spLocks noChangeArrowheads="1"/>
          </p:cNvSpPr>
          <p:nvPr/>
        </p:nvSpPr>
        <p:spPr bwMode="auto">
          <a:xfrm>
            <a:off x="1631853" y="1419663"/>
            <a:ext cx="822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FF0000"/>
                </a:solidFill>
                <a:effectLst/>
                <a:latin typeface="Arial Unicode MS" panose="020B0604020202020204" pitchFamily="34" charset="-128"/>
              </a:rPr>
              <a:t>conditionalexpression</a:t>
            </a:r>
            <a:r>
              <a:rPr kumimoji="0" lang="en-US" sz="2400" b="0" i="0" u="none" strike="noStrike" cap="none" normalizeH="0" baseline="0" dirty="0" smtClean="0">
                <a:ln>
                  <a:noFill/>
                </a:ln>
                <a:solidFill>
                  <a:srgbClr val="FF0000"/>
                </a:solidFill>
                <a:effectLst/>
                <a:latin typeface="Arial Unicode MS" panose="020B0604020202020204" pitchFamily="34" charset="-128"/>
              </a:rPr>
              <a:t> ? expression1 : expression2</a:t>
            </a:r>
            <a:r>
              <a:rPr kumimoji="0" lang="en-US" sz="2400" b="0" i="0" u="none" strike="noStrike" cap="none" normalizeH="0" baseline="0" dirty="0" smtClean="0">
                <a:ln>
                  <a:noFill/>
                </a:ln>
                <a:solidFill>
                  <a:srgbClr val="FF0000"/>
                </a:solidFill>
                <a:effectLst/>
              </a:rPr>
              <a:t> </a:t>
            </a:r>
            <a:endParaRPr kumimoji="0" lang="en-US" sz="2400" b="0" i="0" u="none" strike="noStrike" cap="none" normalizeH="0" baseline="0" dirty="0" smtClean="0">
              <a:ln>
                <a:noFill/>
              </a:ln>
              <a:solidFill>
                <a:srgbClr val="FF0000"/>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28046"/>
            <a:ext cx="12192769" cy="4440040"/>
          </a:xfrm>
          <a:prstGeom prst="rect">
            <a:avLst/>
          </a:prstGeom>
        </p:spPr>
      </p:pic>
    </p:spTree>
    <p:extLst>
      <p:ext uri="{BB962C8B-B14F-4D97-AF65-F5344CB8AC3E}">
        <p14:creationId xmlns:p14="http://schemas.microsoft.com/office/powerpoint/2010/main" val="2477789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11484</TotalTime>
  <Words>2057</Words>
  <Application>Microsoft Office PowerPoint</Application>
  <PresentationFormat>Widescreen</PresentationFormat>
  <Paragraphs>320</Paragraphs>
  <Slides>46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 Unicode MS</vt:lpstr>
      <vt:lpstr>MS PGothic</vt:lpstr>
      <vt:lpstr>Arial</vt:lpstr>
      <vt:lpstr>Calibri</vt:lpstr>
      <vt:lpstr>Calibri Light</vt:lpstr>
      <vt:lpstr>Chiller</vt:lpstr>
      <vt:lpstr>Consolas</vt:lpstr>
      <vt:lpstr>Courier New</vt:lpstr>
      <vt:lpstr>Droid Sans Fallback</vt:lpstr>
      <vt:lpstr>FreeSans</vt:lpstr>
      <vt:lpstr>Liberation Serif</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murali</cp:lastModifiedBy>
  <cp:revision>554</cp:revision>
  <dcterms:created xsi:type="dcterms:W3CDTF">2017-05-19T08:19:07Z</dcterms:created>
  <dcterms:modified xsi:type="dcterms:W3CDTF">2018-12-27T12:14:57Z</dcterms:modified>
</cp:coreProperties>
</file>