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8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80" r:id="rId11"/>
    <p:sldId id="267" r:id="rId12"/>
    <p:sldId id="268" r:id="rId13"/>
    <p:sldId id="269" r:id="rId14"/>
    <p:sldId id="270" r:id="rId15"/>
    <p:sldId id="279" r:id="rId16"/>
    <p:sldId id="271" r:id="rId17"/>
    <p:sldId id="275" r:id="rId18"/>
    <p:sldId id="276" r:id="rId19"/>
    <p:sldId id="282" r:id="rId20"/>
    <p:sldId id="283" r:id="rId21"/>
    <p:sldId id="273" r:id="rId22"/>
    <p:sldId id="290" r:id="rId23"/>
    <p:sldId id="284" r:id="rId24"/>
    <p:sldId id="274" r:id="rId25"/>
    <p:sldId id="277" r:id="rId26"/>
    <p:sldId id="278" r:id="rId27"/>
    <p:sldId id="281" r:id="rId28"/>
    <p:sldId id="287" r:id="rId29"/>
    <p:sldId id="288" r:id="rId30"/>
    <p:sldId id="289" r:id="rId31"/>
    <p:sldId id="285" r:id="rId32"/>
    <p:sldId id="291" r:id="rId33"/>
    <p:sldId id="292" r:id="rId34"/>
    <p:sldId id="293" r:id="rId35"/>
    <p:sldId id="294" r:id="rId36"/>
    <p:sldId id="2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06"/>
    <a:srgbClr val="00ACD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82" autoAdjust="0"/>
  </p:normalViewPr>
  <p:slideViewPr>
    <p:cSldViewPr snapToGrid="0">
      <p:cViewPr>
        <p:scale>
          <a:sx n="57" d="100"/>
          <a:sy n="57" d="100"/>
        </p:scale>
        <p:origin x="119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3F0DB-A8E3-432D-BC92-EEE7BB97802F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C8F77-8D4F-4A91-9F80-D6123489EA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39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2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2C8F77-8D4F-4A91-9F80-D6123489EA8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53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54FA-D11A-45BA-AA6F-F2224592AC6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5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508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09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271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DBE6-9034-4FF6-B407-DDFD9FF1799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8866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77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205E-21D3-49F6-8420-61A4EB34310D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5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22575-9132-4D48-925D-2C4E03066820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78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53A5-B380-443D-9385-8B3EAD5E7A7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7918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ED353-640F-42F4-98F4-8C6F235768BE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8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C53A5-B380-443D-9385-8B3EAD5E7A71}" type="datetime1">
              <a:rPr lang="en-US" smtClean="0"/>
              <a:pPr/>
              <a:t>1/2/2019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AA311-F8B8-413B-ACCD-5A57951484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4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2121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860708"/>
            <a:ext cx="11746523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sz="4400" b="1" dirty="0" smtClean="0">
              <a:solidFill>
                <a:schemeClr val="accent1">
                  <a:lumMod val="75000"/>
                </a:schemeClr>
              </a:solidFill>
              <a:latin typeface="Gill Sans Std"/>
            </a:endParaRPr>
          </a:p>
          <a:p>
            <a:pPr algn="ctr"/>
            <a:r>
              <a:rPr lang="en-US" sz="4400" dirty="0" smtClean="0"/>
              <a:t> </a:t>
            </a:r>
            <a:r>
              <a:rPr lang="en-US" sz="4400" b="1" dirty="0" smtClean="0"/>
              <a:t>Arrays, Strings and Pointers</a:t>
            </a:r>
            <a:endParaRPr lang="en-IN" sz="4400" b="1" dirty="0" smtClean="0"/>
          </a:p>
          <a:p>
            <a:pPr algn="ctr"/>
            <a:endParaRPr lang="en-US" sz="4400" b="1" dirty="0" smtClean="0"/>
          </a:p>
          <a:p>
            <a:pPr algn="ctr"/>
            <a:endParaRPr lang="en-US" sz="2800" b="1" dirty="0" smtClean="0"/>
          </a:p>
          <a:p>
            <a:pPr algn="ctr"/>
            <a:endParaRPr lang="en-US" sz="2800" b="1" dirty="0"/>
          </a:p>
          <a:p>
            <a:pPr algn="ctr"/>
            <a:r>
              <a:rPr lang="en-US" sz="2800" b="1" dirty="0" smtClean="0"/>
              <a:t>Dr. </a:t>
            </a:r>
            <a:r>
              <a:rPr lang="en-US" sz="2800" b="1" dirty="0" err="1" smtClean="0"/>
              <a:t>Murali</a:t>
            </a:r>
            <a:r>
              <a:rPr lang="en-US" sz="2800" b="1" dirty="0" smtClean="0"/>
              <a:t> Krishna </a:t>
            </a:r>
            <a:r>
              <a:rPr lang="en-US" sz="2800" b="1" dirty="0" err="1" smtClean="0"/>
              <a:t>Enduri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Department of CSE</a:t>
            </a:r>
            <a:r>
              <a:rPr lang="en-US" sz="4400" b="1" dirty="0" smtClean="0"/>
              <a:t> 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121"/>
            <a:ext cx="3535680" cy="129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4" y="244121"/>
            <a:ext cx="10293402" cy="62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3200" dirty="0" smtClean="0"/>
              <a:t>Strings</a:t>
            </a:r>
            <a:endParaRPr lang="en-US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0" y="808383"/>
            <a:ext cx="11554264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2400" dirty="0"/>
              <a:t>Strings can be declared like one-dimensional arrays. </a:t>
            </a:r>
          </a:p>
          <a:p>
            <a:pPr lvl="1">
              <a:defRPr/>
            </a:pPr>
            <a:r>
              <a:rPr lang="en-IN" sz="2000" dirty="0"/>
              <a:t>For example,</a:t>
            </a:r>
            <a:br>
              <a:rPr lang="en-IN" sz="2000" dirty="0"/>
            </a:br>
            <a:r>
              <a:rPr lang="en-IN" sz="2000" dirty="0"/>
              <a:t>char </a:t>
            </a:r>
            <a:r>
              <a:rPr lang="en-IN" sz="2000" dirty="0" err="1"/>
              <a:t>str</a:t>
            </a:r>
            <a:r>
              <a:rPr lang="en-IN" sz="2000" dirty="0"/>
              <a:t>[30]; </a:t>
            </a:r>
            <a:br>
              <a:rPr lang="en-IN" sz="2000" dirty="0"/>
            </a:br>
            <a:r>
              <a:rPr lang="en-IN" sz="2000" dirty="0"/>
              <a:t>char text[80];</a:t>
            </a:r>
          </a:p>
          <a:p>
            <a:pPr>
              <a:defRPr/>
            </a:pPr>
            <a:r>
              <a:rPr lang="en-IN" sz="2400" dirty="0"/>
              <a:t>An array formed by characters is a string in C.</a:t>
            </a:r>
          </a:p>
          <a:p>
            <a:pPr>
              <a:defRPr/>
            </a:pPr>
            <a:r>
              <a:rPr lang="en-IN" sz="2400" b="1" dirty="0"/>
              <a:t>The end of the string is marked with a the null </a:t>
            </a:r>
            <a:r>
              <a:rPr lang="en-IN" sz="2400" dirty="0"/>
              <a:t>character.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54" y="2923934"/>
            <a:ext cx="7188590" cy="3753135"/>
          </a:xfrm>
          <a:prstGeom prst="rect">
            <a:avLst/>
          </a:prstGeom>
        </p:spPr>
      </p:pic>
      <p:sp>
        <p:nvSpPr>
          <p:cNvPr id="10" name="Content Placeholder 4"/>
          <p:cNvSpPr>
            <a:spLocks noGrp="1"/>
          </p:cNvSpPr>
          <p:nvPr>
            <p:ph sz="half" idx="1"/>
          </p:nvPr>
        </p:nvSpPr>
        <p:spPr>
          <a:xfrm>
            <a:off x="8022101" y="3293113"/>
            <a:ext cx="4038600" cy="3046728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 smtClean="0"/>
              <a:t>#include 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main()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 smtClean="0"/>
              <a:t>{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 smtClean="0"/>
              <a:t>char s[]=</a:t>
            </a:r>
            <a:r>
              <a:rPr lang="en-US" altLang="en-US" sz="2200" dirty="0" smtClean="0"/>
              <a:t>“</a:t>
            </a:r>
            <a:r>
              <a:rPr lang="en-US" sz="2200" dirty="0" smtClean="0"/>
              <a:t>Hello, World</a:t>
            </a:r>
            <a:r>
              <a:rPr lang="en-US" altLang="en-US" sz="2200" dirty="0" smtClean="0"/>
              <a:t>”</a:t>
            </a:r>
            <a:r>
              <a:rPr lang="en-US" sz="22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 err="1" smtClean="0"/>
              <a:t>printf</a:t>
            </a:r>
            <a:r>
              <a:rPr lang="en-US" sz="2200" dirty="0" smtClean="0"/>
              <a:t>(“%s\</a:t>
            </a:r>
            <a:r>
              <a:rPr lang="en-US" sz="2200" dirty="0" err="1" smtClean="0"/>
              <a:t>n</a:t>
            </a:r>
            <a:r>
              <a:rPr lang="en-US" altLang="en-US" sz="2200" dirty="0" err="1" smtClean="0"/>
              <a:t>”</a:t>
            </a:r>
            <a:r>
              <a:rPr lang="en-US" sz="2200" dirty="0" err="1" smtClean="0"/>
              <a:t>,s</a:t>
            </a:r>
            <a:r>
              <a:rPr lang="en-US" sz="22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 smtClean="0"/>
              <a:t>return </a:t>
            </a:r>
            <a:r>
              <a:rPr lang="en-US" sz="2200" dirty="0" smtClean="0"/>
              <a:t>0;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sz="2200" dirty="0" smtClean="0"/>
              <a:t>}</a:t>
            </a: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0101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2900" b="1" i="1" cap="all" spc="200" dirty="0">
                <a:solidFill>
                  <a:srgbClr val="FFFFFF"/>
                </a:solidFill>
                <a:latin typeface="Franklin Gothic Medium"/>
                <a:ea typeface="+mj-ea"/>
                <a:cs typeface="+mj-cs"/>
              </a:rPr>
              <a:t>Copying a string into another</a:t>
            </a:r>
            <a:endParaRPr lang="en-US" sz="3200" b="1" dirty="0"/>
          </a:p>
        </p:txBody>
      </p:sp>
      <p:sp>
        <p:nvSpPr>
          <p:cNvPr id="3" name="Rectangle 2"/>
          <p:cNvSpPr/>
          <p:nvPr/>
        </p:nvSpPr>
        <p:spPr>
          <a:xfrm>
            <a:off x="253217" y="938975"/>
            <a:ext cx="11296357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Since C never lets entire arrays to be assigned, the </a:t>
            </a:r>
            <a:r>
              <a:rPr lang="en-US" sz="2200" dirty="0" err="1"/>
              <a:t>strcpy</a:t>
            </a:r>
            <a:r>
              <a:rPr lang="en-US" sz="2200" dirty="0"/>
              <a:t>() function can be used to copy one string to another.</a:t>
            </a:r>
          </a:p>
        </p:txBody>
      </p:sp>
      <p:sp>
        <p:nvSpPr>
          <p:cNvPr id="6" name="Rectangle 5"/>
          <p:cNvSpPr/>
          <p:nvPr/>
        </p:nvSpPr>
        <p:spPr>
          <a:xfrm>
            <a:off x="-900335" y="1771298"/>
            <a:ext cx="4684544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2">
              <a:lnSpc>
                <a:spcPct val="90000"/>
              </a:lnSpc>
            </a:pPr>
            <a:r>
              <a:rPr lang="en-US" sz="2200" dirty="0" smtClean="0"/>
              <a:t>#include&lt;</a:t>
            </a:r>
            <a:r>
              <a:rPr lang="en-US" sz="2200" dirty="0" err="1" smtClean="0"/>
              <a:t>stdio.h</a:t>
            </a:r>
            <a:r>
              <a:rPr lang="en-US" sz="2200" dirty="0" smtClean="0"/>
              <a:t>&gt;</a:t>
            </a:r>
          </a:p>
          <a:p>
            <a:pPr lvl="2">
              <a:lnSpc>
                <a:spcPct val="90000"/>
              </a:lnSpc>
            </a:pPr>
            <a:r>
              <a:rPr lang="en-US" sz="2200" dirty="0" smtClean="0"/>
              <a:t>#</a:t>
            </a:r>
            <a:r>
              <a:rPr lang="en-US" sz="2200" dirty="0"/>
              <a:t>include &lt;</a:t>
            </a:r>
            <a:r>
              <a:rPr lang="en-US" sz="2200" dirty="0" err="1"/>
              <a:t>string.h</a:t>
            </a:r>
            <a:r>
              <a:rPr lang="en-US" sz="2200" dirty="0" smtClean="0"/>
              <a:t>&gt;</a:t>
            </a:r>
            <a:endParaRPr lang="en-US" sz="2200" dirty="0"/>
          </a:p>
          <a:p>
            <a:pPr lvl="2">
              <a:lnSpc>
                <a:spcPct val="90000"/>
              </a:lnSpc>
            </a:pP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{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char s1[] =</a:t>
            </a:r>
            <a:r>
              <a:rPr lang="en-US" altLang="en-US" sz="2200" dirty="0"/>
              <a:t>“</a:t>
            </a:r>
            <a:r>
              <a:rPr lang="en-US" sz="2200" dirty="0"/>
              <a:t>Hello, world!</a:t>
            </a:r>
            <a:r>
              <a:rPr lang="en-US" altLang="en-US" sz="2200" dirty="0"/>
              <a:t>”</a:t>
            </a:r>
            <a:r>
              <a:rPr lang="en-US" sz="2200" dirty="0"/>
              <a:t>;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char s2[20];</a:t>
            </a:r>
          </a:p>
          <a:p>
            <a:pPr lvl="2">
              <a:lnSpc>
                <a:spcPct val="90000"/>
              </a:lnSpc>
            </a:pPr>
            <a:r>
              <a:rPr lang="en-US" sz="2200" dirty="0" err="1"/>
              <a:t>strcpy</a:t>
            </a:r>
            <a:r>
              <a:rPr lang="en-US" sz="2200" dirty="0"/>
              <a:t>(s2, s1);</a:t>
            </a:r>
          </a:p>
          <a:p>
            <a:pPr lvl="2">
              <a:lnSpc>
                <a:spcPct val="90000"/>
              </a:lnSpc>
            </a:pPr>
            <a:r>
              <a:rPr lang="en-US" sz="2200" dirty="0" err="1" smtClean="0"/>
              <a:t>printf</a:t>
            </a:r>
            <a:r>
              <a:rPr lang="en-US" sz="2200" dirty="0" smtClean="0"/>
              <a:t> (“%s”,s2</a:t>
            </a:r>
            <a:r>
              <a:rPr lang="en-US" sz="2200" dirty="0"/>
              <a:t>);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return 0;</a:t>
            </a:r>
          </a:p>
          <a:p>
            <a:pPr lvl="2">
              <a:lnSpc>
                <a:spcPct val="90000"/>
              </a:lnSpc>
            </a:pPr>
            <a:r>
              <a:rPr lang="en-US" sz="2200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944" y="1771298"/>
            <a:ext cx="5214855" cy="51516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66490" y="1369073"/>
            <a:ext cx="4429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Copy String Manually Without Using </a:t>
            </a:r>
            <a:r>
              <a:rPr lang="en-US" b="1" dirty="0" err="1"/>
              <a:t>strcpy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953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1" y="98474"/>
            <a:ext cx="9896851" cy="662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48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5" y="235634"/>
            <a:ext cx="7145070" cy="64858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096" y="235634"/>
            <a:ext cx="2895307" cy="6131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7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Practice problems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-18757" y="939444"/>
            <a:ext cx="1219199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200" dirty="0"/>
              <a:t>Write a </a:t>
            </a:r>
            <a:r>
              <a:rPr lang="en-US" sz="2200" dirty="0" smtClean="0"/>
              <a:t>C </a:t>
            </a:r>
            <a:r>
              <a:rPr lang="en-US" sz="2200" dirty="0"/>
              <a:t>program  to create a </a:t>
            </a:r>
            <a:r>
              <a:rPr lang="en-US" sz="2200" dirty="0" smtClean="0"/>
              <a:t>array </a:t>
            </a:r>
            <a:r>
              <a:rPr lang="en-US" sz="2200" dirty="0"/>
              <a:t>of n numbers (user input from keyboard</a:t>
            </a:r>
            <a:r>
              <a:rPr lang="en-US" sz="2200" dirty="0" smtClean="0"/>
              <a:t>) where n is given as input from user.</a:t>
            </a: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Write a </a:t>
            </a:r>
            <a:r>
              <a:rPr lang="en-US" sz="2200" dirty="0" smtClean="0"/>
              <a:t>C </a:t>
            </a:r>
            <a:r>
              <a:rPr lang="en-US" sz="2200" dirty="0"/>
              <a:t>program to sum all the numbers in </a:t>
            </a:r>
            <a:r>
              <a:rPr lang="en-US" sz="2200" dirty="0" smtClean="0"/>
              <a:t>an array.</a:t>
            </a: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Write a </a:t>
            </a:r>
            <a:r>
              <a:rPr lang="en-US" sz="2200" dirty="0" smtClean="0"/>
              <a:t>C program </a:t>
            </a:r>
            <a:r>
              <a:rPr lang="en-US" sz="2200" dirty="0"/>
              <a:t>to multiply all the numbers in </a:t>
            </a:r>
            <a:r>
              <a:rPr lang="en-US" sz="2200" dirty="0" smtClean="0"/>
              <a:t>an array.</a:t>
            </a:r>
            <a:endParaRPr lang="en-US" sz="2200" dirty="0"/>
          </a:p>
          <a:p>
            <a:pPr marL="342900" indent="-342900">
              <a:buFontTx/>
              <a:buAutoNum type="arabicPeriod"/>
            </a:pPr>
            <a:r>
              <a:rPr lang="en-US" sz="2200" dirty="0"/>
              <a:t>Write a </a:t>
            </a:r>
            <a:r>
              <a:rPr lang="en-US" sz="2200" dirty="0" smtClean="0"/>
              <a:t>C </a:t>
            </a:r>
            <a:r>
              <a:rPr lang="en-US" sz="2200" dirty="0"/>
              <a:t>program to print the even numbers from a given </a:t>
            </a:r>
            <a:r>
              <a:rPr lang="en-US" sz="2200" dirty="0" smtClean="0"/>
              <a:t>array.</a:t>
            </a: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Write a </a:t>
            </a:r>
            <a:r>
              <a:rPr lang="en-US" sz="2200" dirty="0" smtClean="0"/>
              <a:t>C program </a:t>
            </a:r>
            <a:r>
              <a:rPr lang="en-US" sz="2200" dirty="0"/>
              <a:t>that takes </a:t>
            </a:r>
            <a:r>
              <a:rPr lang="en-US" sz="2200" dirty="0" smtClean="0"/>
              <a:t>an array </a:t>
            </a:r>
            <a:r>
              <a:rPr lang="en-US" sz="2200" dirty="0"/>
              <a:t>and returns a new </a:t>
            </a:r>
            <a:r>
              <a:rPr lang="en-US" sz="2200" dirty="0" smtClean="0"/>
              <a:t>array </a:t>
            </a:r>
            <a:r>
              <a:rPr lang="en-US" sz="2200" dirty="0"/>
              <a:t>with unique elements of the first </a:t>
            </a:r>
            <a:r>
              <a:rPr lang="en-US" sz="2200" dirty="0" smtClean="0"/>
              <a:t>array. </a:t>
            </a: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Find the maximum element in </a:t>
            </a:r>
            <a:r>
              <a:rPr lang="en-US" sz="2200" dirty="0" smtClean="0"/>
              <a:t>an array.</a:t>
            </a:r>
            <a:endParaRPr lang="en-US" sz="2200" dirty="0"/>
          </a:p>
          <a:p>
            <a:pPr marL="342900" indent="-342900">
              <a:buAutoNum type="arabicPeriod"/>
            </a:pPr>
            <a:r>
              <a:rPr lang="en-US" sz="2200" dirty="0"/>
              <a:t>Print the alternate elements from </a:t>
            </a:r>
            <a:r>
              <a:rPr lang="en-US" sz="2200" dirty="0" smtClean="0"/>
              <a:t>an array.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Write a </a:t>
            </a:r>
            <a:r>
              <a:rPr lang="en-IN" sz="2400" dirty="0" smtClean="0"/>
              <a:t>C program </a:t>
            </a:r>
            <a:r>
              <a:rPr lang="en-IN" sz="2400" dirty="0"/>
              <a:t>to print a specified </a:t>
            </a:r>
            <a:r>
              <a:rPr lang="en-IN" sz="2400" dirty="0" smtClean="0"/>
              <a:t>array </a:t>
            </a:r>
            <a:r>
              <a:rPr lang="en-IN" sz="2400" dirty="0"/>
              <a:t>after removing the 0th, 4th and 5th elements. Example: Input: </a:t>
            </a:r>
            <a:r>
              <a:rPr lang="en-IN" sz="2400" dirty="0" smtClean="0"/>
              <a:t>5,55,60,70,46,78,90, </a:t>
            </a:r>
            <a:r>
              <a:rPr lang="en-IN" sz="2400" dirty="0"/>
              <a:t>Output: </a:t>
            </a:r>
            <a:r>
              <a:rPr lang="en-IN" sz="2400" dirty="0" smtClean="0"/>
              <a:t>55,60,70,90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smtClean="0"/>
              <a:t>Write </a:t>
            </a:r>
            <a:r>
              <a:rPr lang="en-IN" sz="2400" dirty="0"/>
              <a:t>a </a:t>
            </a:r>
            <a:r>
              <a:rPr lang="en-IN" sz="2400" dirty="0" smtClean="0"/>
              <a:t>C program </a:t>
            </a:r>
            <a:r>
              <a:rPr lang="en-IN" sz="2400" dirty="0"/>
              <a:t>to create </a:t>
            </a:r>
            <a:r>
              <a:rPr lang="en-IN" sz="2400" dirty="0" smtClean="0"/>
              <a:t>an array </a:t>
            </a:r>
            <a:r>
              <a:rPr lang="en-IN" sz="2400" dirty="0"/>
              <a:t>of each digit is a element in a </a:t>
            </a:r>
            <a:r>
              <a:rPr lang="en-IN" sz="2400" dirty="0" smtClean="0"/>
              <a:t>array </a:t>
            </a:r>
            <a:r>
              <a:rPr lang="en-IN" sz="2400" dirty="0"/>
              <a:t>from a number. Example: Input: 5467, Output: </a:t>
            </a:r>
            <a:r>
              <a:rPr lang="en-IN" sz="2400" dirty="0" smtClean="0"/>
              <a:t>5,4,6,7 </a:t>
            </a:r>
            <a:r>
              <a:rPr lang="en-IN" sz="2400" dirty="0">
                <a:solidFill>
                  <a:srgbClr val="FF0000"/>
                </a:solidFill>
              </a:rPr>
              <a:t>(hint: while loop with % and //)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Write a </a:t>
            </a:r>
            <a:r>
              <a:rPr lang="en-IN" sz="2400" dirty="0" smtClean="0"/>
              <a:t>C program </a:t>
            </a:r>
            <a:r>
              <a:rPr lang="en-IN" sz="2400" dirty="0"/>
              <a:t>to form a number from a given </a:t>
            </a:r>
            <a:r>
              <a:rPr lang="en-IN" sz="2400" dirty="0" smtClean="0"/>
              <a:t>array </a:t>
            </a:r>
            <a:r>
              <a:rPr lang="en-IN" sz="2400" dirty="0"/>
              <a:t>of digits Example: Input: </a:t>
            </a:r>
            <a:r>
              <a:rPr lang="en-IN" sz="2400" dirty="0" smtClean="0"/>
              <a:t>5</a:t>
            </a:r>
            <a:r>
              <a:rPr lang="en-IN" sz="2400" dirty="0"/>
              <a:t>, 4, 6, </a:t>
            </a:r>
            <a:r>
              <a:rPr lang="en-IN" sz="2400" dirty="0" smtClean="0"/>
              <a:t>7, </a:t>
            </a:r>
            <a:r>
              <a:rPr lang="en-IN" sz="2400" dirty="0"/>
              <a:t>Output: 5467 </a:t>
            </a:r>
            <a:r>
              <a:rPr lang="en-IN" sz="2400" dirty="0">
                <a:solidFill>
                  <a:srgbClr val="FF0000"/>
                </a:solidFill>
              </a:rPr>
              <a:t>(hint: for </a:t>
            </a:r>
            <a:r>
              <a:rPr lang="en-IN" sz="2400" dirty="0" smtClean="0">
                <a:solidFill>
                  <a:srgbClr val="FF0000"/>
                </a:solidFill>
              </a:rPr>
              <a:t>loop)</a:t>
            </a:r>
            <a:endParaRPr lang="en-IN" sz="2400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Write a </a:t>
            </a:r>
            <a:r>
              <a:rPr lang="en-IN" sz="2400" dirty="0" smtClean="0"/>
              <a:t>C </a:t>
            </a:r>
            <a:r>
              <a:rPr lang="en-IN" sz="2400" dirty="0"/>
              <a:t>program to convert a list of characters into a string. Example: Input</a:t>
            </a:r>
            <a:r>
              <a:rPr lang="en-IN" sz="2400" dirty="0" smtClean="0"/>
              <a:t>: ‘</a:t>
            </a:r>
            <a:r>
              <a:rPr lang="en-IN" sz="2400" dirty="0"/>
              <a:t>s’, ’t’, ’r’, ’</a:t>
            </a:r>
            <a:r>
              <a:rPr lang="en-IN" sz="2400" dirty="0" err="1"/>
              <a:t>i</a:t>
            </a:r>
            <a:r>
              <a:rPr lang="en-IN" sz="2400" dirty="0"/>
              <a:t>’, ’n’, ’g</a:t>
            </a:r>
            <a:r>
              <a:rPr lang="en-IN" sz="2400" dirty="0" smtClean="0"/>
              <a:t>’, </a:t>
            </a:r>
            <a:r>
              <a:rPr lang="en-IN" sz="2400" dirty="0"/>
              <a:t>Output: string</a:t>
            </a:r>
            <a:r>
              <a:rPr lang="en-IN" sz="24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1176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Pointers</a:t>
            </a:r>
            <a:endParaRPr lang="en-US" sz="3200" b="1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260412" y="849283"/>
            <a:ext cx="11633662" cy="5267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A </a:t>
            </a:r>
            <a:r>
              <a:rPr lang="en-US" i="1" dirty="0" smtClean="0"/>
              <a:t>pointer</a:t>
            </a:r>
            <a:r>
              <a:rPr lang="en-US" dirty="0" smtClean="0"/>
              <a:t> is a reference to another variable (memory location) in a program</a:t>
            </a:r>
          </a:p>
          <a:p>
            <a:pPr lvl="1"/>
            <a:r>
              <a:rPr lang="en-US" dirty="0" smtClean="0"/>
              <a:t>Used to change variables inside a function (reference parameters)</a:t>
            </a:r>
          </a:p>
          <a:p>
            <a:pPr lvl="1"/>
            <a:r>
              <a:rPr lang="en-US" dirty="0" smtClean="0"/>
              <a:t>Used to remember a particular member of a group (such as an array)</a:t>
            </a:r>
          </a:p>
          <a:p>
            <a:pPr lvl="1"/>
            <a:r>
              <a:rPr lang="en-US" dirty="0" smtClean="0"/>
              <a:t>Used in dynamic (on-the-fly) memory allocation (especially of arrays)</a:t>
            </a:r>
          </a:p>
          <a:p>
            <a:pPr lvl="1"/>
            <a:r>
              <a:rPr lang="en-US" dirty="0" smtClean="0"/>
              <a:t>Used in building complex data structures (linked lists, stacks, queues, trees, etc.)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12" y="2953979"/>
            <a:ext cx="11111399" cy="389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/>
              <a:t>Pointers</a:t>
            </a:r>
            <a:endParaRPr lang="en-US" sz="3200" b="1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40678" y="808383"/>
            <a:ext cx="11862900" cy="5707966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char pointer points to a single byte.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 </a:t>
            </a:r>
            <a:r>
              <a:rPr lang="en-US" dirty="0" err="1" smtClean="0"/>
              <a:t>int</a:t>
            </a:r>
            <a:r>
              <a:rPr lang="en-US" dirty="0" smtClean="0"/>
              <a:t> pointer points to first of the four bytes.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 pointer itself has an address where it is stored in the memory. Pointers are usually four bytes.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dirty="0" smtClean="0"/>
              <a:t>* is called the dereference </a:t>
            </a:r>
            <a:r>
              <a:rPr lang="en-US" dirty="0" smtClean="0"/>
              <a:t>operator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*p gives the value pointed by p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 smtClean="0"/>
              <a:t>							    	</a:t>
            </a:r>
          </a:p>
          <a:p>
            <a:pPr>
              <a:buNone/>
              <a:defRPr/>
            </a:pPr>
            <a:r>
              <a:rPr lang="en-US" dirty="0" smtClean="0"/>
              <a:t>					</a:t>
            </a:r>
            <a:r>
              <a:rPr lang="en-US" dirty="0" smtClean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&amp; (ampersand) is called the reference operator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&amp;</a:t>
            </a:r>
            <a:r>
              <a:rPr lang="en-US" dirty="0" err="1" smtClean="0"/>
              <a:t>i</a:t>
            </a:r>
            <a:r>
              <a:rPr lang="en-US" dirty="0" smtClean="0"/>
              <a:t> returns the address of variable </a:t>
            </a:r>
            <a:r>
              <a:rPr lang="en-US" dirty="0" err="1" smtClean="0"/>
              <a:t>i</a:t>
            </a:r>
            <a:endParaRPr lang="en-US" dirty="0" smtClean="0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829993" y="2669594"/>
            <a:ext cx="2386786" cy="3693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/>
              <a:t>int *p; </a:t>
            </a:r>
            <a:r>
              <a:rPr lang="en-US">
                <a:sym typeface="Wingdings" panose="05000000000000000000" pitchFamily="2" charset="2"/>
              </a:rPr>
              <a:t> </a:t>
            </a:r>
            <a:r>
              <a:rPr lang="en-US"/>
              <a:t>int* p;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97280" y="4454472"/>
            <a:ext cx="1520052" cy="6463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en-US" dirty="0"/>
              <a:t> 4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p = &amp;</a:t>
            </a:r>
            <a:r>
              <a:rPr lang="en-US" dirty="0" err="1"/>
              <a:t>i</a:t>
            </a:r>
            <a:r>
              <a:rPr lang="en-US" dirty="0"/>
              <a:t>;	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378483" y="3057984"/>
            <a:ext cx="2209800" cy="762000"/>
            <a:chOff x="4495800" y="4419600"/>
            <a:chExt cx="2209800" cy="762000"/>
          </a:xfrm>
        </p:grpSpPr>
        <p:sp>
          <p:nvSpPr>
            <p:cNvPr id="18" name="Oval 17"/>
            <p:cNvSpPr/>
            <p:nvPr/>
          </p:nvSpPr>
          <p:spPr>
            <a:xfrm>
              <a:off x="6096000" y="4419600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495800" y="4876800"/>
              <a:ext cx="6096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20" name="Curved Connector 19"/>
            <p:cNvCxnSpPr/>
            <p:nvPr/>
          </p:nvCxnSpPr>
          <p:spPr>
            <a:xfrm flipV="1">
              <a:off x="4876800" y="4572000"/>
              <a:ext cx="1143000" cy="4572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/>
          <p:cNvSpPr/>
          <p:nvPr/>
        </p:nvSpPr>
        <p:spPr>
          <a:xfrm>
            <a:off x="10106191" y="3044467"/>
            <a:ext cx="354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504659" y="3376301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i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530036" y="3827519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9085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0" y="0"/>
            <a:ext cx="11353800" cy="30590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dirty="0" smtClean="0"/>
              <a:t>Basic syntax: </a:t>
            </a:r>
            <a:r>
              <a:rPr lang="en-US" i="1" dirty="0" smtClean="0"/>
              <a:t>Type</a:t>
            </a:r>
            <a:r>
              <a:rPr lang="en-US" dirty="0" smtClean="0"/>
              <a:t> *</a:t>
            </a:r>
            <a:r>
              <a:rPr lang="en-US" i="1" dirty="0" smtClean="0"/>
              <a:t>Name</a:t>
            </a:r>
          </a:p>
          <a:p>
            <a:pPr>
              <a:buFontTx/>
              <a:buNone/>
            </a:pPr>
            <a:r>
              <a:rPr lang="en-US" dirty="0" smtClean="0"/>
              <a:t>Examples:</a:t>
            </a:r>
          </a:p>
          <a:p>
            <a:pPr lvl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*P;	/* P is </a:t>
            </a:r>
            <a:r>
              <a:rPr lang="en-US" dirty="0" err="1" smtClean="0"/>
              <a:t>var</a:t>
            </a:r>
            <a:r>
              <a:rPr lang="en-US" dirty="0" smtClean="0"/>
              <a:t> that can point to an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*/</a:t>
            </a:r>
          </a:p>
          <a:p>
            <a:pPr lvl="1">
              <a:buFontTx/>
              <a:buNone/>
            </a:pPr>
            <a:r>
              <a:rPr lang="en-US" dirty="0" smtClean="0"/>
              <a:t>float *Q;	/* Q is a float pointer */</a:t>
            </a:r>
          </a:p>
          <a:p>
            <a:pPr lvl="1">
              <a:buFontTx/>
              <a:buNone/>
            </a:pPr>
            <a:r>
              <a:rPr lang="en-US" dirty="0" smtClean="0"/>
              <a:t>char *R;	/* R is a char pointer */</a:t>
            </a:r>
          </a:p>
          <a:p>
            <a:pPr>
              <a:buFontTx/>
              <a:buNone/>
            </a:pPr>
            <a:r>
              <a:rPr lang="en-US" dirty="0" smtClean="0"/>
              <a:t>Complex example:</a:t>
            </a:r>
          </a:p>
          <a:p>
            <a:pPr lvl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*AP[5];	/* AP is an array of 5 pointers to </a:t>
            </a:r>
            <a:r>
              <a:rPr lang="en-US" dirty="0" err="1" smtClean="0"/>
              <a:t>ints</a:t>
            </a:r>
            <a:r>
              <a:rPr lang="en-US" dirty="0" smtClean="0"/>
              <a:t> */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76901" y="3374480"/>
            <a:ext cx="6515100" cy="3380246"/>
          </a:xfrm>
          <a:prstGeom prst="rect">
            <a:avLst/>
          </a:prstGeom>
        </p:spPr>
        <p:txBody>
          <a:bodyPr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x = 1, y = 2, z[10];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*</a:t>
            </a:r>
            <a:r>
              <a:rPr lang="en-US" sz="2400" dirty="0" err="1" smtClean="0"/>
              <a:t>ip</a:t>
            </a:r>
            <a:r>
              <a:rPr lang="en-US" sz="2400" dirty="0" smtClean="0"/>
              <a:t>;		/* A pointer to an </a:t>
            </a:r>
            <a:r>
              <a:rPr lang="en-US" sz="2400" dirty="0" err="1" smtClean="0"/>
              <a:t>int</a:t>
            </a:r>
            <a:r>
              <a:rPr lang="en-US" sz="2400" dirty="0" smtClean="0"/>
              <a:t> */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ip</a:t>
            </a:r>
            <a:r>
              <a:rPr lang="en-US" sz="2400" dirty="0" smtClean="0"/>
              <a:t> = &amp;x;		/* Address of x */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y = *</a:t>
            </a:r>
            <a:r>
              <a:rPr lang="en-US" sz="2400" dirty="0" err="1" smtClean="0"/>
              <a:t>ip</a:t>
            </a:r>
            <a:r>
              <a:rPr lang="en-US" sz="2400" dirty="0" smtClean="0"/>
              <a:t>;		/* Content of </a:t>
            </a:r>
            <a:r>
              <a:rPr lang="en-US" sz="2400" dirty="0" err="1" smtClean="0"/>
              <a:t>ip</a:t>
            </a:r>
            <a:r>
              <a:rPr lang="en-US" sz="2400" dirty="0" smtClean="0"/>
              <a:t> */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*</a:t>
            </a:r>
            <a:r>
              <a:rPr lang="en-US" sz="2400" dirty="0" err="1" smtClean="0"/>
              <a:t>ip</a:t>
            </a:r>
            <a:r>
              <a:rPr lang="en-US" sz="2400" dirty="0" smtClean="0"/>
              <a:t> = 0;		/* Clear where </a:t>
            </a:r>
            <a:r>
              <a:rPr lang="en-US" sz="2400" dirty="0" err="1" smtClean="0"/>
              <a:t>ip</a:t>
            </a:r>
            <a:r>
              <a:rPr lang="en-US" sz="2400" dirty="0" smtClean="0"/>
              <a:t> points */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ip</a:t>
            </a:r>
            <a:r>
              <a:rPr lang="en-US" sz="2400" dirty="0" smtClean="0"/>
              <a:t> = &amp;z[0];		/* Address of first element </a:t>
            </a:r>
            <a:br>
              <a:rPr lang="en-US" sz="2400" dirty="0" smtClean="0"/>
            </a:br>
            <a:r>
              <a:rPr lang="en-US" sz="2400" dirty="0" smtClean="0"/>
              <a:t>				of z */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406953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22958" y="69371"/>
            <a:ext cx="567501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*p;</a:t>
            </a:r>
          </a:p>
          <a:p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/>
              <a:t>var</a:t>
            </a:r>
            <a:r>
              <a:rPr lang="en-US" sz="2200" dirty="0"/>
              <a:t> = 10;</a:t>
            </a:r>
          </a:p>
          <a:p>
            <a:r>
              <a:rPr lang="en-US" sz="2200" dirty="0" smtClean="0"/>
              <a:t>p</a:t>
            </a:r>
            <a:r>
              <a:rPr lang="en-US" sz="2200" dirty="0"/>
              <a:t>= &amp;</a:t>
            </a:r>
            <a:r>
              <a:rPr lang="en-US" sz="2200" dirty="0" err="1"/>
              <a:t>var</a:t>
            </a:r>
            <a:r>
              <a:rPr lang="en-US" sz="2200" dirty="0"/>
              <a:t>;</a:t>
            </a:r>
          </a:p>
          <a:p>
            <a:endParaRPr lang="en-US" sz="2200" dirty="0"/>
          </a:p>
          <a:p>
            <a:r>
              <a:rPr lang="en-US" sz="2200" dirty="0" err="1" smtClean="0"/>
              <a:t>printf</a:t>
            </a:r>
            <a:r>
              <a:rPr lang="en-US" sz="2200" dirty="0"/>
              <a:t>("Value of variable </a:t>
            </a:r>
            <a:r>
              <a:rPr lang="en-US" sz="2200" dirty="0" err="1"/>
              <a:t>var</a:t>
            </a:r>
            <a:r>
              <a:rPr lang="en-US" sz="2200" dirty="0"/>
              <a:t> is: %d", </a:t>
            </a:r>
            <a:r>
              <a:rPr lang="en-US" sz="2200" dirty="0" err="1"/>
              <a:t>var</a:t>
            </a:r>
            <a:r>
              <a:rPr lang="en-US" sz="2200" dirty="0"/>
              <a:t>);</a:t>
            </a:r>
          </a:p>
          <a:p>
            <a:r>
              <a:rPr lang="en-US" sz="2200" dirty="0" err="1" smtClean="0"/>
              <a:t>printf</a:t>
            </a:r>
            <a:r>
              <a:rPr lang="en-US" sz="2200" dirty="0"/>
              <a:t>("\</a:t>
            </a:r>
            <a:r>
              <a:rPr lang="en-US" sz="2200" dirty="0" err="1"/>
              <a:t>nValue</a:t>
            </a:r>
            <a:r>
              <a:rPr lang="en-US" sz="2200" dirty="0"/>
              <a:t> of variable </a:t>
            </a:r>
            <a:r>
              <a:rPr lang="en-US" sz="2200" dirty="0" err="1"/>
              <a:t>var</a:t>
            </a:r>
            <a:r>
              <a:rPr lang="en-US" sz="2200" dirty="0"/>
              <a:t> is: %d", *p);</a:t>
            </a:r>
          </a:p>
          <a:p>
            <a:r>
              <a:rPr lang="en-US" sz="2200" dirty="0" err="1" smtClean="0"/>
              <a:t>printf</a:t>
            </a:r>
            <a:r>
              <a:rPr lang="en-US" sz="2200" dirty="0"/>
              <a:t>("\</a:t>
            </a:r>
            <a:r>
              <a:rPr lang="en-US" sz="2200" dirty="0" err="1"/>
              <a:t>nAddress</a:t>
            </a:r>
            <a:r>
              <a:rPr lang="en-US" sz="2200" dirty="0"/>
              <a:t> of variable </a:t>
            </a:r>
            <a:r>
              <a:rPr lang="en-US" sz="2200" dirty="0" err="1"/>
              <a:t>var</a:t>
            </a:r>
            <a:r>
              <a:rPr lang="en-US" sz="2200" dirty="0"/>
              <a:t> is: %p", &amp;</a:t>
            </a:r>
            <a:r>
              <a:rPr lang="en-US" sz="2200" dirty="0" err="1"/>
              <a:t>var</a:t>
            </a:r>
            <a:r>
              <a:rPr lang="en-US" sz="2200" dirty="0"/>
              <a:t>);</a:t>
            </a:r>
          </a:p>
          <a:p>
            <a:r>
              <a:rPr lang="en-US" sz="2200" dirty="0" err="1" smtClean="0"/>
              <a:t>printf</a:t>
            </a:r>
            <a:r>
              <a:rPr lang="en-US" sz="2200" dirty="0"/>
              <a:t>("\</a:t>
            </a:r>
            <a:r>
              <a:rPr lang="en-US" sz="2200" dirty="0" err="1"/>
              <a:t>nAddress</a:t>
            </a:r>
            <a:r>
              <a:rPr lang="en-US" sz="2200" dirty="0"/>
              <a:t> of variable </a:t>
            </a:r>
            <a:r>
              <a:rPr lang="en-US" sz="2200" dirty="0" err="1"/>
              <a:t>var</a:t>
            </a:r>
            <a:r>
              <a:rPr lang="en-US" sz="2200" dirty="0"/>
              <a:t> is: %p", p);</a:t>
            </a:r>
          </a:p>
          <a:p>
            <a:r>
              <a:rPr lang="en-US" sz="2200" dirty="0" err="1" smtClean="0"/>
              <a:t>printf</a:t>
            </a:r>
            <a:r>
              <a:rPr lang="en-US" sz="2200" dirty="0"/>
              <a:t>("\</a:t>
            </a:r>
            <a:r>
              <a:rPr lang="en-US" sz="2200" dirty="0" err="1"/>
              <a:t>nAddress</a:t>
            </a:r>
            <a:r>
              <a:rPr lang="en-US" sz="2200" dirty="0"/>
              <a:t> of pointer p is: %p", &amp;p);</a:t>
            </a:r>
          </a:p>
          <a:p>
            <a:r>
              <a:rPr lang="en-US" sz="2200" dirty="0" smtClean="0"/>
              <a:t>return </a:t>
            </a:r>
            <a:r>
              <a:rPr lang="en-US" sz="2200" dirty="0"/>
              <a:t>0;</a:t>
            </a:r>
          </a:p>
          <a:p>
            <a:r>
              <a:rPr lang="en-US" sz="2200" dirty="0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941"/>
            <a:ext cx="4765963" cy="18200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138" y="655745"/>
            <a:ext cx="6861862" cy="41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87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3200" dirty="0" smtClean="0"/>
              <a:t>Arrays</a:t>
            </a:r>
            <a:endParaRPr lang="en-US" sz="3200" b="1" dirty="0"/>
          </a:p>
        </p:txBody>
      </p:sp>
      <p:sp>
        <p:nvSpPr>
          <p:cNvPr id="2" name="Rectangle 1"/>
          <p:cNvSpPr/>
          <p:nvPr/>
        </p:nvSpPr>
        <p:spPr>
          <a:xfrm>
            <a:off x="0" y="917126"/>
            <a:ext cx="1190126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Array is a collection of variables of the same type that are referred to through a common </a:t>
            </a:r>
            <a:r>
              <a:rPr lang="en-US" sz="2000" dirty="0" smtClean="0"/>
              <a:t>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Arrays </a:t>
            </a:r>
            <a:r>
              <a:rPr lang="en-US" sz="2000" dirty="0"/>
              <a:t>offer a convenient means of grouping together </a:t>
            </a:r>
            <a:r>
              <a:rPr lang="en-US" sz="2000" dirty="0" smtClean="0"/>
              <a:t>several related </a:t>
            </a:r>
            <a:r>
              <a:rPr lang="en-US" sz="2000" dirty="0"/>
              <a:t>variables, in one dimension or more dimensions:</a:t>
            </a:r>
            <a:endParaRPr lang="en-US" sz="2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69741" y="2219179"/>
            <a:ext cx="8229600" cy="4525963"/>
          </a:xfrm>
        </p:spPr>
        <p:txBody>
          <a:bodyPr/>
          <a:lstStyle/>
          <a:p>
            <a:r>
              <a:rPr lang="en-US" dirty="0" smtClean="0"/>
              <a:t>Declaration</a:t>
            </a:r>
            <a:endParaRPr lang="en-US" dirty="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dirty="0" err="1" smtClean="0"/>
              <a:t>datatype</a:t>
            </a:r>
            <a:r>
              <a:rPr lang="en-US" dirty="0" smtClean="0"/>
              <a:t> </a:t>
            </a:r>
            <a:r>
              <a:rPr lang="en-US" dirty="0" err="1" smtClean="0"/>
              <a:t>var_name</a:t>
            </a:r>
            <a:r>
              <a:rPr lang="en-US" dirty="0" smtClean="0"/>
              <a:t>[size]</a:t>
            </a:r>
          </a:p>
          <a:p>
            <a:pPr lvl="1">
              <a:buFont typeface="Arial" panose="020B0604020202020204" pitchFamily="34" charset="0"/>
              <a:buNone/>
            </a:pPr>
            <a:endParaRPr lang="en-US" dirty="0" smtClean="0"/>
          </a:p>
          <a:p>
            <a:pPr lvl="1">
              <a:buFont typeface="Arial" panose="020B0604020202020204" pitchFamily="34" charset="0"/>
              <a:buNone/>
            </a:pPr>
            <a:r>
              <a:rPr lang="en-US" dirty="0" err="1" smtClean="0"/>
              <a:t>e.g</a:t>
            </a:r>
            <a:r>
              <a:rPr lang="en-US" dirty="0" smtClean="0"/>
              <a:t> 	</a:t>
            </a:r>
            <a:endParaRPr lang="en-US" dirty="0" smtClean="0"/>
          </a:p>
          <a:p>
            <a:pPr lvl="1">
              <a:buFont typeface="Arial" panose="020B0604020202020204" pitchFamily="34" charset="0"/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38400" y="4953000"/>
            <a:ext cx="2600325" cy="646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/>
              <a:t>int A[6];</a:t>
            </a:r>
          </a:p>
          <a:p>
            <a:r>
              <a:rPr lang="en-US"/>
              <a:t>double d[15];</a:t>
            </a:r>
          </a:p>
        </p:txBody>
      </p:sp>
    </p:spTree>
    <p:extLst>
      <p:ext uri="{BB962C8B-B14F-4D97-AF65-F5344CB8AC3E}">
        <p14:creationId xmlns:p14="http://schemas.microsoft.com/office/powerpoint/2010/main" val="8334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2" y="-1"/>
            <a:ext cx="6081097" cy="6908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3" y="1422412"/>
            <a:ext cx="4371503" cy="23515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36435" y="1053080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80246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1000" y="418514"/>
            <a:ext cx="9016218" cy="5489917"/>
          </a:xfrm>
          <a:prstGeom prst="rect">
            <a:avLst/>
          </a:prstGeom>
        </p:spPr>
        <p:txBody>
          <a:bodyPr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fr-FR" smtClean="0"/>
              <a:t>int *p, x = 20;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fr-FR" smtClean="0"/>
              <a:t>p = &amp;x;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mtClean="0"/>
              <a:t>printf("p      = %p\n", p);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mtClean="0"/>
              <a:t>printf("p+1 = %p\n", (int*)p+1);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pt-BR" smtClean="0"/>
              <a:t>printf("p+1 = %p\n", (char*)p+1);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smtClean="0"/>
              <a:t>printf("p+1 = %p\n", (float*)p+1);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fr-FR" smtClean="0"/>
              <a:t>printf("p+1 = %p\n", (double*)p+1);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b="1" smtClean="0"/>
              <a:t>Sample output: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b="1" smtClean="0"/>
              <a:t>p      = 0022FF70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b="1" smtClean="0"/>
              <a:t>p+1 = 0022FF74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b="1" smtClean="0"/>
              <a:t>p+1 = 0022FF71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b="1" smtClean="0"/>
              <a:t>p+1 = 0022FF74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b="1" smtClean="0"/>
              <a:t>p+1 = 0022FF78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i="1" smtClean="0"/>
              <a:t>{program: pointer_arithmetic.c}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225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7" y="174826"/>
            <a:ext cx="8597177" cy="5297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7" y="5472474"/>
            <a:ext cx="6344129" cy="124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3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24" y="655086"/>
            <a:ext cx="7126802" cy="58750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94387"/>
            <a:ext cx="4384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to add two numbers using pointers</a:t>
            </a:r>
          </a:p>
        </p:txBody>
      </p:sp>
    </p:spTree>
    <p:extLst>
      <p:ext uri="{BB962C8B-B14F-4D97-AF65-F5344CB8AC3E}">
        <p14:creationId xmlns:p14="http://schemas.microsoft.com/office/powerpoint/2010/main" val="20107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937913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Pointers and arrays are tightly coupled.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char a[] = “Hello World”;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char *p = &amp;a[0];</a:t>
            </a:r>
            <a:endParaRPr lang="en-US" dirty="0" smtClean="0"/>
          </a:p>
        </p:txBody>
      </p:sp>
      <p:pic>
        <p:nvPicPr>
          <p:cNvPr id="5" name="Picture 3" descr="5_pointers_and_array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9" y="2992738"/>
            <a:ext cx="11741727" cy="247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Pointers and Arrays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6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32807"/>
            <a:ext cx="118110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A[5] </a:t>
            </a:r>
          </a:p>
          <a:p>
            <a:pPr>
              <a:buFontTx/>
              <a:buNone/>
            </a:pPr>
            <a:r>
              <a:rPr lang="en-US" dirty="0" smtClean="0"/>
              <a:t> A is the address where the array starts (first element), it is equivalent to &amp;(A[0])</a:t>
            </a:r>
          </a:p>
          <a:p>
            <a:pPr>
              <a:buFontTx/>
              <a:buNone/>
            </a:pPr>
            <a:r>
              <a:rPr lang="en-US" dirty="0" smtClean="0"/>
              <a:t>A is in some sense a pointer to an integer variable</a:t>
            </a:r>
          </a:p>
          <a:p>
            <a:pPr>
              <a:buFontTx/>
              <a:buNone/>
            </a:pPr>
            <a:r>
              <a:rPr lang="en-US" dirty="0" smtClean="0"/>
              <a:t>To determine the address of A[x] use formula:</a:t>
            </a:r>
          </a:p>
          <a:p>
            <a:pPr lvl="1">
              <a:buFontTx/>
              <a:buNone/>
            </a:pPr>
            <a:r>
              <a:rPr lang="en-US" dirty="0" smtClean="0"/>
              <a:t>(address of A + x * bytes to represent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pPr lvl="1">
              <a:buFontTx/>
              <a:buNone/>
            </a:pPr>
            <a:r>
              <a:rPr lang="en-US" dirty="0" smtClean="0"/>
              <a:t>(address of array + element </a:t>
            </a:r>
            <a:r>
              <a:rPr lang="en-US" dirty="0" err="1" smtClean="0"/>
              <a:t>num</a:t>
            </a:r>
            <a:r>
              <a:rPr lang="en-US" dirty="0" smtClean="0"/>
              <a:t> * bytes for element size)</a:t>
            </a:r>
          </a:p>
          <a:p>
            <a:pPr>
              <a:buFontTx/>
              <a:buNone/>
            </a:pPr>
            <a:r>
              <a:rPr lang="en-US" dirty="0" smtClean="0"/>
              <a:t>The + operator when applied to a pointer value uses the formula above:</a:t>
            </a:r>
          </a:p>
          <a:p>
            <a:pPr lvl="1">
              <a:buFontTx/>
              <a:buNone/>
            </a:pPr>
            <a:r>
              <a:rPr lang="en-US" dirty="0" smtClean="0"/>
              <a:t>A + x is equivalent to &amp;(A[x])</a:t>
            </a:r>
          </a:p>
          <a:p>
            <a:pPr lvl="1">
              <a:buFontTx/>
              <a:buNone/>
            </a:pPr>
            <a:r>
              <a:rPr lang="en-US" dirty="0" smtClean="0"/>
              <a:t>*(A + x) is equivalent to A[x]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Pointers and Arrays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6879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Pointers and Arrays with example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44" y="1019783"/>
            <a:ext cx="6529666" cy="4799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295" y="3296470"/>
            <a:ext cx="4239948" cy="207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93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7020" y="369332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 smtClean="0"/>
              <a:t>&gt;</a:t>
            </a:r>
            <a:endParaRPr lang="en-US" sz="2000" dirty="0"/>
          </a:p>
          <a:p>
            <a:r>
              <a:rPr lang="en-US" sz="2000" dirty="0" smtClean="0"/>
              <a:t>#define MAX_SIZE 100</a:t>
            </a:r>
          </a:p>
          <a:p>
            <a:r>
              <a:rPr lang="en-US" sz="2000" dirty="0" smtClean="0"/>
              <a:t>void </a:t>
            </a:r>
            <a:r>
              <a:rPr lang="en-US" sz="2000" dirty="0"/>
              <a:t>main()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 smtClean="0"/>
              <a:t>arr</a:t>
            </a:r>
            <a:r>
              <a:rPr lang="en-US" sz="2000" dirty="0" smtClean="0"/>
              <a:t>[MAX_SIZE], N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* </a:t>
            </a:r>
            <a:r>
              <a:rPr lang="en-US" sz="2000" dirty="0" err="1"/>
              <a:t>ptr</a:t>
            </a:r>
            <a:r>
              <a:rPr lang="en-US" sz="2000" dirty="0"/>
              <a:t> = </a:t>
            </a:r>
            <a:r>
              <a:rPr lang="en-US" sz="2000" dirty="0" err="1"/>
              <a:t>arr</a:t>
            </a:r>
            <a:r>
              <a:rPr lang="en-US" sz="2000" dirty="0"/>
              <a:t>;    // Pointer to </a:t>
            </a:r>
            <a:r>
              <a:rPr lang="en-US" sz="2000" dirty="0" err="1"/>
              <a:t>arr</a:t>
            </a:r>
            <a:r>
              <a:rPr lang="en-US" sz="2000" dirty="0"/>
              <a:t>[0]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("Enter size of array: ");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scanf</a:t>
            </a:r>
            <a:r>
              <a:rPr lang="en-US" sz="2000" dirty="0"/>
              <a:t>("%d", &amp;N);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printf</a:t>
            </a:r>
            <a:r>
              <a:rPr lang="en-US" sz="2000" dirty="0"/>
              <a:t>("Enter elements in array:\n");</a:t>
            </a:r>
          </a:p>
          <a:p>
            <a:r>
              <a:rPr lang="en-US" sz="2000" dirty="0"/>
              <a:t>  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scanf</a:t>
            </a:r>
            <a:r>
              <a:rPr lang="en-US" sz="2000" dirty="0"/>
              <a:t>("%d", 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</a:t>
            </a:r>
            <a:r>
              <a:rPr lang="en-US" sz="2000" dirty="0" err="1" smtClean="0"/>
              <a:t>ptr</a:t>
            </a:r>
            <a:r>
              <a:rPr lang="en-US" sz="2000" dirty="0"/>
              <a:t>++;   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 err="1" smtClean="0"/>
              <a:t>ptr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arr</a:t>
            </a:r>
            <a:r>
              <a:rPr lang="en-US" sz="2000" dirty="0" smtClean="0"/>
              <a:t>;</a:t>
            </a:r>
            <a:endParaRPr lang="en-US" sz="2000" dirty="0"/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("Array elements: ");</a:t>
            </a:r>
          </a:p>
          <a:p>
            <a:r>
              <a:rPr lang="en-US" sz="2000" dirty="0"/>
              <a:t>    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</a:t>
            </a:r>
          </a:p>
          <a:p>
            <a:r>
              <a:rPr lang="en-US" sz="2000" dirty="0"/>
              <a:t>    {</a:t>
            </a:r>
          </a:p>
          <a:p>
            <a:r>
              <a:rPr lang="en-US" sz="2000" dirty="0" err="1" smtClean="0"/>
              <a:t>printf</a:t>
            </a:r>
            <a:r>
              <a:rPr lang="en-US" sz="2000" dirty="0"/>
              <a:t>("%d, ", *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r>
              <a:rPr lang="en-US" sz="2000" dirty="0" err="1" smtClean="0"/>
              <a:t>ptr</a:t>
            </a:r>
            <a:r>
              <a:rPr lang="en-US" sz="2000" dirty="0"/>
              <a:t>++;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 }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52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to input and print array elements using pointer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95" y="369332"/>
            <a:ext cx="6628485" cy="59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9" y="482826"/>
            <a:ext cx="5588438" cy="53859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297" y="1296324"/>
            <a:ext cx="3563675" cy="320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8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3" y="801136"/>
            <a:ext cx="6073175" cy="50674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520244"/>
            <a:ext cx="3535671" cy="234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2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3200" dirty="0" smtClean="0"/>
              <a:t>Array </a:t>
            </a:r>
            <a:r>
              <a:rPr lang="en-US" sz="3200" dirty="0"/>
              <a:t>Initialization</a:t>
            </a:r>
            <a:endParaRPr lang="en-US" sz="3200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1" y="995290"/>
            <a:ext cx="10480431" cy="45259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After declaration, array contains some garbage value.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Static initialization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dirty="0" smtClean="0"/>
              <a:t>Run time initialization</a:t>
            </a:r>
          </a:p>
          <a:p>
            <a:pPr>
              <a:buFont typeface="Arial" panose="020B0604020202020204" pitchFamily="34" charset="0"/>
              <a:buNone/>
            </a:pPr>
            <a:endParaRPr lang="en-US" dirty="0" smtClean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35370" y="2484683"/>
            <a:ext cx="8222187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month_days</a:t>
            </a:r>
            <a:r>
              <a:rPr lang="en-US" sz="2400" dirty="0"/>
              <a:t>[] = {31, 28, 31, 30, 31, 30, 31, 31, 30, 31, 30, 31};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6211" y="3861581"/>
            <a:ext cx="2528667" cy="1569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A[6];</a:t>
            </a:r>
          </a:p>
          <a:p>
            <a:r>
              <a:rPr lang="en-US" sz="2400" dirty="0"/>
              <a:t>for(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6;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= 6 -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1870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1" y="342815"/>
            <a:ext cx="10862338" cy="49939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8863" y="5661894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Output??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9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dirty="0" smtClean="0"/>
              <a:t>Practice problems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47498" y="808383"/>
            <a:ext cx="115325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create, initialize and use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add two numbers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swap two numbers using pointers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input and print array elements using pointer.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copy one array to another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swap two arrays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reverse an array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search an element in array using pointers</a:t>
            </a:r>
            <a:r>
              <a:rPr lang="en-US" sz="24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Write a C program to find maximum element in array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find length of string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copy one string to another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concatenate two strings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compare two strings using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Write a C program to find reverse of a string using pointers.</a:t>
            </a:r>
          </a:p>
        </p:txBody>
      </p:sp>
    </p:spTree>
    <p:extLst>
      <p:ext uri="{BB962C8B-B14F-4D97-AF65-F5344CB8AC3E}">
        <p14:creationId xmlns:p14="http://schemas.microsoft.com/office/powerpoint/2010/main" val="177327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995" y="218501"/>
            <a:ext cx="3982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C program to swap two </a:t>
            </a:r>
            <a:r>
              <a:rPr lang="en-US" dirty="0" smtClean="0">
                <a:solidFill>
                  <a:srgbClr val="FF0000"/>
                </a:solidFill>
              </a:rPr>
              <a:t>numbers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87833"/>
            <a:ext cx="6672349" cy="6240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349" y="218501"/>
            <a:ext cx="5519651" cy="615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5995" y="218501"/>
            <a:ext cx="535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C program to swap two numbers using pointers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3" y="587833"/>
            <a:ext cx="6760474" cy="61336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962" y="1623067"/>
            <a:ext cx="4271535" cy="238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239" y="118749"/>
            <a:ext cx="7381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C program to copy one array to another </a:t>
            </a:r>
            <a:r>
              <a:rPr lang="en-US" dirty="0" smtClean="0">
                <a:solidFill>
                  <a:srgbClr val="FF0000"/>
                </a:solidFill>
              </a:rPr>
              <a:t>array with out using pointers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" y="636270"/>
            <a:ext cx="4673831" cy="6215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971" y="2059950"/>
            <a:ext cx="4636954" cy="184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1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46" y="369332"/>
            <a:ext cx="5662014" cy="6488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906" y="2293981"/>
            <a:ext cx="6051991" cy="213772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6446" y="0"/>
            <a:ext cx="700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C program to copy one array to another </a:t>
            </a:r>
            <a:r>
              <a:rPr lang="en-US" dirty="0" smtClean="0">
                <a:solidFill>
                  <a:srgbClr val="FF0000"/>
                </a:solidFill>
              </a:rPr>
              <a:t>array with using pointers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" y="523596"/>
            <a:ext cx="6656036" cy="58327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215" y="2118423"/>
            <a:ext cx="5029785" cy="173868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7060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Write a C program to copy one array to another </a:t>
            </a:r>
            <a:r>
              <a:rPr lang="en-US" dirty="0" smtClean="0">
                <a:solidFill>
                  <a:srgbClr val="FF0000"/>
                </a:solidFill>
              </a:rPr>
              <a:t>array with using pointers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45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3200" dirty="0" smtClean="0"/>
              <a:t>Array </a:t>
            </a:r>
            <a:r>
              <a:rPr lang="en-US" sz="3200" dirty="0"/>
              <a:t>Accessing an element</a:t>
            </a:r>
            <a:endParaRPr lang="en-US" sz="3200" b="1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5336" y="1051560"/>
            <a:ext cx="9207304" cy="523669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A[6];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6 elements of 4 bytes each,</a:t>
            </a:r>
            <a:br>
              <a:rPr lang="en-US" sz="2400" dirty="0" smtClean="0"/>
            </a:br>
            <a:r>
              <a:rPr lang="en-US" sz="2400" dirty="0" smtClean="0"/>
              <a:t>total size = 6 x 4 bytes = 24 bytes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>Read an element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Write to an element</a:t>
            </a:r>
            <a:br>
              <a:rPr lang="en-US" sz="2400" dirty="0" smtClean="0"/>
            </a:br>
            <a:endParaRPr lang="en-US" sz="2400" dirty="0" smtClean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116877"/>
              </p:ext>
            </p:extLst>
          </p:nvPr>
        </p:nvGraphicFramePr>
        <p:xfrm>
          <a:off x="1704536" y="1386521"/>
          <a:ext cx="6820224" cy="1287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704"/>
                <a:gridCol w="1136704"/>
                <a:gridCol w="1136704"/>
                <a:gridCol w="1136704"/>
                <a:gridCol w="1136704"/>
                <a:gridCol w="1136704"/>
              </a:tblGrid>
              <a:tr h="429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A[0]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A[1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A[2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A[3]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A[4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mtClean="0"/>
                        <a:t>A[5</a:t>
                      </a:r>
                      <a:r>
                        <a:rPr lang="en-US" sz="1800" dirty="0" smtClean="0"/>
                        <a:t>]</a:t>
                      </a:r>
                      <a:endParaRPr lang="en-US" sz="1800" dirty="0"/>
                    </a:p>
                  </a:txBody>
                  <a:tcPr marT="45733" marB="45733"/>
                </a:tc>
              </a:tr>
              <a:tr h="429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0x1000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0x1004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0x1008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0x1012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0x1016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0x1020</a:t>
                      </a:r>
                    </a:p>
                  </a:txBody>
                  <a:tcPr marT="45733" marB="45733"/>
                </a:tc>
              </a:tr>
              <a:tr h="42919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 marT="45733" marB="45733"/>
                </a:tc>
              </a:tr>
            </a:tbl>
          </a:graphicData>
        </a:graphic>
      </p:graphicFrame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74410" y="3669909"/>
            <a:ext cx="2228176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/>
              <a:t>int tmp = A[2];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574410" y="4522107"/>
            <a:ext cx="1383105" cy="46166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/>
              <a:t>A[3] = 5;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9692640" y="1051560"/>
            <a:ext cx="2528667" cy="156966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int</a:t>
            </a:r>
            <a:r>
              <a:rPr lang="en-US" sz="2400" dirty="0"/>
              <a:t> A[6];</a:t>
            </a:r>
          </a:p>
          <a:p>
            <a:r>
              <a:rPr lang="en-US" sz="2400" dirty="0"/>
              <a:t>for(</a:t>
            </a:r>
            <a:r>
              <a:rPr lang="en-US" sz="2400" dirty="0" err="1"/>
              <a:t>i</a:t>
            </a:r>
            <a:r>
              <a:rPr lang="en-US" sz="2400" dirty="0"/>
              <a:t> = 0; </a:t>
            </a:r>
            <a:r>
              <a:rPr lang="en-US" sz="2400" dirty="0" err="1"/>
              <a:t>i</a:t>
            </a:r>
            <a:r>
              <a:rPr lang="en-US" sz="2400" dirty="0"/>
              <a:t> &lt; 6;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  <a:br>
              <a:rPr lang="en-US" sz="2400" dirty="0"/>
            </a:br>
            <a:r>
              <a:rPr lang="en-US" sz="2400" dirty="0"/>
              <a:t>	A[</a:t>
            </a:r>
            <a:r>
              <a:rPr lang="en-US" sz="2400" dirty="0" err="1"/>
              <a:t>i</a:t>
            </a:r>
            <a:r>
              <a:rPr lang="en-US" sz="2400" dirty="0"/>
              <a:t>] = 6 -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38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2900" b="1" i="1" cap="all" spc="200" dirty="0">
                <a:solidFill>
                  <a:srgbClr val="FFFFFF"/>
                </a:solidFill>
                <a:latin typeface="Franklin Gothic Medium"/>
                <a:ea typeface="+mj-ea"/>
                <a:cs typeface="+mj-cs"/>
              </a:rPr>
              <a:t>Storing values given by the user in an array </a:t>
            </a:r>
            <a:endParaRPr lang="en-US" sz="32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32116" y="964688"/>
            <a:ext cx="11739489" cy="2650710"/>
          </a:xfrm>
        </p:spPr>
        <p:txBody>
          <a:bodyPr wrap="square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eaLnBrk="1" hangingPunct="1"/>
            <a:r>
              <a:rPr lang="en-US" sz="2400" b="1" i="1" dirty="0" smtClean="0"/>
              <a:t>Reading the </a:t>
            </a:r>
            <a:r>
              <a:rPr lang="en-US" sz="2400" dirty="0" smtClean="0"/>
              <a:t>input into an array is done as shown. 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/>
              <a:t>a[10]; /* an array with 10 </a:t>
            </a:r>
            <a:r>
              <a:rPr lang="en-US" altLang="en-US" sz="2400" dirty="0" smtClean="0"/>
              <a:t>“</a:t>
            </a:r>
            <a:r>
              <a:rPr lang="en-US" sz="2400" dirty="0" err="1" smtClean="0"/>
              <a:t>int</a:t>
            </a:r>
            <a:r>
              <a:rPr lang="en-US" altLang="en-US" sz="2400" dirty="0" smtClean="0"/>
              <a:t>”</a:t>
            </a:r>
            <a:r>
              <a:rPr lang="en-US" sz="2400" dirty="0" smtClean="0"/>
              <a:t> elements */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 smtClean="0"/>
              <a:t>for(</a:t>
            </a:r>
            <a:r>
              <a:rPr lang="en-US" sz="2000" dirty="0" err="1" smtClean="0"/>
              <a:t>i</a:t>
            </a:r>
            <a:r>
              <a:rPr lang="en-US" sz="2000" dirty="0" smtClean="0"/>
              <a:t>=0 ; </a:t>
            </a:r>
            <a:r>
              <a:rPr lang="en-US" sz="2000" dirty="0" err="1" smtClean="0"/>
              <a:t>i</a:t>
            </a:r>
            <a:r>
              <a:rPr lang="en-US" sz="2000" dirty="0" smtClean="0"/>
              <a:t>&lt; 10; </a:t>
            </a:r>
            <a:r>
              <a:rPr lang="en-US" sz="2000" dirty="0" err="1" smtClean="0"/>
              <a:t>i</a:t>
            </a:r>
            <a:r>
              <a:rPr lang="en-US" sz="2000" dirty="0" smtClean="0"/>
              <a:t>++)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sz="2000" dirty="0" err="1" smtClean="0"/>
              <a:t>scanf</a:t>
            </a:r>
            <a:r>
              <a:rPr lang="en-US" sz="2000" dirty="0" smtClean="0"/>
              <a:t>(</a:t>
            </a:r>
            <a:r>
              <a:rPr lang="en-US" altLang="en-US" sz="2000" dirty="0" smtClean="0"/>
              <a:t>“</a:t>
            </a:r>
            <a:r>
              <a:rPr lang="en-US" sz="2000" dirty="0" smtClean="0"/>
              <a:t>%d</a:t>
            </a:r>
            <a:r>
              <a:rPr lang="en-US" altLang="en-US" sz="2000" dirty="0" smtClean="0"/>
              <a:t>”</a:t>
            </a:r>
            <a:r>
              <a:rPr lang="en-US" sz="2000" dirty="0" smtClean="0"/>
              <a:t>, &amp;a[</a:t>
            </a:r>
            <a:r>
              <a:rPr lang="en-US" sz="2000" dirty="0" err="1" smtClean="0"/>
              <a:t>i</a:t>
            </a:r>
            <a:r>
              <a:rPr lang="en-US" sz="2000" dirty="0" smtClean="0"/>
              <a:t>]);</a:t>
            </a:r>
            <a:endParaRPr lang="en-US" sz="2000" dirty="0" smtClean="0"/>
          </a:p>
          <a:p>
            <a:pPr eaLnBrk="1" hangingPunct="1"/>
            <a:r>
              <a:rPr lang="en-US" sz="2400" dirty="0" smtClean="0"/>
              <a:t>The idea is that first a value must be read and copied into a[0], then another value read and copied into a[1], and so on, until all the input values have been read.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2116" y="4404750"/>
            <a:ext cx="12192000" cy="191164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following code segment prints the elements of an array, a[10].</a:t>
            </a:r>
            <a:br>
              <a:rPr lang="en-US" sz="2400" dirty="0" smtClean="0"/>
            </a:br>
            <a:endParaRPr lang="en-US" sz="2400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</a:t>
            </a:r>
            <a:r>
              <a:rPr lang="en-US" dirty="0" smtClean="0"/>
              <a:t>=0 ; </a:t>
            </a:r>
            <a:r>
              <a:rPr lang="en-US" dirty="0" err="1" smtClean="0"/>
              <a:t>i</a:t>
            </a:r>
            <a:r>
              <a:rPr lang="en-US" dirty="0" smtClean="0"/>
              <a:t>&lt; 10;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</a:t>
            </a:r>
            <a:r>
              <a:rPr lang="en-US" altLang="en-US" dirty="0" smtClean="0"/>
              <a:t>“</a:t>
            </a:r>
            <a:r>
              <a:rPr lang="en-US" dirty="0" smtClean="0"/>
              <a:t>%d</a:t>
            </a:r>
            <a:r>
              <a:rPr lang="en-US" altLang="en-US" dirty="0" smtClean="0"/>
              <a:t>”</a:t>
            </a:r>
            <a:r>
              <a:rPr lang="en-US" dirty="0" smtClean="0"/>
              <a:t>, 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125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40" y="253585"/>
            <a:ext cx="7421660" cy="596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37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US" sz="3200" b="1" dirty="0" smtClean="0"/>
              <a:t>Copy one </a:t>
            </a:r>
            <a:r>
              <a:rPr lang="en-IN" sz="3200" dirty="0" smtClean="0"/>
              <a:t>Array to Other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8" y="1169718"/>
            <a:ext cx="6613774" cy="486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6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8757" y="0"/>
            <a:ext cx="12192000" cy="8083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C</a:t>
            </a:r>
            <a:r>
              <a:rPr lang="en-US" sz="3200" b="1" dirty="0"/>
              <a:t>: </a:t>
            </a:r>
            <a:r>
              <a:rPr lang="en-IN" sz="3200" b="1" dirty="0"/>
              <a:t>Other Allowed </a:t>
            </a:r>
            <a:r>
              <a:rPr lang="en-IN" sz="3200" b="1" dirty="0" smtClean="0"/>
              <a:t>Operations on arrays</a:t>
            </a:r>
            <a:endParaRPr lang="en-US" sz="3200" b="1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112541" y="1036491"/>
            <a:ext cx="6428936" cy="5687866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lvl="1" eaLnBrk="1" hangingPunct="1"/>
            <a:r>
              <a:rPr lang="en-US" sz="2200" dirty="0" smtClean="0"/>
              <a:t>(a) To increment the </a:t>
            </a:r>
            <a:r>
              <a:rPr lang="en-US" sz="2200" dirty="0" err="1" smtClean="0"/>
              <a:t>ith</a:t>
            </a:r>
            <a:r>
              <a:rPr lang="en-US" sz="2200" dirty="0" smtClean="0"/>
              <a:t> element, the given statements can be used.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]++;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+= 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=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+ 1;</a:t>
            </a:r>
          </a:p>
          <a:p>
            <a:pPr lvl="1" eaLnBrk="1" hangingPunct="1"/>
            <a:r>
              <a:rPr lang="en-US" sz="2200" dirty="0" smtClean="0"/>
              <a:t>(b) To add n to the </a:t>
            </a:r>
            <a:r>
              <a:rPr lang="en-US" sz="2200" dirty="0" err="1" smtClean="0"/>
              <a:t>ith</a:t>
            </a:r>
            <a:r>
              <a:rPr lang="en-US" sz="2200" dirty="0" smtClean="0"/>
              <a:t> element, the following statements may be used,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+= n;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=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+ n;</a:t>
            </a:r>
          </a:p>
          <a:p>
            <a:pPr lvl="1" eaLnBrk="1" hangingPunct="1"/>
            <a:r>
              <a:rPr lang="en-US" sz="2200" dirty="0" smtClean="0"/>
              <a:t>(c) To copy the contents of the </a:t>
            </a:r>
            <a:r>
              <a:rPr lang="en-US" sz="2200" dirty="0" err="1" smtClean="0"/>
              <a:t>ith</a:t>
            </a:r>
            <a:r>
              <a:rPr lang="en-US" sz="2200" dirty="0" smtClean="0"/>
              <a:t> element to the </a:t>
            </a:r>
            <a:r>
              <a:rPr lang="en-US" sz="2200" dirty="0" err="1" smtClean="0"/>
              <a:t>kth</a:t>
            </a:r>
            <a:r>
              <a:rPr lang="en-US" sz="2200" dirty="0" smtClean="0"/>
              <a:t> element, the following statement may be written.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ar</a:t>
            </a:r>
            <a:r>
              <a:rPr lang="en-US" sz="2200" dirty="0" smtClean="0"/>
              <a:t>[k] =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];</a:t>
            </a:r>
          </a:p>
          <a:p>
            <a:pPr lvl="1" eaLnBrk="1" hangingPunct="1"/>
            <a:r>
              <a:rPr lang="en-US" sz="2200" dirty="0" smtClean="0"/>
              <a:t>(d) To copy the contents of one array </a:t>
            </a:r>
            <a:r>
              <a:rPr lang="en-US" altLang="en-US" sz="2200" dirty="0" smtClean="0"/>
              <a:t>‘</a:t>
            </a:r>
            <a:r>
              <a:rPr lang="en-US" sz="2200" dirty="0" err="1" smtClean="0"/>
              <a:t>ar</a:t>
            </a:r>
            <a:r>
              <a:rPr lang="en-US" altLang="en-US" sz="2200" dirty="0" smtClean="0"/>
              <a:t>’</a:t>
            </a:r>
            <a:r>
              <a:rPr lang="en-US" sz="2200" dirty="0" smtClean="0"/>
              <a:t> to another array </a:t>
            </a:r>
            <a:r>
              <a:rPr lang="en-US" altLang="en-US" sz="2200" dirty="0" smtClean="0"/>
              <a:t>‘</a:t>
            </a:r>
            <a:r>
              <a:rPr lang="en-US" sz="2200" dirty="0" err="1" smtClean="0"/>
              <a:t>br</a:t>
            </a:r>
            <a:r>
              <a:rPr lang="en-US" altLang="en-US" sz="2200" dirty="0" smtClean="0"/>
              <a:t>’</a:t>
            </a:r>
            <a:r>
              <a:rPr lang="en-US" sz="2200" dirty="0" smtClean="0"/>
              <a:t>, it must again be done one by one.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sz="2200" dirty="0" smtClean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6541477" y="1046040"/>
            <a:ext cx="5631766" cy="5687866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 err="1" smtClean="0"/>
              <a:t>ar</a:t>
            </a:r>
            <a:r>
              <a:rPr lang="en-US" sz="2200" dirty="0" smtClean="0"/>
              <a:t>[10],</a:t>
            </a:r>
            <a:r>
              <a:rPr lang="en-US" sz="2200" dirty="0" err="1" smtClean="0"/>
              <a:t>br</a:t>
            </a:r>
            <a:r>
              <a:rPr lang="en-US" sz="2200" dirty="0" smtClean="0"/>
              <a:t>[10];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nn-NO" sz="2200" dirty="0" smtClean="0"/>
              <a:t>for(i = 0; i &lt; 10; i = i + 1)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br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=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];</a:t>
            </a:r>
          </a:p>
          <a:p>
            <a:pPr lvl="1" eaLnBrk="1" hangingPunct="1"/>
            <a:r>
              <a:rPr lang="en-US" sz="2200" dirty="0" smtClean="0"/>
              <a:t>(e) To exchange the values in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and </a:t>
            </a:r>
            <a:r>
              <a:rPr lang="en-US" sz="2200" dirty="0" err="1" smtClean="0"/>
              <a:t>ar</a:t>
            </a:r>
            <a:r>
              <a:rPr lang="en-US" sz="2200" dirty="0" smtClean="0"/>
              <a:t>[k], a </a:t>
            </a:r>
            <a:r>
              <a:rPr lang="en-US" altLang="en-US" sz="2200" dirty="0" smtClean="0"/>
              <a:t>‘</a:t>
            </a:r>
            <a:r>
              <a:rPr lang="en-US" sz="2200" dirty="0" smtClean="0"/>
              <a:t>temporary</a:t>
            </a:r>
            <a:r>
              <a:rPr lang="en-US" altLang="en-US" sz="2200" dirty="0" smtClean="0"/>
              <a:t>’</a:t>
            </a:r>
            <a:r>
              <a:rPr lang="en-US" sz="2200" dirty="0" smtClean="0"/>
              <a:t> variable must be declared to hold one value, and it should be the same data type as the array elements being swapped.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temp;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temp =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/* save a copy of value in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*/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sz="2200" dirty="0" smtClean="0"/>
              <a:t>ar[i] = ar[j];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sz="2200" dirty="0" smtClean="0"/>
              <a:t>/* copy value from ar[j] to ar[i] */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err="1" smtClean="0"/>
              <a:t>ar</a:t>
            </a:r>
            <a:r>
              <a:rPr lang="en-US" sz="2200" dirty="0" smtClean="0"/>
              <a:t>[j] = temp;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200" dirty="0" smtClean="0"/>
              <a:t> /* copy saved value of </a:t>
            </a:r>
            <a:r>
              <a:rPr lang="en-US" sz="2200" dirty="0" err="1" smtClean="0"/>
              <a:t>ar</a:t>
            </a:r>
            <a:r>
              <a:rPr lang="en-US" sz="2200" dirty="0" smtClean="0"/>
              <a:t>[</a:t>
            </a:r>
            <a:r>
              <a:rPr lang="en-US" sz="2200" dirty="0" err="1" smtClean="0"/>
              <a:t>i</a:t>
            </a:r>
            <a:r>
              <a:rPr lang="en-US" sz="2200" dirty="0" smtClean="0"/>
              <a:t>] to </a:t>
            </a:r>
            <a:r>
              <a:rPr lang="en-US" sz="2200" dirty="0" err="1" smtClean="0"/>
              <a:t>ar</a:t>
            </a:r>
            <a:r>
              <a:rPr lang="en-US" sz="2200" dirty="0" smtClean="0"/>
              <a:t>[j] */</a:t>
            </a:r>
          </a:p>
          <a:p>
            <a:pPr eaLnBrk="1" hangingPunct="1"/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60928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Oxford University Press 2017. All rights reserved.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A311-F8B8-413B-ACCD-5A57951484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49" y="463479"/>
            <a:ext cx="5114862" cy="61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011" y="392042"/>
            <a:ext cx="2509178" cy="646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18126</TotalTime>
  <Words>2062</Words>
  <Application>Microsoft Office PowerPoint</Application>
  <PresentationFormat>Widescreen</PresentationFormat>
  <Paragraphs>305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Franklin Gothic Medium</vt:lpstr>
      <vt:lpstr>Gill Sans Std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Chowdhury, Sayantan</dc:creator>
  <cp:lastModifiedBy>murali</cp:lastModifiedBy>
  <cp:revision>541</cp:revision>
  <dcterms:created xsi:type="dcterms:W3CDTF">2017-05-19T08:19:07Z</dcterms:created>
  <dcterms:modified xsi:type="dcterms:W3CDTF">2019-01-10T10:21:21Z</dcterms:modified>
</cp:coreProperties>
</file>