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8"/>
  </p:notesMasterIdLst>
  <p:sldIdLst>
    <p:sldId id="257" r:id="rId2"/>
    <p:sldId id="325" r:id="rId3"/>
    <p:sldId id="324" r:id="rId4"/>
    <p:sldId id="297" r:id="rId5"/>
    <p:sldId id="337" r:id="rId6"/>
    <p:sldId id="328" r:id="rId7"/>
    <p:sldId id="329" r:id="rId8"/>
    <p:sldId id="298" r:id="rId9"/>
    <p:sldId id="299" r:id="rId10"/>
    <p:sldId id="300" r:id="rId11"/>
    <p:sldId id="301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6" r:id="rId30"/>
    <p:sldId id="357" r:id="rId31"/>
    <p:sldId id="358" r:id="rId32"/>
    <p:sldId id="355" r:id="rId33"/>
    <p:sldId id="359" r:id="rId34"/>
    <p:sldId id="360" r:id="rId35"/>
    <p:sldId id="361" r:id="rId36"/>
    <p:sldId id="3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06"/>
    <a:srgbClr val="00A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382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F0DB-A8E3-432D-BC92-EEE7BB97802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8F77-8D4F-4A91-9F80-D6123489E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4FA-D11A-45BA-AA6F-F2224592AC6D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08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0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7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BE6-9034-4FF6-B407-DDFD9FF1799D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66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7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05E-21D3-49F6-8420-61A4EB34310D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2575-9132-4D48-925D-2C4E03066820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1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D353-640F-42F4-98F4-8C6F235768BE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3A5-B380-443D-9385-8B3EAD5E7A71}" type="datetime1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860708"/>
            <a:ext cx="1174652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Gill Sans Std"/>
            </a:endParaRPr>
          </a:p>
          <a:p>
            <a:pPr algn="ctr"/>
            <a:r>
              <a:rPr lang="en-US" altLang="en-US" sz="4400" b="1" dirty="0" smtClean="0"/>
              <a:t>Data Structures: Linked Lists</a:t>
            </a:r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Dr. </a:t>
            </a:r>
            <a:r>
              <a:rPr lang="en-US" sz="2800" b="1" dirty="0" err="1" smtClean="0"/>
              <a:t>Murali</a:t>
            </a:r>
            <a:r>
              <a:rPr lang="en-US" sz="2800" b="1" dirty="0" smtClean="0"/>
              <a:t> Krishna </a:t>
            </a:r>
            <a:r>
              <a:rPr lang="en-US" sz="2800" b="1" dirty="0" err="1" smtClean="0"/>
              <a:t>Enduri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Department of CSE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Searching </a:t>
            </a:r>
            <a:r>
              <a:rPr lang="en-US" sz="3200" dirty="0" smtClean="0"/>
              <a:t>an element </a:t>
            </a:r>
            <a:r>
              <a:rPr lang="en-US" sz="3200" dirty="0"/>
              <a:t>in a linked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71691"/>
            <a:ext cx="7508383" cy="61863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200" dirty="0"/>
              <a:t>void </a:t>
            </a:r>
            <a:r>
              <a:rPr lang="en-IN" sz="2200" dirty="0" smtClean="0"/>
              <a:t>search(</a:t>
            </a:r>
            <a:r>
              <a:rPr lang="en-IN" sz="2200" dirty="0" err="1" smtClean="0"/>
              <a:t>struct</a:t>
            </a:r>
            <a:r>
              <a:rPr lang="en-IN" sz="2200" dirty="0" smtClean="0"/>
              <a:t> Node </a:t>
            </a:r>
            <a:r>
              <a:rPr lang="en-IN" sz="2200" dirty="0"/>
              <a:t>*head)</a:t>
            </a:r>
          </a:p>
          <a:p>
            <a:r>
              <a:rPr lang="en-IN" sz="2200" dirty="0" smtClean="0"/>
              <a:t>{</a:t>
            </a:r>
            <a:endParaRPr lang="en-IN" sz="2200" dirty="0"/>
          </a:p>
          <a:p>
            <a:r>
              <a:rPr lang="en-IN" sz="2200" dirty="0"/>
              <a:t>  </a:t>
            </a:r>
            <a:r>
              <a:rPr lang="en-IN" sz="2200" dirty="0" err="1"/>
              <a:t>struct</a:t>
            </a:r>
            <a:r>
              <a:rPr lang="en-IN" sz="2200" dirty="0"/>
              <a:t> </a:t>
            </a:r>
            <a:r>
              <a:rPr lang="en-IN" sz="2200" dirty="0" smtClean="0"/>
              <a:t>Node  </a:t>
            </a:r>
            <a:r>
              <a:rPr lang="en-IN" sz="2200" dirty="0"/>
              <a:t>*p</a:t>
            </a:r>
            <a:r>
              <a:rPr lang="en-IN" sz="2200" dirty="0" smtClean="0"/>
              <a:t>;</a:t>
            </a:r>
          </a:p>
          <a:p>
            <a:r>
              <a:rPr lang="en-IN" sz="2200" dirty="0"/>
              <a:t> </a:t>
            </a:r>
            <a:r>
              <a:rPr lang="en-IN" sz="2200" dirty="0" smtClean="0"/>
              <a:t> </a:t>
            </a:r>
            <a:r>
              <a:rPr lang="en-IN" sz="2200" dirty="0" err="1" smtClean="0"/>
              <a:t>int</a:t>
            </a:r>
            <a:r>
              <a:rPr lang="en-IN" sz="2200" dirty="0" smtClean="0"/>
              <a:t> key, flag=0;</a:t>
            </a:r>
          </a:p>
          <a:p>
            <a:r>
              <a:rPr lang="en-IN" sz="2200" dirty="0" smtClean="0"/>
              <a:t> </a:t>
            </a:r>
            <a:r>
              <a:rPr lang="en-IN" sz="2200" dirty="0" err="1" smtClean="0"/>
              <a:t>printf</a:t>
            </a:r>
            <a:r>
              <a:rPr lang="en-IN" sz="2200" dirty="0" smtClean="0"/>
              <a:t>(“Enter an element to search:”);</a:t>
            </a:r>
          </a:p>
          <a:p>
            <a:r>
              <a:rPr lang="en-IN" sz="2200" dirty="0" smtClean="0"/>
              <a:t> </a:t>
            </a:r>
            <a:r>
              <a:rPr lang="en-IN" sz="2200" dirty="0" err="1" smtClean="0"/>
              <a:t>scanf</a:t>
            </a:r>
            <a:r>
              <a:rPr lang="en-IN" sz="2200" dirty="0" smtClean="0"/>
              <a:t>(“%</a:t>
            </a:r>
            <a:r>
              <a:rPr lang="en-IN" sz="2200" dirty="0" err="1" smtClean="0"/>
              <a:t>d”,&amp;key</a:t>
            </a:r>
            <a:r>
              <a:rPr lang="en-IN" sz="2200" dirty="0" smtClean="0"/>
              <a:t>);</a:t>
            </a:r>
            <a:endParaRPr lang="en-IN" sz="2200" dirty="0"/>
          </a:p>
          <a:p>
            <a:r>
              <a:rPr lang="en-IN" sz="2200" dirty="0"/>
              <a:t>  </a:t>
            </a:r>
            <a:r>
              <a:rPr lang="en-IN" sz="2200" dirty="0" smtClean="0"/>
              <a:t>for</a:t>
            </a:r>
            <a:r>
              <a:rPr lang="en-IN" sz="2200" dirty="0"/>
              <a:t>(p = head; </a:t>
            </a:r>
            <a:r>
              <a:rPr lang="en-IN" sz="2200" dirty="0" smtClean="0"/>
              <a:t>p!= </a:t>
            </a:r>
            <a:r>
              <a:rPr lang="en-IN" sz="2200" dirty="0"/>
              <a:t>NULL; p = p-&gt;</a:t>
            </a:r>
            <a:r>
              <a:rPr lang="en-IN" sz="2200" dirty="0" smtClean="0"/>
              <a:t>next)</a:t>
            </a:r>
            <a:endParaRPr lang="en-IN" sz="2200" dirty="0"/>
          </a:p>
          <a:p>
            <a:r>
              <a:rPr lang="en-IN" sz="2200" dirty="0"/>
              <a:t>  {</a:t>
            </a:r>
          </a:p>
          <a:p>
            <a:r>
              <a:rPr lang="en-IN" sz="2200" dirty="0"/>
              <a:t>    </a:t>
            </a:r>
            <a:r>
              <a:rPr lang="en-IN" sz="2200" dirty="0" smtClean="0"/>
              <a:t>if ((p-&gt;data)==key)</a:t>
            </a:r>
          </a:p>
          <a:p>
            <a:r>
              <a:rPr lang="en-IN" sz="2200" dirty="0" smtClean="0"/>
              <a:t>      {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flag=1; break;</a:t>
            </a:r>
          </a:p>
          <a:p>
            <a:r>
              <a:rPr lang="en-IN" sz="2200" dirty="0" smtClean="0"/>
              <a:t>      }      </a:t>
            </a:r>
            <a:endParaRPr lang="en-IN" sz="2200" dirty="0"/>
          </a:p>
          <a:p>
            <a:r>
              <a:rPr lang="en-IN" sz="2200" dirty="0"/>
              <a:t>  }</a:t>
            </a:r>
          </a:p>
          <a:p>
            <a:r>
              <a:rPr lang="en-IN" sz="2200" dirty="0"/>
              <a:t> </a:t>
            </a:r>
            <a:r>
              <a:rPr lang="en-IN" sz="2200" dirty="0" smtClean="0"/>
              <a:t>if(flag==1)</a:t>
            </a:r>
          </a:p>
          <a:p>
            <a:r>
              <a:rPr lang="en-IN" sz="2200" dirty="0" err="1" smtClean="0"/>
              <a:t>printf</a:t>
            </a:r>
            <a:r>
              <a:rPr lang="en-IN" sz="2200" dirty="0" smtClean="0"/>
              <a:t>(“found”);</a:t>
            </a:r>
          </a:p>
          <a:p>
            <a:r>
              <a:rPr lang="en-IN" sz="2200" dirty="0"/>
              <a:t>e</a:t>
            </a:r>
            <a:r>
              <a:rPr lang="en-IN" sz="2200" dirty="0" smtClean="0"/>
              <a:t>lse </a:t>
            </a:r>
          </a:p>
          <a:p>
            <a:r>
              <a:rPr lang="en-IN" sz="2200" dirty="0" err="1" smtClean="0"/>
              <a:t>printf</a:t>
            </a:r>
            <a:r>
              <a:rPr lang="en-IN" sz="2200" dirty="0" smtClean="0"/>
              <a:t>(“not found”);</a:t>
            </a:r>
            <a:endParaRPr lang="en-IN" sz="2200" dirty="0"/>
          </a:p>
          <a:p>
            <a:r>
              <a:rPr lang="en-IN" sz="2200" dirty="0"/>
              <a:t>}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355205" y="5262094"/>
            <a:ext cx="7673662" cy="685800"/>
            <a:chOff x="480" y="1392"/>
            <a:chExt cx="4517" cy="57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80" y="1392"/>
              <a:ext cx="881" cy="5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031" y="1402"/>
              <a:ext cx="0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141" y="167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692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243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04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455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565" y="1694"/>
              <a:ext cx="5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116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667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590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802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024" y="1488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226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353" y="169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4583805" y="4728694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3898005" y="4195294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4431405" y="4576294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548776" y="5405961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5163" y="1081810"/>
            <a:ext cx="3463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main()</a:t>
            </a:r>
          </a:p>
          <a:p>
            <a:r>
              <a:rPr lang="en-IN" dirty="0"/>
              <a:t>{	</a:t>
            </a:r>
          </a:p>
          <a:p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Node 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display(head); </a:t>
            </a:r>
            <a:endParaRPr lang="en-IN" dirty="0" smtClean="0"/>
          </a:p>
          <a:p>
            <a:r>
              <a:rPr lang="en-IN" dirty="0" smtClean="0"/>
              <a:t>	search(head);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5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94690" y="6356350"/>
            <a:ext cx="2743200" cy="365125"/>
          </a:xfrm>
        </p:spPr>
        <p:txBody>
          <a:bodyPr/>
          <a:lstStyle/>
          <a:p>
            <a:fld id="{04EAA311-F8B8-413B-ACCD-5A5795148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Insert a node At beginning</a:t>
            </a:r>
            <a:endParaRPr lang="en-US" sz="3200" b="1" dirty="0"/>
          </a:p>
        </p:txBody>
      </p:sp>
      <p:sp>
        <p:nvSpPr>
          <p:cNvPr id="101" name="Rectangle 3"/>
          <p:cNvSpPr txBox="1">
            <a:spLocks noChangeArrowheads="1"/>
          </p:cNvSpPr>
          <p:nvPr/>
        </p:nvSpPr>
        <p:spPr>
          <a:xfrm>
            <a:off x="96591" y="769747"/>
            <a:ext cx="4256468" cy="20636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mtClean="0"/>
              <a:t>Steps:</a:t>
            </a:r>
          </a:p>
          <a:p>
            <a:r>
              <a:rPr lang="en-US" smtClean="0"/>
              <a:t>Create a Node</a:t>
            </a:r>
          </a:p>
          <a:p>
            <a:r>
              <a:rPr lang="en-US" smtClean="0"/>
              <a:t>Set the node data Values</a:t>
            </a:r>
          </a:p>
          <a:p>
            <a:r>
              <a:rPr lang="en-US" smtClean="0"/>
              <a:t>Connect the pointers</a:t>
            </a:r>
            <a:endParaRPr lang="en-US" dirty="0"/>
          </a:p>
        </p:txBody>
      </p:sp>
      <p:sp>
        <p:nvSpPr>
          <p:cNvPr id="102" name="Rectangle 4"/>
          <p:cNvSpPr txBox="1">
            <a:spLocks noChangeArrowheads="1"/>
          </p:cNvSpPr>
          <p:nvPr/>
        </p:nvSpPr>
        <p:spPr>
          <a:xfrm>
            <a:off x="4364149" y="2112072"/>
            <a:ext cx="822960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Follow the steps and we get</a:t>
            </a:r>
            <a:endParaRPr lang="en-US" dirty="0"/>
          </a:p>
        </p:txBody>
      </p:sp>
      <p:grpSp>
        <p:nvGrpSpPr>
          <p:cNvPr id="103" name="Group 5"/>
          <p:cNvGrpSpPr>
            <a:grpSpLocks/>
          </p:cNvGrpSpPr>
          <p:nvPr/>
        </p:nvGrpSpPr>
        <p:grpSpPr bwMode="auto">
          <a:xfrm>
            <a:off x="4592749" y="1045272"/>
            <a:ext cx="5594350" cy="581025"/>
            <a:chOff x="572" y="3248"/>
            <a:chExt cx="3524" cy="366"/>
          </a:xfrm>
        </p:grpSpPr>
        <p:grpSp>
          <p:nvGrpSpPr>
            <p:cNvPr id="104" name="Group 6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120" name="Group 7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122" name="Rectangle 8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1" name="Line 10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5" name="Group 11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116" name="Group 12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118" name="Rectangle 13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7" name="Line 15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6" name="Group 16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114" name="Rectangle 1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1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" name="Text Box 19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/>
                <a:t>48</a:t>
              </a:r>
              <a:endParaRPr lang="en-US" dirty="0"/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17</a:t>
              </a:r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142</a:t>
              </a:r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/>
                <a:t>head</a:t>
              </a:r>
            </a:p>
          </p:txBody>
        </p:sp>
        <p:sp>
          <p:nvSpPr>
            <p:cNvPr id="111" name="Line 23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26"/>
          <p:cNvGrpSpPr>
            <a:grpSpLocks/>
          </p:cNvGrpSpPr>
          <p:nvPr/>
        </p:nvGrpSpPr>
        <p:grpSpPr bwMode="auto">
          <a:xfrm>
            <a:off x="4237149" y="4883847"/>
            <a:ext cx="2794000" cy="581025"/>
            <a:chOff x="374" y="1181"/>
            <a:chExt cx="1760" cy="366"/>
          </a:xfrm>
        </p:grpSpPr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>
              <a:off x="374" y="1197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head</a:t>
              </a:r>
            </a:p>
          </p:txBody>
        </p:sp>
        <p:grpSp>
          <p:nvGrpSpPr>
            <p:cNvPr id="126" name="Group 28"/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127" name="Group 29"/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129" name="Group 30"/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131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133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3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400" b="1"/>
                    <a:t>93</a:t>
                  </a:r>
                  <a:endParaRPr lang="en-US"/>
                </a:p>
              </p:txBody>
            </p:sp>
          </p:grpSp>
          <p:sp>
            <p:nvSpPr>
              <p:cNvPr id="128" name="Line 36"/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5" name="Group 59"/>
          <p:cNvGrpSpPr>
            <a:grpSpLocks/>
          </p:cNvGrpSpPr>
          <p:nvPr/>
        </p:nvGrpSpPr>
        <p:grpSpPr bwMode="auto">
          <a:xfrm>
            <a:off x="4745149" y="3407472"/>
            <a:ext cx="1473200" cy="581025"/>
            <a:chOff x="600" y="1356"/>
            <a:chExt cx="1099" cy="444"/>
          </a:xfrm>
        </p:grpSpPr>
        <p:grpSp>
          <p:nvGrpSpPr>
            <p:cNvPr id="136" name="Group 6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138" name="Rectangle 6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6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7" name="Line 6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" name="Text Box 64"/>
          <p:cNvSpPr txBox="1">
            <a:spLocks noChangeArrowheads="1"/>
          </p:cNvSpPr>
          <p:nvPr/>
        </p:nvSpPr>
        <p:spPr bwMode="auto">
          <a:xfrm>
            <a:off x="4881674" y="2910585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141" name="Text Box 65"/>
          <p:cNvSpPr txBox="1">
            <a:spLocks noChangeArrowheads="1"/>
          </p:cNvSpPr>
          <p:nvPr/>
        </p:nvSpPr>
        <p:spPr bwMode="auto">
          <a:xfrm>
            <a:off x="7091474" y="2964560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2</a:t>
            </a:r>
          </a:p>
        </p:txBody>
      </p:sp>
      <p:pic>
        <p:nvPicPr>
          <p:cNvPr id="142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49" y="3407472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 Box 67"/>
          <p:cNvSpPr txBox="1">
            <a:spLocks noChangeArrowheads="1"/>
          </p:cNvSpPr>
          <p:nvPr/>
        </p:nvSpPr>
        <p:spPr bwMode="auto">
          <a:xfrm>
            <a:off x="8174149" y="4259960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3</a:t>
            </a:r>
          </a:p>
        </p:txBody>
      </p:sp>
      <p:sp>
        <p:nvSpPr>
          <p:cNvPr id="145" name="Text Box 29"/>
          <p:cNvSpPr txBox="1">
            <a:spLocks noChangeArrowheads="1"/>
          </p:cNvSpPr>
          <p:nvPr/>
        </p:nvSpPr>
        <p:spPr bwMode="auto">
          <a:xfrm>
            <a:off x="9840146" y="1164275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6" name="Group 5"/>
          <p:cNvGrpSpPr>
            <a:grpSpLocks/>
          </p:cNvGrpSpPr>
          <p:nvPr/>
        </p:nvGrpSpPr>
        <p:grpSpPr bwMode="auto">
          <a:xfrm>
            <a:off x="7023212" y="4856760"/>
            <a:ext cx="4152900" cy="581025"/>
            <a:chOff x="1480" y="3248"/>
            <a:chExt cx="2616" cy="366"/>
          </a:xfrm>
        </p:grpSpPr>
        <p:grpSp>
          <p:nvGrpSpPr>
            <p:cNvPr id="147" name="Group 6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161" name="Group 7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163" name="Rectangle 8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2" name="Line 10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11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157" name="Group 12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159" name="Rectangle 13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8" name="Line 15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" name="Group 16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155" name="Rectangle 1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1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0" name="Text Box 19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/>
                <a:t>48</a:t>
              </a:r>
              <a:endParaRPr lang="en-US" dirty="0"/>
            </a:p>
          </p:txBody>
        </p:sp>
        <p:sp>
          <p:nvSpPr>
            <p:cNvPr id="151" name="Text Box 20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17</a:t>
              </a:r>
              <a:endParaRPr lang="en-US"/>
            </a:p>
          </p:txBody>
        </p:sp>
        <p:sp>
          <p:nvSpPr>
            <p:cNvPr id="152" name="Rectangle 21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142</a:t>
              </a:r>
            </a:p>
          </p:txBody>
        </p:sp>
      </p:grpSp>
      <p:sp>
        <p:nvSpPr>
          <p:cNvPr id="165" name="Text Box 29"/>
          <p:cNvSpPr txBox="1">
            <a:spLocks noChangeArrowheads="1"/>
          </p:cNvSpPr>
          <p:nvPr/>
        </p:nvSpPr>
        <p:spPr bwMode="auto">
          <a:xfrm>
            <a:off x="10833810" y="5002850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Insert a node At beginning of Linked List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-1" y="769746"/>
            <a:ext cx="6207617" cy="53245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dirty="0" err="1">
                <a:latin typeface="Courier New" panose="02070309020205020404" pitchFamily="49" charset="0"/>
              </a:rPr>
              <a:t>struct</a:t>
            </a:r>
            <a:r>
              <a:rPr lang="en-US" altLang="en-US" sz="2000" dirty="0">
                <a:latin typeface="Courier New" panose="02070309020205020404" pitchFamily="49" charset="0"/>
              </a:rPr>
              <a:t> Node</a:t>
            </a:r>
            <a:r>
              <a:rPr lang="en-US" sz="2000" dirty="0" smtClean="0"/>
              <a:t> *</a:t>
            </a:r>
            <a:r>
              <a:rPr lang="en-US" sz="2000" dirty="0" err="1" smtClean="0"/>
              <a:t>insertB</a:t>
            </a:r>
            <a:r>
              <a:rPr lang="en-US" sz="2000" dirty="0" smtClean="0"/>
              <a:t>(</a:t>
            </a:r>
            <a:r>
              <a:rPr lang="en-IN" sz="2000" dirty="0" err="1"/>
              <a:t>struct</a:t>
            </a:r>
            <a:r>
              <a:rPr lang="en-IN" sz="2000" dirty="0"/>
              <a:t> Node *head</a:t>
            </a:r>
            <a:r>
              <a:rPr lang="en-US" sz="2000" dirty="0" smtClean="0"/>
              <a:t>) </a:t>
            </a:r>
            <a:endParaRPr lang="en-US" sz="2000" dirty="0"/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/* 1. create a new node */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Node* </a:t>
            </a:r>
            <a:r>
              <a:rPr lang="en-US" sz="2000" dirty="0" err="1" smtClean="0"/>
              <a:t>newnode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newnode</a:t>
            </a:r>
            <a:r>
              <a:rPr lang="en-US" sz="2000" dirty="0" smtClean="0"/>
              <a:t> =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Node*) 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Node)); </a:t>
            </a:r>
          </a:p>
          <a:p>
            <a:r>
              <a:rPr lang="en-US" sz="2000" dirty="0" smtClean="0"/>
              <a:t>  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/* 2. put in the data  */</a:t>
            </a:r>
          </a:p>
          <a:p>
            <a:r>
              <a:rPr lang="en-IN" sz="2000" dirty="0" err="1"/>
              <a:t>printf</a:t>
            </a:r>
            <a:r>
              <a:rPr lang="en-IN" sz="2000" dirty="0"/>
              <a:t>(“Enter an element to insert at beginning:”);</a:t>
            </a:r>
          </a:p>
          <a:p>
            <a:r>
              <a:rPr lang="en-IN" sz="2000" dirty="0" err="1"/>
              <a:t>scanf</a:t>
            </a:r>
            <a:r>
              <a:rPr lang="en-IN" sz="2000" dirty="0"/>
              <a:t>(“%d</a:t>
            </a:r>
            <a:r>
              <a:rPr lang="en-IN" sz="2000" dirty="0" smtClean="0"/>
              <a:t>”,&amp;</a:t>
            </a:r>
            <a:r>
              <a:rPr lang="en-US" sz="2000" dirty="0" err="1" smtClean="0"/>
              <a:t>newnode</a:t>
            </a:r>
            <a:r>
              <a:rPr lang="en-US" sz="2000" dirty="0" smtClean="0"/>
              <a:t>-</a:t>
            </a:r>
            <a:r>
              <a:rPr lang="en-US" sz="2000" dirty="0"/>
              <a:t>&gt;data</a:t>
            </a:r>
            <a:r>
              <a:rPr lang="en-IN" sz="2000" dirty="0" smtClean="0"/>
              <a:t>);</a:t>
            </a:r>
            <a:endParaRPr lang="en-US" sz="2000" dirty="0" smtClean="0"/>
          </a:p>
          <a:p>
            <a:r>
              <a:rPr lang="en-US" sz="2000" dirty="0" smtClean="0"/>
              <a:t>   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    /* 3. Make next of new node as head */</a:t>
            </a:r>
          </a:p>
          <a:p>
            <a:r>
              <a:rPr lang="en-US" sz="2000" dirty="0"/>
              <a:t>    </a:t>
            </a:r>
            <a:r>
              <a:rPr lang="en-US" sz="2000" dirty="0" err="1" smtClean="0"/>
              <a:t>newnode</a:t>
            </a:r>
            <a:r>
              <a:rPr lang="en-US" sz="2000" dirty="0" smtClean="0"/>
              <a:t>-</a:t>
            </a:r>
            <a:r>
              <a:rPr lang="en-US" sz="2000" dirty="0"/>
              <a:t>&gt;next </a:t>
            </a:r>
            <a:r>
              <a:rPr lang="en-US" sz="2000" dirty="0" smtClean="0"/>
              <a:t>= head; </a:t>
            </a:r>
            <a:endParaRPr lang="en-US" sz="2000" dirty="0"/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/* 4. move the head to point to the new node */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head=</a:t>
            </a:r>
            <a:r>
              <a:rPr lang="en-US" sz="2000" dirty="0" err="1" smtClean="0"/>
              <a:t>newnode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 smtClean="0"/>
              <a:t>   return(head);</a:t>
            </a:r>
            <a:endParaRPr lang="en-US" sz="2000" dirty="0"/>
          </a:p>
          <a:p>
            <a:r>
              <a:rPr lang="en-US" sz="2000" dirty="0"/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9" y="1044013"/>
            <a:ext cx="6323527" cy="19433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96070" y="3644149"/>
            <a:ext cx="3463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main()</a:t>
            </a:r>
          </a:p>
          <a:p>
            <a:r>
              <a:rPr lang="en-IN" dirty="0"/>
              <a:t>{	</a:t>
            </a:r>
          </a:p>
          <a:p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Node 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smtClean="0"/>
              <a:t>head=</a:t>
            </a:r>
            <a:r>
              <a:rPr lang="en-IN" dirty="0" err="1" smtClean="0"/>
              <a:t>insertB</a:t>
            </a:r>
            <a:r>
              <a:rPr lang="en-IN" dirty="0" smtClean="0"/>
              <a:t>(head);</a:t>
            </a:r>
          </a:p>
          <a:p>
            <a:r>
              <a:rPr lang="en-IN" dirty="0"/>
              <a:t>	</a:t>
            </a:r>
            <a:r>
              <a:rPr lang="en-IN" dirty="0" smtClean="0"/>
              <a:t>display(head</a:t>
            </a:r>
            <a:r>
              <a:rPr lang="en-IN" dirty="0"/>
              <a:t>); </a:t>
            </a:r>
            <a:endParaRPr lang="en-IN" dirty="0" smtClean="0"/>
          </a:p>
          <a:p>
            <a:r>
              <a:rPr lang="en-IN" dirty="0" smtClean="0"/>
              <a:t>	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307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Insert a node At end of Linked List</a:t>
            </a:r>
            <a:endParaRPr lang="en-US" sz="32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769746"/>
            <a:ext cx="4069724" cy="2076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mtClean="0"/>
              <a:t>Steps:</a:t>
            </a:r>
          </a:p>
          <a:p>
            <a:r>
              <a:rPr lang="en-US" smtClean="0"/>
              <a:t>Create a Node</a:t>
            </a:r>
          </a:p>
          <a:p>
            <a:r>
              <a:rPr lang="en-US" smtClean="0"/>
              <a:t>Set the node data Values</a:t>
            </a:r>
          </a:p>
          <a:p>
            <a:r>
              <a:rPr lang="en-US" smtClean="0"/>
              <a:t>Connect the pointers</a:t>
            </a:r>
            <a:endParaRPr lang="en-US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4357352" y="2165797"/>
            <a:ext cx="822960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Follow the steps and we get</a:t>
            </a:r>
            <a:endParaRPr lang="en-US" dirty="0"/>
          </a:p>
        </p:txBody>
      </p:sp>
      <p:grpSp>
        <p:nvGrpSpPr>
          <p:cNvPr id="40" name="Group 4"/>
          <p:cNvGrpSpPr>
            <a:grpSpLocks/>
          </p:cNvGrpSpPr>
          <p:nvPr/>
        </p:nvGrpSpPr>
        <p:grpSpPr bwMode="auto">
          <a:xfrm>
            <a:off x="4585952" y="1098997"/>
            <a:ext cx="5594350" cy="581025"/>
            <a:chOff x="572" y="3248"/>
            <a:chExt cx="3524" cy="366"/>
          </a:xfrm>
        </p:grpSpPr>
        <p:grpSp>
          <p:nvGrpSpPr>
            <p:cNvPr id="41" name="Group 5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57" name="Group 6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8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Line 9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10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53" name="Group 11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55" name="Rectangle 12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48</a:t>
              </a:r>
              <a:endParaRPr lang="en-US"/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/>
                <a:t>17</a:t>
              </a:r>
              <a:endParaRPr lang="en-US" dirty="0"/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142</a:t>
              </a: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head</a:t>
              </a: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36"/>
          <p:cNvGrpSpPr>
            <a:grpSpLocks/>
          </p:cNvGrpSpPr>
          <p:nvPr/>
        </p:nvGrpSpPr>
        <p:grpSpPr bwMode="auto">
          <a:xfrm>
            <a:off x="4738352" y="3461197"/>
            <a:ext cx="1473200" cy="581025"/>
            <a:chOff x="600" y="1356"/>
            <a:chExt cx="1099" cy="444"/>
          </a:xfrm>
        </p:grpSpPr>
        <p:grpSp>
          <p:nvGrpSpPr>
            <p:cNvPr id="62" name="Group 3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64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4874877" y="2964310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7084677" y="3018285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2</a:t>
            </a:r>
          </a:p>
        </p:txBody>
      </p:sp>
      <p:sp>
        <p:nvSpPr>
          <p:cNvPr id="69" name="Text Box 44"/>
          <p:cNvSpPr txBox="1">
            <a:spLocks noChangeArrowheads="1"/>
          </p:cNvSpPr>
          <p:nvPr/>
        </p:nvSpPr>
        <p:spPr bwMode="auto">
          <a:xfrm>
            <a:off x="8167352" y="4313685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3</a:t>
            </a:r>
          </a:p>
        </p:txBody>
      </p:sp>
      <p:pic>
        <p:nvPicPr>
          <p:cNvPr id="70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52" y="4908997"/>
            <a:ext cx="598328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 Box 29"/>
          <p:cNvSpPr txBox="1">
            <a:spLocks noChangeArrowheads="1"/>
          </p:cNvSpPr>
          <p:nvPr/>
        </p:nvSpPr>
        <p:spPr bwMode="auto">
          <a:xfrm>
            <a:off x="9840146" y="1164275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915365" y="3419340"/>
            <a:ext cx="1170227" cy="581025"/>
            <a:chOff x="6915365" y="3419340"/>
            <a:chExt cx="1170227" cy="581025"/>
          </a:xfrm>
        </p:grpSpPr>
        <p:grpSp>
          <p:nvGrpSpPr>
            <p:cNvPr id="109" name="Group 37"/>
            <p:cNvGrpSpPr>
              <a:grpSpLocks/>
            </p:cNvGrpSpPr>
            <p:nvPr/>
          </p:nvGrpSpPr>
          <p:grpSpPr bwMode="auto">
            <a:xfrm>
              <a:off x="6915365" y="3419340"/>
              <a:ext cx="1096522" cy="581025"/>
              <a:chOff x="600" y="1356"/>
              <a:chExt cx="818" cy="444"/>
            </a:xfrm>
          </p:grpSpPr>
          <p:sp>
            <p:nvSpPr>
              <p:cNvPr id="111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" name="Text Box 29"/>
            <p:cNvSpPr txBox="1">
              <a:spLocks noChangeArrowheads="1"/>
            </p:cNvSpPr>
            <p:nvPr/>
          </p:nvSpPr>
          <p:spPr bwMode="auto">
            <a:xfrm>
              <a:off x="7687726" y="3546420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Text Box 19"/>
            <p:cNvSpPr txBox="1">
              <a:spLocks noChangeArrowheads="1"/>
            </p:cNvSpPr>
            <p:nvPr/>
          </p:nvSpPr>
          <p:spPr bwMode="auto">
            <a:xfrm>
              <a:off x="7023641" y="3461197"/>
              <a:ext cx="4956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/>
                <a:t>93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183573" y="4947096"/>
            <a:ext cx="1170227" cy="581025"/>
            <a:chOff x="6915365" y="3419340"/>
            <a:chExt cx="1170227" cy="581025"/>
          </a:xfrm>
        </p:grpSpPr>
        <p:grpSp>
          <p:nvGrpSpPr>
            <p:cNvPr id="117" name="Group 37"/>
            <p:cNvGrpSpPr>
              <a:grpSpLocks/>
            </p:cNvGrpSpPr>
            <p:nvPr/>
          </p:nvGrpSpPr>
          <p:grpSpPr bwMode="auto">
            <a:xfrm>
              <a:off x="6915365" y="3419340"/>
              <a:ext cx="1096522" cy="581025"/>
              <a:chOff x="600" y="1356"/>
              <a:chExt cx="818" cy="444"/>
            </a:xfrm>
          </p:grpSpPr>
          <p:sp>
            <p:nvSpPr>
              <p:cNvPr id="120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8" name="Text Box 29"/>
            <p:cNvSpPr txBox="1">
              <a:spLocks noChangeArrowheads="1"/>
            </p:cNvSpPr>
            <p:nvPr/>
          </p:nvSpPr>
          <p:spPr bwMode="auto">
            <a:xfrm>
              <a:off x="7687726" y="3546420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7023641" y="3461197"/>
              <a:ext cx="4956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/>
                <a:t>93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53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769746"/>
            <a:ext cx="8268237" cy="618630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</a:rPr>
              <a:t> Node</a:t>
            </a:r>
            <a:r>
              <a:rPr lang="en-US" dirty="0"/>
              <a:t> *</a:t>
            </a:r>
            <a:r>
              <a:rPr lang="en-US" dirty="0" smtClean="0"/>
              <a:t> </a:t>
            </a:r>
            <a:r>
              <a:rPr lang="en-US" dirty="0" err="1" smtClean="0"/>
              <a:t>insertE</a:t>
            </a:r>
            <a:r>
              <a:rPr lang="en-US" dirty="0" smtClean="0"/>
              <a:t>(</a:t>
            </a:r>
            <a:r>
              <a:rPr lang="en-IN" dirty="0" err="1"/>
              <a:t>struct</a:t>
            </a:r>
            <a:r>
              <a:rPr lang="en-IN" dirty="0"/>
              <a:t> Node *head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/* 1. create new node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newnode</a:t>
            </a:r>
            <a:r>
              <a:rPr lang="en-US" dirty="0" smtClean="0"/>
              <a:t> = (</a:t>
            </a:r>
            <a:r>
              <a:rPr lang="en-US" dirty="0" err="1" smtClean="0"/>
              <a:t>struct</a:t>
            </a:r>
            <a:r>
              <a:rPr lang="en-US" dirty="0" smtClean="0"/>
              <a:t> Node*)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/* 2. put in the data  */</a:t>
            </a:r>
          </a:p>
          <a:p>
            <a:r>
              <a:rPr lang="en-IN" dirty="0" err="1"/>
              <a:t>printf</a:t>
            </a:r>
            <a:r>
              <a:rPr lang="en-IN" dirty="0"/>
              <a:t>(“Enter an element to insert:”);</a:t>
            </a:r>
          </a:p>
          <a:p>
            <a:r>
              <a:rPr lang="en-IN" dirty="0" err="1"/>
              <a:t>scanf</a:t>
            </a:r>
            <a:r>
              <a:rPr lang="en-IN" dirty="0"/>
              <a:t>(“%d”,&amp;</a:t>
            </a:r>
            <a:r>
              <a:rPr lang="en-IN" dirty="0" err="1" smtClean="0"/>
              <a:t>newnode</a:t>
            </a:r>
            <a:r>
              <a:rPr lang="en-IN" dirty="0" smtClean="0"/>
              <a:t>-&gt;data</a:t>
            </a:r>
            <a:r>
              <a:rPr lang="en-IN" dirty="0"/>
              <a:t>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/* </a:t>
            </a:r>
            <a:r>
              <a:rPr lang="en-US" dirty="0">
                <a:solidFill>
                  <a:srgbClr val="FF0000"/>
                </a:solidFill>
              </a:rPr>
              <a:t>3. This new node is going to be the last node, so make next 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it as NULL*/</a:t>
            </a:r>
          </a:p>
          <a:p>
            <a:r>
              <a:rPr lang="en-US" dirty="0"/>
              <a:t>    </a:t>
            </a:r>
            <a:r>
              <a:rPr lang="en-US" dirty="0" err="1" smtClean="0"/>
              <a:t>newnode</a:t>
            </a:r>
            <a:r>
              <a:rPr lang="en-US" dirty="0" smtClean="0"/>
              <a:t>-</a:t>
            </a:r>
            <a:r>
              <a:rPr lang="en-US" dirty="0"/>
              <a:t>&gt;next = NULL;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   /* 4. If the Linked List is empty, then make the new node as head */</a:t>
            </a:r>
          </a:p>
          <a:p>
            <a:r>
              <a:rPr lang="en-US" dirty="0"/>
              <a:t>    if </a:t>
            </a:r>
            <a:r>
              <a:rPr lang="en-US" dirty="0" smtClean="0"/>
              <a:t>(head== </a:t>
            </a:r>
            <a:r>
              <a:rPr lang="en-US" dirty="0"/>
              <a:t>NULL) </a:t>
            </a:r>
          </a:p>
          <a:p>
            <a:r>
              <a:rPr lang="en-US" dirty="0"/>
              <a:t>    { </a:t>
            </a:r>
            <a:r>
              <a:rPr lang="en-US" dirty="0" smtClean="0"/>
              <a:t> head </a:t>
            </a:r>
            <a:r>
              <a:rPr lang="en-US" dirty="0"/>
              <a:t>= </a:t>
            </a:r>
            <a:r>
              <a:rPr lang="en-US" dirty="0" err="1" smtClean="0"/>
              <a:t>newnode</a:t>
            </a:r>
            <a:r>
              <a:rPr lang="en-US" dirty="0"/>
              <a:t>; </a:t>
            </a:r>
          </a:p>
          <a:p>
            <a:r>
              <a:rPr lang="en-US" dirty="0"/>
              <a:t>       </a:t>
            </a:r>
            <a:r>
              <a:rPr lang="en-US" dirty="0" smtClean="0"/>
              <a:t>return(head);  } </a:t>
            </a:r>
          </a:p>
          <a:p>
            <a:r>
              <a:rPr lang="en-US" dirty="0">
                <a:solidFill>
                  <a:srgbClr val="FF0000"/>
                </a:solidFill>
              </a:rPr>
              <a:t> /* 5. Else traverse till the last node */</a:t>
            </a:r>
            <a:endParaRPr lang="en-US" dirty="0" smtClean="0"/>
          </a:p>
          <a:p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/>
              <a:t>Node  *</a:t>
            </a:r>
            <a:r>
              <a:rPr lang="en-IN" dirty="0" smtClean="0"/>
              <a:t>p=head;</a:t>
            </a:r>
            <a:endParaRPr lang="en-US" dirty="0"/>
          </a:p>
          <a:p>
            <a:r>
              <a:rPr lang="en-US" dirty="0" smtClean="0"/>
              <a:t>while (</a:t>
            </a:r>
            <a:r>
              <a:rPr lang="en-US" dirty="0"/>
              <a:t>p</a:t>
            </a:r>
            <a:r>
              <a:rPr lang="en-US" dirty="0" smtClean="0"/>
              <a:t>-&gt;</a:t>
            </a:r>
            <a:r>
              <a:rPr lang="en-US" dirty="0"/>
              <a:t>next != NULL) </a:t>
            </a:r>
          </a:p>
          <a:p>
            <a:r>
              <a:rPr lang="en-US" dirty="0"/>
              <a:t>     </a:t>
            </a:r>
            <a:r>
              <a:rPr lang="en-US" dirty="0" smtClean="0"/>
              <a:t>{  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dirty="0"/>
              <a:t>= p</a:t>
            </a:r>
            <a:r>
              <a:rPr lang="en-US" dirty="0" smtClean="0"/>
              <a:t>-&gt;</a:t>
            </a:r>
            <a:r>
              <a:rPr lang="en-US" dirty="0"/>
              <a:t>next</a:t>
            </a:r>
            <a:r>
              <a:rPr lang="en-US" dirty="0" smtClean="0"/>
              <a:t>;  }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/* 6. Change the next of last node */</a:t>
            </a:r>
          </a:p>
          <a:p>
            <a:r>
              <a:rPr lang="en-US" dirty="0"/>
              <a:t>    p</a:t>
            </a:r>
            <a:r>
              <a:rPr lang="en-US" dirty="0" smtClean="0"/>
              <a:t>-&gt;</a:t>
            </a:r>
            <a:r>
              <a:rPr lang="en-US" dirty="0"/>
              <a:t>next = </a:t>
            </a:r>
            <a:r>
              <a:rPr lang="en-US" dirty="0" err="1" smtClean="0"/>
              <a:t>newnode</a:t>
            </a:r>
            <a:r>
              <a:rPr lang="en-US" dirty="0"/>
              <a:t>; </a:t>
            </a:r>
          </a:p>
          <a:p>
            <a:r>
              <a:rPr lang="en-US" dirty="0"/>
              <a:t>    </a:t>
            </a:r>
            <a:r>
              <a:rPr lang="en-US" dirty="0" smtClean="0"/>
              <a:t>return(head);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Insert a node At end of Linked List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47" y="769746"/>
            <a:ext cx="6584396" cy="20315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28913" y="3801077"/>
            <a:ext cx="3463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main()</a:t>
            </a:r>
          </a:p>
          <a:p>
            <a:r>
              <a:rPr lang="en-IN" dirty="0"/>
              <a:t>{	</a:t>
            </a:r>
          </a:p>
          <a:p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Node 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smtClean="0"/>
              <a:t>head=</a:t>
            </a:r>
            <a:r>
              <a:rPr lang="en-IN" dirty="0" err="1" smtClean="0"/>
              <a:t>insertE</a:t>
            </a:r>
            <a:r>
              <a:rPr lang="en-IN" dirty="0" smtClean="0"/>
              <a:t>(head);</a:t>
            </a:r>
          </a:p>
          <a:p>
            <a:r>
              <a:rPr lang="en-IN" dirty="0"/>
              <a:t>	</a:t>
            </a:r>
            <a:r>
              <a:rPr lang="en-IN" dirty="0" smtClean="0"/>
              <a:t>display(head</a:t>
            </a:r>
            <a:r>
              <a:rPr lang="en-IN" dirty="0"/>
              <a:t>); </a:t>
            </a:r>
            <a:endParaRPr lang="en-IN" dirty="0" smtClean="0"/>
          </a:p>
          <a:p>
            <a:r>
              <a:rPr lang="en-IN" dirty="0" smtClean="0"/>
              <a:t>	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67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Insert a node At middle of Linked List</a:t>
            </a:r>
            <a:endParaRPr lang="en-US" sz="32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769746"/>
            <a:ext cx="4069724" cy="29767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dirty="0" smtClean="0"/>
              <a:t>Steps:</a:t>
            </a:r>
          </a:p>
          <a:p>
            <a:r>
              <a:rPr lang="en-US" dirty="0"/>
              <a:t>Create a Node</a:t>
            </a:r>
          </a:p>
          <a:p>
            <a:r>
              <a:rPr lang="en-US" dirty="0"/>
              <a:t>Set the node data Values</a:t>
            </a:r>
          </a:p>
          <a:p>
            <a:r>
              <a:rPr lang="en-US" dirty="0"/>
              <a:t>Break pointer connection</a:t>
            </a:r>
          </a:p>
          <a:p>
            <a:r>
              <a:rPr lang="en-US" dirty="0"/>
              <a:t>Re-connect the pointers</a:t>
            </a:r>
          </a:p>
        </p:txBody>
      </p:sp>
      <p:sp>
        <p:nvSpPr>
          <p:cNvPr id="107" name="Text Box 29"/>
          <p:cNvSpPr txBox="1">
            <a:spLocks noChangeArrowheads="1"/>
          </p:cNvSpPr>
          <p:nvPr/>
        </p:nvSpPr>
        <p:spPr bwMode="auto">
          <a:xfrm>
            <a:off x="10925721" y="3844981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4598831" y="2458769"/>
            <a:ext cx="1473200" cy="581025"/>
            <a:chOff x="600" y="1356"/>
            <a:chExt cx="1099" cy="444"/>
          </a:xfrm>
        </p:grpSpPr>
        <p:grpSp>
          <p:nvGrpSpPr>
            <p:cNvPr id="68" name="Group 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Text Box 11"/>
          <p:cNvSpPr txBox="1">
            <a:spLocks noChangeArrowheads="1"/>
          </p:cNvSpPr>
          <p:nvPr/>
        </p:nvSpPr>
        <p:spPr bwMode="auto">
          <a:xfrm>
            <a:off x="4735356" y="1961881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6945156" y="2015856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2</a:t>
            </a:r>
          </a:p>
        </p:txBody>
      </p:sp>
      <p:pic>
        <p:nvPicPr>
          <p:cNvPr id="7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31" y="2458769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4598831" y="3423969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3</a:t>
            </a:r>
          </a:p>
        </p:txBody>
      </p:sp>
      <p:pic>
        <p:nvPicPr>
          <p:cNvPr id="7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81" y="3771631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 Box 18"/>
          <p:cNvSpPr txBox="1">
            <a:spLocks noChangeArrowheads="1"/>
          </p:cNvSpPr>
          <p:nvPr/>
        </p:nvSpPr>
        <p:spPr bwMode="auto">
          <a:xfrm>
            <a:off x="4582956" y="4552681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4</a:t>
            </a:r>
          </a:p>
        </p:txBody>
      </p:sp>
      <p:pic>
        <p:nvPicPr>
          <p:cNvPr id="82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31" y="5067031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31" y="5067031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5"/>
          <p:cNvGrpSpPr>
            <a:grpSpLocks/>
          </p:cNvGrpSpPr>
          <p:nvPr/>
        </p:nvGrpSpPr>
        <p:grpSpPr bwMode="auto">
          <a:xfrm>
            <a:off x="7415056" y="988273"/>
            <a:ext cx="1473200" cy="581025"/>
            <a:chOff x="600" y="1356"/>
            <a:chExt cx="1099" cy="444"/>
          </a:xfrm>
        </p:grpSpPr>
        <p:grpSp>
          <p:nvGrpSpPr>
            <p:cNvPr id="100" name="Group 6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102" name="Rectangle 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" name="Line 9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10"/>
          <p:cNvGrpSpPr>
            <a:grpSpLocks/>
          </p:cNvGrpSpPr>
          <p:nvPr/>
        </p:nvGrpSpPr>
        <p:grpSpPr bwMode="auto">
          <a:xfrm>
            <a:off x="8942231" y="988273"/>
            <a:ext cx="1473200" cy="581025"/>
            <a:chOff x="600" y="1356"/>
            <a:chExt cx="1099" cy="444"/>
          </a:xfrm>
        </p:grpSpPr>
        <p:grpSp>
          <p:nvGrpSpPr>
            <p:cNvPr id="96" name="Group 11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98" name="Rectangle 12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3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5"/>
          <p:cNvGrpSpPr>
            <a:grpSpLocks/>
          </p:cNvGrpSpPr>
          <p:nvPr/>
        </p:nvGrpSpPr>
        <p:grpSpPr bwMode="auto">
          <a:xfrm>
            <a:off x="10470994" y="988273"/>
            <a:ext cx="1096963" cy="581025"/>
            <a:chOff x="600" y="1356"/>
            <a:chExt cx="818" cy="444"/>
          </a:xfrm>
        </p:grpSpPr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7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7645244" y="1050186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48</a:t>
            </a:r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9081931" y="1050186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17</a:t>
            </a:r>
            <a:endParaRPr lang="en-US" dirty="0"/>
          </a:p>
        </p:txBody>
      </p:sp>
      <p:sp>
        <p:nvSpPr>
          <p:cNvPr id="91" name="Rectangle 20"/>
          <p:cNvSpPr>
            <a:spLocks noChangeArrowheads="1"/>
          </p:cNvSpPr>
          <p:nvPr/>
        </p:nvSpPr>
        <p:spPr bwMode="auto">
          <a:xfrm>
            <a:off x="10561481" y="1050186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142</a:t>
            </a:r>
          </a:p>
        </p:txBody>
      </p:sp>
      <p:sp>
        <p:nvSpPr>
          <p:cNvPr id="92" name="Rectangle 21"/>
          <p:cNvSpPr>
            <a:spLocks noChangeArrowheads="1"/>
          </p:cNvSpPr>
          <p:nvPr/>
        </p:nvSpPr>
        <p:spPr bwMode="auto">
          <a:xfrm>
            <a:off x="5973606" y="1031136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>
            <a:off x="6964206" y="130418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15"/>
          <p:cNvGrpSpPr>
            <a:grpSpLocks/>
          </p:cNvGrpSpPr>
          <p:nvPr/>
        </p:nvGrpSpPr>
        <p:grpSpPr bwMode="auto">
          <a:xfrm>
            <a:off x="10178649" y="3746475"/>
            <a:ext cx="1096963" cy="581025"/>
            <a:chOff x="600" y="1356"/>
            <a:chExt cx="818" cy="444"/>
          </a:xfrm>
        </p:grpSpPr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7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20"/>
          <p:cNvSpPr>
            <a:spLocks noChangeArrowheads="1"/>
          </p:cNvSpPr>
          <p:nvPr/>
        </p:nvSpPr>
        <p:spPr bwMode="auto">
          <a:xfrm>
            <a:off x="10193579" y="380250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142</a:t>
            </a:r>
          </a:p>
        </p:txBody>
      </p:sp>
      <p:sp>
        <p:nvSpPr>
          <p:cNvPr id="110" name="Text Box 29"/>
          <p:cNvSpPr txBox="1">
            <a:spLocks noChangeArrowheads="1"/>
          </p:cNvSpPr>
          <p:nvPr/>
        </p:nvSpPr>
        <p:spPr bwMode="auto">
          <a:xfrm>
            <a:off x="10983267" y="5156688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2" name="Group 15"/>
          <p:cNvGrpSpPr>
            <a:grpSpLocks/>
          </p:cNvGrpSpPr>
          <p:nvPr/>
        </p:nvGrpSpPr>
        <p:grpSpPr bwMode="auto">
          <a:xfrm>
            <a:off x="10236195" y="5058182"/>
            <a:ext cx="1096963" cy="581025"/>
            <a:chOff x="600" y="1356"/>
            <a:chExt cx="818" cy="444"/>
          </a:xfrm>
        </p:grpSpPr>
        <p:sp>
          <p:nvSpPr>
            <p:cNvPr id="123" name="Rectangle 16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7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10296554" y="511043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23367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Insert a node At middle of Linked List</a:t>
            </a:r>
            <a:endParaRPr lang="en-US" sz="32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769746"/>
            <a:ext cx="4069724" cy="29767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dirty="0" smtClean="0"/>
              <a:t>Steps:</a:t>
            </a:r>
          </a:p>
          <a:p>
            <a:r>
              <a:rPr lang="en-US" dirty="0"/>
              <a:t>Create a Node</a:t>
            </a:r>
          </a:p>
          <a:p>
            <a:r>
              <a:rPr lang="en-US" dirty="0"/>
              <a:t>Set the node data Values</a:t>
            </a:r>
          </a:p>
          <a:p>
            <a:r>
              <a:rPr lang="en-US" dirty="0"/>
              <a:t>Break pointer connection</a:t>
            </a:r>
          </a:p>
          <a:p>
            <a:r>
              <a:rPr lang="en-US" dirty="0"/>
              <a:t>Re-connect the pointers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5688681" y="1185766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6563394" y="1198466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9536781" y="1185766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10411494" y="1198466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5863306" y="1285779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9727281" y="1312766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dirty="0" smtClean="0"/>
              <a:t>143</a:t>
            </a:r>
            <a:endParaRPr lang="en-US" dirty="0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6831681" y="1566766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5002881" y="150326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>
            <a:off x="10641681" y="150326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4240881" y="1414366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11479881" y="1414366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7495256" y="2685954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8369969" y="2698654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7669881" y="2785966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dirty="0" smtClean="0"/>
              <a:t>93</a:t>
            </a:r>
            <a:endParaRPr lang="en-US" dirty="0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 flipV="1">
            <a:off x="5841081" y="1947766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6755481" y="324316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4850481" y="2557366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5574381" y="3030404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n</a:t>
            </a:r>
            <a:r>
              <a:rPr lang="en-US" dirty="0" err="1" smtClean="0"/>
              <a:t>ew_node</a:t>
            </a:r>
            <a:endParaRPr lang="en-US" dirty="0"/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>
            <a:off x="6907881" y="1566766"/>
            <a:ext cx="6096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2"/>
          <p:cNvSpPr>
            <a:spLocks noChangeShapeType="1"/>
          </p:cNvSpPr>
          <p:nvPr/>
        </p:nvSpPr>
        <p:spPr bwMode="auto">
          <a:xfrm flipV="1">
            <a:off x="8660481" y="1719166"/>
            <a:ext cx="8382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5345781" y="4300286"/>
            <a:ext cx="6293644" cy="114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anose="02070309020205020404" pitchFamily="49" charset="0"/>
              </a:rPr>
              <a:t>newnode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struct</a:t>
            </a:r>
            <a:r>
              <a:rPr lang="en-US" dirty="0"/>
              <a:t> Node*)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</a:t>
            </a:r>
            <a:r>
              <a:rPr lang="en-US" dirty="0" smtClean="0"/>
              <a:t>))</a:t>
            </a:r>
            <a:r>
              <a:rPr lang="en-US" dirty="0" smtClean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 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anose="02070309020205020404" pitchFamily="49" charset="0"/>
              </a:rPr>
              <a:t>newnode</a:t>
            </a:r>
            <a:r>
              <a:rPr lang="en-US" dirty="0" smtClean="0">
                <a:latin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</a:rPr>
              <a:t>next = p</a:t>
            </a:r>
            <a:r>
              <a:rPr lang="en-US" dirty="0" smtClean="0">
                <a:latin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</a:rPr>
              <a:t>next;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p-</a:t>
            </a:r>
            <a:r>
              <a:rPr lang="en-US" dirty="0">
                <a:latin typeface="Courier New" panose="02070309020205020404" pitchFamily="49" charset="0"/>
              </a:rPr>
              <a:t>&gt;next </a:t>
            </a:r>
            <a:r>
              <a:rPr lang="en-US" dirty="0" smtClean="0"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</a:rPr>
              <a:t>newnode</a:t>
            </a:r>
            <a:r>
              <a:rPr lang="en-US" dirty="0" smtClean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Insert a node At middle of Linked List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6098" y="769746"/>
            <a:ext cx="8594502" cy="5940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dirty="0" err="1">
                <a:latin typeface="Courier New" panose="02070309020205020404" pitchFamily="49" charset="0"/>
              </a:rPr>
              <a:t>struct</a:t>
            </a:r>
            <a:r>
              <a:rPr lang="en-US" altLang="en-US" sz="2000" dirty="0">
                <a:latin typeface="Courier New" panose="02070309020205020404" pitchFamily="49" charset="0"/>
              </a:rPr>
              <a:t> Node</a:t>
            </a:r>
            <a:r>
              <a:rPr lang="en-US" sz="2000" dirty="0"/>
              <a:t> *</a:t>
            </a:r>
            <a:r>
              <a:rPr lang="en-US" sz="2000" dirty="0" smtClean="0"/>
              <a:t> </a:t>
            </a:r>
            <a:r>
              <a:rPr lang="en-US" sz="2000" dirty="0" err="1" smtClean="0"/>
              <a:t>insertM</a:t>
            </a:r>
            <a:r>
              <a:rPr lang="en-US" sz="2000" dirty="0" smtClean="0"/>
              <a:t>(</a:t>
            </a:r>
            <a:r>
              <a:rPr lang="en-IN" sz="2000" dirty="0" err="1"/>
              <a:t>struct</a:t>
            </a:r>
            <a:r>
              <a:rPr lang="en-IN" sz="2000" dirty="0"/>
              <a:t> Node *head</a:t>
            </a:r>
            <a:r>
              <a:rPr lang="en-US" sz="2000" dirty="0" smtClean="0"/>
              <a:t>) </a:t>
            </a:r>
            <a:endParaRPr lang="en-US" sz="2000" dirty="0"/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newdata</a:t>
            </a:r>
            <a:r>
              <a:rPr lang="en-IN" sz="2000" dirty="0" smtClean="0"/>
              <a:t>, </a:t>
            </a:r>
            <a:r>
              <a:rPr lang="en-IN" sz="2000" dirty="0" err="1" smtClean="0"/>
              <a:t>loc</a:t>
            </a:r>
            <a:r>
              <a:rPr lang="en-IN" sz="2000" dirty="0" smtClean="0"/>
              <a:t>=3,c=0;</a:t>
            </a:r>
            <a:endParaRPr lang="en-IN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/* </a:t>
            </a:r>
            <a:r>
              <a:rPr lang="en-US" sz="2000" dirty="0">
                <a:solidFill>
                  <a:srgbClr val="FF0000"/>
                </a:solidFill>
              </a:rPr>
              <a:t>1. </a:t>
            </a:r>
            <a:r>
              <a:rPr lang="en-US" sz="2000" dirty="0" smtClean="0">
                <a:solidFill>
                  <a:srgbClr val="FF0000"/>
                </a:solidFill>
              </a:rPr>
              <a:t>create a new </a:t>
            </a:r>
            <a:r>
              <a:rPr lang="en-US" sz="2000" dirty="0">
                <a:solidFill>
                  <a:srgbClr val="FF0000"/>
                </a:solidFill>
              </a:rPr>
              <a:t>node */</a:t>
            </a:r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Node* </a:t>
            </a:r>
            <a:r>
              <a:rPr lang="en-US" sz="2000" dirty="0" err="1" smtClean="0"/>
              <a:t>newnode</a:t>
            </a:r>
            <a:r>
              <a:rPr lang="en-US" sz="2000" dirty="0"/>
              <a:t>;</a:t>
            </a:r>
          </a:p>
          <a:p>
            <a:r>
              <a:rPr lang="en-US" sz="2000" dirty="0" err="1" smtClean="0"/>
              <a:t>newnode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dirty="0" err="1"/>
              <a:t>struct</a:t>
            </a:r>
            <a:r>
              <a:rPr lang="en-US" sz="2000" dirty="0"/>
              <a:t> Node*)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Node));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/* 2. put in the data  </a:t>
            </a:r>
            <a:r>
              <a:rPr lang="en-US" sz="2000" dirty="0" smtClean="0">
                <a:solidFill>
                  <a:srgbClr val="FF0000"/>
                </a:solidFill>
              </a:rPr>
              <a:t>*/</a:t>
            </a:r>
          </a:p>
          <a:p>
            <a:r>
              <a:rPr lang="en-IN" sz="2000" dirty="0" err="1"/>
              <a:t>printf</a:t>
            </a:r>
            <a:r>
              <a:rPr lang="en-IN" sz="2000" dirty="0"/>
              <a:t>(“Enter an element to insert</a:t>
            </a:r>
            <a:r>
              <a:rPr lang="en-IN" sz="2000" dirty="0" smtClean="0"/>
              <a:t>:”);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s</a:t>
            </a:r>
            <a:r>
              <a:rPr lang="en-US" sz="2000" dirty="0" err="1" smtClean="0"/>
              <a:t>canf</a:t>
            </a:r>
            <a:r>
              <a:rPr lang="en-US" sz="2000" dirty="0" smtClean="0"/>
              <a:t>(“%d”,&amp;</a:t>
            </a:r>
            <a:r>
              <a:rPr lang="en-US" sz="2000" dirty="0" err="1" smtClean="0"/>
              <a:t>newnode</a:t>
            </a:r>
            <a:r>
              <a:rPr lang="en-US" sz="2000" dirty="0" smtClean="0"/>
              <a:t>-</a:t>
            </a:r>
            <a:r>
              <a:rPr lang="en-US" sz="2000" dirty="0"/>
              <a:t>&gt;</a:t>
            </a:r>
            <a:r>
              <a:rPr lang="en-US" sz="2000" dirty="0" smtClean="0"/>
              <a:t>data); 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 /* </a:t>
            </a:r>
            <a:r>
              <a:rPr lang="en-US" sz="2000" dirty="0" smtClean="0">
                <a:solidFill>
                  <a:srgbClr val="FF0000"/>
                </a:solidFill>
              </a:rPr>
              <a:t>3. </a:t>
            </a:r>
            <a:r>
              <a:rPr lang="en-US" sz="2000" dirty="0">
                <a:solidFill>
                  <a:srgbClr val="FF0000"/>
                </a:solidFill>
              </a:rPr>
              <a:t>If the Linked List is empty, then make the new node as head */</a:t>
            </a:r>
          </a:p>
          <a:p>
            <a:r>
              <a:rPr lang="en-IN" sz="2000" dirty="0" smtClean="0"/>
              <a:t> </a:t>
            </a:r>
            <a:r>
              <a:rPr lang="en-IN" sz="2000" dirty="0" err="1" smtClean="0"/>
              <a:t>struct</a:t>
            </a:r>
            <a:r>
              <a:rPr lang="en-IN" sz="2000" dirty="0" smtClean="0"/>
              <a:t> </a:t>
            </a:r>
            <a:r>
              <a:rPr lang="en-IN" sz="2000" dirty="0"/>
              <a:t>Node  </a:t>
            </a:r>
            <a:r>
              <a:rPr lang="en-IN" sz="2000" dirty="0" smtClean="0"/>
              <a:t>*p=head;</a:t>
            </a:r>
            <a:endParaRPr lang="en-IN" sz="2000" dirty="0"/>
          </a:p>
          <a:p>
            <a:r>
              <a:rPr lang="en-IN" sz="2000" dirty="0"/>
              <a:t>  </a:t>
            </a:r>
            <a:r>
              <a:rPr lang="en-IN" sz="2000" dirty="0" smtClean="0"/>
              <a:t>while(p!= NULL || c!=</a:t>
            </a:r>
            <a:r>
              <a:rPr lang="en-IN" sz="2000" dirty="0" err="1" smtClean="0"/>
              <a:t>loc</a:t>
            </a:r>
            <a:r>
              <a:rPr lang="en-IN" sz="2000" dirty="0" smtClean="0"/>
              <a:t>)</a:t>
            </a:r>
            <a:endParaRPr lang="en-IN" sz="2000" dirty="0"/>
          </a:p>
          <a:p>
            <a:r>
              <a:rPr lang="en-IN" sz="2000" dirty="0" smtClean="0"/>
              <a:t>{	p </a:t>
            </a:r>
            <a:r>
              <a:rPr lang="en-IN" sz="2000" dirty="0"/>
              <a:t>= p-&gt;</a:t>
            </a:r>
            <a:r>
              <a:rPr lang="en-IN" sz="2000" dirty="0" smtClean="0"/>
              <a:t>next;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c=c+1;  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/* </a:t>
            </a:r>
            <a:r>
              <a:rPr lang="en-US" sz="2000" dirty="0" smtClean="0">
                <a:solidFill>
                  <a:srgbClr val="FF0000"/>
                </a:solidFill>
              </a:rPr>
              <a:t>4. </a:t>
            </a:r>
            <a:r>
              <a:rPr lang="en-US" sz="2000" dirty="0">
                <a:solidFill>
                  <a:srgbClr val="FF0000"/>
                </a:solidFill>
              </a:rPr>
              <a:t>move the next of </a:t>
            </a:r>
            <a:r>
              <a:rPr lang="en-US" sz="2000" dirty="0" err="1">
                <a:solidFill>
                  <a:srgbClr val="FF0000"/>
                </a:solidFill>
              </a:rPr>
              <a:t>prev_node</a:t>
            </a:r>
            <a:r>
              <a:rPr lang="en-US" sz="2000" dirty="0">
                <a:solidFill>
                  <a:srgbClr val="FF0000"/>
                </a:solidFill>
              </a:rPr>
              <a:t> as </a:t>
            </a:r>
            <a:r>
              <a:rPr lang="en-US" sz="2000" dirty="0" err="1">
                <a:solidFill>
                  <a:srgbClr val="FF0000"/>
                </a:solidFill>
              </a:rPr>
              <a:t>new_node</a:t>
            </a:r>
            <a:r>
              <a:rPr lang="en-US" sz="2000" dirty="0">
                <a:solidFill>
                  <a:srgbClr val="FF0000"/>
                </a:solidFill>
              </a:rPr>
              <a:t> */</a:t>
            </a:r>
            <a:endParaRPr lang="en-IN" sz="2000" dirty="0" smtClean="0">
              <a:solidFill>
                <a:srgbClr val="FF0000"/>
              </a:solidFill>
            </a:endParaRPr>
          </a:p>
          <a:p>
            <a:r>
              <a:rPr lang="en-IN" sz="2000" dirty="0" err="1" smtClean="0"/>
              <a:t>newnode</a:t>
            </a:r>
            <a:r>
              <a:rPr lang="en-IN" sz="2000" dirty="0" smtClean="0"/>
              <a:t>-&gt;next=p-&gt;next;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-&gt;next=</a:t>
            </a:r>
            <a:r>
              <a:rPr lang="en-US" sz="2000" dirty="0" err="1" smtClean="0"/>
              <a:t>newnode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return(head);</a:t>
            </a:r>
          </a:p>
          <a:p>
            <a:r>
              <a:rPr lang="en-US" sz="2000" dirty="0" smtClean="0"/>
              <a:t>}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57" y="769746"/>
            <a:ext cx="6537617" cy="2258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8913" y="4230588"/>
            <a:ext cx="3463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main()</a:t>
            </a:r>
          </a:p>
          <a:p>
            <a:r>
              <a:rPr lang="en-IN" dirty="0"/>
              <a:t>{	</a:t>
            </a:r>
          </a:p>
          <a:p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Node 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smtClean="0"/>
              <a:t>head=</a:t>
            </a:r>
            <a:r>
              <a:rPr lang="en-IN" dirty="0" err="1" smtClean="0"/>
              <a:t>insertM</a:t>
            </a:r>
            <a:r>
              <a:rPr lang="en-IN" dirty="0" smtClean="0"/>
              <a:t>(head);</a:t>
            </a:r>
          </a:p>
          <a:p>
            <a:r>
              <a:rPr lang="en-IN" dirty="0"/>
              <a:t>	</a:t>
            </a:r>
            <a:r>
              <a:rPr lang="en-IN" dirty="0" smtClean="0"/>
              <a:t>display(head</a:t>
            </a:r>
            <a:r>
              <a:rPr lang="en-IN" dirty="0"/>
              <a:t>); </a:t>
            </a:r>
            <a:endParaRPr lang="en-IN" dirty="0" smtClean="0"/>
          </a:p>
          <a:p>
            <a:r>
              <a:rPr lang="en-IN" dirty="0" smtClean="0"/>
              <a:t>	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13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Delete a node At beginning of Linked List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76974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Break the pointer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Re-connect the nodes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Delete the node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874000" y="1332610"/>
            <a:ext cx="1473200" cy="581025"/>
            <a:chOff x="600" y="1356"/>
            <a:chExt cx="1099" cy="44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9401175" y="1332610"/>
            <a:ext cx="1473200" cy="581025"/>
            <a:chOff x="600" y="1356"/>
            <a:chExt cx="1099" cy="444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104187" y="139452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9540875" y="139452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806569" y="716981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head</a:t>
            </a:r>
            <a:endParaRPr lang="en-US" b="1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561012" y="88493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273925" y="162312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335712" y="1334198"/>
            <a:ext cx="1100138" cy="576262"/>
            <a:chOff x="1344" y="1212"/>
            <a:chExt cx="693" cy="363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7950200" y="2856610"/>
            <a:ext cx="1473200" cy="581025"/>
            <a:chOff x="600" y="1356"/>
            <a:chExt cx="1099" cy="444"/>
          </a:xfrm>
        </p:grpSpPr>
        <p:grpSp>
          <p:nvGrpSpPr>
            <p:cNvPr id="34" name="Group 64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6" name="Rectangle 65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68"/>
          <p:cNvGrpSpPr>
            <a:grpSpLocks/>
          </p:cNvGrpSpPr>
          <p:nvPr/>
        </p:nvGrpSpPr>
        <p:grpSpPr bwMode="auto">
          <a:xfrm>
            <a:off x="9477375" y="2856610"/>
            <a:ext cx="1473200" cy="581025"/>
            <a:chOff x="600" y="1356"/>
            <a:chExt cx="1099" cy="444"/>
          </a:xfrm>
        </p:grpSpPr>
        <p:grpSp>
          <p:nvGrpSpPr>
            <p:cNvPr id="39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1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 Box 73"/>
          <p:cNvSpPr txBox="1">
            <a:spLocks noChangeArrowheads="1"/>
          </p:cNvSpPr>
          <p:nvPr/>
        </p:nvSpPr>
        <p:spPr bwMode="auto">
          <a:xfrm>
            <a:off x="8180387" y="291852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44" name="Text Box 74"/>
          <p:cNvSpPr txBox="1">
            <a:spLocks noChangeArrowheads="1"/>
          </p:cNvSpPr>
          <p:nvPr/>
        </p:nvSpPr>
        <p:spPr bwMode="auto">
          <a:xfrm>
            <a:off x="9617075" y="291852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45" name="Text Box 75"/>
          <p:cNvSpPr txBox="1">
            <a:spLocks noChangeArrowheads="1"/>
          </p:cNvSpPr>
          <p:nvPr/>
        </p:nvSpPr>
        <p:spPr bwMode="auto">
          <a:xfrm>
            <a:off x="4722812" y="210413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46" name="Line 76"/>
          <p:cNvSpPr>
            <a:spLocks noChangeShapeType="1"/>
          </p:cNvSpPr>
          <p:nvPr/>
        </p:nvSpPr>
        <p:spPr bwMode="auto">
          <a:xfrm>
            <a:off x="7237412" y="225653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87"/>
          <p:cNvSpPr>
            <a:spLocks noChangeShapeType="1"/>
          </p:cNvSpPr>
          <p:nvPr/>
        </p:nvSpPr>
        <p:spPr bwMode="auto">
          <a:xfrm>
            <a:off x="7350125" y="314712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88"/>
          <p:cNvGrpSpPr>
            <a:grpSpLocks/>
          </p:cNvGrpSpPr>
          <p:nvPr/>
        </p:nvGrpSpPr>
        <p:grpSpPr bwMode="auto">
          <a:xfrm>
            <a:off x="6411912" y="2858198"/>
            <a:ext cx="1100138" cy="576262"/>
            <a:chOff x="1344" y="1212"/>
            <a:chExt cx="693" cy="363"/>
          </a:xfrm>
        </p:grpSpPr>
        <p:sp>
          <p:nvSpPr>
            <p:cNvPr id="59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Line 91"/>
          <p:cNvSpPr>
            <a:spLocks noChangeShapeType="1"/>
          </p:cNvSpPr>
          <p:nvPr/>
        </p:nvSpPr>
        <p:spPr bwMode="auto">
          <a:xfrm flipH="1">
            <a:off x="5651500" y="2256535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92"/>
          <p:cNvSpPr>
            <a:spLocks noChangeShapeType="1"/>
          </p:cNvSpPr>
          <p:nvPr/>
        </p:nvSpPr>
        <p:spPr bwMode="auto">
          <a:xfrm>
            <a:off x="6170612" y="263753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93"/>
          <p:cNvSpPr>
            <a:spLocks noChangeShapeType="1"/>
          </p:cNvSpPr>
          <p:nvPr/>
        </p:nvSpPr>
        <p:spPr bwMode="auto">
          <a:xfrm flipH="1">
            <a:off x="6170612" y="263753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" name="Group 94"/>
          <p:cNvGrpSpPr>
            <a:grpSpLocks/>
          </p:cNvGrpSpPr>
          <p:nvPr/>
        </p:nvGrpSpPr>
        <p:grpSpPr bwMode="auto">
          <a:xfrm>
            <a:off x="6454775" y="4183760"/>
            <a:ext cx="1096962" cy="581025"/>
            <a:chOff x="600" y="1356"/>
            <a:chExt cx="818" cy="444"/>
          </a:xfrm>
        </p:grpSpPr>
        <p:sp>
          <p:nvSpPr>
            <p:cNvPr id="65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Line 97"/>
          <p:cNvSpPr>
            <a:spLocks noChangeShapeType="1"/>
          </p:cNvSpPr>
          <p:nvPr/>
        </p:nvSpPr>
        <p:spPr bwMode="auto">
          <a:xfrm>
            <a:off x="7445375" y="448856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98"/>
          <p:cNvGrpSpPr>
            <a:grpSpLocks/>
          </p:cNvGrpSpPr>
          <p:nvPr/>
        </p:nvGrpSpPr>
        <p:grpSpPr bwMode="auto">
          <a:xfrm>
            <a:off x="7981950" y="4183760"/>
            <a:ext cx="1473200" cy="581025"/>
            <a:chOff x="600" y="1356"/>
            <a:chExt cx="1099" cy="444"/>
          </a:xfrm>
        </p:grpSpPr>
        <p:grpSp>
          <p:nvGrpSpPr>
            <p:cNvPr id="69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71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6684962" y="424567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8121650" y="424567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4778375" y="342176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76" name="Line 106"/>
          <p:cNvSpPr>
            <a:spLocks noChangeShapeType="1"/>
          </p:cNvSpPr>
          <p:nvPr/>
        </p:nvSpPr>
        <p:spPr bwMode="auto">
          <a:xfrm>
            <a:off x="5692775" y="365036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10929940" y="1326260"/>
            <a:ext cx="1152528" cy="593725"/>
            <a:chOff x="10268266" y="1461198"/>
            <a:chExt cx="1152528" cy="593725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1079476" y="1473898"/>
              <a:ext cx="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358751" y="1526286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268266" y="1461198"/>
              <a:ext cx="1096963" cy="58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>
              <a:off x="11022928" y="1551655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952758" y="2833563"/>
            <a:ext cx="1152528" cy="593725"/>
            <a:chOff x="10268266" y="1461198"/>
            <a:chExt cx="1152528" cy="593725"/>
          </a:xfrm>
        </p:grpSpPr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11079476" y="1473898"/>
              <a:ext cx="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10358751" y="1526286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0268266" y="1461198"/>
              <a:ext cx="1096963" cy="58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Text Box 29"/>
            <p:cNvSpPr txBox="1">
              <a:spLocks noChangeArrowheads="1"/>
            </p:cNvSpPr>
            <p:nvPr/>
          </p:nvSpPr>
          <p:spPr bwMode="auto">
            <a:xfrm>
              <a:off x="11022928" y="1551655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460451" y="4170892"/>
            <a:ext cx="1152528" cy="593725"/>
            <a:chOff x="10268266" y="1461198"/>
            <a:chExt cx="1152528" cy="593725"/>
          </a:xfrm>
        </p:grpSpPr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11079476" y="1473898"/>
              <a:ext cx="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10358751" y="1526286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10268266" y="1461198"/>
              <a:ext cx="1096963" cy="58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9"/>
            <p:cNvSpPr txBox="1">
              <a:spLocks noChangeArrowheads="1"/>
            </p:cNvSpPr>
            <p:nvPr/>
          </p:nvSpPr>
          <p:spPr bwMode="auto">
            <a:xfrm>
              <a:off x="11022928" y="1551655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6344" y="3991169"/>
            <a:ext cx="4568994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</a:rPr>
              <a:t> Node</a:t>
            </a:r>
            <a:r>
              <a:rPr lang="en-US" dirty="0" smtClean="0"/>
              <a:t> *</a:t>
            </a:r>
            <a:r>
              <a:rPr lang="en-US" dirty="0" err="1" smtClean="0"/>
              <a:t>DeleteB</a:t>
            </a:r>
            <a:r>
              <a:rPr lang="en-US" dirty="0" smtClean="0"/>
              <a:t>(</a:t>
            </a:r>
            <a:r>
              <a:rPr lang="en-IN" dirty="0" err="1"/>
              <a:t>struct</a:t>
            </a:r>
            <a:r>
              <a:rPr lang="en-IN" dirty="0"/>
              <a:t> Node *head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If (head==NULL)</a:t>
            </a:r>
          </a:p>
          <a:p>
            <a:r>
              <a:rPr lang="en-US" dirty="0" smtClean="0"/>
              <a:t>return(head);</a:t>
            </a:r>
          </a:p>
          <a:p>
            <a:endParaRPr lang="en-US" dirty="0"/>
          </a:p>
          <a:p>
            <a:r>
              <a:rPr lang="en-US" dirty="0" smtClean="0"/>
              <a:t>head=head-&gt;next;</a:t>
            </a:r>
          </a:p>
          <a:p>
            <a:endParaRPr lang="en-US" dirty="0"/>
          </a:p>
          <a:p>
            <a:r>
              <a:rPr lang="en-US" dirty="0" smtClean="0"/>
              <a:t>return(head);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885531" y="5042686"/>
            <a:ext cx="3463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main()</a:t>
            </a:r>
          </a:p>
          <a:p>
            <a:r>
              <a:rPr lang="en-IN" dirty="0" smtClean="0"/>
              <a:t>{</a:t>
            </a: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Node 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smtClean="0"/>
              <a:t>head=</a:t>
            </a:r>
            <a:r>
              <a:rPr lang="en-IN" dirty="0" err="1" smtClean="0"/>
              <a:t>DeleteB</a:t>
            </a:r>
            <a:r>
              <a:rPr lang="en-IN" dirty="0" smtClean="0"/>
              <a:t>(head);</a:t>
            </a:r>
          </a:p>
          <a:p>
            <a:r>
              <a:rPr lang="en-IN" dirty="0"/>
              <a:t>	</a:t>
            </a:r>
            <a:r>
              <a:rPr lang="en-IN" dirty="0" smtClean="0"/>
              <a:t>display(head</a:t>
            </a:r>
            <a:r>
              <a:rPr lang="en-IN" dirty="0"/>
              <a:t>); </a:t>
            </a:r>
            <a:r>
              <a:rPr lang="en-IN" dirty="0" smtClean="0"/>
              <a:t>	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7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Delete a node At end of Linked List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769746"/>
            <a:ext cx="48202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Break the pointer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Set previous node pointer to NULL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Delete the node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874000" y="1332610"/>
            <a:ext cx="1473200" cy="581025"/>
            <a:chOff x="600" y="1356"/>
            <a:chExt cx="1099" cy="44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9401175" y="1332610"/>
            <a:ext cx="1473200" cy="581025"/>
            <a:chOff x="600" y="1356"/>
            <a:chExt cx="1099" cy="444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104187" y="139452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9540875" y="139452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806569" y="716981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head</a:t>
            </a:r>
            <a:endParaRPr lang="en-US" b="1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561012" y="88493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273925" y="162312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335712" y="1334198"/>
            <a:ext cx="1100138" cy="576262"/>
            <a:chOff x="1344" y="1212"/>
            <a:chExt cx="693" cy="363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7950200" y="2856610"/>
            <a:ext cx="1473200" cy="581025"/>
            <a:chOff x="600" y="1356"/>
            <a:chExt cx="1099" cy="444"/>
          </a:xfrm>
        </p:grpSpPr>
        <p:grpSp>
          <p:nvGrpSpPr>
            <p:cNvPr id="34" name="Group 64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6" name="Rectangle 65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68"/>
          <p:cNvGrpSpPr>
            <a:grpSpLocks/>
          </p:cNvGrpSpPr>
          <p:nvPr/>
        </p:nvGrpSpPr>
        <p:grpSpPr bwMode="auto">
          <a:xfrm>
            <a:off x="9477375" y="2856610"/>
            <a:ext cx="1473200" cy="581025"/>
            <a:chOff x="600" y="1356"/>
            <a:chExt cx="1099" cy="444"/>
          </a:xfrm>
        </p:grpSpPr>
        <p:grpSp>
          <p:nvGrpSpPr>
            <p:cNvPr id="39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1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 Box 73"/>
          <p:cNvSpPr txBox="1">
            <a:spLocks noChangeArrowheads="1"/>
          </p:cNvSpPr>
          <p:nvPr/>
        </p:nvSpPr>
        <p:spPr bwMode="auto">
          <a:xfrm>
            <a:off x="8180387" y="291852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44" name="Text Box 74"/>
          <p:cNvSpPr txBox="1">
            <a:spLocks noChangeArrowheads="1"/>
          </p:cNvSpPr>
          <p:nvPr/>
        </p:nvSpPr>
        <p:spPr bwMode="auto">
          <a:xfrm>
            <a:off x="9617075" y="291852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45" name="Text Box 75"/>
          <p:cNvSpPr txBox="1">
            <a:spLocks noChangeArrowheads="1"/>
          </p:cNvSpPr>
          <p:nvPr/>
        </p:nvSpPr>
        <p:spPr bwMode="auto">
          <a:xfrm>
            <a:off x="4722812" y="210413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46" name="Line 76"/>
          <p:cNvSpPr>
            <a:spLocks noChangeShapeType="1"/>
          </p:cNvSpPr>
          <p:nvPr/>
        </p:nvSpPr>
        <p:spPr bwMode="auto">
          <a:xfrm>
            <a:off x="5433885" y="2475610"/>
            <a:ext cx="972961" cy="6662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87"/>
          <p:cNvSpPr>
            <a:spLocks noChangeShapeType="1"/>
          </p:cNvSpPr>
          <p:nvPr/>
        </p:nvSpPr>
        <p:spPr bwMode="auto">
          <a:xfrm>
            <a:off x="7350125" y="314712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88"/>
          <p:cNvGrpSpPr>
            <a:grpSpLocks/>
          </p:cNvGrpSpPr>
          <p:nvPr/>
        </p:nvGrpSpPr>
        <p:grpSpPr bwMode="auto">
          <a:xfrm>
            <a:off x="6411912" y="2858198"/>
            <a:ext cx="1100138" cy="576262"/>
            <a:chOff x="1344" y="1212"/>
            <a:chExt cx="693" cy="363"/>
          </a:xfrm>
        </p:grpSpPr>
        <p:sp>
          <p:nvSpPr>
            <p:cNvPr id="59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Line 92"/>
          <p:cNvSpPr>
            <a:spLocks noChangeShapeType="1"/>
          </p:cNvSpPr>
          <p:nvPr/>
        </p:nvSpPr>
        <p:spPr bwMode="auto">
          <a:xfrm>
            <a:off x="10874375" y="2521276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93"/>
          <p:cNvSpPr>
            <a:spLocks noChangeShapeType="1"/>
          </p:cNvSpPr>
          <p:nvPr/>
        </p:nvSpPr>
        <p:spPr bwMode="auto">
          <a:xfrm flipH="1">
            <a:off x="10804821" y="2508576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" name="Group 94"/>
          <p:cNvGrpSpPr>
            <a:grpSpLocks/>
          </p:cNvGrpSpPr>
          <p:nvPr/>
        </p:nvGrpSpPr>
        <p:grpSpPr bwMode="auto">
          <a:xfrm>
            <a:off x="6454775" y="4183760"/>
            <a:ext cx="1096962" cy="581025"/>
            <a:chOff x="600" y="1356"/>
            <a:chExt cx="818" cy="444"/>
          </a:xfrm>
        </p:grpSpPr>
        <p:sp>
          <p:nvSpPr>
            <p:cNvPr id="65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Line 97"/>
          <p:cNvSpPr>
            <a:spLocks noChangeShapeType="1"/>
          </p:cNvSpPr>
          <p:nvPr/>
        </p:nvSpPr>
        <p:spPr bwMode="auto">
          <a:xfrm>
            <a:off x="7445375" y="448856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98"/>
          <p:cNvGrpSpPr>
            <a:grpSpLocks/>
          </p:cNvGrpSpPr>
          <p:nvPr/>
        </p:nvGrpSpPr>
        <p:grpSpPr bwMode="auto">
          <a:xfrm>
            <a:off x="7981950" y="4183760"/>
            <a:ext cx="1473200" cy="581025"/>
            <a:chOff x="600" y="1356"/>
            <a:chExt cx="1099" cy="444"/>
          </a:xfrm>
        </p:grpSpPr>
        <p:grpSp>
          <p:nvGrpSpPr>
            <p:cNvPr id="69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71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6684962" y="424567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6</a:t>
            </a:r>
            <a:endParaRPr lang="en-US" sz="2400" b="1" dirty="0"/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8121650" y="424567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4</a:t>
            </a:r>
            <a:endParaRPr lang="en-US" dirty="0"/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4778375" y="342176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76" name="Line 106"/>
          <p:cNvSpPr>
            <a:spLocks noChangeShapeType="1"/>
          </p:cNvSpPr>
          <p:nvPr/>
        </p:nvSpPr>
        <p:spPr bwMode="auto">
          <a:xfrm>
            <a:off x="5692775" y="365036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10929940" y="1326260"/>
            <a:ext cx="1152528" cy="593725"/>
            <a:chOff x="10268266" y="1461198"/>
            <a:chExt cx="1152528" cy="593725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1079476" y="1473898"/>
              <a:ext cx="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358751" y="1526286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268266" y="1461198"/>
              <a:ext cx="1096963" cy="58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>
              <a:off x="11022928" y="1551655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952758" y="2833563"/>
            <a:ext cx="1152528" cy="593725"/>
            <a:chOff x="10268266" y="1461198"/>
            <a:chExt cx="1152528" cy="593725"/>
          </a:xfrm>
        </p:grpSpPr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11079476" y="1473898"/>
              <a:ext cx="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10358751" y="1526286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0268266" y="1461198"/>
              <a:ext cx="1096963" cy="58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Text Box 29"/>
            <p:cNvSpPr txBox="1">
              <a:spLocks noChangeArrowheads="1"/>
            </p:cNvSpPr>
            <p:nvPr/>
          </p:nvSpPr>
          <p:spPr bwMode="auto">
            <a:xfrm>
              <a:off x="11022928" y="1551655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460451" y="4170892"/>
            <a:ext cx="1152528" cy="593725"/>
            <a:chOff x="10268266" y="1461198"/>
            <a:chExt cx="1152528" cy="593725"/>
          </a:xfrm>
        </p:grpSpPr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11079476" y="1473898"/>
              <a:ext cx="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10358751" y="1526286"/>
              <a:ext cx="4956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/>
                <a:t>17</a:t>
              </a:r>
              <a:endParaRPr lang="en-US" sz="2400" b="1" dirty="0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10268266" y="1461198"/>
              <a:ext cx="1096963" cy="58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9"/>
            <p:cNvSpPr txBox="1">
              <a:spLocks noChangeArrowheads="1"/>
            </p:cNvSpPr>
            <p:nvPr/>
          </p:nvSpPr>
          <p:spPr bwMode="auto">
            <a:xfrm>
              <a:off x="11022928" y="1551655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6808" y="2418140"/>
            <a:ext cx="4568994" cy="36933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</a:rPr>
              <a:t> Node</a:t>
            </a:r>
            <a:r>
              <a:rPr lang="en-US" dirty="0" smtClean="0"/>
              <a:t> *</a:t>
            </a:r>
            <a:r>
              <a:rPr lang="en-US" dirty="0" err="1" smtClean="0"/>
              <a:t>DeleteE</a:t>
            </a:r>
            <a:r>
              <a:rPr lang="en-US" dirty="0" smtClean="0"/>
              <a:t>(</a:t>
            </a:r>
            <a:r>
              <a:rPr lang="en-IN" dirty="0" err="1"/>
              <a:t>struct</a:t>
            </a:r>
            <a:r>
              <a:rPr lang="en-IN" dirty="0"/>
              <a:t> Node *head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If (head==NULL)</a:t>
            </a:r>
          </a:p>
          <a:p>
            <a:r>
              <a:rPr lang="en-US" dirty="0" smtClean="0"/>
              <a:t>return(head);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curr</a:t>
            </a:r>
            <a:r>
              <a:rPr lang="en-US" dirty="0" smtClean="0"/>
              <a:t>, *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curr</a:t>
            </a:r>
            <a:r>
              <a:rPr lang="en-US" dirty="0" smtClean="0"/>
              <a:t>=head; </a:t>
            </a:r>
            <a:r>
              <a:rPr lang="en-US" dirty="0" err="1" smtClean="0"/>
              <a:t>curr</a:t>
            </a:r>
            <a:r>
              <a:rPr lang="en-US" dirty="0" smtClean="0"/>
              <a:t>!=</a:t>
            </a:r>
            <a:r>
              <a:rPr lang="en-US" dirty="0" err="1" smtClean="0"/>
              <a:t>NULL;curr</a:t>
            </a:r>
            <a:r>
              <a:rPr lang="en-US" dirty="0" smtClean="0"/>
              <a:t>=</a:t>
            </a:r>
            <a:r>
              <a:rPr lang="en-US" dirty="0" err="1" smtClean="0"/>
              <a:t>curr</a:t>
            </a:r>
            <a:r>
              <a:rPr lang="en-US" dirty="0" smtClean="0"/>
              <a:t>-&gt;next)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=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rev</a:t>
            </a:r>
            <a:r>
              <a:rPr lang="en-US" dirty="0" smtClean="0"/>
              <a:t>-&gt;next=NULL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return(head);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885531" y="5042686"/>
            <a:ext cx="3463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main()</a:t>
            </a:r>
          </a:p>
          <a:p>
            <a:r>
              <a:rPr lang="en-IN" dirty="0" smtClean="0"/>
              <a:t>{</a:t>
            </a: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Node 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smtClean="0"/>
              <a:t>head=</a:t>
            </a:r>
            <a:r>
              <a:rPr lang="en-IN" dirty="0" err="1" smtClean="0"/>
              <a:t>DeleteE</a:t>
            </a:r>
            <a:r>
              <a:rPr lang="en-IN" dirty="0" smtClean="0"/>
              <a:t>(head);</a:t>
            </a:r>
          </a:p>
          <a:p>
            <a:r>
              <a:rPr lang="en-IN" dirty="0"/>
              <a:t>	</a:t>
            </a:r>
            <a:r>
              <a:rPr lang="en-IN" dirty="0" smtClean="0"/>
              <a:t>display(head</a:t>
            </a:r>
            <a:r>
              <a:rPr lang="en-IN" dirty="0"/>
              <a:t>); </a:t>
            </a:r>
            <a:r>
              <a:rPr lang="en-IN" dirty="0" smtClean="0"/>
              <a:t>	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78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Linked List Basics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8758" y="731110"/>
            <a:ext cx="12210757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Linked lists and arrays are similar since they both store collections of data.</a:t>
            </a:r>
          </a:p>
          <a:p>
            <a:r>
              <a:rPr lang="en-US" smtClean="0"/>
              <a:t>The </a:t>
            </a:r>
            <a:r>
              <a:rPr lang="en-US" i="1" smtClean="0"/>
              <a:t>array's</a:t>
            </a:r>
            <a:r>
              <a:rPr lang="en-US" smtClean="0"/>
              <a:t> features all follow from its strategy of allocating the memory for all its elements in one block of memory.</a:t>
            </a:r>
          </a:p>
          <a:p>
            <a:r>
              <a:rPr lang="en-US" i="1" smtClean="0"/>
              <a:t>Linked lists</a:t>
            </a:r>
            <a:r>
              <a:rPr lang="en-US" smtClean="0"/>
              <a:t> use an entirely different strategy: linked lists allocate memory for each element separately and only when necessary.</a:t>
            </a:r>
          </a:p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18759" y="3404538"/>
            <a:ext cx="12173243" cy="3316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Linked lists are appropriate when the number of data elements to be represented in the data structure at once is unpredictable.</a:t>
            </a:r>
          </a:p>
          <a:p>
            <a:r>
              <a:rPr lang="en-US" dirty="0" smtClean="0"/>
              <a:t>Linked lists are dynamic, so the length of a list can increase or decrease as necessary.</a:t>
            </a:r>
          </a:p>
          <a:p>
            <a:r>
              <a:rPr lang="en-US" dirty="0" smtClean="0"/>
              <a:t>Each node does not necessarily follow the previous one physically in the memory.</a:t>
            </a:r>
          </a:p>
          <a:p>
            <a:r>
              <a:rPr lang="en-US" dirty="0" smtClean="0"/>
              <a:t>Linked lists can be maintained in sorted order by inserting or deleting an element at the proper point in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Delete a node At middle of Linked List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71945" y="4684289"/>
            <a:ext cx="48202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Set previous Node pointer to next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Break Node pointer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Delete the node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874000" y="1332610"/>
            <a:ext cx="1473200" cy="581025"/>
            <a:chOff x="600" y="1356"/>
            <a:chExt cx="1099" cy="44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9401175" y="1332610"/>
            <a:ext cx="1473200" cy="581025"/>
            <a:chOff x="600" y="1356"/>
            <a:chExt cx="1099" cy="444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104187" y="139452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9540875" y="139452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806569" y="716981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head</a:t>
            </a:r>
            <a:endParaRPr lang="en-US" b="1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561012" y="88493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273925" y="162312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335712" y="1334198"/>
            <a:ext cx="1100138" cy="576262"/>
            <a:chOff x="1344" y="1212"/>
            <a:chExt cx="693" cy="363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64"/>
          <p:cNvGrpSpPr>
            <a:grpSpLocks/>
          </p:cNvGrpSpPr>
          <p:nvPr/>
        </p:nvGrpSpPr>
        <p:grpSpPr bwMode="auto">
          <a:xfrm>
            <a:off x="7950200" y="2856610"/>
            <a:ext cx="1096522" cy="581025"/>
            <a:chOff x="600" y="1356"/>
            <a:chExt cx="818" cy="444"/>
          </a:xfrm>
        </p:grpSpPr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68"/>
          <p:cNvGrpSpPr>
            <a:grpSpLocks/>
          </p:cNvGrpSpPr>
          <p:nvPr/>
        </p:nvGrpSpPr>
        <p:grpSpPr bwMode="auto">
          <a:xfrm>
            <a:off x="9477375" y="2856610"/>
            <a:ext cx="1473200" cy="581025"/>
            <a:chOff x="600" y="1356"/>
            <a:chExt cx="1099" cy="444"/>
          </a:xfrm>
        </p:grpSpPr>
        <p:grpSp>
          <p:nvGrpSpPr>
            <p:cNvPr id="39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1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 Box 73"/>
          <p:cNvSpPr txBox="1">
            <a:spLocks noChangeArrowheads="1"/>
          </p:cNvSpPr>
          <p:nvPr/>
        </p:nvSpPr>
        <p:spPr bwMode="auto">
          <a:xfrm>
            <a:off x="8180387" y="291852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4</a:t>
            </a:r>
          </a:p>
        </p:txBody>
      </p:sp>
      <p:sp>
        <p:nvSpPr>
          <p:cNvPr id="44" name="Text Box 74"/>
          <p:cNvSpPr txBox="1">
            <a:spLocks noChangeArrowheads="1"/>
          </p:cNvSpPr>
          <p:nvPr/>
        </p:nvSpPr>
        <p:spPr bwMode="auto">
          <a:xfrm>
            <a:off x="9617075" y="291852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17</a:t>
            </a:r>
            <a:endParaRPr lang="en-US"/>
          </a:p>
        </p:txBody>
      </p:sp>
      <p:sp>
        <p:nvSpPr>
          <p:cNvPr id="45" name="Text Box 75"/>
          <p:cNvSpPr txBox="1">
            <a:spLocks noChangeArrowheads="1"/>
          </p:cNvSpPr>
          <p:nvPr/>
        </p:nvSpPr>
        <p:spPr bwMode="auto">
          <a:xfrm>
            <a:off x="4722812" y="210413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46" name="Line 76"/>
          <p:cNvSpPr>
            <a:spLocks noChangeShapeType="1"/>
          </p:cNvSpPr>
          <p:nvPr/>
        </p:nvSpPr>
        <p:spPr bwMode="auto">
          <a:xfrm>
            <a:off x="5344732" y="2474912"/>
            <a:ext cx="1021938" cy="7340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88"/>
          <p:cNvGrpSpPr>
            <a:grpSpLocks/>
          </p:cNvGrpSpPr>
          <p:nvPr/>
        </p:nvGrpSpPr>
        <p:grpSpPr bwMode="auto">
          <a:xfrm>
            <a:off x="6411912" y="2858198"/>
            <a:ext cx="1100138" cy="576262"/>
            <a:chOff x="1344" y="1212"/>
            <a:chExt cx="693" cy="363"/>
          </a:xfrm>
        </p:grpSpPr>
        <p:sp>
          <p:nvSpPr>
            <p:cNvPr id="59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6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Line 92"/>
          <p:cNvSpPr>
            <a:spLocks noChangeShapeType="1"/>
          </p:cNvSpPr>
          <p:nvPr/>
        </p:nvSpPr>
        <p:spPr bwMode="auto">
          <a:xfrm>
            <a:off x="8092408" y="2841920"/>
            <a:ext cx="751972" cy="622593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93"/>
          <p:cNvSpPr>
            <a:spLocks noChangeShapeType="1"/>
          </p:cNvSpPr>
          <p:nvPr/>
        </p:nvSpPr>
        <p:spPr bwMode="auto">
          <a:xfrm flipH="1">
            <a:off x="8121649" y="2833563"/>
            <a:ext cx="751682" cy="684506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" name="Group 94"/>
          <p:cNvGrpSpPr>
            <a:grpSpLocks/>
          </p:cNvGrpSpPr>
          <p:nvPr/>
        </p:nvGrpSpPr>
        <p:grpSpPr bwMode="auto">
          <a:xfrm>
            <a:off x="6454775" y="4183760"/>
            <a:ext cx="1096962" cy="581025"/>
            <a:chOff x="600" y="1356"/>
            <a:chExt cx="818" cy="444"/>
          </a:xfrm>
        </p:grpSpPr>
        <p:sp>
          <p:nvSpPr>
            <p:cNvPr id="65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Line 97"/>
          <p:cNvSpPr>
            <a:spLocks noChangeShapeType="1"/>
          </p:cNvSpPr>
          <p:nvPr/>
        </p:nvSpPr>
        <p:spPr bwMode="auto">
          <a:xfrm>
            <a:off x="7445375" y="448856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98"/>
          <p:cNvGrpSpPr>
            <a:grpSpLocks/>
          </p:cNvGrpSpPr>
          <p:nvPr/>
        </p:nvGrpSpPr>
        <p:grpSpPr bwMode="auto">
          <a:xfrm>
            <a:off x="7981950" y="4183760"/>
            <a:ext cx="1473200" cy="581025"/>
            <a:chOff x="600" y="1356"/>
            <a:chExt cx="1099" cy="444"/>
          </a:xfrm>
        </p:grpSpPr>
        <p:grpSp>
          <p:nvGrpSpPr>
            <p:cNvPr id="69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71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6684962" y="424567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6</a:t>
            </a:r>
            <a:endParaRPr lang="en-US" sz="2400" b="1" dirty="0"/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8121650" y="424567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4</a:t>
            </a:r>
            <a:endParaRPr lang="en-US" dirty="0"/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4778375" y="342176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head</a:t>
            </a:r>
            <a:endParaRPr lang="en-US" b="1"/>
          </a:p>
        </p:txBody>
      </p:sp>
      <p:sp>
        <p:nvSpPr>
          <p:cNvPr id="76" name="Line 106"/>
          <p:cNvSpPr>
            <a:spLocks noChangeShapeType="1"/>
          </p:cNvSpPr>
          <p:nvPr/>
        </p:nvSpPr>
        <p:spPr bwMode="auto">
          <a:xfrm>
            <a:off x="5692775" y="365036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10929940" y="1326260"/>
            <a:ext cx="1152528" cy="593725"/>
            <a:chOff x="10268266" y="1461198"/>
            <a:chExt cx="1152528" cy="593725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1079476" y="1473898"/>
              <a:ext cx="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358751" y="1526286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268266" y="1461198"/>
              <a:ext cx="1096963" cy="58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>
              <a:off x="11022928" y="1551655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952758" y="2833563"/>
            <a:ext cx="1152528" cy="593725"/>
            <a:chOff x="10268266" y="1461198"/>
            <a:chExt cx="1152528" cy="593725"/>
          </a:xfrm>
        </p:grpSpPr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11079476" y="1473898"/>
              <a:ext cx="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10358751" y="1526286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/>
                <a:t>42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0268266" y="1461198"/>
              <a:ext cx="1096963" cy="58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Text Box 29"/>
            <p:cNvSpPr txBox="1">
              <a:spLocks noChangeArrowheads="1"/>
            </p:cNvSpPr>
            <p:nvPr/>
          </p:nvSpPr>
          <p:spPr bwMode="auto">
            <a:xfrm>
              <a:off x="11022928" y="1551655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460451" y="4170892"/>
            <a:ext cx="1152528" cy="593725"/>
            <a:chOff x="10268266" y="1461198"/>
            <a:chExt cx="1152528" cy="593725"/>
          </a:xfrm>
        </p:grpSpPr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11079476" y="1473898"/>
              <a:ext cx="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10358751" y="1526286"/>
              <a:ext cx="4956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/>
                <a:t>17</a:t>
              </a:r>
              <a:endParaRPr lang="en-US" sz="2400" b="1" dirty="0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10268266" y="1461198"/>
              <a:ext cx="1096963" cy="58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9"/>
            <p:cNvSpPr txBox="1">
              <a:spLocks noChangeArrowheads="1"/>
            </p:cNvSpPr>
            <p:nvPr/>
          </p:nvSpPr>
          <p:spPr bwMode="auto">
            <a:xfrm>
              <a:off x="11022928" y="1551655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dirty="0"/>
                <a:t>\0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7" name="Elbow Connector 26"/>
          <p:cNvCxnSpPr>
            <a:stCxn id="60" idx="3"/>
          </p:cNvCxnSpPr>
          <p:nvPr/>
        </p:nvCxnSpPr>
        <p:spPr>
          <a:xfrm flipV="1">
            <a:off x="7512050" y="2474912"/>
            <a:ext cx="336550" cy="671417"/>
          </a:xfrm>
          <a:prstGeom prst="bentConnector2">
            <a:avLst/>
          </a:prstGeom>
          <a:ln w="38100" cmpd="sng">
            <a:solidFill>
              <a:srgbClr val="FF0000"/>
            </a:solidFill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1"/>
          </p:cNvCxnSpPr>
          <p:nvPr/>
        </p:nvCxnSpPr>
        <p:spPr>
          <a:xfrm rot="10800000">
            <a:off x="9236045" y="2474913"/>
            <a:ext cx="241331" cy="672211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4395" y="2474912"/>
            <a:ext cx="13788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Delete a node At middle of Linked List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69746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</a:rPr>
              <a:t> Node</a:t>
            </a:r>
            <a:r>
              <a:rPr lang="en-US" sz="1600" dirty="0"/>
              <a:t> *</a:t>
            </a:r>
            <a:r>
              <a:rPr lang="en-US" sz="1600" dirty="0" err="1" smtClean="0"/>
              <a:t>DeleteM</a:t>
            </a:r>
            <a:r>
              <a:rPr lang="en-US" sz="1600" dirty="0" smtClean="0"/>
              <a:t>(</a:t>
            </a:r>
            <a:r>
              <a:rPr lang="en-IN" sz="1600" dirty="0" err="1"/>
              <a:t>struct</a:t>
            </a:r>
            <a:r>
              <a:rPr lang="en-IN" sz="1600" dirty="0"/>
              <a:t> Node *head</a:t>
            </a:r>
            <a:r>
              <a:rPr lang="en-US" sz="1600" dirty="0"/>
              <a:t>) </a:t>
            </a:r>
          </a:p>
          <a:p>
            <a:r>
              <a:rPr lang="en-US" sz="1600" dirty="0" smtClean="0"/>
              <a:t>{ 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smtClean="0"/>
              <a:t>key;</a:t>
            </a:r>
          </a:p>
          <a:p>
            <a:r>
              <a:rPr lang="en-IN" sz="1600" dirty="0" err="1" smtClean="0"/>
              <a:t>printf</a:t>
            </a:r>
            <a:r>
              <a:rPr lang="en-IN" sz="1600" dirty="0"/>
              <a:t>(“Enter an </a:t>
            </a:r>
            <a:r>
              <a:rPr lang="en-IN" sz="1600" dirty="0" smtClean="0"/>
              <a:t>element to delete:”);</a:t>
            </a:r>
            <a:endParaRPr lang="en-IN" sz="1600" dirty="0"/>
          </a:p>
          <a:p>
            <a:r>
              <a:rPr lang="en-IN" sz="1600" dirty="0" err="1" smtClean="0"/>
              <a:t>scanf</a:t>
            </a:r>
            <a:r>
              <a:rPr lang="en-IN" sz="1600" dirty="0"/>
              <a:t>(“%</a:t>
            </a:r>
            <a:r>
              <a:rPr lang="en-IN" sz="1600" dirty="0" err="1"/>
              <a:t>d</a:t>
            </a:r>
            <a:r>
              <a:rPr lang="en-IN" sz="1600" dirty="0" err="1" smtClean="0"/>
              <a:t>”,&amp;key</a:t>
            </a:r>
            <a:r>
              <a:rPr lang="en-IN" sz="1600" dirty="0" smtClean="0"/>
              <a:t>);</a:t>
            </a:r>
            <a:endParaRPr lang="en-US" sz="1600" dirty="0"/>
          </a:p>
          <a:p>
            <a:r>
              <a:rPr lang="en-US" sz="1600" dirty="0"/>
              <a:t>    // Store head node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struct</a:t>
            </a:r>
            <a:r>
              <a:rPr lang="en-US" sz="1600" dirty="0"/>
              <a:t> Node* </a:t>
            </a:r>
            <a:r>
              <a:rPr lang="en-US" sz="1600" dirty="0" err="1" smtClean="0"/>
              <a:t>curr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head, </a:t>
            </a:r>
            <a:r>
              <a:rPr lang="en-US" sz="1600" dirty="0"/>
              <a:t>*</a:t>
            </a:r>
            <a:r>
              <a:rPr lang="en-US" sz="1600" dirty="0" err="1"/>
              <a:t>prev</a:t>
            </a:r>
            <a:r>
              <a:rPr lang="en-US" sz="1600" dirty="0"/>
              <a:t>; </a:t>
            </a:r>
          </a:p>
          <a:p>
            <a:r>
              <a:rPr lang="en-US" sz="1600" dirty="0"/>
              <a:t>    // If head node itself holds the key to be deleted </a:t>
            </a:r>
          </a:p>
          <a:p>
            <a:r>
              <a:rPr lang="en-US" sz="1600" dirty="0"/>
              <a:t>    if </a:t>
            </a:r>
            <a:r>
              <a:rPr lang="en-US" sz="1600" dirty="0" smtClean="0"/>
              <a:t>(</a:t>
            </a:r>
            <a:r>
              <a:rPr lang="en-US" sz="1600" dirty="0" err="1" smtClean="0"/>
              <a:t>curr</a:t>
            </a:r>
            <a:r>
              <a:rPr lang="en-US" sz="1600" dirty="0" smtClean="0"/>
              <a:t>!= </a:t>
            </a:r>
            <a:r>
              <a:rPr lang="en-US" sz="1600" dirty="0"/>
              <a:t>NULL &amp;&amp; </a:t>
            </a:r>
            <a:r>
              <a:rPr lang="en-US" sz="1600" dirty="0" err="1" smtClean="0"/>
              <a:t>curr</a:t>
            </a:r>
            <a:r>
              <a:rPr lang="en-US" sz="1600" dirty="0" smtClean="0"/>
              <a:t>-&gt;</a:t>
            </a:r>
            <a:r>
              <a:rPr lang="en-US" sz="1600" dirty="0"/>
              <a:t>data == key) </a:t>
            </a:r>
          </a:p>
          <a:p>
            <a:r>
              <a:rPr lang="en-US" sz="1600" dirty="0"/>
              <a:t>    { 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head= </a:t>
            </a:r>
            <a:r>
              <a:rPr lang="en-US" sz="1600" dirty="0" err="1" smtClean="0"/>
              <a:t>curr</a:t>
            </a:r>
            <a:r>
              <a:rPr lang="en-US" sz="1600" dirty="0" smtClean="0"/>
              <a:t>-&gt;</a:t>
            </a:r>
            <a:r>
              <a:rPr lang="en-US" sz="1600" dirty="0"/>
              <a:t>next;   // Changed head 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free(</a:t>
            </a:r>
            <a:r>
              <a:rPr lang="en-US" sz="1600" dirty="0" err="1" smtClean="0"/>
              <a:t>curr</a:t>
            </a:r>
            <a:r>
              <a:rPr lang="en-US" sz="1600" dirty="0" smtClean="0"/>
              <a:t>);               </a:t>
            </a:r>
            <a:r>
              <a:rPr lang="en-US" sz="1600" dirty="0"/>
              <a:t>// free old head 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return(head); </a:t>
            </a:r>
            <a:endParaRPr lang="en-US" sz="1600" dirty="0"/>
          </a:p>
          <a:p>
            <a:r>
              <a:rPr lang="en-US" sz="1600" dirty="0"/>
              <a:t>    } </a:t>
            </a:r>
          </a:p>
          <a:p>
            <a:r>
              <a:rPr lang="en-US" sz="1600" dirty="0" smtClean="0"/>
              <a:t>while (</a:t>
            </a:r>
            <a:r>
              <a:rPr lang="en-US" sz="1600" dirty="0" err="1" smtClean="0"/>
              <a:t>curr</a:t>
            </a:r>
            <a:r>
              <a:rPr lang="en-US" sz="1600" dirty="0" smtClean="0"/>
              <a:t> </a:t>
            </a:r>
            <a:r>
              <a:rPr lang="en-US" sz="1600" dirty="0"/>
              <a:t>!= NULL &amp;&amp; </a:t>
            </a:r>
            <a:r>
              <a:rPr lang="en-US" sz="1600" dirty="0" err="1" smtClean="0"/>
              <a:t>curr</a:t>
            </a:r>
            <a:r>
              <a:rPr lang="en-US" sz="1600" dirty="0" smtClean="0"/>
              <a:t>-&gt;</a:t>
            </a:r>
            <a:r>
              <a:rPr lang="en-US" sz="1600" dirty="0"/>
              <a:t>data != key) </a:t>
            </a:r>
          </a:p>
          <a:p>
            <a:r>
              <a:rPr lang="en-US" sz="1600" dirty="0"/>
              <a:t>    {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prev</a:t>
            </a:r>
            <a:r>
              <a:rPr lang="en-US" sz="1600" dirty="0"/>
              <a:t> = </a:t>
            </a:r>
            <a:r>
              <a:rPr lang="en-US" sz="1600" dirty="0" err="1" smtClean="0"/>
              <a:t>curr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 smtClean="0"/>
              <a:t>curr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/>
              <a:t>curr</a:t>
            </a:r>
            <a:r>
              <a:rPr lang="en-US" sz="1600" dirty="0" smtClean="0"/>
              <a:t>-&gt;</a:t>
            </a:r>
            <a:r>
              <a:rPr lang="en-US" sz="1600" dirty="0"/>
              <a:t>next; 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    // If key was not present in linked list </a:t>
            </a:r>
          </a:p>
          <a:p>
            <a:r>
              <a:rPr lang="en-US" sz="1600" dirty="0"/>
              <a:t>    if </a:t>
            </a:r>
            <a:r>
              <a:rPr lang="en-US" sz="1600" dirty="0" smtClean="0"/>
              <a:t>(</a:t>
            </a:r>
            <a:r>
              <a:rPr lang="en-US" sz="1600" dirty="0" err="1" smtClean="0"/>
              <a:t>curr</a:t>
            </a:r>
            <a:r>
              <a:rPr lang="en-US" sz="1600" dirty="0" smtClean="0"/>
              <a:t> </a:t>
            </a:r>
            <a:r>
              <a:rPr lang="en-US" sz="1600" dirty="0"/>
              <a:t>== NULL) </a:t>
            </a:r>
            <a:r>
              <a:rPr lang="en-US" sz="1600" dirty="0" smtClean="0"/>
              <a:t>return(head); </a:t>
            </a:r>
            <a:endParaRPr lang="en-US" sz="1600" dirty="0"/>
          </a:p>
          <a:p>
            <a:r>
              <a:rPr lang="en-US" sz="1600" dirty="0"/>
              <a:t>    // Unlink the node from linked list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prev</a:t>
            </a:r>
            <a:r>
              <a:rPr lang="en-US" sz="1600" dirty="0"/>
              <a:t>-&gt;next = </a:t>
            </a:r>
            <a:r>
              <a:rPr lang="en-US" sz="1600" dirty="0" err="1" smtClean="0"/>
              <a:t>curr</a:t>
            </a:r>
            <a:r>
              <a:rPr lang="en-US" sz="1600" dirty="0" smtClean="0"/>
              <a:t>-&gt;</a:t>
            </a:r>
            <a:r>
              <a:rPr lang="en-US" sz="1600" dirty="0"/>
              <a:t>next; 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free(</a:t>
            </a:r>
            <a:r>
              <a:rPr lang="en-US" sz="1600" dirty="0" err="1" smtClean="0"/>
              <a:t>curr</a:t>
            </a:r>
            <a:r>
              <a:rPr lang="en-US" sz="1600" dirty="0" smtClean="0"/>
              <a:t>);  </a:t>
            </a:r>
            <a:r>
              <a:rPr lang="en-US" sz="1600" dirty="0"/>
              <a:t>// Free memory </a:t>
            </a:r>
          </a:p>
          <a:p>
            <a:r>
              <a:rPr lang="en-US" sz="1600" dirty="0"/>
              <a:t>}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26" y="769746"/>
            <a:ext cx="7509053" cy="25437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85531" y="5042686"/>
            <a:ext cx="3463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main()</a:t>
            </a:r>
          </a:p>
          <a:p>
            <a:r>
              <a:rPr lang="en-IN" dirty="0" smtClean="0"/>
              <a:t>{</a:t>
            </a: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Node 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smtClean="0"/>
              <a:t>head=</a:t>
            </a:r>
            <a:r>
              <a:rPr lang="en-IN" dirty="0" err="1" smtClean="0"/>
              <a:t>DeleteM</a:t>
            </a:r>
            <a:r>
              <a:rPr lang="en-IN" dirty="0" smtClean="0"/>
              <a:t>(head);</a:t>
            </a:r>
          </a:p>
          <a:p>
            <a:r>
              <a:rPr lang="en-IN" dirty="0"/>
              <a:t>	</a:t>
            </a:r>
            <a:r>
              <a:rPr lang="en-IN" dirty="0" smtClean="0"/>
              <a:t>display(head</a:t>
            </a:r>
            <a:r>
              <a:rPr lang="en-IN" dirty="0"/>
              <a:t>); </a:t>
            </a:r>
            <a:r>
              <a:rPr lang="en-IN" dirty="0" smtClean="0"/>
              <a:t>	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6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Doubly Linked Lists</a:t>
            </a:r>
            <a:endParaRPr lang="en-US" sz="3200" b="1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851025" y="1944688"/>
            <a:ext cx="1611313" cy="722312"/>
            <a:chOff x="4140" y="5580"/>
            <a:chExt cx="1980" cy="54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048125" y="1944688"/>
            <a:ext cx="1609725" cy="722312"/>
            <a:chOff x="4140" y="5580"/>
            <a:chExt cx="1980" cy="540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6389688" y="1944688"/>
            <a:ext cx="1611312" cy="722312"/>
            <a:chOff x="4140" y="5580"/>
            <a:chExt cx="1980" cy="540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3168650" y="2125663"/>
            <a:ext cx="879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H="1">
            <a:off x="3462338" y="2305050"/>
            <a:ext cx="877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5365750" y="2125663"/>
            <a:ext cx="1023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5657850" y="2305050"/>
            <a:ext cx="1025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914400" y="1066800"/>
            <a:ext cx="1295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 b="1" dirty="0">
                <a:latin typeface="Courier New" panose="02070309020205020404" pitchFamily="49" charset="0"/>
              </a:rPr>
              <a:t>h</a:t>
            </a:r>
            <a:r>
              <a:rPr lang="en-US" sz="2000" b="1" dirty="0" smtClean="0">
                <a:latin typeface="Courier New" panose="02070309020205020404" pitchFamily="49" charset="0"/>
              </a:rPr>
              <a:t>ead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1828800" y="1371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362200" y="20574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4495800" y="20574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6858000" y="20574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3" name="Rectangle 40"/>
          <p:cNvSpPr txBox="1">
            <a:spLocks noChangeArrowheads="1"/>
          </p:cNvSpPr>
          <p:nvPr/>
        </p:nvSpPr>
        <p:spPr>
          <a:xfrm>
            <a:off x="0" y="3260917"/>
            <a:ext cx="7924800" cy="266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Advantages: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Convenient to traverse the list backwards.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Simplifies insertion and deletion because you no longer have to refer to the previous node.</a:t>
            </a:r>
          </a:p>
          <a:p>
            <a:pPr>
              <a:buFontTx/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Disadvantage: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Increase in space requirements.</a:t>
            </a:r>
            <a:endParaRPr lang="en-US" sz="2400" dirty="0"/>
          </a:p>
        </p:txBody>
      </p:sp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8732838" y="1944688"/>
            <a:ext cx="1611312" cy="722312"/>
            <a:chOff x="4140" y="5580"/>
            <a:chExt cx="1980" cy="540"/>
          </a:xfrm>
        </p:grpSpPr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7708900" y="2125663"/>
            <a:ext cx="1023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8001000" y="2305050"/>
            <a:ext cx="1025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9201150" y="20574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9982200" y="2125663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1863746" y="2139979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10587533" y="415345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9520733" y="4153450"/>
            <a:ext cx="1066800" cy="609600"/>
            <a:chOff x="1728" y="2880"/>
            <a:chExt cx="384" cy="384"/>
          </a:xfrm>
        </p:grpSpPr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9803263" y="479003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0587533" y="4790038"/>
            <a:ext cx="1158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 err="1" smtClean="0">
                <a:ea typeface="宋体" panose="02010600030101010101" pitchFamily="2" charset="-122"/>
              </a:rPr>
              <a:t>Rpointer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8504733" y="375975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9571533" y="3336126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node</a:t>
            </a: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 flipV="1">
            <a:off x="11095533" y="44455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3" name="Rectangle 43"/>
          <p:cNvSpPr>
            <a:spLocks noChangeArrowheads="1"/>
          </p:cNvSpPr>
          <p:nvPr/>
        </p:nvSpPr>
        <p:spPr bwMode="auto">
          <a:xfrm>
            <a:off x="8633548" y="415345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64" name="Line 56"/>
          <p:cNvSpPr>
            <a:spLocks noChangeShapeType="1"/>
          </p:cNvSpPr>
          <p:nvPr/>
        </p:nvSpPr>
        <p:spPr bwMode="auto">
          <a:xfrm flipH="1" flipV="1">
            <a:off x="8053614" y="4445550"/>
            <a:ext cx="865593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5" name="Text Box 53"/>
          <p:cNvSpPr txBox="1">
            <a:spLocks noChangeArrowheads="1"/>
          </p:cNvSpPr>
          <p:nvPr/>
        </p:nvSpPr>
        <p:spPr bwMode="auto">
          <a:xfrm>
            <a:off x="8610600" y="4819962"/>
            <a:ext cx="1158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 err="1">
                <a:ea typeface="宋体" panose="02010600030101010101" pitchFamily="2" charset="-122"/>
              </a:rPr>
              <a:t>L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pointer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3590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Create a </a:t>
            </a:r>
            <a:r>
              <a:rPr lang="en-US" sz="3200" dirty="0"/>
              <a:t>Doubly </a:t>
            </a:r>
            <a:r>
              <a:rPr lang="en-US" sz="3200" dirty="0" smtClean="0"/>
              <a:t>Linked </a:t>
            </a:r>
            <a:r>
              <a:rPr lang="en-US" sz="3200" dirty="0"/>
              <a:t>List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3814" y="973428"/>
            <a:ext cx="11653234" cy="2057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Empty Linked list is a single pointer having the value of NULL.</a:t>
            </a:r>
          </a:p>
          <a:p>
            <a:pPr lvl="1" algn="just"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NULL;</a:t>
            </a:r>
            <a:endParaRPr lang="en-US" dirty="0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475131" y="1337380"/>
            <a:ext cx="9906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465731" y="1565980"/>
            <a:ext cx="301625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0" y="2240668"/>
            <a:ext cx="12048186" cy="28258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Let’s assume that the node is given by the following type declaration:</a:t>
            </a:r>
          </a:p>
          <a:p>
            <a:pPr lvl="1">
              <a:buFontTx/>
              <a:buNone/>
            </a:pPr>
            <a:r>
              <a:rPr lang="en-US" dirty="0" err="1" smtClean="0"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</a:rPr>
              <a:t> Node {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</a:rPr>
              <a:t> data;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</a:rPr>
              <a:t> Node *</a:t>
            </a:r>
            <a:r>
              <a:rPr lang="en-US" dirty="0" err="1" smtClean="0">
                <a:latin typeface="Courier New" panose="02070309020205020404" pitchFamily="49" charset="0"/>
              </a:rPr>
              <a:t>Rnext</a:t>
            </a:r>
            <a:r>
              <a:rPr lang="en-US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Node </a:t>
            </a:r>
            <a:r>
              <a:rPr lang="en-US" dirty="0" smtClean="0">
                <a:latin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</a:rPr>
              <a:t>L</a:t>
            </a:r>
            <a:r>
              <a:rPr lang="en-US" dirty="0" err="1" smtClean="0">
                <a:latin typeface="Courier New" panose="02070309020205020404" pitchFamily="49" charset="0"/>
              </a:rPr>
              <a:t>next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38877"/>
            <a:ext cx="10921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To start with, we have to create a node (the first node), and make </a:t>
            </a:r>
            <a:r>
              <a:rPr lang="en-US" altLang="en-US" sz="2400" dirty="0">
                <a:solidFill>
                  <a:srgbClr val="CC0000"/>
                </a:solidFill>
                <a:latin typeface="Courier New" panose="02070309020205020404" pitchFamily="49" charset="0"/>
              </a:rPr>
              <a:t>head</a:t>
            </a:r>
            <a:r>
              <a:rPr lang="en-US" altLang="en-US" sz="2400" dirty="0"/>
              <a:t> point to it.</a:t>
            </a:r>
          </a:p>
          <a:p>
            <a:pPr lvl="1"/>
            <a:r>
              <a:rPr lang="en-US" altLang="en-US" sz="2400" dirty="0"/>
              <a:t>    </a:t>
            </a:r>
          </a:p>
          <a:p>
            <a:pPr lvl="1"/>
            <a:r>
              <a:rPr lang="en-US" alt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head = 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 Node 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 Node</a:t>
            </a:r>
            <a:r>
              <a:rPr lang="en-US" alt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));</a:t>
            </a:r>
          </a:p>
        </p:txBody>
      </p: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6767356" y="3046854"/>
            <a:ext cx="5314950" cy="1031875"/>
            <a:chOff x="1275" y="2195"/>
            <a:chExt cx="3348" cy="6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2234" y="2448"/>
              <a:ext cx="2389" cy="397"/>
            </a:xfrm>
            <a:prstGeom prst="rect">
              <a:avLst/>
            </a:prstGeom>
            <a:solidFill>
              <a:srgbClr val="FFCC99"/>
            </a:solidFill>
            <a:ln w="3175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3753" y="2446"/>
              <a:ext cx="0" cy="361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275" y="2457"/>
              <a:ext cx="624" cy="38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1736" y="2615"/>
              <a:ext cx="437" cy="12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357" y="219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head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660394" y="3508695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Data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74551" y="348037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latin typeface="Arial" panose="020B0604020202020204" pitchFamily="34" charset="0"/>
              </a:rPr>
              <a:t>R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next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9415708" y="3452983"/>
            <a:ext cx="0" cy="573088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374980" y="352736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 err="1" smtClean="0">
                <a:latin typeface="Arial" panose="020B0604020202020204" pitchFamily="34" charset="0"/>
              </a:rPr>
              <a:t>Lnext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0600" y="131091"/>
            <a:ext cx="35130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Creating the </a:t>
            </a:r>
            <a:r>
              <a:rPr lang="en-US" dirty="0"/>
              <a:t>Doubly</a:t>
            </a:r>
            <a:r>
              <a:rPr lang="en-IN" b="1" dirty="0" smtClean="0">
                <a:solidFill>
                  <a:srgbClr val="FF0000"/>
                </a:solidFill>
              </a:rPr>
              <a:t> linked List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56636" y="408089"/>
            <a:ext cx="6764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Node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data;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Node </a:t>
            </a:r>
            <a:r>
              <a:rPr lang="en-US" dirty="0" smtClean="0">
                <a:latin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</a:rPr>
              <a:t>L</a:t>
            </a:r>
            <a:r>
              <a:rPr lang="en-US" dirty="0" err="1" smtClean="0">
                <a:latin typeface="Courier New" panose="02070309020205020404" pitchFamily="49" charset="0"/>
              </a:rPr>
              <a:t>next</a:t>
            </a:r>
            <a:r>
              <a:rPr lang="en-US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Node </a:t>
            </a:r>
            <a:r>
              <a:rPr lang="en-US" dirty="0" smtClean="0">
                <a:latin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</a:rPr>
              <a:t>Rnext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-77984" y="2361357"/>
            <a:ext cx="3343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void </a:t>
            </a:r>
            <a:r>
              <a:rPr lang="en-IN" dirty="0"/>
              <a:t>main()</a:t>
            </a:r>
          </a:p>
          <a:p>
            <a:r>
              <a:rPr lang="en-IN" dirty="0" smtClean="0"/>
              <a:t>{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</a:t>
            </a:r>
            <a:r>
              <a:rPr lang="en-IN" dirty="0"/>
              <a:t>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display(head); 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033233" y="1146753"/>
            <a:ext cx="8160913" cy="4983162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Node *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create_list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 k, n;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Node  *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curr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*post, *Head;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("\n How many elements to enter?");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scanf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("%d", &amp;n);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for  (k=0; k&lt;n; k++)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if (k == 0)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Head = 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Node*)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Node));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CC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Head-&gt;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Lnext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=NULL;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curr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= Head;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   else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post = 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Node*)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Node));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solidFill>
                  <a:srgbClr val="CC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curr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Rnext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=post;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post-&gt;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Lnext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curr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CC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curr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=post;  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 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	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scanf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("%d",&amp;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curr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-&gt;data);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curr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-</a:t>
            </a:r>
            <a:r>
              <a:rPr lang="en-US" altLang="en-US" sz="1600" dirty="0" smtClean="0">
                <a:latin typeface="Courier New" panose="02070309020205020404" pitchFamily="49" charset="0"/>
              </a:rPr>
              <a:t>&gt;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Rnext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=  NULL;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return(Head);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190922"/>
            <a:ext cx="4033233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void display 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smtClean="0"/>
              <a:t>Node </a:t>
            </a:r>
            <a:r>
              <a:rPr lang="en-IN" dirty="0"/>
              <a:t>*head)</a:t>
            </a:r>
          </a:p>
          <a:p>
            <a:r>
              <a:rPr lang="en-IN" dirty="0" smtClean="0"/>
              <a:t>{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smtClean="0"/>
              <a:t>Node  </a:t>
            </a:r>
            <a:r>
              <a:rPr lang="en-IN" dirty="0"/>
              <a:t>*p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smtClean="0"/>
              <a:t>for</a:t>
            </a:r>
            <a:r>
              <a:rPr lang="en-IN" dirty="0"/>
              <a:t>(p = head; </a:t>
            </a:r>
            <a:r>
              <a:rPr lang="en-IN" dirty="0" smtClean="0"/>
              <a:t>p!= </a:t>
            </a:r>
            <a:r>
              <a:rPr lang="en-IN" dirty="0"/>
              <a:t>NULL; p = p-</a:t>
            </a:r>
            <a:r>
              <a:rPr lang="en-IN" dirty="0" smtClean="0"/>
              <a:t>&gt;</a:t>
            </a:r>
            <a:r>
              <a:rPr lang="en-IN" dirty="0" err="1" smtClean="0"/>
              <a:t>Rnext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</a:t>
            </a:r>
            <a:r>
              <a:rPr lang="en-IN" dirty="0" err="1" smtClean="0"/>
              <a:t>nNode</a:t>
            </a:r>
            <a:r>
              <a:rPr lang="en-IN" dirty="0" smtClean="0"/>
              <a:t> data </a:t>
            </a:r>
            <a:r>
              <a:rPr lang="en-IN" dirty="0"/>
              <a:t>%</a:t>
            </a:r>
            <a:r>
              <a:rPr lang="en-IN" dirty="0" smtClean="0"/>
              <a:t>d", </a:t>
            </a:r>
            <a:r>
              <a:rPr lang="en-IN" dirty="0"/>
              <a:t>p-</a:t>
            </a:r>
            <a:r>
              <a:rPr lang="en-IN" dirty="0" smtClean="0"/>
              <a:t>&gt;data);      </a:t>
            </a:r>
            <a:endParaRPr lang="en-IN" dirty="0"/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 ("\n");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53575"/>
            <a:ext cx="1905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#include&lt;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-77984" y="1775990"/>
            <a:ext cx="359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struct</a:t>
            </a:r>
            <a:r>
              <a:rPr lang="en-IN" dirty="0" smtClean="0"/>
              <a:t>  Node *</a:t>
            </a:r>
            <a:r>
              <a:rPr lang="en-IN" dirty="0" err="1" smtClean="0"/>
              <a:t>create_list</a:t>
            </a:r>
            <a:r>
              <a:rPr lang="en-IN" dirty="0" smtClean="0"/>
              <a:t>();</a:t>
            </a:r>
          </a:p>
          <a:p>
            <a:r>
              <a:rPr lang="en-IN" dirty="0"/>
              <a:t>v</a:t>
            </a:r>
            <a:r>
              <a:rPr lang="en-IN" dirty="0" smtClean="0"/>
              <a:t>oid display(</a:t>
            </a:r>
            <a:r>
              <a:rPr lang="en-IN" dirty="0" err="1" smtClean="0"/>
              <a:t>struct</a:t>
            </a:r>
            <a:r>
              <a:rPr lang="en-IN" dirty="0" smtClean="0"/>
              <a:t> Node *);</a:t>
            </a:r>
          </a:p>
        </p:txBody>
      </p:sp>
    </p:spTree>
    <p:extLst>
      <p:ext uri="{BB962C8B-B14F-4D97-AF65-F5344CB8AC3E}">
        <p14:creationId xmlns:p14="http://schemas.microsoft.com/office/powerpoint/2010/main" val="36811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Basic </a:t>
            </a:r>
            <a:r>
              <a:rPr lang="en-US" sz="3200" dirty="0"/>
              <a:t>Doubly </a:t>
            </a:r>
            <a:r>
              <a:rPr lang="en-US" sz="3200" dirty="0" smtClean="0">
                <a:cs typeface="Times New Roman" panose="02020603050405020304" pitchFamily="18" charset="0"/>
              </a:rPr>
              <a:t>Linked </a:t>
            </a:r>
            <a:r>
              <a:rPr lang="en-US" sz="3200" dirty="0">
                <a:cs typeface="Times New Roman" panose="02020603050405020304" pitchFamily="18" charset="0"/>
              </a:rPr>
              <a:t>List Operations</a:t>
            </a:r>
            <a:r>
              <a:rPr lang="en-US" sz="3200" dirty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2007" y="947671"/>
            <a:ext cx="12041235" cy="25553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List Traversal  (Display function) </a:t>
            </a:r>
            <a:r>
              <a:rPr lang="en-US" sz="3200" dirty="0" smtClean="0">
                <a:solidFill>
                  <a:srgbClr val="FF0000"/>
                </a:solidFill>
              </a:rPr>
              <a:t>(Same as Single linked list)</a:t>
            </a:r>
          </a:p>
          <a:p>
            <a:r>
              <a:rPr lang="en-US" sz="3200" dirty="0" smtClean="0"/>
              <a:t>Searching an element in a linked list</a:t>
            </a:r>
            <a:r>
              <a:rPr lang="en-US" sz="3200" dirty="0">
                <a:solidFill>
                  <a:srgbClr val="FF0000"/>
                </a:solidFill>
              </a:rPr>
              <a:t>(Same as Single linked list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endParaRPr lang="en-US" sz="3200" dirty="0" smtClean="0"/>
          </a:p>
          <a:p>
            <a:r>
              <a:rPr lang="en-US" sz="3200" dirty="0" smtClean="0"/>
              <a:t>Insert a node (At begin, At end , In between)</a:t>
            </a:r>
          </a:p>
          <a:p>
            <a:r>
              <a:rPr lang="en-US" sz="3200" dirty="0" smtClean="0"/>
              <a:t>Delete a node </a:t>
            </a:r>
            <a:r>
              <a:rPr lang="en-US" sz="3200" dirty="0"/>
              <a:t>(At begin, At end , In between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4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Insert a node At middle </a:t>
            </a:r>
            <a:r>
              <a:rPr lang="en-US" sz="3200" b="1" dirty="0" smtClean="0"/>
              <a:t>of doubly </a:t>
            </a:r>
            <a:r>
              <a:rPr lang="en-US" sz="3200" b="1" dirty="0"/>
              <a:t>Linked List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933288" y="1838229"/>
            <a:ext cx="1693863" cy="596900"/>
            <a:chOff x="4140" y="5580"/>
            <a:chExt cx="1980" cy="54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6243101" y="1838229"/>
            <a:ext cx="1692275" cy="596900"/>
            <a:chOff x="4140" y="5580"/>
            <a:chExt cx="1980" cy="540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705313" y="1838229"/>
            <a:ext cx="1692275" cy="596900"/>
            <a:chOff x="4140" y="5580"/>
            <a:chExt cx="1980" cy="540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5319176" y="1987454"/>
            <a:ext cx="923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H="1">
            <a:off x="5627151" y="2136679"/>
            <a:ext cx="922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7627401" y="1987454"/>
            <a:ext cx="1077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7884576" y="2347816"/>
            <a:ext cx="1076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387188" y="906366"/>
            <a:ext cx="10779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036726" y="1003204"/>
            <a:ext cx="18462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>
                <a:latin typeface="Courier New" panose="02070309020205020404" pitchFamily="49" charset="0"/>
              </a:rPr>
              <a:t>current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6884452" y="1373618"/>
            <a:ext cx="153988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7505163" y="2960591"/>
            <a:ext cx="1692275" cy="598488"/>
            <a:chOff x="4140" y="5580"/>
            <a:chExt cx="1980" cy="540"/>
          </a:xfrm>
        </p:grpSpPr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8038563" y="2198591"/>
            <a:ext cx="460375" cy="298450"/>
            <a:chOff x="5400" y="5580"/>
            <a:chExt cx="540" cy="360"/>
          </a:xfrm>
        </p:grpSpPr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8038563" y="1750916"/>
            <a:ext cx="460375" cy="298450"/>
            <a:chOff x="5400" y="5580"/>
            <a:chExt cx="540" cy="360"/>
          </a:xfrm>
        </p:grpSpPr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Freeform 40"/>
          <p:cNvSpPr>
            <a:spLocks/>
          </p:cNvSpPr>
          <p:nvPr/>
        </p:nvSpPr>
        <p:spPr bwMode="auto">
          <a:xfrm>
            <a:off x="6895563" y="2046191"/>
            <a:ext cx="947738" cy="1143000"/>
          </a:xfrm>
          <a:custGeom>
            <a:avLst/>
            <a:gdLst>
              <a:gd name="T0" fmla="*/ 960 w 1110"/>
              <a:gd name="T1" fmla="*/ 0 h 1800"/>
              <a:gd name="T2" fmla="*/ 960 w 1110"/>
              <a:gd name="T3" fmla="*/ 900 h 1800"/>
              <a:gd name="T4" fmla="*/ 60 w 1110"/>
              <a:gd name="T5" fmla="*/ 1440 h 1800"/>
              <a:gd name="T6" fmla="*/ 600 w 1110"/>
              <a:gd name="T7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0" h="1800">
                <a:moveTo>
                  <a:pt x="960" y="0"/>
                </a:moveTo>
                <a:cubicBezTo>
                  <a:pt x="1035" y="330"/>
                  <a:pt x="1110" y="660"/>
                  <a:pt x="960" y="900"/>
                </a:cubicBezTo>
                <a:cubicBezTo>
                  <a:pt x="810" y="1140"/>
                  <a:pt x="120" y="1290"/>
                  <a:pt x="60" y="1440"/>
                </a:cubicBezTo>
                <a:cubicBezTo>
                  <a:pt x="0" y="1590"/>
                  <a:pt x="300" y="1695"/>
                  <a:pt x="600" y="1800"/>
                </a:cubicBezTo>
              </a:path>
            </a:pathLst>
          </a:custGeom>
          <a:noFill/>
          <a:ln w="1905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41"/>
          <p:cNvSpPr>
            <a:spLocks/>
          </p:cNvSpPr>
          <p:nvPr/>
        </p:nvSpPr>
        <p:spPr bwMode="auto">
          <a:xfrm>
            <a:off x="6422488" y="2497041"/>
            <a:ext cx="1311275" cy="844550"/>
          </a:xfrm>
          <a:custGeom>
            <a:avLst/>
            <a:gdLst>
              <a:gd name="T0" fmla="*/ 1350 w 1350"/>
              <a:gd name="T1" fmla="*/ 1620 h 1620"/>
              <a:gd name="T2" fmla="*/ 90 w 1350"/>
              <a:gd name="T3" fmla="*/ 1260 h 1620"/>
              <a:gd name="T4" fmla="*/ 810 w 1350"/>
              <a:gd name="T5" fmla="*/ 360 h 1620"/>
              <a:gd name="T6" fmla="*/ 990 w 1350"/>
              <a:gd name="T7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0" h="1620">
                <a:moveTo>
                  <a:pt x="1350" y="1620"/>
                </a:moveTo>
                <a:cubicBezTo>
                  <a:pt x="765" y="1545"/>
                  <a:pt x="180" y="1470"/>
                  <a:pt x="90" y="1260"/>
                </a:cubicBezTo>
                <a:cubicBezTo>
                  <a:pt x="0" y="1050"/>
                  <a:pt x="660" y="570"/>
                  <a:pt x="810" y="360"/>
                </a:cubicBezTo>
                <a:cubicBezTo>
                  <a:pt x="960" y="150"/>
                  <a:pt x="975" y="75"/>
                  <a:pt x="9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42"/>
          <p:cNvSpPr>
            <a:spLocks/>
          </p:cNvSpPr>
          <p:nvPr/>
        </p:nvSpPr>
        <p:spPr bwMode="auto">
          <a:xfrm>
            <a:off x="8952963" y="2427191"/>
            <a:ext cx="411163" cy="685800"/>
          </a:xfrm>
          <a:custGeom>
            <a:avLst/>
            <a:gdLst>
              <a:gd name="T0" fmla="*/ 0 w 570"/>
              <a:gd name="T1" fmla="*/ 1260 h 1260"/>
              <a:gd name="T2" fmla="*/ 540 w 570"/>
              <a:gd name="T3" fmla="*/ 900 h 1260"/>
              <a:gd name="T4" fmla="*/ 180 w 570"/>
              <a:gd name="T5" fmla="*/ 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0" h="1260">
                <a:moveTo>
                  <a:pt x="0" y="1260"/>
                </a:moveTo>
                <a:cubicBezTo>
                  <a:pt x="255" y="1185"/>
                  <a:pt x="510" y="1110"/>
                  <a:pt x="540" y="900"/>
                </a:cubicBezTo>
                <a:cubicBezTo>
                  <a:pt x="570" y="690"/>
                  <a:pt x="375" y="345"/>
                  <a:pt x="18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43"/>
          <p:cNvSpPr>
            <a:spLocks/>
          </p:cNvSpPr>
          <p:nvPr/>
        </p:nvSpPr>
        <p:spPr bwMode="auto">
          <a:xfrm>
            <a:off x="8960901" y="2198591"/>
            <a:ext cx="795337" cy="1295400"/>
          </a:xfrm>
          <a:custGeom>
            <a:avLst/>
            <a:gdLst>
              <a:gd name="T0" fmla="*/ 0 w 930"/>
              <a:gd name="T1" fmla="*/ 0 h 2160"/>
              <a:gd name="T2" fmla="*/ 900 w 930"/>
              <a:gd name="T3" fmla="*/ 1440 h 2160"/>
              <a:gd name="T4" fmla="*/ 180 w 930"/>
              <a:gd name="T5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0" h="2160">
                <a:moveTo>
                  <a:pt x="0" y="0"/>
                </a:moveTo>
                <a:cubicBezTo>
                  <a:pt x="435" y="540"/>
                  <a:pt x="870" y="1080"/>
                  <a:pt x="900" y="1440"/>
                </a:cubicBezTo>
                <a:cubicBezTo>
                  <a:pt x="930" y="1800"/>
                  <a:pt x="555" y="1980"/>
                  <a:pt x="180" y="2160"/>
                </a:cubicBezTo>
              </a:path>
            </a:pathLst>
          </a:custGeom>
          <a:noFill/>
          <a:ln w="1905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7813138" y="4008341"/>
            <a:ext cx="22891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>
                <a:latin typeface="Courier New" panose="02070309020205020404" pitchFamily="49" charset="0"/>
              </a:rPr>
              <a:t>newNode</a:t>
            </a:r>
          </a:p>
        </p:txBody>
      </p:sp>
      <p:sp>
        <p:nvSpPr>
          <p:cNvPr id="38" name="Line 45"/>
          <p:cNvSpPr>
            <a:spLocks noChangeShapeType="1"/>
          </p:cNvSpPr>
          <p:nvPr/>
        </p:nvSpPr>
        <p:spPr bwMode="auto">
          <a:xfrm flipV="1">
            <a:off x="8275101" y="3559079"/>
            <a:ext cx="0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>
            <a:off x="10172163" y="204619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>
            <a:off x="3466563" y="196999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50"/>
          <p:cNvSpPr>
            <a:spLocks noChangeShapeType="1"/>
          </p:cNvSpPr>
          <p:nvPr/>
        </p:nvSpPr>
        <p:spPr bwMode="auto">
          <a:xfrm flipH="1">
            <a:off x="10400763" y="219859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51"/>
          <p:cNvSpPr>
            <a:spLocks noChangeShapeType="1"/>
          </p:cNvSpPr>
          <p:nvPr/>
        </p:nvSpPr>
        <p:spPr bwMode="auto">
          <a:xfrm flipH="1">
            <a:off x="3542763" y="219859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-18757" y="3954365"/>
            <a:ext cx="7772400" cy="2819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 err="1" smtClean="0">
                <a:latin typeface="Courier New" panose="02070309020205020404" pitchFamily="49" charset="0"/>
              </a:rPr>
              <a:t>newNode</a:t>
            </a:r>
            <a:r>
              <a:rPr lang="en-US" sz="18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1800" dirty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800" dirty="0">
                <a:solidFill>
                  <a:srgbClr val="CC0000"/>
                </a:solidFill>
                <a:latin typeface="Courier New" panose="02070309020205020404" pitchFamily="49" charset="0"/>
              </a:rPr>
              <a:t> Node*)</a:t>
            </a:r>
            <a:r>
              <a:rPr lang="en-US" altLang="en-US" sz="1800" dirty="0" err="1">
                <a:solidFill>
                  <a:srgbClr val="CC0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1800" dirty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CC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800" dirty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800" dirty="0">
                <a:solidFill>
                  <a:srgbClr val="CC0000"/>
                </a:solidFill>
                <a:latin typeface="Courier New" panose="02070309020205020404" pitchFamily="49" charset="0"/>
              </a:rPr>
              <a:t> Node</a:t>
            </a:r>
            <a:r>
              <a:rPr lang="en-US" altLang="en-US" sz="18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buFontTx/>
              <a:buNone/>
            </a:pPr>
            <a:r>
              <a:rPr lang="en-US" sz="1800" dirty="0" err="1" smtClean="0">
                <a:latin typeface="Courier New" panose="02070309020205020404" pitchFamily="49" charset="0"/>
              </a:rPr>
              <a:t>newNode</a:t>
            </a:r>
            <a:r>
              <a:rPr lang="en-US" sz="1800" dirty="0" smtClean="0">
                <a:latin typeface="Courier New" panose="02070309020205020404" pitchFamily="49" charset="0"/>
              </a:rPr>
              <a:t>-&gt;</a:t>
            </a:r>
            <a:r>
              <a:rPr lang="en-US" sz="1800" dirty="0" err="1" smtClean="0">
                <a:latin typeface="Courier New" panose="02070309020205020404" pitchFamily="49" charset="0"/>
              </a:rPr>
              <a:t>Rnext</a:t>
            </a:r>
            <a:r>
              <a:rPr lang="en-US" sz="1800" dirty="0" smtClean="0">
                <a:latin typeface="Courier New" panose="02070309020205020404" pitchFamily="49" charset="0"/>
              </a:rPr>
              <a:t> = current-&gt;</a:t>
            </a:r>
            <a:r>
              <a:rPr lang="en-US" sz="1800" dirty="0" err="1" smtClean="0">
                <a:latin typeface="Courier New" panose="02070309020205020404" pitchFamily="49" charset="0"/>
              </a:rPr>
              <a:t>Rnext</a:t>
            </a:r>
            <a:r>
              <a:rPr lang="en-US" sz="1800" dirty="0" smtClean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(current-&gt;</a:t>
            </a:r>
            <a:r>
              <a:rPr lang="en-US" sz="1800" dirty="0" err="1" smtClean="0">
                <a:latin typeface="Courier New" panose="02070309020205020404" pitchFamily="49" charset="0"/>
              </a:rPr>
              <a:t>Rnext</a:t>
            </a:r>
            <a:r>
              <a:rPr lang="en-US" sz="1800" dirty="0" smtClean="0">
                <a:latin typeface="Courier New" panose="02070309020205020404" pitchFamily="49" charset="0"/>
              </a:rPr>
              <a:t>)-&gt;</a:t>
            </a:r>
            <a:r>
              <a:rPr lang="en-US" sz="1800" dirty="0" err="1" smtClean="0">
                <a:latin typeface="Courier New" panose="02070309020205020404" pitchFamily="49" charset="0"/>
              </a:rPr>
              <a:t>Lnext</a:t>
            </a:r>
            <a:r>
              <a:rPr lang="en-US" sz="1800" dirty="0" smtClean="0">
                <a:latin typeface="Courier New" panose="02070309020205020404" pitchFamily="49" charset="0"/>
              </a:rPr>
              <a:t>=</a:t>
            </a:r>
            <a:r>
              <a:rPr lang="en-US" sz="1800" dirty="0" err="1" smtClean="0">
                <a:latin typeface="Courier New" panose="02070309020205020404" pitchFamily="49" charset="0"/>
              </a:rPr>
              <a:t>newnode</a:t>
            </a:r>
            <a:endParaRPr 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dirty="0" err="1" smtClean="0">
                <a:latin typeface="Courier New" panose="02070309020205020404" pitchFamily="49" charset="0"/>
              </a:rPr>
              <a:t>newNode</a:t>
            </a:r>
            <a:r>
              <a:rPr lang="en-US" sz="1800" dirty="0" smtClean="0">
                <a:latin typeface="Courier New" panose="02070309020205020404" pitchFamily="49" charset="0"/>
              </a:rPr>
              <a:t>-&gt;</a:t>
            </a:r>
            <a:r>
              <a:rPr lang="en-US" sz="1800" dirty="0" err="1">
                <a:latin typeface="Courier New" panose="02070309020205020404" pitchFamily="49" charset="0"/>
              </a:rPr>
              <a:t>L</a:t>
            </a:r>
            <a:r>
              <a:rPr lang="en-US" sz="1800" dirty="0" err="1" smtClean="0">
                <a:latin typeface="Courier New" panose="02070309020205020404" pitchFamily="49" charset="0"/>
              </a:rPr>
              <a:t>next</a:t>
            </a:r>
            <a:r>
              <a:rPr lang="en-US" sz="1800" dirty="0" smtClean="0">
                <a:latin typeface="Courier New" panose="02070309020205020404" pitchFamily="49" charset="0"/>
              </a:rPr>
              <a:t> = current;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current-&gt;</a:t>
            </a:r>
            <a:r>
              <a:rPr lang="en-US" sz="1800" dirty="0" err="1" smtClean="0">
                <a:latin typeface="Courier New" panose="02070309020205020404" pitchFamily="49" charset="0"/>
              </a:rPr>
              <a:t>Rnext</a:t>
            </a:r>
            <a:r>
              <a:rPr lang="en-US" sz="1800" dirty="0" smtClean="0">
                <a:latin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</a:rPr>
              <a:t>newNode</a:t>
            </a:r>
            <a:r>
              <a:rPr lang="en-US" sz="1800" dirty="0" smtClean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current = </a:t>
            </a:r>
            <a:r>
              <a:rPr lang="en-US" sz="1800" dirty="0" err="1" smtClean="0">
                <a:latin typeface="Courier New" panose="02070309020205020404" pitchFamily="49" charset="0"/>
              </a:rPr>
              <a:t>newNode</a:t>
            </a:r>
            <a:r>
              <a:rPr lang="en-US" sz="1800" dirty="0" smtClean="0">
                <a:latin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Delete </a:t>
            </a:r>
            <a:r>
              <a:rPr lang="en-US" sz="3200" b="1" dirty="0"/>
              <a:t>a node At middle </a:t>
            </a:r>
            <a:r>
              <a:rPr lang="en-US" sz="3200" b="1" dirty="0" smtClean="0"/>
              <a:t>of doubly </a:t>
            </a:r>
            <a:r>
              <a:rPr lang="en-US" sz="3200" b="1" dirty="0"/>
              <a:t>Linked List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3657600"/>
            <a:ext cx="7772400" cy="2438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dirty="0" err="1" smtClean="0">
                <a:latin typeface="Courier New" panose="02070309020205020404" pitchFamily="49" charset="0"/>
              </a:rPr>
              <a:t>oldNode</a:t>
            </a:r>
            <a:r>
              <a:rPr lang="en-US" sz="2000" dirty="0" smtClean="0">
                <a:latin typeface="Courier New" panose="02070309020205020404" pitchFamily="49" charset="0"/>
              </a:rPr>
              <a:t> = current;</a:t>
            </a:r>
          </a:p>
          <a:p>
            <a:pPr>
              <a:buFontTx/>
              <a:buNone/>
            </a:pPr>
            <a:r>
              <a:rPr lang="en-US" sz="2000" dirty="0" err="1" smtClean="0">
                <a:latin typeface="Courier New" panose="02070309020205020404" pitchFamily="49" charset="0"/>
              </a:rPr>
              <a:t>oldNode</a:t>
            </a:r>
            <a:r>
              <a:rPr lang="en-US" sz="2000" dirty="0" smtClean="0">
                <a:latin typeface="Courier New" panose="02070309020205020404" pitchFamily="49" charset="0"/>
              </a:rPr>
              <a:t>-&gt;</a:t>
            </a:r>
            <a:r>
              <a:rPr lang="en-US" sz="2000" dirty="0" err="1" smtClean="0">
                <a:latin typeface="Courier New" panose="02070309020205020404" pitchFamily="49" charset="0"/>
              </a:rPr>
              <a:t>Lnext</a:t>
            </a:r>
            <a:r>
              <a:rPr lang="en-US" sz="2000" dirty="0" smtClean="0">
                <a:latin typeface="Courier New" panose="02070309020205020404" pitchFamily="49" charset="0"/>
              </a:rPr>
              <a:t>-&gt;</a:t>
            </a:r>
            <a:r>
              <a:rPr lang="en-US" sz="2000" dirty="0" err="1" smtClean="0">
                <a:latin typeface="Courier New" panose="02070309020205020404" pitchFamily="49" charset="0"/>
              </a:rPr>
              <a:t>Rnext</a:t>
            </a:r>
            <a:r>
              <a:rPr lang="en-US" sz="2000" dirty="0" smtClean="0">
                <a:latin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</a:rPr>
              <a:t>oldNode</a:t>
            </a:r>
            <a:r>
              <a:rPr lang="en-US" sz="2000" dirty="0" smtClean="0">
                <a:latin typeface="Courier New" panose="02070309020205020404" pitchFamily="49" charset="0"/>
              </a:rPr>
              <a:t>-&gt;</a:t>
            </a:r>
            <a:r>
              <a:rPr lang="en-US" sz="2000" dirty="0" err="1" smtClean="0">
                <a:latin typeface="Courier New" panose="02070309020205020404" pitchFamily="49" charset="0"/>
              </a:rPr>
              <a:t>Rnext</a:t>
            </a:r>
            <a:r>
              <a:rPr lang="en-US" sz="2000" dirty="0" smtClean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 err="1" smtClean="0">
                <a:latin typeface="Courier New" panose="02070309020205020404" pitchFamily="49" charset="0"/>
              </a:rPr>
              <a:t>oldNode</a:t>
            </a:r>
            <a:r>
              <a:rPr lang="en-US" sz="2000" dirty="0" smtClean="0">
                <a:latin typeface="Courier New" panose="02070309020205020404" pitchFamily="49" charset="0"/>
              </a:rPr>
              <a:t>-&gt;</a:t>
            </a:r>
            <a:r>
              <a:rPr lang="en-US" sz="2000" dirty="0" err="1" smtClean="0">
                <a:latin typeface="Courier New" panose="02070309020205020404" pitchFamily="49" charset="0"/>
              </a:rPr>
              <a:t>Rnext</a:t>
            </a:r>
            <a:r>
              <a:rPr lang="en-US" sz="2000" dirty="0" smtClean="0">
                <a:latin typeface="Courier New" panose="02070309020205020404" pitchFamily="49" charset="0"/>
              </a:rPr>
              <a:t>-&gt;</a:t>
            </a:r>
            <a:r>
              <a:rPr lang="en-US" sz="2000" dirty="0" err="1" smtClean="0">
                <a:latin typeface="Courier New" panose="02070309020205020404" pitchFamily="49" charset="0"/>
              </a:rPr>
              <a:t>Lnext</a:t>
            </a:r>
            <a:r>
              <a:rPr lang="en-US" sz="2000" dirty="0" smtClean="0">
                <a:latin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</a:rPr>
              <a:t>oldNode</a:t>
            </a:r>
            <a:r>
              <a:rPr lang="en-US" sz="2000" dirty="0" smtClean="0">
                <a:latin typeface="Courier New" panose="02070309020205020404" pitchFamily="49" charset="0"/>
              </a:rPr>
              <a:t>-&gt;</a:t>
            </a:r>
            <a:r>
              <a:rPr lang="en-US" sz="2000" dirty="0" err="1" smtClean="0">
                <a:latin typeface="Courier New" panose="02070309020205020404" pitchFamily="49" charset="0"/>
              </a:rPr>
              <a:t>Lnext</a:t>
            </a:r>
            <a:r>
              <a:rPr lang="en-US" sz="2000" dirty="0" smtClean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</a:rPr>
              <a:t>ree(</a:t>
            </a:r>
            <a:r>
              <a:rPr lang="en-US" sz="2000" dirty="0" err="1" smtClean="0">
                <a:latin typeface="Courier New" panose="02070309020205020404" pitchFamily="49" charset="0"/>
              </a:rPr>
              <a:t>oldNode</a:t>
            </a:r>
            <a:r>
              <a:rPr lang="en-US" sz="2000" dirty="0" smtClean="0">
                <a:latin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latin typeface="Courier New" panose="02070309020205020404" pitchFamily="49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5724525" y="1300968"/>
            <a:ext cx="274638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38800" y="896155"/>
            <a:ext cx="1295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>
                <a:latin typeface="Courier New" panose="02070309020205020404" pitchFamily="49" charset="0"/>
              </a:rPr>
              <a:t>current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836863" y="1928030"/>
            <a:ext cx="1512887" cy="625475"/>
            <a:chOff x="4140" y="5580"/>
            <a:chExt cx="1980" cy="54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899025" y="1928030"/>
            <a:ext cx="1512888" cy="625475"/>
            <a:chOff x="4140" y="5580"/>
            <a:chExt cx="1980" cy="540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7099300" y="1928030"/>
            <a:ext cx="1511300" cy="625475"/>
            <a:chOff x="4140" y="5580"/>
            <a:chExt cx="1980" cy="54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075113" y="2083605"/>
            <a:ext cx="823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H="1">
            <a:off x="4349750" y="2397930"/>
            <a:ext cx="8239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6135688" y="2083605"/>
            <a:ext cx="963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H="1">
            <a:off x="6411913" y="2397930"/>
            <a:ext cx="962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2438400" y="972355"/>
            <a:ext cx="14192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4" name="Freeform 29"/>
          <p:cNvSpPr>
            <a:spLocks/>
          </p:cNvSpPr>
          <p:nvPr/>
        </p:nvSpPr>
        <p:spPr bwMode="auto">
          <a:xfrm>
            <a:off x="4075113" y="1588305"/>
            <a:ext cx="3024187" cy="495300"/>
          </a:xfrm>
          <a:custGeom>
            <a:avLst/>
            <a:gdLst>
              <a:gd name="T0" fmla="*/ 0 w 3960"/>
              <a:gd name="T1" fmla="*/ 570 h 570"/>
              <a:gd name="T2" fmla="*/ 1980 w 3960"/>
              <a:gd name="T3" fmla="*/ 30 h 570"/>
              <a:gd name="T4" fmla="*/ 3960 w 3960"/>
              <a:gd name="T5" fmla="*/ 39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0" h="570">
                <a:moveTo>
                  <a:pt x="0" y="570"/>
                </a:moveTo>
                <a:cubicBezTo>
                  <a:pt x="660" y="315"/>
                  <a:pt x="1320" y="60"/>
                  <a:pt x="1980" y="30"/>
                </a:cubicBezTo>
                <a:cubicBezTo>
                  <a:pt x="2640" y="0"/>
                  <a:pt x="3630" y="330"/>
                  <a:pt x="3960" y="39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4349750" y="1928030"/>
            <a:ext cx="412750" cy="312738"/>
            <a:chOff x="5400" y="5580"/>
            <a:chExt cx="540" cy="360"/>
          </a:xfrm>
        </p:grpSpPr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6548438" y="2240768"/>
            <a:ext cx="412750" cy="312737"/>
            <a:chOff x="5400" y="5580"/>
            <a:chExt cx="540" cy="360"/>
          </a:xfrm>
        </p:grpSpPr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 36"/>
          <p:cNvSpPr>
            <a:spLocks/>
          </p:cNvSpPr>
          <p:nvPr/>
        </p:nvSpPr>
        <p:spPr bwMode="auto">
          <a:xfrm>
            <a:off x="4211638" y="2397930"/>
            <a:ext cx="3162300" cy="495300"/>
          </a:xfrm>
          <a:custGeom>
            <a:avLst/>
            <a:gdLst>
              <a:gd name="T0" fmla="*/ 4140 w 4140"/>
              <a:gd name="T1" fmla="*/ 0 h 570"/>
              <a:gd name="T2" fmla="*/ 1980 w 4140"/>
              <a:gd name="T3" fmla="*/ 540 h 570"/>
              <a:gd name="T4" fmla="*/ 0 w 4140"/>
              <a:gd name="T5" fmla="*/ 18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570">
                <a:moveTo>
                  <a:pt x="4140" y="0"/>
                </a:moveTo>
                <a:cubicBezTo>
                  <a:pt x="3405" y="255"/>
                  <a:pt x="2670" y="510"/>
                  <a:pt x="1980" y="540"/>
                </a:cubicBezTo>
                <a:cubicBezTo>
                  <a:pt x="1290" y="570"/>
                  <a:pt x="645" y="375"/>
                  <a:pt x="0" y="18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3200400" y="127715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2362200" y="21153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 flipH="1">
            <a:off x="2438400" y="23439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H="1">
            <a:off x="8610600" y="242015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>
            <a:off x="8382000" y="211535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ea typeface="新細明體" pitchFamily="18" charset="-120"/>
              </a:rPr>
              <a:t>Circular Linked Lists</a:t>
            </a:r>
            <a:endParaRPr lang="en-US" sz="32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8839" y="1008845"/>
            <a:ext cx="12014404" cy="16699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smtClean="0">
                <a:ea typeface="新細明體" pitchFamily="18" charset="-120"/>
              </a:rPr>
              <a:t>A Circular Linked List is a special type of Linked List</a:t>
            </a:r>
          </a:p>
          <a:p>
            <a:r>
              <a:rPr lang="en-US" altLang="zh-TW" sz="2400" smtClean="0">
                <a:ea typeface="新細明體" pitchFamily="18" charset="-120"/>
              </a:rPr>
              <a:t>It supports traversing from the end of the list to the beginning by making the last node point back to the head of the list</a:t>
            </a:r>
          </a:p>
          <a:p>
            <a:r>
              <a:rPr lang="en-US" altLang="zh-TW" sz="2400" smtClean="0">
                <a:ea typeface="新細明體" pitchFamily="18" charset="-120"/>
              </a:rPr>
              <a:t>A Rear pointer is often used instead of a Head pointer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5" name="Line 162"/>
          <p:cNvSpPr>
            <a:spLocks noChangeShapeType="1"/>
          </p:cNvSpPr>
          <p:nvPr/>
        </p:nvSpPr>
        <p:spPr bwMode="auto">
          <a:xfrm>
            <a:off x="2132326" y="3581803"/>
            <a:ext cx="4032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65"/>
          <p:cNvSpPr>
            <a:spLocks noChangeShapeType="1"/>
          </p:cNvSpPr>
          <p:nvPr/>
        </p:nvSpPr>
        <p:spPr bwMode="auto">
          <a:xfrm>
            <a:off x="3527738" y="3581803"/>
            <a:ext cx="4032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69"/>
          <p:cNvSpPr>
            <a:spLocks noChangeShapeType="1"/>
          </p:cNvSpPr>
          <p:nvPr/>
        </p:nvSpPr>
        <p:spPr bwMode="auto">
          <a:xfrm>
            <a:off x="4872351" y="3581803"/>
            <a:ext cx="4032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71"/>
          <p:cNvSpPr>
            <a:spLocks noChangeShapeType="1"/>
          </p:cNvSpPr>
          <p:nvPr/>
        </p:nvSpPr>
        <p:spPr bwMode="auto">
          <a:xfrm>
            <a:off x="6216963" y="3581803"/>
            <a:ext cx="4032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73"/>
          <p:cNvSpPr txBox="1">
            <a:spLocks noChangeArrowheads="1"/>
          </p:cNvSpPr>
          <p:nvPr/>
        </p:nvSpPr>
        <p:spPr bwMode="auto">
          <a:xfrm>
            <a:off x="1241738" y="4373966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itchFamily="18" charset="-120"/>
              </a:rPr>
              <a:t>h</a:t>
            </a:r>
            <a:r>
              <a:rPr lang="en-US" altLang="zh-TW" sz="1800" dirty="0" smtClean="0">
                <a:latin typeface="Arial" panose="020B0604020202020204" pitchFamily="34" charset="0"/>
                <a:ea typeface="新細明體" pitchFamily="18" charset="-120"/>
              </a:rPr>
              <a:t>ead</a:t>
            </a:r>
            <a:endParaRPr lang="en-US" altLang="zh-TW" sz="1800" dirty="0"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10" name="Line 174"/>
          <p:cNvSpPr>
            <a:spLocks noChangeShapeType="1"/>
          </p:cNvSpPr>
          <p:nvPr/>
        </p:nvSpPr>
        <p:spPr bwMode="auto">
          <a:xfrm flipV="1">
            <a:off x="1546538" y="3840566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90"/>
          <p:cNvGrpSpPr>
            <a:grpSpLocks/>
          </p:cNvGrpSpPr>
          <p:nvPr/>
        </p:nvGrpSpPr>
        <p:grpSpPr bwMode="auto">
          <a:xfrm>
            <a:off x="1241738" y="3381778"/>
            <a:ext cx="990600" cy="381000"/>
            <a:chOff x="1060" y="2584"/>
            <a:chExt cx="445" cy="304"/>
          </a:xfrm>
        </p:grpSpPr>
        <p:sp>
          <p:nvSpPr>
            <p:cNvPr id="12" name="Rectangle 176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13" name="Rectangle 178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4" name="AutoShape 187"/>
          <p:cNvCxnSpPr>
            <a:cxnSpLocks noChangeShapeType="1"/>
          </p:cNvCxnSpPr>
          <p:nvPr/>
        </p:nvCxnSpPr>
        <p:spPr bwMode="auto">
          <a:xfrm flipH="1">
            <a:off x="1241738" y="3610378"/>
            <a:ext cx="6335713" cy="1588"/>
          </a:xfrm>
          <a:prstGeom prst="bentConnector5">
            <a:avLst>
              <a:gd name="adj1" fmla="val -3606"/>
              <a:gd name="adj2" fmla="val -29600000"/>
              <a:gd name="adj3" fmla="val 103606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5" name="Group 194"/>
          <p:cNvGrpSpPr>
            <a:grpSpLocks/>
          </p:cNvGrpSpPr>
          <p:nvPr/>
        </p:nvGrpSpPr>
        <p:grpSpPr bwMode="auto">
          <a:xfrm>
            <a:off x="2575238" y="3381778"/>
            <a:ext cx="990600" cy="381000"/>
            <a:chOff x="1060" y="2584"/>
            <a:chExt cx="445" cy="304"/>
          </a:xfrm>
        </p:grpSpPr>
        <p:sp>
          <p:nvSpPr>
            <p:cNvPr id="16" name="Rectangle 195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17" name="Rectangle 196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97"/>
          <p:cNvGrpSpPr>
            <a:grpSpLocks/>
          </p:cNvGrpSpPr>
          <p:nvPr/>
        </p:nvGrpSpPr>
        <p:grpSpPr bwMode="auto">
          <a:xfrm>
            <a:off x="3908738" y="3381778"/>
            <a:ext cx="990600" cy="381000"/>
            <a:chOff x="1060" y="2584"/>
            <a:chExt cx="445" cy="304"/>
          </a:xfrm>
        </p:grpSpPr>
        <p:sp>
          <p:nvSpPr>
            <p:cNvPr id="19" name="Rectangle 198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 dirty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20" name="Rectangle 199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0"/>
          <p:cNvGrpSpPr>
            <a:grpSpLocks/>
          </p:cNvGrpSpPr>
          <p:nvPr/>
        </p:nvGrpSpPr>
        <p:grpSpPr bwMode="auto">
          <a:xfrm>
            <a:off x="6575738" y="3381778"/>
            <a:ext cx="990600" cy="381000"/>
            <a:chOff x="1060" y="2584"/>
            <a:chExt cx="445" cy="304"/>
          </a:xfrm>
        </p:grpSpPr>
        <p:sp>
          <p:nvSpPr>
            <p:cNvPr id="22" name="Rectangle 201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23" name="Rectangle 202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03"/>
          <p:cNvGrpSpPr>
            <a:grpSpLocks/>
          </p:cNvGrpSpPr>
          <p:nvPr/>
        </p:nvGrpSpPr>
        <p:grpSpPr bwMode="auto">
          <a:xfrm>
            <a:off x="5242238" y="3381778"/>
            <a:ext cx="990600" cy="381000"/>
            <a:chOff x="1060" y="2584"/>
            <a:chExt cx="445" cy="304"/>
          </a:xfrm>
        </p:grpSpPr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26" name="Rectangle 205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2"/>
          <p:cNvGrpSpPr>
            <a:grpSpLocks/>
          </p:cNvGrpSpPr>
          <p:nvPr/>
        </p:nvGrpSpPr>
        <p:grpSpPr bwMode="auto">
          <a:xfrm>
            <a:off x="10287000" y="4905777"/>
            <a:ext cx="1828800" cy="1281113"/>
            <a:chOff x="1920" y="2592"/>
            <a:chExt cx="1152" cy="807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1968" y="3168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2"/>
                </a:buClr>
                <a:buFont typeface="Monotype Sorts" pitchFamily="2" charset="2"/>
                <a:buNone/>
              </a:pPr>
              <a:r>
                <a:rPr lang="en-US" altLang="zh-TW" sz="1800" dirty="0">
                  <a:ea typeface="新細明體" pitchFamily="18" charset="-120"/>
                </a:rPr>
                <a:t>   </a:t>
              </a:r>
              <a:r>
                <a:rPr lang="en-US" altLang="zh-TW" sz="1800" dirty="0" smtClean="0">
                  <a:ea typeface="新細明體" pitchFamily="18" charset="-120"/>
                </a:rPr>
                <a:t>head</a:t>
              </a:r>
              <a:endParaRPr lang="en-US" altLang="zh-TW" sz="1800" dirty="0">
                <a:ea typeface="新細明體" pitchFamily="18" charset="-120"/>
              </a:endParaRPr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 flipV="1">
              <a:off x="2208" y="2832"/>
              <a:ext cx="0" cy="34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1920" y="2592"/>
              <a:ext cx="641" cy="240"/>
              <a:chOff x="912" y="2544"/>
              <a:chExt cx="641" cy="240"/>
            </a:xfrm>
          </p:grpSpPr>
          <p:cxnSp>
            <p:nvCxnSpPr>
              <p:cNvPr id="33" name="AutoShape 10"/>
              <p:cNvCxnSpPr>
                <a:cxnSpLocks noChangeShapeType="1"/>
              </p:cNvCxnSpPr>
              <p:nvPr/>
            </p:nvCxnSpPr>
            <p:spPr bwMode="auto">
              <a:xfrm flipH="1" flipV="1">
                <a:off x="960" y="2640"/>
                <a:ext cx="593" cy="55"/>
              </a:xfrm>
              <a:prstGeom prst="bentConnector5">
                <a:avLst>
                  <a:gd name="adj1" fmla="val -24282"/>
                  <a:gd name="adj2" fmla="val 590907"/>
                  <a:gd name="adj3" fmla="val 123440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4" name="Group 11"/>
              <p:cNvGrpSpPr>
                <a:grpSpLocks/>
              </p:cNvGrpSpPr>
              <p:nvPr/>
            </p:nvGrpSpPr>
            <p:grpSpPr bwMode="auto">
              <a:xfrm>
                <a:off x="912" y="2544"/>
                <a:ext cx="624" cy="240"/>
                <a:chOff x="1060" y="2584"/>
                <a:chExt cx="445" cy="304"/>
              </a:xfrm>
            </p:grpSpPr>
            <p:sp>
              <p:nvSpPr>
                <p:cNvPr id="35" name="Rectangle 12"/>
                <p:cNvSpPr>
                  <a:spLocks noChangeArrowheads="1"/>
                </p:cNvSpPr>
                <p:nvPr/>
              </p:nvSpPr>
              <p:spPr bwMode="auto">
                <a:xfrm>
                  <a:off x="1060" y="2584"/>
                  <a:ext cx="297" cy="304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rgbClr val="8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新細明體" pitchFamily="18" charset="-120"/>
                    </a:rPr>
                    <a:t>10</a:t>
                  </a:r>
                </a:p>
              </p:txBody>
            </p:sp>
            <p:sp>
              <p:nvSpPr>
                <p:cNvPr id="36" name="Rectangle 13"/>
                <p:cNvSpPr>
                  <a:spLocks noChangeArrowheads="1"/>
                </p:cNvSpPr>
                <p:nvPr/>
              </p:nvSpPr>
              <p:spPr bwMode="auto">
                <a:xfrm>
                  <a:off x="1357" y="2584"/>
                  <a:ext cx="148" cy="304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rgbClr val="8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26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0600" y="131091"/>
            <a:ext cx="4010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Creating </a:t>
            </a:r>
            <a:r>
              <a:rPr lang="en-US" altLang="zh-TW" dirty="0">
                <a:ea typeface="新細明體" pitchFamily="18" charset="-120"/>
              </a:rPr>
              <a:t>Circular</a:t>
            </a:r>
            <a:r>
              <a:rPr lang="en-IN" b="1" dirty="0" smtClean="0">
                <a:solidFill>
                  <a:srgbClr val="FF0000"/>
                </a:solidFill>
              </a:rPr>
              <a:t> the linked List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03697" y="643193"/>
            <a:ext cx="46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Node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data;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Node *next;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256627"/>
            <a:ext cx="3343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void </a:t>
            </a:r>
            <a:r>
              <a:rPr lang="en-IN" dirty="0"/>
              <a:t>main()</a:t>
            </a:r>
          </a:p>
          <a:p>
            <a:r>
              <a:rPr lang="en-IN" dirty="0" smtClean="0"/>
              <a:t>{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</a:t>
            </a:r>
            <a:r>
              <a:rPr lang="en-IN" dirty="0"/>
              <a:t>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display(head); 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74524" y="1843522"/>
            <a:ext cx="7817476" cy="4983162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Node *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create_list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 k, n;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Node  *p, *Head;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("\n How many elements to enter?");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scanf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("%d", &amp;n);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for  (k=0; k&lt;n; k++)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if (k == 0)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Head = 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Node*)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Node));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 p = Head;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   else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p-&gt;next  = 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Node*)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Node));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p = p-&gt;next;  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 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	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scanf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("%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d",&amp;p</a:t>
            </a:r>
            <a:r>
              <a:rPr lang="en-US" altLang="en-US" sz="1600" dirty="0" smtClean="0">
                <a:latin typeface="Courier New" panose="02070309020205020404" pitchFamily="49" charset="0"/>
              </a:rPr>
              <a:t>-&gt;data);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p-&gt;next  =  Head;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return(Head);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69225" y="3964362"/>
            <a:ext cx="4374525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void display 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smtClean="0"/>
              <a:t>Node </a:t>
            </a:r>
            <a:r>
              <a:rPr lang="en-IN" dirty="0"/>
              <a:t>*head)</a:t>
            </a:r>
          </a:p>
          <a:p>
            <a:r>
              <a:rPr lang="en-IN" dirty="0" smtClean="0"/>
              <a:t>{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smtClean="0"/>
              <a:t>Node  </a:t>
            </a:r>
            <a:r>
              <a:rPr lang="en-IN" dirty="0"/>
              <a:t>*p</a:t>
            </a:r>
            <a:r>
              <a:rPr lang="en-IN" dirty="0" smtClean="0"/>
              <a:t>;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 ("\</a:t>
            </a:r>
            <a:r>
              <a:rPr lang="en-IN" dirty="0" err="1"/>
              <a:t>nNode</a:t>
            </a:r>
            <a:r>
              <a:rPr lang="en-IN" dirty="0"/>
              <a:t> data %d", </a:t>
            </a:r>
            <a:r>
              <a:rPr lang="en-IN" dirty="0" smtClean="0"/>
              <a:t>head-</a:t>
            </a:r>
            <a:r>
              <a:rPr lang="en-IN" dirty="0"/>
              <a:t>&gt;data);  </a:t>
            </a:r>
            <a:r>
              <a:rPr lang="en-IN" dirty="0" smtClean="0"/>
              <a:t>for</a:t>
            </a:r>
            <a:r>
              <a:rPr lang="en-IN" dirty="0"/>
              <a:t>(p = </a:t>
            </a:r>
            <a:r>
              <a:rPr lang="en-IN" dirty="0" smtClean="0"/>
              <a:t>head-&gt;next; p!= head; </a:t>
            </a:r>
            <a:r>
              <a:rPr lang="en-IN" dirty="0"/>
              <a:t>p = p-&gt;</a:t>
            </a:r>
            <a:r>
              <a:rPr lang="en-IN" dirty="0" smtClean="0"/>
              <a:t>next)</a:t>
            </a:r>
            <a:endParaRPr lang="en-IN" dirty="0"/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</a:t>
            </a:r>
            <a:r>
              <a:rPr lang="en-IN" dirty="0" err="1" smtClean="0"/>
              <a:t>nNode</a:t>
            </a:r>
            <a:r>
              <a:rPr lang="en-IN" dirty="0" smtClean="0"/>
              <a:t> data </a:t>
            </a:r>
            <a:r>
              <a:rPr lang="en-IN" dirty="0"/>
              <a:t>%</a:t>
            </a:r>
            <a:r>
              <a:rPr lang="en-IN" dirty="0" smtClean="0"/>
              <a:t>d", </a:t>
            </a:r>
            <a:r>
              <a:rPr lang="en-IN" dirty="0"/>
              <a:t>p-</a:t>
            </a:r>
            <a:r>
              <a:rPr lang="en-IN" dirty="0" smtClean="0"/>
              <a:t>&gt;data);      </a:t>
            </a:r>
            <a:endParaRPr lang="en-IN" dirty="0"/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 ("\n");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53575"/>
            <a:ext cx="359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#include&lt;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77984" y="1775990"/>
            <a:ext cx="359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struct</a:t>
            </a:r>
            <a:r>
              <a:rPr lang="en-IN" dirty="0" smtClean="0"/>
              <a:t>  Node *</a:t>
            </a:r>
            <a:r>
              <a:rPr lang="en-IN" dirty="0" err="1" smtClean="0"/>
              <a:t>create_list</a:t>
            </a:r>
            <a:r>
              <a:rPr lang="en-IN" dirty="0" smtClean="0"/>
              <a:t>();</a:t>
            </a:r>
          </a:p>
          <a:p>
            <a:r>
              <a:rPr lang="en-IN" dirty="0"/>
              <a:t>v</a:t>
            </a:r>
            <a:r>
              <a:rPr lang="en-IN" dirty="0" smtClean="0"/>
              <a:t>oid display(</a:t>
            </a:r>
            <a:r>
              <a:rPr lang="en-IN" dirty="0" err="1" smtClean="0"/>
              <a:t>struct</a:t>
            </a:r>
            <a:r>
              <a:rPr lang="en-IN" dirty="0" smtClean="0"/>
              <a:t> Node *);</a:t>
            </a:r>
          </a:p>
        </p:txBody>
      </p:sp>
    </p:spTree>
    <p:extLst>
      <p:ext uri="{BB962C8B-B14F-4D97-AF65-F5344CB8AC3E}">
        <p14:creationId xmlns:p14="http://schemas.microsoft.com/office/powerpoint/2010/main" val="37572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81372" y="683647"/>
            <a:ext cx="2736304" cy="5760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Linked Lists</a:t>
            </a:r>
            <a:endParaRPr lang="en-US" sz="2000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37395" y="1260257"/>
            <a:ext cx="0" cy="431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07700" y="2388281"/>
            <a:ext cx="1800225" cy="649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Single </a:t>
            </a:r>
            <a:r>
              <a:rPr lang="en-US" dirty="0"/>
              <a:t>Linked Lists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36653" y="1692057"/>
            <a:ext cx="8551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51500" y="1692057"/>
            <a:ext cx="0" cy="7191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946739" y="2388281"/>
            <a:ext cx="1800225" cy="649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endParaRPr lang="en-US" dirty="0" smtClean="0"/>
          </a:p>
          <a:p>
            <a:pPr algn="ctr">
              <a:defRPr/>
            </a:pPr>
            <a:r>
              <a:rPr lang="en-US" dirty="0" smtClean="0"/>
              <a:t>Double </a:t>
            </a:r>
            <a:r>
              <a:rPr lang="en-US" dirty="0"/>
              <a:t>Linked Lists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lvl="1"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2206" y="1692057"/>
            <a:ext cx="0" cy="7191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002399" y="2400003"/>
            <a:ext cx="1800225" cy="649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endParaRPr lang="en-US" dirty="0" smtClean="0"/>
          </a:p>
          <a:p>
            <a:pPr algn="ctr">
              <a:defRPr/>
            </a:pPr>
            <a:r>
              <a:rPr lang="en-US" dirty="0" smtClean="0"/>
              <a:t>Circular </a:t>
            </a:r>
            <a:r>
              <a:rPr lang="en-US" dirty="0"/>
              <a:t>Linked Lists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lvl="1"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887866" y="1703779"/>
            <a:ext cx="0" cy="7191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44136" y="379487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Traversing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Search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Insertion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248678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8498"/>
            <a:ext cx="78486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ea typeface="新細明體" pitchFamily="18" charset="-120"/>
              </a:rPr>
              <a:t>Insert to head of a Circular Linked List</a:t>
            </a: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2565041" y="493749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3936641" y="493749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5308241" y="493749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6603641" y="493749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" name="AutoShape 31"/>
          <p:cNvCxnSpPr>
            <a:cxnSpLocks noChangeShapeType="1"/>
          </p:cNvCxnSpPr>
          <p:nvPr/>
        </p:nvCxnSpPr>
        <p:spPr bwMode="auto">
          <a:xfrm flipH="1">
            <a:off x="1650641" y="4937490"/>
            <a:ext cx="6335713" cy="1588"/>
          </a:xfrm>
          <a:prstGeom prst="bentConnector5">
            <a:avLst>
              <a:gd name="adj1" fmla="val -6440"/>
              <a:gd name="adj2" fmla="val -87300000"/>
              <a:gd name="adj3" fmla="val 103606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1879241" y="562329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>
                <a:ea typeface="新細明體" pitchFamily="18" charset="-120"/>
              </a:rPr>
              <a:t>New</a:t>
            </a:r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2184041" y="508989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" name="AutoShape 34"/>
          <p:cNvCxnSpPr>
            <a:cxnSpLocks noChangeShapeType="1"/>
          </p:cNvCxnSpPr>
          <p:nvPr/>
        </p:nvCxnSpPr>
        <p:spPr bwMode="auto">
          <a:xfrm flipH="1">
            <a:off x="3022241" y="4785090"/>
            <a:ext cx="5024438" cy="1588"/>
          </a:xfrm>
          <a:prstGeom prst="bentConnector5">
            <a:avLst>
              <a:gd name="adj1" fmla="val -4551"/>
              <a:gd name="adj2" fmla="val -29600000"/>
              <a:gd name="adj3" fmla="val 104551"/>
            </a:avLst>
          </a:prstGeom>
          <a:noFill/>
          <a:ln w="31750">
            <a:solidFill>
              <a:schemeClr val="accent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307205" y="798579"/>
            <a:ext cx="7696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itchFamily="18" charset="-120"/>
              </a:rPr>
              <a:t>New-&gt;next = </a:t>
            </a: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head</a:t>
            </a:r>
            <a:r>
              <a:rPr lang="en-US" altLang="zh-TW" sz="1800" b="0" dirty="0" smtClean="0"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for(p=head-&gt;</a:t>
            </a:r>
            <a:r>
              <a:rPr lang="en-US" altLang="zh-TW" sz="1800" dirty="0" err="1" smtClean="0">
                <a:latin typeface="Courier New" panose="02070309020205020404" pitchFamily="49" charset="0"/>
                <a:ea typeface="新細明體" pitchFamily="18" charset="-120"/>
              </a:rPr>
              <a:t>next;p</a:t>
            </a: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-&gt;next!=</a:t>
            </a:r>
            <a:r>
              <a:rPr lang="en-US" altLang="zh-TW" sz="1800" dirty="0" err="1" smtClean="0">
                <a:latin typeface="Courier New" panose="02070309020205020404" pitchFamily="49" charset="0"/>
                <a:ea typeface="新細明體" pitchFamily="18" charset="-120"/>
              </a:rPr>
              <a:t>head;p</a:t>
            </a: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=p-&gt;next)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b="0" dirty="0" smtClean="0">
                <a:latin typeface="Courier New" panose="02070309020205020404" pitchFamily="49" charset="0"/>
                <a:ea typeface="新細明體" pitchFamily="18" charset="-120"/>
              </a:rPr>
              <a:t>{} 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b="0" dirty="0" smtClean="0">
                <a:latin typeface="Courier New" panose="02070309020205020404" pitchFamily="49" charset="0"/>
                <a:ea typeface="新細明體" pitchFamily="18" charset="-120"/>
              </a:rPr>
              <a:t>p-</a:t>
            </a:r>
            <a:r>
              <a:rPr lang="en-US" altLang="zh-TW" sz="1800" b="0" dirty="0">
                <a:latin typeface="Courier New" panose="02070309020205020404" pitchFamily="49" charset="0"/>
                <a:ea typeface="新細明體" pitchFamily="18" charset="-120"/>
              </a:rPr>
              <a:t>&gt;next = New</a:t>
            </a:r>
            <a:r>
              <a:rPr lang="en-US" altLang="zh-TW" sz="1800" b="0" dirty="0" smtClean="0">
                <a:latin typeface="Courier New" panose="02070309020205020404" pitchFamily="49" charset="0"/>
                <a:ea typeface="新細明體" pitchFamily="18" charset="-120"/>
              </a:rPr>
              <a:t>; // if p-&gt;next==head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head=new;</a:t>
            </a:r>
            <a:endParaRPr lang="zh-TW" altLang="en-US" sz="1800" b="0" dirty="0">
              <a:latin typeface="Courier New" panose="02070309020205020404" pitchFamily="49" charset="0"/>
              <a:ea typeface="新細明體" pitchFamily="18" charset="-120"/>
            </a:endParaRP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3098441" y="562329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 smtClean="0">
                <a:ea typeface="新細明體" pitchFamily="18" charset="-120"/>
              </a:rPr>
              <a:t>head</a:t>
            </a: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19" name="Line 39"/>
          <p:cNvSpPr>
            <a:spLocks noChangeShapeType="1"/>
          </p:cNvSpPr>
          <p:nvPr/>
        </p:nvSpPr>
        <p:spPr bwMode="auto">
          <a:xfrm flipV="1">
            <a:off x="3403241" y="508989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40"/>
          <p:cNvGrpSpPr>
            <a:grpSpLocks/>
          </p:cNvGrpSpPr>
          <p:nvPr/>
        </p:nvGrpSpPr>
        <p:grpSpPr bwMode="auto">
          <a:xfrm>
            <a:off x="1650641" y="4708890"/>
            <a:ext cx="990600" cy="381000"/>
            <a:chOff x="1060" y="2584"/>
            <a:chExt cx="445" cy="304"/>
          </a:xfrm>
        </p:grpSpPr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2946041" y="4708890"/>
            <a:ext cx="990600" cy="381000"/>
            <a:chOff x="1060" y="2584"/>
            <a:chExt cx="445" cy="304"/>
          </a:xfrm>
        </p:grpSpPr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6" name="Group 46"/>
          <p:cNvGrpSpPr>
            <a:grpSpLocks/>
          </p:cNvGrpSpPr>
          <p:nvPr/>
        </p:nvGrpSpPr>
        <p:grpSpPr bwMode="auto">
          <a:xfrm>
            <a:off x="4317641" y="4708890"/>
            <a:ext cx="990600" cy="381000"/>
            <a:chOff x="1060" y="2584"/>
            <a:chExt cx="445" cy="304"/>
          </a:xfrm>
        </p:grpSpPr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9" name="Group 49"/>
          <p:cNvGrpSpPr>
            <a:grpSpLocks/>
          </p:cNvGrpSpPr>
          <p:nvPr/>
        </p:nvGrpSpPr>
        <p:grpSpPr bwMode="auto">
          <a:xfrm>
            <a:off x="5689241" y="4708890"/>
            <a:ext cx="990600" cy="381000"/>
            <a:chOff x="1060" y="2584"/>
            <a:chExt cx="445" cy="304"/>
          </a:xfrm>
        </p:grpSpPr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2" name="Group 52"/>
          <p:cNvGrpSpPr>
            <a:grpSpLocks/>
          </p:cNvGrpSpPr>
          <p:nvPr/>
        </p:nvGrpSpPr>
        <p:grpSpPr bwMode="auto">
          <a:xfrm>
            <a:off x="6984641" y="4708890"/>
            <a:ext cx="990600" cy="381000"/>
            <a:chOff x="1060" y="2584"/>
            <a:chExt cx="445" cy="304"/>
          </a:xfrm>
        </p:grpSpPr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4609561" y="562329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>
                <a:ea typeface="新細明體" pitchFamily="18" charset="-120"/>
              </a:rPr>
              <a:t>p</a:t>
            </a:r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V="1">
            <a:off x="4762511" y="508989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069689" y="5619362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>
                <a:ea typeface="新細明體" pitchFamily="18" charset="-120"/>
              </a:rPr>
              <a:t>p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6222639" y="5085962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7263157" y="5619362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>
                <a:ea typeface="新細明體" pitchFamily="18" charset="-120"/>
              </a:rPr>
              <a:t>p</a:t>
            </a: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7416107" y="5085962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/>
      <p:bldP spid="39" grpId="0" animBg="1"/>
      <p:bldP spid="40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000" y="232893"/>
            <a:ext cx="105918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pitchFamily="18" charset="-120"/>
              </a:rPr>
              <a:t>Insert to middle of a Circular Linked List between </a:t>
            </a:r>
            <a:r>
              <a:rPr lang="en-US" altLang="zh-TW" dirty="0" smtClean="0">
                <a:latin typeface="Courier New" panose="02070309020205020404" pitchFamily="49" charset="0"/>
                <a:ea typeface="新細明體" pitchFamily="18" charset="-120"/>
              </a:rPr>
              <a:t>Pre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dirty="0" smtClean="0">
                <a:latin typeface="Courier New" panose="02070309020205020404" pitchFamily="49" charset="0"/>
                <a:ea typeface="新細明體" pitchFamily="18" charset="-120"/>
              </a:rPr>
              <a:t>Cur</a:t>
            </a: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2590800" y="4332667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3962400" y="4332667"/>
            <a:ext cx="457200" cy="6858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V="1">
            <a:off x="5410200" y="4332667"/>
            <a:ext cx="327025" cy="5334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6629400" y="4332667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276600" y="4942267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>
                <a:ea typeface="新細明體" pitchFamily="18" charset="-120"/>
              </a:rPr>
              <a:t>Prev</a:t>
            </a: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V="1">
            <a:off x="3581400" y="4408867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AutoShape 30"/>
          <p:cNvCxnSpPr>
            <a:cxnSpLocks noChangeShapeType="1"/>
          </p:cNvCxnSpPr>
          <p:nvPr/>
        </p:nvCxnSpPr>
        <p:spPr bwMode="auto">
          <a:xfrm flipH="1">
            <a:off x="1676400" y="4332667"/>
            <a:ext cx="6335713" cy="1588"/>
          </a:xfrm>
          <a:prstGeom prst="bentConnector5">
            <a:avLst>
              <a:gd name="adj1" fmla="val -6440"/>
              <a:gd name="adj2" fmla="val -87300000"/>
              <a:gd name="adj3" fmla="val 103606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4572000" y="5551867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>
                <a:ea typeface="新細明體" pitchFamily="18" charset="-120"/>
              </a:rPr>
              <a:t>New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4876800" y="5108955"/>
            <a:ext cx="0" cy="5508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2286000" y="1223493"/>
            <a:ext cx="4572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itchFamily="18" charset="-120"/>
              </a:rPr>
              <a:t>New-&gt;next = Cur;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itchFamily="18" charset="-120"/>
              </a:rPr>
              <a:t>Prev-&gt;next = New;</a:t>
            </a:r>
            <a:r>
              <a:rPr lang="en-US" altLang="zh-TW" sz="2400">
                <a:latin typeface="Courier New" panose="02070309020205020404" pitchFamily="49" charset="0"/>
                <a:ea typeface="新細明體" pitchFamily="18" charset="-120"/>
              </a:rPr>
              <a:t> </a:t>
            </a:r>
            <a:endParaRPr lang="zh-TW" altLang="en-US" sz="2400">
              <a:latin typeface="Courier New" panose="02070309020205020404" pitchFamily="49" charset="0"/>
              <a:ea typeface="新細明體" pitchFamily="18" charset="-120"/>
            </a:endParaRP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1575543" y="4948617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 smtClean="0">
                <a:ea typeface="新細明體" pitchFamily="18" charset="-120"/>
              </a:rPr>
              <a:t>head</a:t>
            </a: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 flipV="1">
            <a:off x="1880343" y="4415217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5943600" y="4942267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>
                <a:ea typeface="新細明體" pitchFamily="18" charset="-120"/>
              </a:rPr>
              <a:t>Cur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V="1">
            <a:off x="6248400" y="4408867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1"/>
          <p:cNvSpPr>
            <a:spLocks noChangeShapeType="1"/>
          </p:cNvSpPr>
          <p:nvPr/>
        </p:nvSpPr>
        <p:spPr bwMode="auto">
          <a:xfrm>
            <a:off x="3962400" y="4104067"/>
            <a:ext cx="1752600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44"/>
          <p:cNvGrpSpPr>
            <a:grpSpLocks/>
          </p:cNvGrpSpPr>
          <p:nvPr/>
        </p:nvGrpSpPr>
        <p:grpSpPr bwMode="auto">
          <a:xfrm>
            <a:off x="1676400" y="4027867"/>
            <a:ext cx="990600" cy="381000"/>
            <a:chOff x="1060" y="2584"/>
            <a:chExt cx="445" cy="304"/>
          </a:xfrm>
        </p:grpSpPr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5715000" y="4027867"/>
            <a:ext cx="990600" cy="381000"/>
            <a:chOff x="1060" y="2584"/>
            <a:chExt cx="445" cy="304"/>
          </a:xfrm>
        </p:grpSpPr>
        <p:sp>
          <p:nvSpPr>
            <p:cNvPr id="23" name="Rectangle 48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24" name="Rectangle 49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5" name="Group 50"/>
          <p:cNvGrpSpPr>
            <a:grpSpLocks/>
          </p:cNvGrpSpPr>
          <p:nvPr/>
        </p:nvGrpSpPr>
        <p:grpSpPr bwMode="auto">
          <a:xfrm>
            <a:off x="2971800" y="4027867"/>
            <a:ext cx="990600" cy="381000"/>
            <a:chOff x="1060" y="2584"/>
            <a:chExt cx="445" cy="304"/>
          </a:xfrm>
        </p:grpSpPr>
        <p:sp>
          <p:nvSpPr>
            <p:cNvPr id="26" name="Rectangle 51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27" name="Rectangle 52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8" name="Group 53"/>
          <p:cNvGrpSpPr>
            <a:grpSpLocks/>
          </p:cNvGrpSpPr>
          <p:nvPr/>
        </p:nvGrpSpPr>
        <p:grpSpPr bwMode="auto">
          <a:xfrm>
            <a:off x="4419600" y="4713667"/>
            <a:ext cx="990600" cy="381000"/>
            <a:chOff x="1060" y="2584"/>
            <a:chExt cx="445" cy="304"/>
          </a:xfrm>
        </p:grpSpPr>
        <p:sp>
          <p:nvSpPr>
            <p:cNvPr id="29" name="Rectangle 54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30" name="Rectangle 55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1" name="Group 56"/>
          <p:cNvGrpSpPr>
            <a:grpSpLocks/>
          </p:cNvGrpSpPr>
          <p:nvPr/>
        </p:nvGrpSpPr>
        <p:grpSpPr bwMode="auto">
          <a:xfrm>
            <a:off x="7010400" y="4027867"/>
            <a:ext cx="990600" cy="381000"/>
            <a:chOff x="1060" y="2584"/>
            <a:chExt cx="445" cy="304"/>
          </a:xfrm>
        </p:grpSpPr>
        <p:sp>
          <p:nvSpPr>
            <p:cNvPr id="32" name="Rectangle 57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33" name="Rectangle 58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95966" y="245772"/>
            <a:ext cx="82296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ea typeface="新細明體" pitchFamily="18" charset="-120"/>
              </a:rPr>
              <a:t>Delete the head node from a Circular Linked List</a:t>
            </a: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2876282" y="5273384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4247882" y="5273384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5619482" y="5273384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6914882" y="5273384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582688" y="59565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>
                <a:ea typeface="新細明體" pitchFamily="18" charset="-120"/>
              </a:rPr>
              <a:t>p</a:t>
            </a: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V="1">
            <a:off x="3730357" y="5411497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AutoShape 30"/>
          <p:cNvCxnSpPr>
            <a:cxnSpLocks noChangeShapeType="1"/>
          </p:cNvCxnSpPr>
          <p:nvPr/>
        </p:nvCxnSpPr>
        <p:spPr bwMode="auto">
          <a:xfrm flipH="1">
            <a:off x="1961882" y="5273384"/>
            <a:ext cx="6335713" cy="1588"/>
          </a:xfrm>
          <a:prstGeom prst="bentConnector5">
            <a:avLst>
              <a:gd name="adj1" fmla="val -6440"/>
              <a:gd name="adj2" fmla="val -87300000"/>
              <a:gd name="adj3" fmla="val 103606"/>
            </a:avLst>
          </a:prstGeom>
          <a:noFill/>
          <a:ln w="31750">
            <a:solidFill>
              <a:schemeClr val="accent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2190482" y="6035384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 smtClean="0">
                <a:ea typeface="新細明體" pitchFamily="18" charset="-120"/>
              </a:rPr>
              <a:t>head</a:t>
            </a: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2495282" y="5425784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" name="AutoShape 33"/>
          <p:cNvCxnSpPr>
            <a:cxnSpLocks noChangeShapeType="1"/>
          </p:cNvCxnSpPr>
          <p:nvPr/>
        </p:nvCxnSpPr>
        <p:spPr bwMode="auto">
          <a:xfrm flipH="1">
            <a:off x="3273157" y="5133684"/>
            <a:ext cx="5024438" cy="1588"/>
          </a:xfrm>
          <a:prstGeom prst="bentConnector5">
            <a:avLst>
              <a:gd name="adj1" fmla="val -4551"/>
              <a:gd name="adj2" fmla="val -29600000"/>
              <a:gd name="adj3" fmla="val 104551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1961882" y="5044784"/>
            <a:ext cx="990600" cy="381000"/>
            <a:chOff x="1060" y="2584"/>
            <a:chExt cx="445" cy="304"/>
          </a:xfrm>
        </p:grpSpPr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19" name="Rectangle 41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0" name="Group 42"/>
          <p:cNvGrpSpPr>
            <a:grpSpLocks/>
          </p:cNvGrpSpPr>
          <p:nvPr/>
        </p:nvGrpSpPr>
        <p:grpSpPr bwMode="auto">
          <a:xfrm>
            <a:off x="3257282" y="5044784"/>
            <a:ext cx="990600" cy="381000"/>
            <a:chOff x="1060" y="2584"/>
            <a:chExt cx="445" cy="304"/>
          </a:xfrm>
        </p:grpSpPr>
        <p:sp>
          <p:nvSpPr>
            <p:cNvPr id="21" name="Rectangle 43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22" name="Rectangle 44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" name="Group 45"/>
          <p:cNvGrpSpPr>
            <a:grpSpLocks/>
          </p:cNvGrpSpPr>
          <p:nvPr/>
        </p:nvGrpSpPr>
        <p:grpSpPr bwMode="auto">
          <a:xfrm>
            <a:off x="4628882" y="5044784"/>
            <a:ext cx="990600" cy="381000"/>
            <a:chOff x="1060" y="2584"/>
            <a:chExt cx="445" cy="304"/>
          </a:xfrm>
        </p:grpSpPr>
        <p:sp>
          <p:nvSpPr>
            <p:cNvPr id="24" name="Rectangle 46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25" name="Rectangle 47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6" name="Group 48"/>
          <p:cNvGrpSpPr>
            <a:grpSpLocks/>
          </p:cNvGrpSpPr>
          <p:nvPr/>
        </p:nvGrpSpPr>
        <p:grpSpPr bwMode="auto">
          <a:xfrm>
            <a:off x="6000482" y="5044784"/>
            <a:ext cx="990600" cy="381000"/>
            <a:chOff x="1060" y="2584"/>
            <a:chExt cx="445" cy="304"/>
          </a:xfrm>
        </p:grpSpPr>
        <p:sp>
          <p:nvSpPr>
            <p:cNvPr id="27" name="Rectangle 49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9" name="Group 51"/>
          <p:cNvGrpSpPr>
            <a:grpSpLocks/>
          </p:cNvGrpSpPr>
          <p:nvPr/>
        </p:nvGrpSpPr>
        <p:grpSpPr bwMode="auto">
          <a:xfrm>
            <a:off x="7295882" y="5044784"/>
            <a:ext cx="990600" cy="381000"/>
            <a:chOff x="1060" y="2584"/>
            <a:chExt cx="445" cy="304"/>
          </a:xfrm>
        </p:grpSpPr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31" name="Rectangle 53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1307205" y="798579"/>
            <a:ext cx="76962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for(p=head-&gt;</a:t>
            </a:r>
            <a:r>
              <a:rPr lang="en-US" altLang="zh-TW" sz="1800" dirty="0" err="1" smtClean="0">
                <a:latin typeface="Courier New" panose="02070309020205020404" pitchFamily="49" charset="0"/>
                <a:ea typeface="新細明體" pitchFamily="18" charset="-120"/>
              </a:rPr>
              <a:t>next;p</a:t>
            </a: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-&gt;next!=</a:t>
            </a:r>
            <a:r>
              <a:rPr lang="en-US" altLang="zh-TW" sz="1800" dirty="0" err="1" smtClean="0">
                <a:latin typeface="Courier New" panose="02070309020205020404" pitchFamily="49" charset="0"/>
                <a:ea typeface="新細明體" pitchFamily="18" charset="-120"/>
              </a:rPr>
              <a:t>head;p</a:t>
            </a: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=p-&gt;next)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b="0" dirty="0" smtClean="0">
                <a:latin typeface="Courier New" panose="02070309020205020404" pitchFamily="49" charset="0"/>
                <a:ea typeface="新細明體" pitchFamily="18" charset="-120"/>
              </a:rPr>
              <a:t>{} 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b="0" dirty="0" smtClean="0">
                <a:latin typeface="Courier New" panose="02070309020205020404" pitchFamily="49" charset="0"/>
                <a:ea typeface="新細明體" pitchFamily="18" charset="-120"/>
              </a:rPr>
              <a:t>p-</a:t>
            </a:r>
            <a:r>
              <a:rPr lang="en-US" altLang="zh-TW" sz="1800" b="0" dirty="0">
                <a:latin typeface="Courier New" panose="02070309020205020404" pitchFamily="49" charset="0"/>
                <a:ea typeface="新細明體" pitchFamily="18" charset="-120"/>
              </a:rPr>
              <a:t>&gt;next = </a:t>
            </a: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head-&gt;next</a:t>
            </a:r>
            <a:r>
              <a:rPr lang="en-US" altLang="zh-TW" sz="1800" b="0" dirty="0" smtClean="0">
                <a:latin typeface="Courier New" panose="02070309020205020404" pitchFamily="49" charset="0"/>
                <a:ea typeface="新細明體" pitchFamily="18" charset="-120"/>
              </a:rPr>
              <a:t>; // if p-&gt;next==head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 smtClean="0">
                <a:latin typeface="Courier New" panose="02070309020205020404" pitchFamily="49" charset="0"/>
                <a:ea typeface="新細明體" pitchFamily="18" charset="-120"/>
              </a:rPr>
              <a:t>head=head-&gt;next;</a:t>
            </a:r>
            <a:endParaRPr lang="zh-TW" altLang="en-US" sz="1800" b="0" dirty="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71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8236" y="426076"/>
            <a:ext cx="10414715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pitchFamily="18" charset="-120"/>
              </a:rPr>
              <a:t>Delete a middle  node </a:t>
            </a:r>
            <a:r>
              <a:rPr lang="en-US" altLang="zh-TW" dirty="0" smtClean="0">
                <a:latin typeface="Courier New" panose="02070309020205020404" pitchFamily="49" charset="0"/>
                <a:ea typeface="新細明體" pitchFamily="18" charset="-120"/>
              </a:rPr>
              <a:t>Cur</a:t>
            </a:r>
            <a:r>
              <a:rPr lang="en-US" altLang="zh-TW" dirty="0" smtClean="0">
                <a:ea typeface="新細明體" pitchFamily="18" charset="-120"/>
              </a:rPr>
              <a:t> from a Circular Linked List</a:t>
            </a: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2477037" y="3778876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3848637" y="3778876"/>
            <a:ext cx="381000" cy="0"/>
          </a:xfrm>
          <a:prstGeom prst="line">
            <a:avLst/>
          </a:prstGeom>
          <a:noFill/>
          <a:ln w="31750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V="1">
            <a:off x="5144037" y="3778876"/>
            <a:ext cx="479425" cy="0"/>
          </a:xfrm>
          <a:prstGeom prst="line">
            <a:avLst/>
          </a:prstGeom>
          <a:noFill/>
          <a:ln w="31750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6515637" y="3778876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086637" y="4464676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>
                <a:ea typeface="新細明體" pitchFamily="18" charset="-120"/>
              </a:rPr>
              <a:t>Prev</a:t>
            </a: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V="1">
            <a:off x="3467637" y="3931276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AutoShape 30"/>
          <p:cNvCxnSpPr>
            <a:cxnSpLocks noChangeShapeType="1"/>
          </p:cNvCxnSpPr>
          <p:nvPr/>
        </p:nvCxnSpPr>
        <p:spPr bwMode="auto">
          <a:xfrm flipH="1">
            <a:off x="1562637" y="3778876"/>
            <a:ext cx="6335713" cy="1588"/>
          </a:xfrm>
          <a:prstGeom prst="bentConnector5">
            <a:avLst>
              <a:gd name="adj1" fmla="val -6440"/>
              <a:gd name="adj2" fmla="val -87300000"/>
              <a:gd name="adj3" fmla="val 103606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1358696" y="4424193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 dirty="0" smtClean="0">
                <a:ea typeface="新細明體" pitchFamily="18" charset="-120"/>
              </a:rPr>
              <a:t>head</a:t>
            </a: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 flipV="1">
            <a:off x="1663496" y="3966993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4458237" y="4464676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1800">
                <a:ea typeface="新細明體" pitchFamily="18" charset="-120"/>
              </a:rPr>
              <a:t>Cur</a:t>
            </a:r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 flipV="1">
            <a:off x="4763037" y="3931276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" name="AutoShape 39"/>
          <p:cNvCxnSpPr>
            <a:cxnSpLocks noChangeShapeType="1"/>
            <a:stCxn id="21" idx="0"/>
            <a:endCxn id="27" idx="0"/>
          </p:cNvCxnSpPr>
          <p:nvPr/>
        </p:nvCxnSpPr>
        <p:spPr bwMode="auto">
          <a:xfrm rot="5400000" flipV="1">
            <a:off x="4559043" y="2179470"/>
            <a:ext cx="1588" cy="2743200"/>
          </a:xfrm>
          <a:prstGeom prst="curvedConnector3">
            <a:avLst>
              <a:gd name="adj1" fmla="val -14400000"/>
            </a:avLst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2629437" y="1340476"/>
            <a:ext cx="4572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2000" b="0" dirty="0" err="1">
                <a:latin typeface="Courier New" panose="02070309020205020404" pitchFamily="49" charset="0"/>
                <a:ea typeface="新細明體" pitchFamily="18" charset="-120"/>
              </a:rPr>
              <a:t>Prev</a:t>
            </a:r>
            <a:r>
              <a:rPr lang="en-US" altLang="zh-TW" sz="2000" b="0" dirty="0">
                <a:latin typeface="Courier New" panose="02070309020205020404" pitchFamily="49" charset="0"/>
                <a:ea typeface="新細明體" pitchFamily="18" charset="-120"/>
              </a:rPr>
              <a:t>-&gt;next = Cur-&gt;next;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itchFamily="18" charset="-120"/>
              </a:rPr>
              <a:t>f</a:t>
            </a:r>
            <a:r>
              <a:rPr lang="en-US" altLang="zh-TW" sz="2000" dirty="0" smtClean="0">
                <a:latin typeface="Courier New" panose="02070309020205020404" pitchFamily="49" charset="0"/>
                <a:ea typeface="新細明體" pitchFamily="18" charset="-120"/>
              </a:rPr>
              <a:t>ree(</a:t>
            </a:r>
            <a:r>
              <a:rPr lang="en-US" altLang="zh-TW" sz="2000" b="0" dirty="0" smtClean="0">
                <a:latin typeface="Courier New" panose="02070309020205020404" pitchFamily="49" charset="0"/>
                <a:ea typeface="新細明體" pitchFamily="18" charset="-120"/>
              </a:rPr>
              <a:t>Cur);</a:t>
            </a:r>
            <a:endParaRPr lang="en-US" altLang="zh-TW" sz="2000" b="0" dirty="0">
              <a:latin typeface="Courier New" panose="02070309020205020404" pitchFamily="49" charset="0"/>
              <a:ea typeface="新細明體" pitchFamily="18" charset="-120"/>
            </a:endParaRP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562637" y="3550276"/>
            <a:ext cx="990600" cy="381000"/>
            <a:chOff x="1060" y="2584"/>
            <a:chExt cx="445" cy="304"/>
          </a:xfrm>
        </p:grpSpPr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0" name="Group 44"/>
          <p:cNvGrpSpPr>
            <a:grpSpLocks/>
          </p:cNvGrpSpPr>
          <p:nvPr/>
        </p:nvGrpSpPr>
        <p:grpSpPr bwMode="auto">
          <a:xfrm>
            <a:off x="2858037" y="3550276"/>
            <a:ext cx="990600" cy="381000"/>
            <a:chOff x="1060" y="2584"/>
            <a:chExt cx="445" cy="304"/>
          </a:xfrm>
        </p:grpSpPr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22" name="Rectangle 46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" name="Group 47"/>
          <p:cNvGrpSpPr>
            <a:grpSpLocks/>
          </p:cNvGrpSpPr>
          <p:nvPr/>
        </p:nvGrpSpPr>
        <p:grpSpPr bwMode="auto">
          <a:xfrm>
            <a:off x="4153437" y="3550276"/>
            <a:ext cx="990600" cy="381000"/>
            <a:chOff x="1060" y="2584"/>
            <a:chExt cx="445" cy="304"/>
          </a:xfrm>
        </p:grpSpPr>
        <p:sp>
          <p:nvSpPr>
            <p:cNvPr id="24" name="Rectangle 48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25" name="Rectangle 49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5601237" y="3550276"/>
            <a:ext cx="990600" cy="381000"/>
            <a:chOff x="1060" y="2584"/>
            <a:chExt cx="445" cy="304"/>
          </a:xfrm>
        </p:grpSpPr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6896637" y="3550276"/>
            <a:ext cx="990600" cy="381000"/>
            <a:chOff x="1060" y="2584"/>
            <a:chExt cx="445" cy="304"/>
          </a:xfrm>
        </p:grpSpPr>
        <p:sp>
          <p:nvSpPr>
            <p:cNvPr id="30" name="Rectangle 54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31" name="Rectangle 55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8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Arrays Vs Linked Lists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7" y="895602"/>
            <a:ext cx="9831977" cy="58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COMPLEXITY OF VARIOUS </a:t>
            </a:r>
            <a:r>
              <a:rPr lang="en-US" sz="3200" dirty="0" smtClean="0"/>
              <a:t>OPERATIONS IN </a:t>
            </a:r>
            <a:r>
              <a:rPr lang="en-US" sz="3200" dirty="0"/>
              <a:t>ARRAYS AND </a:t>
            </a:r>
            <a:r>
              <a:rPr lang="en-US" sz="3200" dirty="0" smtClean="0"/>
              <a:t>LINKED LIST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3" y="626020"/>
            <a:ext cx="10520803" cy="62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01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Practice Problems on Linked List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950050"/>
            <a:ext cx="120932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a C program to create a single linked list with 5 nodes. (5 integers are taken from user input).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</a:t>
            </a:r>
            <a:r>
              <a:rPr lang="en-US" sz="2400" dirty="0" smtClean="0"/>
              <a:t>C </a:t>
            </a:r>
            <a:r>
              <a:rPr lang="en-US" sz="2400" dirty="0"/>
              <a:t>program to </a:t>
            </a:r>
            <a:r>
              <a:rPr lang="en-US" sz="2400" dirty="0" smtClean="0"/>
              <a:t>display </a:t>
            </a:r>
            <a:r>
              <a:rPr lang="en-US" sz="2400" dirty="0"/>
              <a:t>a single linked </a:t>
            </a:r>
            <a:r>
              <a:rPr lang="en-US" sz="2400" dirty="0" smtClean="0"/>
              <a:t>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</a:t>
            </a:r>
            <a:r>
              <a:rPr lang="en-US" sz="2400" dirty="0" smtClean="0"/>
              <a:t>C </a:t>
            </a:r>
            <a:r>
              <a:rPr lang="en-US" sz="2400" dirty="0"/>
              <a:t>program to </a:t>
            </a:r>
            <a:r>
              <a:rPr lang="en-US" sz="2400" dirty="0" smtClean="0"/>
              <a:t>search an element </a:t>
            </a:r>
            <a:r>
              <a:rPr lang="en-US" sz="2400" dirty="0"/>
              <a:t>a single linked </a:t>
            </a:r>
            <a:r>
              <a:rPr lang="en-US" sz="2400" dirty="0" smtClean="0"/>
              <a:t>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to </a:t>
            </a:r>
            <a:r>
              <a:rPr lang="en-US" sz="2400" dirty="0" smtClean="0"/>
              <a:t>insert a node at beginning of a </a:t>
            </a:r>
            <a:r>
              <a:rPr lang="en-US" sz="2400" dirty="0"/>
              <a:t>single linked list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to insert a node at </a:t>
            </a:r>
            <a:r>
              <a:rPr lang="en-US" sz="2400" dirty="0" smtClean="0"/>
              <a:t>end </a:t>
            </a:r>
            <a:r>
              <a:rPr lang="en-US" sz="2400" dirty="0"/>
              <a:t>of a single linked list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to insert a node at </a:t>
            </a:r>
            <a:r>
              <a:rPr lang="en-US" sz="2400" dirty="0" smtClean="0"/>
              <a:t>middle </a:t>
            </a:r>
            <a:r>
              <a:rPr lang="en-US" sz="2400" dirty="0"/>
              <a:t>of a single linked list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to create a </a:t>
            </a:r>
            <a:r>
              <a:rPr lang="en-US" sz="2400" dirty="0" smtClean="0"/>
              <a:t>doubly </a:t>
            </a:r>
            <a:r>
              <a:rPr lang="en-US" sz="2400" dirty="0"/>
              <a:t>linked list with 5 nodes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to create a </a:t>
            </a:r>
            <a:r>
              <a:rPr lang="en-US" sz="2400" dirty="0" smtClean="0"/>
              <a:t>circular </a:t>
            </a:r>
            <a:r>
              <a:rPr lang="en-US" sz="2400" dirty="0"/>
              <a:t>linked list with 5 nodes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a C program to implement the stack using linked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a C program to implement the queue using linked list.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Linked </a:t>
            </a:r>
            <a:r>
              <a:rPr lang="en-US" sz="3200" dirty="0" smtClean="0"/>
              <a:t>Lists</a:t>
            </a:r>
            <a:endParaRPr lang="en-US" sz="3200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773903" y="117832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5078703" y="148312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6602703" y="117832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6907503" y="148312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8431503" y="117832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grpSp>
        <p:nvGrpSpPr>
          <p:cNvPr id="16" name="Group 36"/>
          <p:cNvGrpSpPr>
            <a:grpSpLocks/>
          </p:cNvGrpSpPr>
          <p:nvPr/>
        </p:nvGrpSpPr>
        <p:grpSpPr bwMode="auto">
          <a:xfrm>
            <a:off x="4164303" y="1178328"/>
            <a:ext cx="609600" cy="609600"/>
            <a:chOff x="1728" y="2880"/>
            <a:chExt cx="384" cy="384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2945103" y="117197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V="1">
            <a:off x="3249903" y="148312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878428" y="186412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23" name="Group 37"/>
          <p:cNvGrpSpPr>
            <a:grpSpLocks/>
          </p:cNvGrpSpPr>
          <p:nvPr/>
        </p:nvGrpSpPr>
        <p:grpSpPr bwMode="auto">
          <a:xfrm>
            <a:off x="5993103" y="1178328"/>
            <a:ext cx="609600" cy="609600"/>
            <a:chOff x="1728" y="2880"/>
            <a:chExt cx="384" cy="384"/>
          </a:xfrm>
        </p:grpSpPr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26" name="Group 40"/>
          <p:cNvGrpSpPr>
            <a:grpSpLocks/>
          </p:cNvGrpSpPr>
          <p:nvPr/>
        </p:nvGrpSpPr>
        <p:grpSpPr bwMode="auto">
          <a:xfrm>
            <a:off x="7821903" y="1178328"/>
            <a:ext cx="609600" cy="609600"/>
            <a:chOff x="1728" y="2880"/>
            <a:chExt cx="384" cy="384"/>
          </a:xfrm>
        </p:grpSpPr>
        <p:sp>
          <p:nvSpPr>
            <p:cNvPr id="27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64506" y="3127375"/>
            <a:ext cx="7848600" cy="304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i="1" dirty="0" smtClean="0">
                <a:solidFill>
                  <a:srgbClr val="FFCC00"/>
                </a:solidFill>
                <a:ea typeface="宋体" panose="02010600030101010101" pitchFamily="2" charset="-122"/>
              </a:rPr>
              <a:t>linked list</a:t>
            </a:r>
            <a:r>
              <a:rPr lang="en-US" altLang="zh-CN" dirty="0" smtClean="0">
                <a:ea typeface="宋体" panose="02010600030101010101" pitchFamily="2" charset="-122"/>
              </a:rPr>
              <a:t> is a series of connected </a:t>
            </a:r>
            <a:r>
              <a:rPr lang="en-US" altLang="zh-CN" i="1" dirty="0" smtClean="0">
                <a:solidFill>
                  <a:srgbClr val="FFCC00"/>
                </a:solidFill>
                <a:ea typeface="宋体" panose="02010600030101010101" pitchFamily="2" charset="-122"/>
              </a:rPr>
              <a:t>nodes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Each node contains at least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 piece of data (any type)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Pointer to the next node in the list</a:t>
            </a:r>
          </a:p>
          <a:p>
            <a:r>
              <a:rPr lang="en-US" altLang="zh-CN" i="1" dirty="0" smtClean="0">
                <a:solidFill>
                  <a:srgbClr val="FFCC00"/>
                </a:solidFill>
                <a:ea typeface="宋体" panose="02010600030101010101" pitchFamily="2" charset="-122"/>
              </a:rPr>
              <a:t>Head</a:t>
            </a:r>
            <a:r>
              <a:rPr lang="en-US" altLang="zh-CN" dirty="0" smtClean="0">
                <a:ea typeface="宋体" panose="02010600030101010101" pitchFamily="2" charset="-122"/>
              </a:rPr>
              <a:t>: pointer to the first node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The last node points to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30" name="Rectangle 43"/>
          <p:cNvSpPr>
            <a:spLocks noChangeArrowheads="1"/>
          </p:cNvSpPr>
          <p:nvPr/>
        </p:nvSpPr>
        <p:spPr bwMode="auto">
          <a:xfrm>
            <a:off x="10351506" y="5045075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grpSp>
        <p:nvGrpSpPr>
          <p:cNvPr id="31" name="Group 44"/>
          <p:cNvGrpSpPr>
            <a:grpSpLocks/>
          </p:cNvGrpSpPr>
          <p:nvPr/>
        </p:nvGrpSpPr>
        <p:grpSpPr bwMode="auto">
          <a:xfrm>
            <a:off x="9284706" y="5045075"/>
            <a:ext cx="1066800" cy="609600"/>
            <a:chOff x="1728" y="2880"/>
            <a:chExt cx="384" cy="384"/>
          </a:xfrm>
        </p:grpSpPr>
        <p:sp>
          <p:nvSpPr>
            <p:cNvPr id="32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9487906" y="5732463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10326106" y="5732463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pointer</a:t>
            </a:r>
          </a:p>
        </p:txBody>
      </p:sp>
      <p:sp>
        <p:nvSpPr>
          <p:cNvPr id="36" name="Rectangle 54"/>
          <p:cNvSpPr>
            <a:spLocks noChangeArrowheads="1"/>
          </p:cNvSpPr>
          <p:nvPr/>
        </p:nvSpPr>
        <p:spPr bwMode="auto">
          <a:xfrm>
            <a:off x="8268706" y="4651375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8344906" y="474186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node</a:t>
            </a:r>
          </a:p>
        </p:txBody>
      </p:sp>
      <p:sp>
        <p:nvSpPr>
          <p:cNvPr id="38" name="Line 56"/>
          <p:cNvSpPr>
            <a:spLocks noChangeShapeType="1"/>
          </p:cNvSpPr>
          <p:nvPr/>
        </p:nvSpPr>
        <p:spPr bwMode="auto">
          <a:xfrm flipV="1">
            <a:off x="10859506" y="53371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8514650" y="1311618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1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Singly </a:t>
            </a:r>
            <a:r>
              <a:rPr lang="en-US" sz="3200" dirty="0" smtClean="0"/>
              <a:t>Linked Lists</a:t>
            </a:r>
            <a:endParaRPr lang="en-US" sz="3200" dirty="0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 flipV="1">
            <a:off x="1447800" y="3200400"/>
            <a:ext cx="1143000" cy="1143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V="1">
            <a:off x="6477000" y="3124200"/>
            <a:ext cx="609600" cy="1066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2362200" y="4572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 node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638800" y="4495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Last node</a:t>
            </a:r>
          </a:p>
        </p:txBody>
      </p: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762000" y="2209800"/>
            <a:ext cx="7673662" cy="685800"/>
            <a:chOff x="480" y="1392"/>
            <a:chExt cx="4517" cy="576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480" y="1392"/>
              <a:ext cx="881" cy="5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>
              <a:off x="1031" y="1402"/>
              <a:ext cx="0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1141" y="167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1692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2243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2904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3455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3565" y="1694"/>
              <a:ext cx="5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4116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4667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590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1802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3024" y="1488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4226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2353" y="169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990600" y="1676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>
            <a:off x="304800" y="1143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676400" y="182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66" name="Text Box 33"/>
          <p:cNvSpPr txBox="1">
            <a:spLocks noChangeArrowheads="1"/>
          </p:cNvSpPr>
          <p:nvPr/>
        </p:nvSpPr>
        <p:spPr bwMode="auto">
          <a:xfrm>
            <a:off x="3581400" y="182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5486400" y="182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239000" y="182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69" name="Rectangle 36"/>
          <p:cNvSpPr>
            <a:spLocks noChangeArrowheads="1"/>
          </p:cNvSpPr>
          <p:nvPr/>
        </p:nvSpPr>
        <p:spPr bwMode="auto">
          <a:xfrm>
            <a:off x="838200" y="1524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7955571" y="2353667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" name="Group 18"/>
          <p:cNvGrpSpPr>
            <a:grpSpLocks/>
          </p:cNvGrpSpPr>
          <p:nvPr/>
        </p:nvGrpSpPr>
        <p:grpSpPr bwMode="auto">
          <a:xfrm>
            <a:off x="6669041" y="5254464"/>
            <a:ext cx="5314950" cy="1031875"/>
            <a:chOff x="1275" y="2195"/>
            <a:chExt cx="3348" cy="650"/>
          </a:xfrm>
        </p:grpSpPr>
        <p:sp>
          <p:nvSpPr>
            <p:cNvPr id="72" name="Rectangle 4"/>
            <p:cNvSpPr>
              <a:spLocks noChangeArrowheads="1"/>
            </p:cNvSpPr>
            <p:nvPr/>
          </p:nvSpPr>
          <p:spPr bwMode="auto">
            <a:xfrm>
              <a:off x="2832" y="2448"/>
              <a:ext cx="1791" cy="397"/>
            </a:xfrm>
            <a:prstGeom prst="rect">
              <a:avLst/>
            </a:prstGeom>
            <a:solidFill>
              <a:srgbClr val="FFCC99"/>
            </a:solidFill>
            <a:ln w="3175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>
              <a:off x="3753" y="2471"/>
              <a:ext cx="0" cy="361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1275" y="2457"/>
              <a:ext cx="624" cy="38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1916" y="2640"/>
              <a:ext cx="940" cy="9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1357" y="219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head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9332636" y="570464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Data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910156" y="5704641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next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3590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Create a Linked </a:t>
            </a:r>
            <a:r>
              <a:rPr lang="en-US" sz="3200" dirty="0"/>
              <a:t>List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3814" y="973428"/>
            <a:ext cx="11653234" cy="2057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Empty Linked list is a single pointer having the value of NULL.</a:t>
            </a:r>
          </a:p>
          <a:p>
            <a:pPr lvl="1" algn="just"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NULL;</a:t>
            </a:r>
            <a:endParaRPr lang="en-US" dirty="0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475131" y="1337380"/>
            <a:ext cx="9906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465731" y="1565980"/>
            <a:ext cx="301625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-53662" y="2199520"/>
            <a:ext cx="12048186" cy="28258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Let’s assume that the node is given by the following type declaration:</a:t>
            </a:r>
          </a:p>
          <a:p>
            <a:pPr lvl="1">
              <a:buFontTx/>
              <a:buNone/>
            </a:pPr>
            <a:r>
              <a:rPr lang="en-US" dirty="0" err="1" smtClean="0"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</a:rPr>
              <a:t> Node{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</a:rPr>
              <a:t> data;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</a:rPr>
              <a:t> Node *next;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38877"/>
            <a:ext cx="10921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To start with, we have to create a node (the first node), and make </a:t>
            </a:r>
            <a:r>
              <a:rPr lang="en-US" altLang="en-US" sz="2400" dirty="0">
                <a:solidFill>
                  <a:srgbClr val="CC0000"/>
                </a:solidFill>
                <a:latin typeface="Courier New" panose="02070309020205020404" pitchFamily="49" charset="0"/>
              </a:rPr>
              <a:t>head</a:t>
            </a:r>
            <a:r>
              <a:rPr lang="en-US" altLang="en-US" sz="2400" dirty="0"/>
              <a:t> point to it.</a:t>
            </a:r>
          </a:p>
          <a:p>
            <a:pPr lvl="1"/>
            <a:r>
              <a:rPr lang="en-US" altLang="en-US" sz="2400" dirty="0"/>
              <a:t>    </a:t>
            </a:r>
          </a:p>
          <a:p>
            <a:pPr lvl="1"/>
            <a:r>
              <a:rPr lang="en-US" alt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head = 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 Node*)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 Node</a:t>
            </a:r>
            <a:r>
              <a:rPr lang="en-US" altLang="en-US" sz="2400" dirty="0">
                <a:solidFill>
                  <a:srgbClr val="800080"/>
                </a:solidFill>
                <a:latin typeface="Courier New" panose="02070309020205020404" pitchFamily="49" charset="0"/>
              </a:rPr>
              <a:t>));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33436" y="3030198"/>
            <a:ext cx="5314950" cy="1031875"/>
            <a:chOff x="6733436" y="3030198"/>
            <a:chExt cx="5314950" cy="1031875"/>
          </a:xfrm>
        </p:grpSpPr>
        <p:grpSp>
          <p:nvGrpSpPr>
            <p:cNvPr id="25" name="Group 18"/>
            <p:cNvGrpSpPr>
              <a:grpSpLocks/>
            </p:cNvGrpSpPr>
            <p:nvPr/>
          </p:nvGrpSpPr>
          <p:grpSpPr bwMode="auto">
            <a:xfrm>
              <a:off x="6733436" y="3030198"/>
              <a:ext cx="5314950" cy="1031875"/>
              <a:chOff x="1275" y="2195"/>
              <a:chExt cx="3348" cy="650"/>
            </a:xfrm>
          </p:grpSpPr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791" cy="397"/>
              </a:xfrm>
              <a:prstGeom prst="rect">
                <a:avLst/>
              </a:prstGeom>
              <a:solidFill>
                <a:srgbClr val="FFCC99"/>
              </a:solidFill>
              <a:ln w="31750">
                <a:solidFill>
                  <a:srgbClr val="9933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6"/>
              <p:cNvSpPr>
                <a:spLocks noChangeShapeType="1"/>
              </p:cNvSpPr>
              <p:nvPr/>
            </p:nvSpPr>
            <p:spPr bwMode="auto">
              <a:xfrm>
                <a:off x="3753" y="2471"/>
                <a:ext cx="0" cy="361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1275" y="2457"/>
                <a:ext cx="624" cy="384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rgbClr val="9933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>
                <a:off x="1916" y="2640"/>
                <a:ext cx="940" cy="9"/>
              </a:xfrm>
              <a:prstGeom prst="line">
                <a:avLst/>
              </a:prstGeom>
              <a:noFill/>
              <a:ln w="3810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1357" y="2195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head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9397031" y="3480375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dirty="0" smtClean="0">
                  <a:latin typeface="Arial" panose="020B0604020202020204" pitchFamily="34" charset="0"/>
                </a:rPr>
                <a:t>Data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974551" y="3480375"/>
              <a:ext cx="7665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dirty="0" smtClean="0">
                  <a:latin typeface="Arial" panose="020B0604020202020204" pitchFamily="34" charset="0"/>
                </a:rPr>
                <a:t>next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3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0600" y="131091"/>
            <a:ext cx="24482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Creating the linked List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03697" y="643193"/>
            <a:ext cx="46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Node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data;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Node *next;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90131"/>
            <a:ext cx="3343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void </a:t>
            </a:r>
            <a:r>
              <a:rPr lang="en-IN" dirty="0"/>
              <a:t>main()</a:t>
            </a:r>
          </a:p>
          <a:p>
            <a:r>
              <a:rPr lang="en-IN" dirty="0" smtClean="0"/>
              <a:t>{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</a:t>
            </a:r>
            <a:r>
              <a:rPr lang="en-IN" dirty="0"/>
              <a:t>*head;</a:t>
            </a:r>
          </a:p>
          <a:p>
            <a:r>
              <a:rPr lang="en-IN" dirty="0"/>
              <a:t>	head=</a:t>
            </a:r>
            <a:r>
              <a:rPr lang="en-IN" dirty="0" err="1"/>
              <a:t>create_list</a:t>
            </a:r>
            <a:r>
              <a:rPr lang="en-IN" dirty="0"/>
              <a:t>();</a:t>
            </a:r>
          </a:p>
          <a:p>
            <a:r>
              <a:rPr lang="en-IN" dirty="0"/>
              <a:t>	display(head); 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40935" y="1738313"/>
            <a:ext cx="8160913" cy="4983162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Node *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create_list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 k, n;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Node  *p, *Head;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("\n How many elements to enter?");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scanf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("%d", &amp;n);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for  (k=0; k&lt;n; k++)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if (k == 0)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Head = 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Node*)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Node));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 p = Head;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   else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p-&gt;next  = 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Node*)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Node));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      p = p-&gt;next;  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	   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	 	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("\n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Enter an %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dth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element",k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scanf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("%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d",&amp;p</a:t>
            </a:r>
            <a:r>
              <a:rPr lang="en-US" altLang="en-US" sz="1600" dirty="0" smtClean="0">
                <a:latin typeface="Courier New" panose="02070309020205020404" pitchFamily="49" charset="0"/>
              </a:rPr>
              <a:t>-&gt;data);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p-&gt;next  =  NULL;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return(Head);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219696"/>
            <a:ext cx="3747752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void display 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smtClean="0"/>
              <a:t>Node </a:t>
            </a:r>
            <a:r>
              <a:rPr lang="en-IN" dirty="0"/>
              <a:t>*head)</a:t>
            </a:r>
          </a:p>
          <a:p>
            <a:r>
              <a:rPr lang="en-IN" dirty="0" smtClean="0"/>
              <a:t>{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smtClean="0"/>
              <a:t>Node  </a:t>
            </a:r>
            <a:r>
              <a:rPr lang="en-IN" dirty="0"/>
              <a:t>*p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smtClean="0"/>
              <a:t>for</a:t>
            </a:r>
            <a:r>
              <a:rPr lang="en-IN" dirty="0"/>
              <a:t>(p = head; </a:t>
            </a:r>
            <a:r>
              <a:rPr lang="en-IN" dirty="0" smtClean="0"/>
              <a:t>p!= </a:t>
            </a:r>
            <a:r>
              <a:rPr lang="en-IN" dirty="0"/>
              <a:t>NULL; p = p-&gt;</a:t>
            </a:r>
            <a:r>
              <a:rPr lang="en-IN" dirty="0" smtClean="0"/>
              <a:t>next)</a:t>
            </a:r>
            <a:endParaRPr lang="en-IN" dirty="0"/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</a:t>
            </a:r>
            <a:r>
              <a:rPr lang="en-IN" dirty="0" err="1" smtClean="0"/>
              <a:t>nNode</a:t>
            </a:r>
            <a:r>
              <a:rPr lang="en-IN" dirty="0" smtClean="0"/>
              <a:t> data </a:t>
            </a:r>
            <a:r>
              <a:rPr lang="en-IN" dirty="0"/>
              <a:t>%</a:t>
            </a:r>
            <a:r>
              <a:rPr lang="en-IN" dirty="0" smtClean="0"/>
              <a:t>d", </a:t>
            </a:r>
            <a:r>
              <a:rPr lang="en-IN" dirty="0"/>
              <a:t>p-</a:t>
            </a:r>
            <a:r>
              <a:rPr lang="en-IN" dirty="0" smtClean="0"/>
              <a:t>&gt;data);      </a:t>
            </a:r>
            <a:endParaRPr lang="en-IN" dirty="0"/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 ("\n");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53575"/>
            <a:ext cx="359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#include&lt;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77984" y="1775990"/>
            <a:ext cx="359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struct</a:t>
            </a:r>
            <a:r>
              <a:rPr lang="en-IN" dirty="0" smtClean="0"/>
              <a:t>  Node *</a:t>
            </a:r>
            <a:r>
              <a:rPr lang="en-IN" dirty="0" err="1" smtClean="0"/>
              <a:t>create_list</a:t>
            </a:r>
            <a:r>
              <a:rPr lang="en-IN" dirty="0" smtClean="0"/>
              <a:t>();</a:t>
            </a:r>
          </a:p>
          <a:p>
            <a:r>
              <a:rPr lang="en-IN" dirty="0"/>
              <a:t>v</a:t>
            </a:r>
            <a:r>
              <a:rPr lang="en-IN" dirty="0" smtClean="0"/>
              <a:t>oid display(</a:t>
            </a:r>
            <a:r>
              <a:rPr lang="en-IN" dirty="0" err="1" smtClean="0"/>
              <a:t>struct</a:t>
            </a:r>
            <a:r>
              <a:rPr lang="en-IN" dirty="0" smtClean="0"/>
              <a:t> Node *);</a:t>
            </a:r>
          </a:p>
        </p:txBody>
      </p:sp>
    </p:spTree>
    <p:extLst>
      <p:ext uri="{BB962C8B-B14F-4D97-AF65-F5344CB8AC3E}">
        <p14:creationId xmlns:p14="http://schemas.microsoft.com/office/powerpoint/2010/main" val="27518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Basic Linked List Operations</a:t>
            </a:r>
            <a:r>
              <a:rPr lang="en-US" sz="3200" dirty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2008" y="947671"/>
            <a:ext cx="10608972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List Traversal  (Display function)</a:t>
            </a:r>
          </a:p>
          <a:p>
            <a:r>
              <a:rPr lang="en-US" sz="3200" dirty="0" smtClean="0"/>
              <a:t>Searching an element in a linked list</a:t>
            </a:r>
          </a:p>
          <a:p>
            <a:r>
              <a:rPr lang="en-US" sz="3200" dirty="0" smtClean="0"/>
              <a:t>Insert a node (At begin, At end , In between)</a:t>
            </a:r>
          </a:p>
          <a:p>
            <a:r>
              <a:rPr lang="en-US" sz="3200" dirty="0" smtClean="0"/>
              <a:t>Delete a node </a:t>
            </a:r>
            <a:r>
              <a:rPr lang="en-US" sz="3200" dirty="0"/>
              <a:t>(At begin, At end , In between)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07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Traversing a linked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-18757" y="787284"/>
            <a:ext cx="5491205" cy="415498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void display (</a:t>
            </a:r>
            <a:r>
              <a:rPr lang="en-IN" sz="2400" dirty="0" err="1"/>
              <a:t>struct</a:t>
            </a:r>
            <a:r>
              <a:rPr lang="en-IN" sz="2400" dirty="0"/>
              <a:t> </a:t>
            </a:r>
            <a:r>
              <a:rPr lang="en-IN" sz="2400" dirty="0" smtClean="0"/>
              <a:t>Node </a:t>
            </a:r>
            <a:r>
              <a:rPr lang="en-IN" sz="2400" dirty="0"/>
              <a:t>*head)</a:t>
            </a:r>
          </a:p>
          <a:p>
            <a:r>
              <a:rPr lang="en-IN" sz="2400" dirty="0" smtClean="0"/>
              <a:t>{</a:t>
            </a:r>
            <a:endParaRPr lang="en-IN" sz="2400" dirty="0"/>
          </a:p>
          <a:p>
            <a:r>
              <a:rPr lang="en-IN" sz="2400" dirty="0"/>
              <a:t>  </a:t>
            </a:r>
            <a:r>
              <a:rPr lang="en-IN" sz="2400" dirty="0" err="1"/>
              <a:t>struct</a:t>
            </a:r>
            <a:r>
              <a:rPr lang="en-IN" sz="2400" dirty="0"/>
              <a:t> </a:t>
            </a:r>
            <a:r>
              <a:rPr lang="en-IN" sz="2400" dirty="0" smtClean="0"/>
              <a:t>Node  </a:t>
            </a:r>
            <a:r>
              <a:rPr lang="en-IN" sz="2400" dirty="0"/>
              <a:t>*p</a:t>
            </a:r>
            <a:r>
              <a:rPr lang="en-IN" sz="2400" dirty="0" smtClean="0"/>
              <a:t>;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int</a:t>
            </a:r>
            <a:r>
              <a:rPr lang="en-IN" sz="2400" dirty="0" smtClean="0"/>
              <a:t> count=0;</a:t>
            </a:r>
            <a:endParaRPr lang="en-IN" sz="2400" dirty="0"/>
          </a:p>
          <a:p>
            <a:r>
              <a:rPr lang="en-IN" sz="2400" dirty="0"/>
              <a:t>  </a:t>
            </a:r>
            <a:r>
              <a:rPr lang="en-IN" sz="2400" dirty="0" smtClean="0"/>
              <a:t>for</a:t>
            </a:r>
            <a:r>
              <a:rPr lang="en-IN" sz="2400" dirty="0"/>
              <a:t>(p = head; </a:t>
            </a:r>
            <a:r>
              <a:rPr lang="en-IN" sz="2400" dirty="0" smtClean="0"/>
              <a:t>p!= </a:t>
            </a:r>
            <a:r>
              <a:rPr lang="en-IN" sz="2400" dirty="0"/>
              <a:t>NULL; p = p-&gt;</a:t>
            </a:r>
            <a:r>
              <a:rPr lang="en-IN" sz="2400" dirty="0" smtClean="0"/>
              <a:t>next)</a:t>
            </a:r>
            <a:endParaRPr lang="en-IN" sz="2400" dirty="0"/>
          </a:p>
          <a:p>
            <a:r>
              <a:rPr lang="en-IN" sz="2400" dirty="0"/>
              <a:t>  {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 ("\</a:t>
            </a:r>
            <a:r>
              <a:rPr lang="en-IN" sz="2400" dirty="0" err="1" smtClean="0"/>
              <a:t>nNode</a:t>
            </a:r>
            <a:r>
              <a:rPr lang="en-IN" sz="2400" dirty="0" smtClean="0"/>
              <a:t> data </a:t>
            </a:r>
            <a:r>
              <a:rPr lang="en-IN" sz="2400" dirty="0"/>
              <a:t>%</a:t>
            </a:r>
            <a:r>
              <a:rPr lang="en-IN" sz="2400" dirty="0" smtClean="0"/>
              <a:t>d", </a:t>
            </a:r>
            <a:r>
              <a:rPr lang="en-IN" sz="2400" dirty="0"/>
              <a:t>p-</a:t>
            </a:r>
            <a:r>
              <a:rPr lang="en-IN" sz="2400" dirty="0" smtClean="0"/>
              <a:t>&gt;data);</a:t>
            </a:r>
          </a:p>
          <a:p>
            <a:r>
              <a:rPr lang="en-IN" sz="2400" dirty="0" smtClean="0"/>
              <a:t>    count=count+1;      </a:t>
            </a:r>
            <a:endParaRPr lang="en-IN" sz="2400" dirty="0"/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printf</a:t>
            </a:r>
            <a:r>
              <a:rPr lang="en-IN" sz="2400" dirty="0"/>
              <a:t> ("\n");</a:t>
            </a:r>
          </a:p>
          <a:p>
            <a:r>
              <a:rPr lang="en-IN" sz="2400" dirty="0"/>
              <a:t>}</a:t>
            </a:r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415048" y="6009068"/>
            <a:ext cx="7673662" cy="685800"/>
            <a:chOff x="480" y="1392"/>
            <a:chExt cx="4517" cy="57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80" y="1392"/>
              <a:ext cx="881" cy="5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031" y="1402"/>
              <a:ext cx="0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141" y="167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692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243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904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455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565" y="1694"/>
              <a:ext cx="5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116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667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590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802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3024" y="1488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226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353" y="169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643648" y="5475668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957848" y="4942268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3491248" y="5323268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0608619" y="6152935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dirty="0"/>
              <a:t>\0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4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44289</TotalTime>
  <Words>2640</Words>
  <Application>Microsoft Office PowerPoint</Application>
  <PresentationFormat>Widescreen</PresentationFormat>
  <Paragraphs>732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Courier New</vt:lpstr>
      <vt:lpstr>Gill Sans Std</vt:lpstr>
      <vt:lpstr>Monotype Sorts</vt:lpstr>
      <vt:lpstr>新細明體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murali</cp:lastModifiedBy>
  <cp:revision>1071</cp:revision>
  <dcterms:created xsi:type="dcterms:W3CDTF">2017-05-19T08:19:07Z</dcterms:created>
  <dcterms:modified xsi:type="dcterms:W3CDTF">2019-02-26T05:24:58Z</dcterms:modified>
</cp:coreProperties>
</file>