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44"/>
  </p:notesMasterIdLst>
  <p:sldIdLst>
    <p:sldId id="257" r:id="rId2"/>
    <p:sldId id="365" r:id="rId3"/>
    <p:sldId id="325" r:id="rId4"/>
    <p:sldId id="397" r:id="rId5"/>
    <p:sldId id="398" r:id="rId6"/>
    <p:sldId id="324" r:id="rId7"/>
    <p:sldId id="366" r:id="rId8"/>
    <p:sldId id="298" r:id="rId9"/>
    <p:sldId id="367" r:id="rId10"/>
    <p:sldId id="368" r:id="rId11"/>
    <p:sldId id="399" r:id="rId12"/>
    <p:sldId id="370" r:id="rId13"/>
    <p:sldId id="372" r:id="rId14"/>
    <p:sldId id="371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400" r:id="rId24"/>
    <p:sldId id="381" r:id="rId25"/>
    <p:sldId id="382" r:id="rId26"/>
    <p:sldId id="384" r:id="rId27"/>
    <p:sldId id="383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69" r:id="rId41"/>
    <p:sldId id="401" r:id="rId42"/>
    <p:sldId id="4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altLang="en-US" sz="4400" b="1" dirty="0" smtClean="0"/>
              <a:t>Data Structures: Trees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2152424" y="170721"/>
            <a:ext cx="6723228" cy="636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3810134" y="1351298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subtree</a:t>
            </a:r>
          </a:p>
        </p:txBody>
      </p: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1937405" y="742361"/>
            <a:ext cx="3838054" cy="3206087"/>
            <a:chOff x="3135" y="1253"/>
            <a:chExt cx="2336" cy="1963"/>
          </a:xfrm>
        </p:grpSpPr>
        <p:sp>
          <p:nvSpPr>
            <p:cNvPr id="27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8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9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0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1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2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33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4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35" name="AutoShape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5"/>
            <p:cNvCxnSpPr>
              <a:cxnSpLocks noChangeShapeType="1"/>
              <a:stCxn id="27" idx="2"/>
              <a:endCxn id="30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6"/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7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8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9"/>
            <p:cNvCxnSpPr>
              <a:cxnSpLocks noChangeShapeType="1"/>
              <a:stCxn id="28" idx="2"/>
              <a:endCxn id="34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0"/>
            <p:cNvCxnSpPr>
              <a:cxnSpLocks noChangeShapeType="1"/>
              <a:stCxn id="28" idx="2"/>
              <a:endCxn id="33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43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44" name="AutoShape 23"/>
            <p:cNvCxnSpPr>
              <a:cxnSpLocks noChangeShapeType="1"/>
              <a:stCxn id="34" idx="2"/>
              <a:endCxn id="43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24"/>
            <p:cNvCxnSpPr>
              <a:cxnSpLocks noChangeShapeType="1"/>
              <a:stCxn id="34" idx="2"/>
              <a:endCxn id="42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47" name="AutoShape 26"/>
            <p:cNvCxnSpPr>
              <a:cxnSpLocks noChangeShapeType="1"/>
              <a:stCxn id="34" idx="2"/>
              <a:endCxn id="46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069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object 4"/>
          <p:cNvSpPr/>
          <p:nvPr/>
        </p:nvSpPr>
        <p:spPr>
          <a:xfrm>
            <a:off x="8001000" y="2991343"/>
            <a:ext cx="3962400" cy="3365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0" y="769746"/>
            <a:ext cx="10081260" cy="50629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4516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lang="en-US" sz="2800" spc="-295" dirty="0" smtClean="0">
                <a:latin typeface="Arial"/>
                <a:cs typeface="Arial"/>
              </a:rPr>
              <a:t> </a:t>
            </a:r>
            <a:r>
              <a:rPr sz="2800" spc="-110" dirty="0" smtClean="0">
                <a:latin typeface="Arial"/>
                <a:cs typeface="Arial"/>
              </a:rPr>
              <a:t>binary </a:t>
            </a:r>
            <a:r>
              <a:rPr sz="2800" spc="-75" dirty="0">
                <a:latin typeface="Arial"/>
                <a:cs typeface="Arial"/>
              </a:rPr>
              <a:t>tree,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05" dirty="0">
                <a:latin typeface="Arial"/>
                <a:cs typeface="Arial"/>
              </a:rPr>
              <a:t>which no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195" dirty="0">
                <a:latin typeface="Arial"/>
                <a:cs typeface="Arial"/>
              </a:rPr>
              <a:t>can have </a:t>
            </a:r>
            <a:r>
              <a:rPr sz="2800" spc="-100" dirty="0">
                <a:latin typeface="Arial"/>
                <a:cs typeface="Arial"/>
              </a:rPr>
              <a:t>more </a:t>
            </a:r>
            <a:r>
              <a:rPr sz="2800" spc="-80" dirty="0">
                <a:latin typeface="Arial"/>
                <a:cs typeface="Arial"/>
              </a:rPr>
              <a:t>than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two  </a:t>
            </a:r>
            <a:r>
              <a:rPr sz="2800" spc="-100" dirty="0">
                <a:latin typeface="Arial"/>
                <a:cs typeface="Arial"/>
              </a:rPr>
              <a:t>children.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935" algn="l"/>
              </a:tabLst>
            </a:pPr>
            <a:r>
              <a:rPr sz="2800" spc="-165" dirty="0">
                <a:latin typeface="Arial"/>
                <a:cs typeface="Arial"/>
              </a:rPr>
              <a:t>Consider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375" dirty="0">
                <a:latin typeface="Arial"/>
                <a:cs typeface="Arial"/>
              </a:rPr>
              <a:t>T, </a:t>
            </a:r>
            <a:r>
              <a:rPr sz="2800" spc="-120" dirty="0">
                <a:latin typeface="Arial"/>
                <a:cs typeface="Arial"/>
              </a:rPr>
              <a:t>here </a:t>
            </a:r>
            <a:r>
              <a:rPr sz="2800" spc="-170" dirty="0">
                <a:latin typeface="Arial"/>
                <a:cs typeface="Arial"/>
              </a:rPr>
              <a:t>‘A’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375" dirty="0">
                <a:latin typeface="Arial"/>
                <a:cs typeface="Arial"/>
              </a:rPr>
              <a:t>T.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241300" marR="3856990" indent="-228600">
              <a:lnSpc>
                <a:spcPts val="3030"/>
              </a:lnSpc>
              <a:buChar char="•"/>
              <a:tabLst>
                <a:tab pos="241935" algn="l"/>
              </a:tabLst>
            </a:pPr>
            <a:r>
              <a:rPr sz="2800" spc="-90" dirty="0">
                <a:latin typeface="Arial"/>
                <a:cs typeface="Arial"/>
              </a:rPr>
              <a:t>‘B’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left </a:t>
            </a:r>
            <a:r>
              <a:rPr sz="2800" spc="-95" dirty="0">
                <a:latin typeface="Arial"/>
                <a:cs typeface="Arial"/>
              </a:rPr>
              <a:t>child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‘A’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35" dirty="0">
                <a:latin typeface="Arial"/>
                <a:cs typeface="Arial"/>
              </a:rPr>
              <a:t>‘C’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the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right  </a:t>
            </a:r>
            <a:r>
              <a:rPr sz="2800" spc="-95" dirty="0">
                <a:latin typeface="Arial"/>
                <a:cs typeface="Arial"/>
              </a:rPr>
              <a:t>child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‘A’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i.e </a:t>
            </a:r>
            <a:r>
              <a:rPr sz="2400" spc="-250" dirty="0">
                <a:latin typeface="Arial"/>
                <a:cs typeface="Arial"/>
              </a:rPr>
              <a:t>A </a:t>
            </a:r>
            <a:r>
              <a:rPr lang="en-US" sz="2400" spc="-250" dirty="0" smtClean="0">
                <a:latin typeface="Arial"/>
                <a:cs typeface="Arial"/>
              </a:rPr>
              <a:t> </a:t>
            </a:r>
            <a:r>
              <a:rPr sz="2400" spc="-140" dirty="0" smtClean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father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20" dirty="0" smtClean="0">
                <a:latin typeface="Arial"/>
                <a:cs typeface="Arial"/>
              </a:rPr>
              <a:t>B</a:t>
            </a:r>
            <a:r>
              <a:rPr lang="en-US" sz="2400" spc="-320" dirty="0" smtClean="0">
                <a:latin typeface="Arial"/>
                <a:cs typeface="Arial"/>
              </a:rPr>
              <a:t> </a:t>
            </a:r>
            <a:r>
              <a:rPr sz="2400" spc="-320" dirty="0" smtClean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C.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  <a:tab pos="422402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320" dirty="0">
                <a:latin typeface="Arial"/>
                <a:cs typeface="Arial"/>
              </a:rPr>
              <a:t>B 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450" dirty="0">
                <a:latin typeface="Arial"/>
                <a:cs typeface="Arial"/>
              </a:rPr>
              <a:t>C 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called	</a:t>
            </a:r>
            <a:r>
              <a:rPr sz="2400" spc="-120" dirty="0">
                <a:latin typeface="Arial"/>
                <a:cs typeface="Arial"/>
              </a:rPr>
              <a:t>siblings.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Nodes </a:t>
            </a:r>
            <a:r>
              <a:rPr sz="2800" spc="-275" dirty="0">
                <a:latin typeface="Arial"/>
                <a:cs typeface="Arial"/>
              </a:rPr>
              <a:t>D,H,I,F,J </a:t>
            </a:r>
            <a:r>
              <a:rPr sz="2800" spc="-145" dirty="0">
                <a:latin typeface="Arial"/>
                <a:cs typeface="Arial"/>
              </a:rPr>
              <a:t>are </a:t>
            </a:r>
            <a:r>
              <a:rPr sz="2800" spc="-100" dirty="0">
                <a:latin typeface="Arial"/>
                <a:cs typeface="Arial"/>
              </a:rPr>
              <a:t>leaf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node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/>
              <a:t>Introduction </a:t>
            </a:r>
            <a:r>
              <a:rPr lang="en-US" sz="3200" spc="-465" dirty="0" smtClean="0"/>
              <a:t>To  </a:t>
            </a:r>
            <a:r>
              <a:rPr lang="en-US" sz="3200" spc="-200" dirty="0"/>
              <a:t>Binary</a:t>
            </a:r>
            <a:r>
              <a:rPr lang="en-US" sz="3200" spc="-254" dirty="0"/>
              <a:t> </a:t>
            </a:r>
            <a:r>
              <a:rPr lang="en-US" sz="3200" spc="-335" dirty="0"/>
              <a:t>Trees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82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/>
              <a:t>Introduction </a:t>
            </a:r>
            <a:r>
              <a:rPr lang="en-US" sz="3200" spc="-465" dirty="0" smtClean="0"/>
              <a:t>To  </a:t>
            </a:r>
            <a:r>
              <a:rPr lang="en-US" sz="3200" spc="-200" dirty="0"/>
              <a:t>Binary</a:t>
            </a:r>
            <a:r>
              <a:rPr lang="en-US" sz="3200" spc="-254" dirty="0"/>
              <a:t> </a:t>
            </a:r>
            <a:r>
              <a:rPr lang="en-US" sz="3200" spc="-335" dirty="0"/>
              <a:t>Trees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285874" y="938021"/>
            <a:ext cx="8324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295" dirty="0" smtClean="0">
                <a:latin typeface="Arial"/>
                <a:cs typeface="Arial"/>
              </a:rPr>
              <a:t>A</a:t>
            </a:r>
            <a:r>
              <a:rPr lang="en-US" sz="2800" spc="-295" dirty="0" smtClean="0">
                <a:latin typeface="Arial"/>
                <a:cs typeface="Arial"/>
              </a:rPr>
              <a:t> </a:t>
            </a:r>
            <a:r>
              <a:rPr sz="2800" spc="-295" dirty="0" smtClean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binary </a:t>
            </a:r>
            <a:r>
              <a:rPr sz="2800" spc="-75" dirty="0">
                <a:latin typeface="Arial"/>
                <a:cs typeface="Arial"/>
              </a:rPr>
              <a:t>tree, </a:t>
            </a:r>
            <a:r>
              <a:rPr sz="2800" i="1" spc="-185" dirty="0">
                <a:latin typeface="Trebuchet MS"/>
                <a:cs typeface="Trebuchet MS"/>
              </a:rPr>
              <a:t>T</a:t>
            </a:r>
            <a:r>
              <a:rPr sz="2800" spc="-185" dirty="0">
                <a:latin typeface="Arial"/>
                <a:cs typeface="Arial"/>
              </a:rPr>
              <a:t>,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5" dirty="0">
                <a:latin typeface="Arial"/>
                <a:cs typeface="Arial"/>
              </a:rPr>
              <a:t>either </a:t>
            </a:r>
            <a:r>
              <a:rPr sz="2800" spc="-95" dirty="0">
                <a:latin typeface="Arial"/>
                <a:cs typeface="Arial"/>
              </a:rPr>
              <a:t>empty </a:t>
            </a:r>
            <a:r>
              <a:rPr sz="2800" spc="-40" dirty="0">
                <a:latin typeface="Arial"/>
                <a:cs typeface="Arial"/>
              </a:rPr>
              <a:t>or </a:t>
            </a:r>
            <a:r>
              <a:rPr sz="2800" spc="-185" dirty="0">
                <a:latin typeface="Arial"/>
                <a:cs typeface="Arial"/>
              </a:rPr>
              <a:t>such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that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285874" y="1549366"/>
            <a:ext cx="11614205" cy="121507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7685" indent="-514984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AutoNum type="romanUcPeriod"/>
              <a:tabLst>
                <a:tab pos="527685" algn="l"/>
                <a:tab pos="528320" algn="l"/>
              </a:tabLst>
            </a:pPr>
            <a:r>
              <a:rPr lang="en-US" i="1" spc="-235" dirty="0" smtClean="0">
                <a:latin typeface="Trebuchet MS"/>
                <a:cs typeface="Trebuchet MS"/>
              </a:rPr>
              <a:t>T </a:t>
            </a:r>
            <a:r>
              <a:rPr lang="en-US" spc="-190" dirty="0" smtClean="0"/>
              <a:t>has </a:t>
            </a:r>
            <a:r>
              <a:rPr lang="en-US" spc="-210" dirty="0" smtClean="0"/>
              <a:t>a </a:t>
            </a:r>
            <a:r>
              <a:rPr lang="en-US" spc="-130" dirty="0" smtClean="0"/>
              <a:t>special </a:t>
            </a:r>
            <a:r>
              <a:rPr lang="en-US" spc="-105" dirty="0" smtClean="0"/>
              <a:t>node </a:t>
            </a:r>
            <a:r>
              <a:rPr lang="en-US" spc="-114" dirty="0" smtClean="0"/>
              <a:t>called </a:t>
            </a:r>
            <a:r>
              <a:rPr lang="en-US" spc="-40" dirty="0" smtClean="0"/>
              <a:t>the </a:t>
            </a:r>
            <a:r>
              <a:rPr lang="en-US" spc="-30" dirty="0" smtClean="0"/>
              <a:t>root</a:t>
            </a:r>
            <a:r>
              <a:rPr lang="en-US" spc="-160" dirty="0" smtClean="0"/>
              <a:t> </a:t>
            </a:r>
            <a:r>
              <a:rPr lang="en-US" spc="-105" dirty="0" smtClean="0"/>
              <a:t>node</a:t>
            </a:r>
          </a:p>
          <a:p>
            <a:pPr marL="527685" indent="-514984">
              <a:lnSpc>
                <a:spcPts val="2735"/>
              </a:lnSpc>
              <a:spcBef>
                <a:spcPts val="215"/>
              </a:spcBef>
              <a:buFont typeface="Arial" panose="020B0604020202020204" pitchFamily="34" charset="0"/>
              <a:buAutoNum type="romanUcPeriod"/>
              <a:tabLst>
                <a:tab pos="527685" algn="l"/>
                <a:tab pos="528320" algn="l"/>
              </a:tabLst>
            </a:pPr>
            <a:r>
              <a:rPr lang="en-US" i="1" spc="-235" dirty="0" smtClean="0">
                <a:latin typeface="Trebuchet MS"/>
                <a:cs typeface="Trebuchet MS"/>
              </a:rPr>
              <a:t>T</a:t>
            </a:r>
            <a:r>
              <a:rPr lang="en-US" i="1" spc="-180" dirty="0" smtClean="0">
                <a:latin typeface="Trebuchet MS"/>
                <a:cs typeface="Trebuchet MS"/>
              </a:rPr>
              <a:t> </a:t>
            </a:r>
            <a:r>
              <a:rPr lang="en-US" spc="-190" dirty="0" smtClean="0"/>
              <a:t>has</a:t>
            </a:r>
            <a:r>
              <a:rPr lang="en-US" spc="-145" dirty="0" smtClean="0"/>
              <a:t> </a:t>
            </a:r>
            <a:r>
              <a:rPr lang="en-US" spc="-15" dirty="0" smtClean="0"/>
              <a:t>two</a:t>
            </a:r>
            <a:r>
              <a:rPr lang="en-US" spc="-130" dirty="0" smtClean="0"/>
              <a:t> </a:t>
            </a:r>
            <a:r>
              <a:rPr lang="en-US" spc="-150" dirty="0" smtClean="0"/>
              <a:t>sets</a:t>
            </a:r>
            <a:r>
              <a:rPr lang="en-US" spc="-135" dirty="0" smtClean="0"/>
              <a:t> </a:t>
            </a:r>
            <a:r>
              <a:rPr lang="en-US" spc="-20" dirty="0" smtClean="0"/>
              <a:t>of</a:t>
            </a:r>
            <a:r>
              <a:rPr lang="en-US" spc="-130" dirty="0" smtClean="0"/>
              <a:t> </a:t>
            </a:r>
            <a:r>
              <a:rPr lang="en-US" spc="-140" dirty="0" smtClean="0"/>
              <a:t>nodes </a:t>
            </a:r>
            <a:r>
              <a:rPr lang="en-US" spc="-360" dirty="0" smtClean="0"/>
              <a:t>L</a:t>
            </a:r>
            <a:r>
              <a:rPr lang="en-US" sz="2400" spc="-540" baseline="-20833" dirty="0" smtClean="0"/>
              <a:t>T</a:t>
            </a:r>
            <a:r>
              <a:rPr lang="en-US" sz="2400" spc="-532" baseline="-20833" dirty="0" smtClean="0"/>
              <a:t> </a:t>
            </a:r>
            <a:r>
              <a:rPr lang="en-US" sz="2400" spc="-130" dirty="0" smtClean="0"/>
              <a:t>and</a:t>
            </a:r>
            <a:r>
              <a:rPr lang="en-US" sz="2400" spc="-125" dirty="0" smtClean="0"/>
              <a:t> </a:t>
            </a:r>
            <a:r>
              <a:rPr lang="en-US" sz="2400" spc="-260" dirty="0" smtClean="0"/>
              <a:t>R</a:t>
            </a:r>
            <a:r>
              <a:rPr lang="en-US" sz="2400" spc="-390" baseline="-20833" dirty="0" smtClean="0"/>
              <a:t>T</a:t>
            </a:r>
            <a:r>
              <a:rPr lang="en-US" sz="2400" spc="-260" dirty="0" smtClean="0"/>
              <a:t>,</a:t>
            </a:r>
            <a:r>
              <a:rPr lang="en-US" sz="2400" spc="-165" dirty="0" smtClean="0"/>
              <a:t> </a:t>
            </a:r>
            <a:r>
              <a:rPr lang="en-US" sz="2400" spc="-114" dirty="0" smtClean="0"/>
              <a:t>called</a:t>
            </a:r>
            <a:r>
              <a:rPr lang="en-US" sz="2400" spc="-130" dirty="0" smtClean="0"/>
              <a:t> </a:t>
            </a:r>
            <a:r>
              <a:rPr lang="en-US" sz="2400" spc="-40" dirty="0" smtClean="0"/>
              <a:t>the</a:t>
            </a:r>
            <a:r>
              <a:rPr lang="en-US" sz="2400" spc="-135" dirty="0" smtClean="0"/>
              <a:t> </a:t>
            </a:r>
            <a:r>
              <a:rPr lang="en-US" sz="2400" spc="-5" dirty="0" smtClean="0"/>
              <a:t>left</a:t>
            </a:r>
            <a:r>
              <a:rPr lang="en-US" sz="2400" spc="-170" dirty="0" smtClean="0"/>
              <a:t> </a:t>
            </a:r>
            <a:r>
              <a:rPr lang="en-US" sz="2400" spc="-105" dirty="0" err="1" smtClean="0"/>
              <a:t>subtree</a:t>
            </a:r>
            <a:r>
              <a:rPr lang="en-US" sz="2400" spc="-185" dirty="0" smtClean="0"/>
              <a:t> </a:t>
            </a:r>
            <a:r>
              <a:rPr lang="en-US" sz="2400" spc="-130" dirty="0" smtClean="0"/>
              <a:t>and </a:t>
            </a:r>
            <a:r>
              <a:rPr lang="en-US" sz="2400" spc="-45" dirty="0" smtClean="0"/>
              <a:t>right</a:t>
            </a:r>
            <a:r>
              <a:rPr lang="en-US" sz="2400" spc="-180" dirty="0" smtClean="0"/>
              <a:t> </a:t>
            </a:r>
            <a:r>
              <a:rPr lang="en-US" sz="2400" spc="-105" dirty="0" err="1" smtClean="0"/>
              <a:t>subtree</a:t>
            </a:r>
            <a:r>
              <a:rPr lang="en-US" sz="2400" spc="-185" dirty="0" smtClean="0"/>
              <a:t> </a:t>
            </a:r>
            <a:r>
              <a:rPr lang="en-US" sz="2400" spc="-25" dirty="0" err="1" smtClean="0"/>
              <a:t>of</a:t>
            </a:r>
            <a:r>
              <a:rPr lang="en-US" i="1" spc="-160" dirty="0" err="1" smtClean="0">
                <a:latin typeface="Trebuchet MS"/>
                <a:cs typeface="Trebuchet MS"/>
              </a:rPr>
              <a:t>T</a:t>
            </a:r>
            <a:r>
              <a:rPr lang="en-US" spc="-160" dirty="0" smtClean="0"/>
              <a:t>,</a:t>
            </a:r>
            <a:r>
              <a:rPr lang="en-US" spc="-130" dirty="0" smtClean="0"/>
              <a:t> </a:t>
            </a:r>
            <a:r>
              <a:rPr lang="en-US" spc="-114" dirty="0" smtClean="0"/>
              <a:t>respectively.</a:t>
            </a:r>
          </a:p>
          <a:p>
            <a:pPr marL="527685" indent="-514984">
              <a:lnSpc>
                <a:spcPts val="2735"/>
              </a:lnSpc>
              <a:spcBef>
                <a:spcPts val="215"/>
              </a:spcBef>
              <a:buFont typeface="Arial" panose="020B0604020202020204" pitchFamily="34" charset="0"/>
              <a:buAutoNum type="romanUcPeriod"/>
              <a:tabLst>
                <a:tab pos="527685" algn="l"/>
                <a:tab pos="528320" algn="l"/>
              </a:tabLst>
            </a:pPr>
            <a:r>
              <a:rPr lang="en-US" i="1" spc="-280" dirty="0" smtClean="0">
                <a:latin typeface="Trebuchet MS"/>
                <a:cs typeface="Trebuchet MS"/>
              </a:rPr>
              <a:t>L</a:t>
            </a:r>
            <a:r>
              <a:rPr lang="en-US" sz="2400" i="1" spc="-419" baseline="-20833" dirty="0" smtClean="0">
                <a:latin typeface="Trebuchet MS"/>
                <a:cs typeface="Trebuchet MS"/>
              </a:rPr>
              <a:t>T </a:t>
            </a:r>
            <a:r>
              <a:rPr lang="en-US" sz="2400" spc="-130" dirty="0" smtClean="0"/>
              <a:t>and </a:t>
            </a:r>
            <a:r>
              <a:rPr lang="en-US" sz="2400" i="1" spc="-175" dirty="0" smtClean="0">
                <a:latin typeface="Trebuchet MS"/>
                <a:cs typeface="Trebuchet MS"/>
              </a:rPr>
              <a:t>R</a:t>
            </a:r>
            <a:r>
              <a:rPr lang="en-US" sz="2400" i="1" spc="-262" baseline="-20833" dirty="0" smtClean="0">
                <a:latin typeface="Trebuchet MS"/>
                <a:cs typeface="Trebuchet MS"/>
              </a:rPr>
              <a:t>T </a:t>
            </a:r>
            <a:r>
              <a:rPr lang="en-US" sz="2400" spc="-125" dirty="0" smtClean="0"/>
              <a:t>are </a:t>
            </a:r>
            <a:r>
              <a:rPr lang="en-US" sz="2400" spc="-85" dirty="0" smtClean="0"/>
              <a:t>binary</a:t>
            </a:r>
            <a:r>
              <a:rPr lang="en-US" sz="2400" spc="-310" dirty="0" smtClean="0"/>
              <a:t> </a:t>
            </a:r>
            <a:r>
              <a:rPr lang="en-US" sz="2400" spc="-95" dirty="0" smtClean="0"/>
              <a:t>trees.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2434" y="3155324"/>
            <a:ext cx="8378221" cy="257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6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Represent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in C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4501427" y="2762759"/>
            <a:ext cx="7671816" cy="3593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163143" y="1096742"/>
            <a:ext cx="4743708" cy="3037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4494" y="1074716"/>
            <a:ext cx="119430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</a:rPr>
              <a:t>Traversal is a process to visit all the nodes of a tree and may print </a:t>
            </a:r>
            <a:r>
              <a:rPr lang="en-US" sz="2800" dirty="0" smtClean="0">
                <a:latin typeface="Calibri Light" panose="020F0302020204030204" pitchFamily="34" charset="0"/>
              </a:rPr>
              <a:t>their values </a:t>
            </a:r>
            <a:r>
              <a:rPr lang="en-US" sz="2800" dirty="0">
                <a:latin typeface="Calibri Light" panose="020F0302020204030204" pitchFamily="34" charset="0"/>
              </a:rPr>
              <a:t>too.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</a:rPr>
              <a:t>All </a:t>
            </a:r>
            <a:r>
              <a:rPr lang="en-US" sz="2800" dirty="0">
                <a:latin typeface="Calibri Light" panose="020F0302020204030204" pitchFamily="34" charset="0"/>
              </a:rPr>
              <a:t>nodes are connected via edges (links) we always start from the </a:t>
            </a:r>
            <a:r>
              <a:rPr lang="en-US" sz="2800" dirty="0" smtClean="0">
                <a:latin typeface="Calibri Light" panose="020F0302020204030204" pitchFamily="34" charset="0"/>
              </a:rPr>
              <a:t>root (head</a:t>
            </a:r>
            <a:r>
              <a:rPr lang="en-US" sz="2800" dirty="0">
                <a:latin typeface="Calibri Light" panose="020F0302020204030204" pitchFamily="34" charset="0"/>
              </a:rPr>
              <a:t>) node</a:t>
            </a:r>
            <a:r>
              <a:rPr lang="en-US" sz="2800" dirty="0" smtClean="0">
                <a:latin typeface="Calibri Light" panose="020F0302020204030204" pitchFamily="34" charset="0"/>
              </a:rPr>
              <a:t>.</a:t>
            </a:r>
            <a:endParaRPr lang="en-US" sz="2800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</a:rPr>
              <a:t>There </a:t>
            </a:r>
            <a:r>
              <a:rPr lang="en-US" sz="2800" dirty="0">
                <a:latin typeface="Calibri Light" panose="020F0302020204030204" pitchFamily="34" charset="0"/>
              </a:rPr>
              <a:t>are three ways which we use to traverse a tree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In-order Traversal  (</a:t>
            </a:r>
            <a:r>
              <a:rPr lang="en-US" sz="2800" dirty="0">
                <a:latin typeface="Trebuchet MS" panose="020B0603020202020204" pitchFamily="34" charset="0"/>
              </a:rPr>
              <a:t>left, root, </a:t>
            </a:r>
            <a:r>
              <a:rPr lang="en-US" sz="2800" dirty="0" smtClean="0">
                <a:latin typeface="Trebuchet MS" panose="020B0603020202020204" pitchFamily="34" charset="0"/>
              </a:rPr>
              <a:t>right</a:t>
            </a:r>
            <a:r>
              <a:rPr lang="en-US" sz="2800" dirty="0" smtClean="0">
                <a:latin typeface="Calibri Light" panose="020F0302020204030204" pitchFamily="34" charset="0"/>
              </a:rPr>
              <a:t>)</a:t>
            </a:r>
            <a:endParaRPr lang="en-US" sz="2800" dirty="0">
              <a:latin typeface="Calibri Light" panose="020F030202020403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Pre-order Traversal (</a:t>
            </a:r>
            <a:r>
              <a:rPr lang="en-US" sz="2800" dirty="0">
                <a:latin typeface="Trebuchet MS" panose="020B0603020202020204" pitchFamily="34" charset="0"/>
              </a:rPr>
              <a:t>root, left, </a:t>
            </a:r>
            <a:r>
              <a:rPr lang="en-US" sz="2800" dirty="0" smtClean="0">
                <a:latin typeface="Trebuchet MS" panose="020B0603020202020204" pitchFamily="34" charset="0"/>
              </a:rPr>
              <a:t>right</a:t>
            </a:r>
            <a:r>
              <a:rPr lang="en-US" sz="2800" dirty="0" smtClean="0">
                <a:latin typeface="Calibri Light" panose="020F0302020204030204" pitchFamily="34" charset="0"/>
              </a:rPr>
              <a:t>)</a:t>
            </a:r>
            <a:endParaRPr lang="en-US" sz="2800" dirty="0">
              <a:latin typeface="Calibri Light" panose="020F030202020403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Post-order Traversal (</a:t>
            </a:r>
            <a:r>
              <a:rPr lang="en-US" sz="2800" dirty="0">
                <a:latin typeface="Trebuchet MS" panose="020B0603020202020204" pitchFamily="34" charset="0"/>
              </a:rPr>
              <a:t>left, right, </a:t>
            </a:r>
            <a:r>
              <a:rPr lang="en-US" sz="2800" dirty="0" smtClean="0">
                <a:latin typeface="Trebuchet MS" panose="020B0603020202020204" pitchFamily="34" charset="0"/>
              </a:rPr>
              <a:t>root</a:t>
            </a:r>
            <a:r>
              <a:rPr lang="en-US" sz="2800" dirty="0" smtClean="0">
                <a:latin typeface="Calibri Light" panose="020F0302020204030204" pitchFamily="34" charset="0"/>
              </a:rPr>
              <a:t>)</a:t>
            </a:r>
            <a:endParaRPr lang="en-US" sz="2800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</a:rPr>
              <a:t>Generally we traverse a tree to search or locate given item or </a:t>
            </a:r>
            <a:r>
              <a:rPr lang="en-US" sz="2800" dirty="0" smtClean="0">
                <a:latin typeface="Calibri Light" panose="020F0302020204030204" pitchFamily="34" charset="0"/>
              </a:rPr>
              <a:t>value </a:t>
            </a:r>
            <a:r>
              <a:rPr lang="en-US" sz="2800" dirty="0">
                <a:latin typeface="Calibri Light" panose="020F0302020204030204" pitchFamily="34" charset="0"/>
              </a:rPr>
              <a:t>in the </a:t>
            </a:r>
            <a:r>
              <a:rPr lang="en-US" sz="2800" dirty="0" smtClean="0">
                <a:latin typeface="Calibri Light" panose="020F0302020204030204" pitchFamily="34" charset="0"/>
              </a:rPr>
              <a:t>tree or </a:t>
            </a:r>
            <a:r>
              <a:rPr lang="en-US" sz="2800" dirty="0">
                <a:latin typeface="Calibri Light" panose="020F0302020204030204" pitchFamily="34" charset="0"/>
              </a:rPr>
              <a:t>to print all the values it contains.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11632" y="1024916"/>
            <a:ext cx="93604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 smtClean="0"/>
              <a:t>Pre-order, </a:t>
            </a:r>
            <a:r>
              <a:rPr lang="en-US" spc="-165" smtClean="0"/>
              <a:t>In-order,</a:t>
            </a:r>
            <a:r>
              <a:rPr lang="en-US" spc="-330" smtClean="0"/>
              <a:t> </a:t>
            </a:r>
            <a:r>
              <a:rPr lang="en-US" spc="-185" smtClean="0"/>
              <a:t>Post-order</a:t>
            </a:r>
            <a:endParaRPr lang="en-US" spc="-185" dirty="0"/>
          </a:p>
        </p:txBody>
      </p:sp>
      <p:sp>
        <p:nvSpPr>
          <p:cNvPr id="6" name="object 3"/>
          <p:cNvSpPr txBox="1"/>
          <p:nvPr/>
        </p:nvSpPr>
        <p:spPr>
          <a:xfrm>
            <a:off x="543452" y="1970018"/>
            <a:ext cx="4711128" cy="44730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Pre-order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600" spc="-145" dirty="0">
                <a:latin typeface="Arial"/>
                <a:cs typeface="Arial"/>
              </a:rPr>
              <a:t>&lt;</a:t>
            </a:r>
            <a:r>
              <a:rPr sz="3600" spc="-14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3600" spc="-145" dirty="0">
                <a:latin typeface="Arial"/>
                <a:cs typeface="Arial"/>
              </a:rPr>
              <a:t>&gt;&lt;left&gt;&lt;right&gt;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85" dirty="0">
                <a:latin typeface="Arial"/>
                <a:cs typeface="Arial"/>
              </a:rPr>
              <a:t>In-order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600" spc="-145" dirty="0">
                <a:latin typeface="Arial"/>
                <a:cs typeface="Arial"/>
              </a:rPr>
              <a:t>&lt;left&gt;&lt;</a:t>
            </a:r>
            <a:r>
              <a:rPr sz="3600" spc="-14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3600" spc="-145" dirty="0">
                <a:latin typeface="Arial"/>
                <a:cs typeface="Arial"/>
              </a:rPr>
              <a:t>&gt;&lt;right&gt;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Post-order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600" spc="-145" dirty="0">
                <a:latin typeface="Arial"/>
                <a:cs typeface="Arial"/>
              </a:rPr>
              <a:t>&lt;left&gt;&lt;right&gt;&lt;</a:t>
            </a:r>
            <a:r>
              <a:rPr sz="3600" spc="-14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3600" spc="-145" dirty="0">
                <a:latin typeface="Arial"/>
                <a:cs typeface="Arial"/>
              </a:rPr>
              <a:t>&gt;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4298174" y="1817657"/>
            <a:ext cx="7671816" cy="3593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9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Pre-Order 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144207" y="881300"/>
            <a:ext cx="11209593" cy="166455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85" dirty="0" smtClean="0">
                <a:latin typeface="Arial"/>
                <a:cs typeface="Arial"/>
              </a:rPr>
              <a:t>pre</a:t>
            </a:r>
            <a:r>
              <a:rPr lang="en-US" sz="2800" spc="-85" dirty="0" smtClean="0">
                <a:latin typeface="Arial"/>
                <a:cs typeface="Arial"/>
              </a:rPr>
              <a:t>-</a:t>
            </a:r>
            <a:r>
              <a:rPr sz="2800" spc="-85" dirty="0" smtClean="0">
                <a:latin typeface="Arial"/>
                <a:cs typeface="Arial"/>
              </a:rPr>
              <a:t>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nonempty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defined </a:t>
            </a:r>
            <a:r>
              <a:rPr sz="2800" spc="-280" dirty="0">
                <a:latin typeface="Arial"/>
                <a:cs typeface="Arial"/>
              </a:rPr>
              <a:t>as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Visit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preorder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preorder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825585" y="2882835"/>
            <a:ext cx="6503315" cy="3607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9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Pre-Order 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75416" y="814303"/>
            <a:ext cx="93549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80" dirty="0" smtClean="0"/>
              <a:t>Pre-order</a:t>
            </a:r>
            <a:r>
              <a:rPr lang="en-US" spc="-310" dirty="0" smtClean="0"/>
              <a:t> </a:t>
            </a:r>
            <a:r>
              <a:rPr lang="en-US" spc="-275" dirty="0" err="1" smtClean="0"/>
              <a:t>Pseudocode</a:t>
            </a:r>
            <a:endParaRPr lang="en-US" spc="-275" dirty="0"/>
          </a:p>
        </p:txBody>
      </p:sp>
      <p:sp>
        <p:nvSpPr>
          <p:cNvPr id="5" name="object 3"/>
          <p:cNvSpPr txBox="1"/>
          <p:nvPr/>
        </p:nvSpPr>
        <p:spPr>
          <a:xfrm>
            <a:off x="175416" y="1668462"/>
            <a:ext cx="3592195" cy="48704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11150" marR="1608455" indent="-299085">
              <a:lnSpc>
                <a:spcPct val="102099"/>
              </a:lnSpc>
              <a:spcBef>
                <a:spcPts val="35"/>
              </a:spcBef>
            </a:pPr>
            <a:r>
              <a:rPr sz="2600" spc="-55" dirty="0">
                <a:latin typeface="Arial"/>
                <a:cs typeface="Arial"/>
              </a:rPr>
              <a:t>struct </a:t>
            </a:r>
            <a:r>
              <a:rPr sz="2600" spc="-150" dirty="0">
                <a:latin typeface="Arial"/>
                <a:cs typeface="Arial"/>
              </a:rPr>
              <a:t>Node{  </a:t>
            </a:r>
            <a:r>
              <a:rPr sz="2600" spc="-125" dirty="0">
                <a:latin typeface="Arial"/>
                <a:cs typeface="Arial"/>
              </a:rPr>
              <a:t>char </a:t>
            </a:r>
            <a:r>
              <a:rPr sz="2600" spc="-105" dirty="0">
                <a:latin typeface="Arial"/>
                <a:cs typeface="Arial"/>
              </a:rPr>
              <a:t>data;  </a:t>
            </a:r>
            <a:r>
              <a:rPr sz="2600" spc="-145" dirty="0">
                <a:latin typeface="Arial"/>
                <a:cs typeface="Arial"/>
              </a:rPr>
              <a:t>Node </a:t>
            </a:r>
            <a:r>
              <a:rPr sz="2600" spc="35" dirty="0">
                <a:latin typeface="Arial"/>
                <a:cs typeface="Arial"/>
              </a:rPr>
              <a:t>*left;  </a:t>
            </a:r>
            <a:r>
              <a:rPr sz="2600" spc="-145" dirty="0">
                <a:latin typeface="Arial"/>
                <a:cs typeface="Arial"/>
              </a:rPr>
              <a:t>Node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*right;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void </a:t>
            </a:r>
            <a:r>
              <a:rPr sz="2600" spc="-130" dirty="0">
                <a:latin typeface="Arial"/>
                <a:cs typeface="Arial"/>
              </a:rPr>
              <a:t>Preorder(Node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*root)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9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  <a:p>
            <a:pPr marL="311150" marR="5080">
              <a:lnSpc>
                <a:spcPct val="101899"/>
              </a:lnSpc>
              <a:spcBef>
                <a:spcPts val="5"/>
              </a:spcBef>
            </a:pPr>
            <a:r>
              <a:rPr sz="2600" spc="25" dirty="0">
                <a:latin typeface="Arial"/>
                <a:cs typeface="Arial"/>
              </a:rPr>
              <a:t>if </a:t>
            </a:r>
            <a:r>
              <a:rPr sz="2600" spc="-160" dirty="0">
                <a:latin typeface="Arial"/>
                <a:cs typeface="Arial"/>
              </a:rPr>
              <a:t>(root==NULL) </a:t>
            </a:r>
            <a:r>
              <a:rPr sz="2600" spc="-35" dirty="0">
                <a:latin typeface="Arial"/>
                <a:cs typeface="Arial"/>
              </a:rPr>
              <a:t>return;  </a:t>
            </a:r>
            <a:r>
              <a:rPr sz="2600" dirty="0">
                <a:latin typeface="Arial"/>
                <a:cs typeface="Arial"/>
              </a:rPr>
              <a:t>printf </a:t>
            </a:r>
            <a:r>
              <a:rPr sz="2600" spc="-120" dirty="0">
                <a:latin typeface="Arial"/>
                <a:cs typeface="Arial"/>
              </a:rPr>
              <a:t>(“%c”,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root-&gt;data);</a:t>
            </a:r>
            <a:endParaRPr sz="2600" dirty="0">
              <a:latin typeface="Arial"/>
              <a:cs typeface="Arial"/>
            </a:endParaRPr>
          </a:p>
          <a:p>
            <a:pPr marL="311150" marR="371475">
              <a:lnSpc>
                <a:spcPct val="101899"/>
              </a:lnSpc>
              <a:spcBef>
                <a:spcPts val="10"/>
              </a:spcBef>
            </a:pPr>
            <a:r>
              <a:rPr sz="2600" spc="-75" dirty="0">
                <a:latin typeface="Arial"/>
                <a:cs typeface="Arial"/>
              </a:rPr>
              <a:t>Preorder(root-&gt;left);  </a:t>
            </a:r>
            <a:r>
              <a:rPr sz="2600" spc="-80" dirty="0">
                <a:latin typeface="Arial"/>
                <a:cs typeface="Arial"/>
              </a:rPr>
              <a:t>Preorder(root-&gt;right);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808372" y="1390918"/>
            <a:ext cx="6200279" cy="434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7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In-Order 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18941" y="592300"/>
            <a:ext cx="38418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5" dirty="0" smtClean="0"/>
              <a:t>In-order</a:t>
            </a:r>
            <a:r>
              <a:rPr lang="en-US" spc="-320" dirty="0" smtClean="0"/>
              <a:t> </a:t>
            </a:r>
            <a:r>
              <a:rPr lang="en-US" spc="-185" dirty="0" smtClean="0"/>
              <a:t>traversal</a:t>
            </a:r>
            <a:endParaRPr lang="en-US" spc="-185" dirty="0"/>
          </a:p>
        </p:txBody>
      </p:sp>
      <p:sp>
        <p:nvSpPr>
          <p:cNvPr id="6" name="object 3"/>
          <p:cNvSpPr txBox="1"/>
          <p:nvPr/>
        </p:nvSpPr>
        <p:spPr>
          <a:xfrm>
            <a:off x="218941" y="1400683"/>
            <a:ext cx="10168255" cy="1670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nonempty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defined </a:t>
            </a:r>
            <a:r>
              <a:rPr sz="2800" spc="-280" dirty="0">
                <a:latin typeface="Arial"/>
                <a:cs typeface="Arial"/>
              </a:rPr>
              <a:t>as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in-order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Visit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inorder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18940" y="3870868"/>
            <a:ext cx="5420281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45" dirty="0">
                <a:latin typeface="Arial"/>
                <a:cs typeface="Arial"/>
              </a:rPr>
              <a:t>outp 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given </a:t>
            </a:r>
            <a:r>
              <a:rPr sz="2800" spc="-60" dirty="0">
                <a:latin typeface="Arial"/>
                <a:cs typeface="Arial"/>
              </a:rPr>
              <a:t>tree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is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2985"/>
              </a:lnSpc>
            </a:pPr>
            <a:r>
              <a:rPr sz="2800" spc="-280" dirty="0">
                <a:latin typeface="Arial"/>
                <a:cs typeface="Arial"/>
              </a:rPr>
              <a:t>H </a:t>
            </a:r>
            <a:r>
              <a:rPr sz="2800" spc="-305" dirty="0">
                <a:latin typeface="Arial"/>
                <a:cs typeface="Arial"/>
              </a:rPr>
              <a:t>D </a:t>
            </a:r>
            <a:r>
              <a:rPr sz="2800" spc="-75" dirty="0">
                <a:latin typeface="Arial"/>
                <a:cs typeface="Arial"/>
              </a:rPr>
              <a:t>I </a:t>
            </a:r>
            <a:r>
              <a:rPr sz="2800" spc="-350" dirty="0">
                <a:latin typeface="Arial"/>
                <a:cs typeface="Arial"/>
              </a:rPr>
              <a:t>B </a:t>
            </a:r>
            <a:r>
              <a:rPr sz="2800" spc="-505" dirty="0">
                <a:latin typeface="Arial"/>
                <a:cs typeface="Arial"/>
              </a:rPr>
              <a:t>E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425" dirty="0">
                <a:latin typeface="Arial"/>
                <a:cs typeface="Arial"/>
              </a:rPr>
              <a:t>F </a:t>
            </a:r>
            <a:r>
              <a:rPr sz="2800" spc="-530" dirty="0">
                <a:latin typeface="Arial"/>
                <a:cs typeface="Arial"/>
              </a:rPr>
              <a:t>C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415" dirty="0">
                <a:latin typeface="Arial"/>
                <a:cs typeface="Arial"/>
              </a:rPr>
              <a:t>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5639222" y="3308603"/>
            <a:ext cx="553626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2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2880741" y="479882"/>
            <a:ext cx="6433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350" smtClean="0"/>
              <a:t>So </a:t>
            </a:r>
            <a:r>
              <a:rPr lang="en-US" sz="2800" spc="-80" smtClean="0"/>
              <a:t>far </a:t>
            </a:r>
            <a:r>
              <a:rPr lang="en-US" sz="2800" spc="-150" smtClean="0"/>
              <a:t>we </a:t>
            </a:r>
            <a:r>
              <a:rPr lang="en-US" sz="2800" spc="-200" smtClean="0"/>
              <a:t>discussed </a:t>
            </a:r>
            <a:r>
              <a:rPr lang="en-US" sz="2800" spc="-160" smtClean="0"/>
              <a:t>Linear </a:t>
            </a:r>
            <a:r>
              <a:rPr lang="en-US" sz="2800" spc="-140" smtClean="0"/>
              <a:t>data </a:t>
            </a:r>
            <a:r>
              <a:rPr lang="en-US" sz="2800" spc="-114" smtClean="0"/>
              <a:t>structures</a:t>
            </a:r>
            <a:r>
              <a:rPr lang="en-US" sz="2800" spc="-380" smtClean="0"/>
              <a:t> </a:t>
            </a:r>
            <a:r>
              <a:rPr lang="en-US" sz="2800" spc="-114" smtClean="0"/>
              <a:t>like</a:t>
            </a:r>
            <a:endParaRPr lang="en-US" sz="2800"/>
          </a:p>
        </p:txBody>
      </p:sp>
      <p:sp>
        <p:nvSpPr>
          <p:cNvPr id="5" name="object 4"/>
          <p:cNvSpPr/>
          <p:nvPr/>
        </p:nvSpPr>
        <p:spPr>
          <a:xfrm>
            <a:off x="6303264" y="3675888"/>
            <a:ext cx="3744467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857379" y="4368527"/>
            <a:ext cx="1133216" cy="124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2081910" y="5758992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2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406652" y="1854200"/>
            <a:ext cx="34671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658771" y="168035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7963571" y="198515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9487571" y="168035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9792371" y="198515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1316371" y="168035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grpSp>
        <p:nvGrpSpPr>
          <p:cNvPr id="16" name="Group 36"/>
          <p:cNvGrpSpPr>
            <a:grpSpLocks/>
          </p:cNvGrpSpPr>
          <p:nvPr/>
        </p:nvGrpSpPr>
        <p:grpSpPr bwMode="auto">
          <a:xfrm>
            <a:off x="7049171" y="1680353"/>
            <a:ext cx="609600" cy="609600"/>
            <a:chOff x="1728" y="2880"/>
            <a:chExt cx="384" cy="384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829971" y="167400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6134771" y="198515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5763296" y="236615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8877971" y="1680353"/>
            <a:ext cx="609600" cy="609600"/>
            <a:chOff x="1728" y="2880"/>
            <a:chExt cx="384" cy="384"/>
          </a:xfrm>
        </p:grpSpPr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10706771" y="1680353"/>
            <a:ext cx="609600" cy="609600"/>
            <a:chOff x="1728" y="2880"/>
            <a:chExt cx="384" cy="384"/>
          </a:xfrm>
        </p:grpSpPr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1399518" y="1813643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24021" y="1093734"/>
            <a:ext cx="116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Linked </a:t>
            </a:r>
            <a:r>
              <a:rPr lang="en-US" altLang="zh-CN" dirty="0">
                <a:ea typeface="宋体" panose="02010600030101010101" pitchFamily="2" charset="-122"/>
              </a:rPr>
              <a:t>list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8750" y="6169580"/>
            <a:ext cx="527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is represented in single level (Linear fashion).</a:t>
            </a:r>
          </a:p>
        </p:txBody>
      </p:sp>
    </p:spTree>
    <p:extLst>
      <p:ext uri="{BB962C8B-B14F-4D97-AF65-F5344CB8AC3E}">
        <p14:creationId xmlns:p14="http://schemas.microsoft.com/office/powerpoint/2010/main" val="2361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In-Order 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0" y="769746"/>
            <a:ext cx="63155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5" dirty="0" smtClean="0"/>
              <a:t>In-order</a:t>
            </a:r>
            <a:r>
              <a:rPr lang="en-US" spc="-315" dirty="0" smtClean="0"/>
              <a:t> </a:t>
            </a:r>
            <a:r>
              <a:rPr lang="en-US" spc="-275" dirty="0" err="1" smtClean="0"/>
              <a:t>Pseudocode</a:t>
            </a:r>
            <a:endParaRPr lang="en-US" spc="-275" dirty="0"/>
          </a:p>
        </p:txBody>
      </p:sp>
      <p:sp>
        <p:nvSpPr>
          <p:cNvPr id="5" name="object 3"/>
          <p:cNvSpPr txBox="1"/>
          <p:nvPr/>
        </p:nvSpPr>
        <p:spPr>
          <a:xfrm>
            <a:off x="175417" y="1538479"/>
            <a:ext cx="3592195" cy="48704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11150" marR="1608455" indent="-299085">
              <a:lnSpc>
                <a:spcPct val="102099"/>
              </a:lnSpc>
              <a:spcBef>
                <a:spcPts val="35"/>
              </a:spcBef>
            </a:pPr>
            <a:r>
              <a:rPr sz="2600" spc="-55" dirty="0">
                <a:latin typeface="Arial"/>
                <a:cs typeface="Arial"/>
              </a:rPr>
              <a:t>struct </a:t>
            </a:r>
            <a:r>
              <a:rPr sz="2600" spc="-150" dirty="0">
                <a:latin typeface="Arial"/>
                <a:cs typeface="Arial"/>
              </a:rPr>
              <a:t>Node{  </a:t>
            </a:r>
            <a:r>
              <a:rPr sz="2600" spc="-125" dirty="0">
                <a:latin typeface="Arial"/>
                <a:cs typeface="Arial"/>
              </a:rPr>
              <a:t>char </a:t>
            </a:r>
            <a:r>
              <a:rPr sz="2600" spc="-105" dirty="0">
                <a:latin typeface="Arial"/>
                <a:cs typeface="Arial"/>
              </a:rPr>
              <a:t>data;  </a:t>
            </a:r>
            <a:r>
              <a:rPr sz="2600" spc="-145" dirty="0">
                <a:latin typeface="Arial"/>
                <a:cs typeface="Arial"/>
              </a:rPr>
              <a:t>Node </a:t>
            </a:r>
            <a:r>
              <a:rPr sz="2600" spc="35" dirty="0">
                <a:latin typeface="Arial"/>
                <a:cs typeface="Arial"/>
              </a:rPr>
              <a:t>*left;  </a:t>
            </a:r>
            <a:r>
              <a:rPr sz="2600" spc="-145" dirty="0">
                <a:latin typeface="Arial"/>
                <a:cs typeface="Arial"/>
              </a:rPr>
              <a:t>Node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*right;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void </a:t>
            </a:r>
            <a:r>
              <a:rPr sz="2600" spc="-105" dirty="0">
                <a:latin typeface="Arial"/>
                <a:cs typeface="Arial"/>
              </a:rPr>
              <a:t>Inorder(Node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*root)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9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  <a:p>
            <a:pPr marL="311150" marR="243840">
              <a:lnSpc>
                <a:spcPct val="101899"/>
              </a:lnSpc>
              <a:spcBef>
                <a:spcPts val="5"/>
              </a:spcBef>
            </a:pPr>
            <a:r>
              <a:rPr sz="2600" spc="25" dirty="0">
                <a:latin typeface="Arial"/>
                <a:cs typeface="Arial"/>
              </a:rPr>
              <a:t>if </a:t>
            </a:r>
            <a:r>
              <a:rPr sz="2600" spc="-160" dirty="0">
                <a:latin typeface="Arial"/>
                <a:cs typeface="Arial"/>
              </a:rPr>
              <a:t>(root==NULL)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return;  </a:t>
            </a:r>
            <a:r>
              <a:rPr sz="2600" spc="-60" dirty="0">
                <a:latin typeface="Arial"/>
                <a:cs typeface="Arial"/>
              </a:rPr>
              <a:t>Inorder(root-&gt;left);</a:t>
            </a:r>
            <a:endParaRPr sz="2600" dirty="0">
              <a:latin typeface="Arial"/>
              <a:cs typeface="Arial"/>
            </a:endParaRPr>
          </a:p>
          <a:p>
            <a:pPr marL="311150" marR="5080">
              <a:lnSpc>
                <a:spcPct val="101899"/>
              </a:lnSpc>
              <a:spcBef>
                <a:spcPts val="10"/>
              </a:spcBef>
            </a:pPr>
            <a:r>
              <a:rPr sz="2600" dirty="0">
                <a:latin typeface="Arial"/>
                <a:cs typeface="Arial"/>
              </a:rPr>
              <a:t>printf </a:t>
            </a:r>
            <a:r>
              <a:rPr sz="2600" spc="-120" dirty="0">
                <a:latin typeface="Arial"/>
                <a:cs typeface="Arial"/>
              </a:rPr>
              <a:t>(“%c”,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root-&gt;data);  </a:t>
            </a:r>
            <a:r>
              <a:rPr sz="2600" spc="-65" dirty="0">
                <a:latin typeface="Arial"/>
                <a:cs typeface="Arial"/>
              </a:rPr>
              <a:t>Inorder(root-&gt;right);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925567" y="1306659"/>
            <a:ext cx="5931408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7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Post-Order 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56330" y="782355"/>
            <a:ext cx="61535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85" dirty="0" smtClean="0"/>
              <a:t>Post-order</a:t>
            </a:r>
            <a:r>
              <a:rPr lang="en-US" spc="-330" dirty="0" smtClean="0"/>
              <a:t> </a:t>
            </a:r>
            <a:r>
              <a:rPr lang="en-US" spc="-185" dirty="0" smtClean="0"/>
              <a:t>traversal</a:t>
            </a:r>
            <a:endParaRPr lang="en-US" spc="-185" dirty="0"/>
          </a:p>
        </p:txBody>
      </p:sp>
      <p:sp>
        <p:nvSpPr>
          <p:cNvPr id="5" name="object 3"/>
          <p:cNvSpPr txBox="1"/>
          <p:nvPr/>
        </p:nvSpPr>
        <p:spPr>
          <a:xfrm>
            <a:off x="826787" y="1484896"/>
            <a:ext cx="10168255" cy="1670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nonempty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defined </a:t>
            </a:r>
            <a:r>
              <a:rPr sz="2800" spc="-280" dirty="0">
                <a:latin typeface="Arial"/>
                <a:cs typeface="Arial"/>
              </a:rPr>
              <a:t>as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post-order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post-order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Visit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26787" y="4232554"/>
            <a:ext cx="4078604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45" dirty="0">
                <a:latin typeface="Arial"/>
                <a:cs typeface="Arial"/>
              </a:rPr>
              <a:t>outp 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given </a:t>
            </a:r>
            <a:r>
              <a:rPr sz="2800" spc="-60" dirty="0">
                <a:latin typeface="Arial"/>
                <a:cs typeface="Arial"/>
              </a:rPr>
              <a:t>tree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2985"/>
              </a:lnSpc>
            </a:pPr>
            <a:r>
              <a:rPr sz="2800" spc="-280" dirty="0">
                <a:latin typeface="Arial"/>
                <a:cs typeface="Arial"/>
              </a:rPr>
              <a:t>H </a:t>
            </a:r>
            <a:r>
              <a:rPr sz="2800" spc="-75" dirty="0">
                <a:latin typeface="Arial"/>
                <a:cs typeface="Arial"/>
              </a:rPr>
              <a:t>I </a:t>
            </a:r>
            <a:r>
              <a:rPr sz="2800" spc="-305" dirty="0">
                <a:latin typeface="Arial"/>
                <a:cs typeface="Arial"/>
              </a:rPr>
              <a:t>D </a:t>
            </a:r>
            <a:r>
              <a:rPr sz="2800" spc="-505" dirty="0">
                <a:latin typeface="Arial"/>
                <a:cs typeface="Arial"/>
              </a:rPr>
              <a:t>E </a:t>
            </a:r>
            <a:r>
              <a:rPr sz="2800" spc="-350" dirty="0">
                <a:latin typeface="Arial"/>
                <a:cs typeface="Arial"/>
              </a:rPr>
              <a:t>B </a:t>
            </a:r>
            <a:r>
              <a:rPr sz="2800" spc="-425" dirty="0">
                <a:latin typeface="Arial"/>
                <a:cs typeface="Arial"/>
              </a:rPr>
              <a:t>F </a:t>
            </a:r>
            <a:r>
              <a:rPr sz="2800" spc="-415" dirty="0">
                <a:latin typeface="Arial"/>
                <a:cs typeface="Arial"/>
              </a:rPr>
              <a:t>G </a:t>
            </a:r>
            <a:r>
              <a:rPr sz="2800" spc="-530" dirty="0">
                <a:latin typeface="Arial"/>
                <a:cs typeface="Arial"/>
              </a:rPr>
              <a:t>C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5549070" y="3489985"/>
            <a:ext cx="553626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1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Post-Order Traversal </a:t>
            </a:r>
            <a:r>
              <a:rPr lang="en-US" sz="3200" spc="-200" dirty="0" smtClean="0"/>
              <a:t>Binary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-18757" y="891380"/>
            <a:ext cx="65731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85" dirty="0" smtClean="0"/>
              <a:t>Post-order</a:t>
            </a:r>
            <a:r>
              <a:rPr lang="en-US" spc="-325" dirty="0" smtClean="0"/>
              <a:t> </a:t>
            </a:r>
            <a:r>
              <a:rPr lang="en-US" spc="-275" dirty="0" err="1" smtClean="0"/>
              <a:t>Pseudocode</a:t>
            </a:r>
            <a:endParaRPr lang="en-US" spc="-275" dirty="0"/>
          </a:p>
        </p:txBody>
      </p:sp>
      <p:sp>
        <p:nvSpPr>
          <p:cNvPr id="5" name="object 3"/>
          <p:cNvSpPr txBox="1"/>
          <p:nvPr/>
        </p:nvSpPr>
        <p:spPr>
          <a:xfrm>
            <a:off x="368600" y="1851025"/>
            <a:ext cx="3648710" cy="48704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11150" marR="1664970" indent="-299085">
              <a:lnSpc>
                <a:spcPct val="102099"/>
              </a:lnSpc>
              <a:spcBef>
                <a:spcPts val="35"/>
              </a:spcBef>
            </a:pPr>
            <a:r>
              <a:rPr sz="2600" spc="-55" dirty="0">
                <a:latin typeface="Arial"/>
                <a:cs typeface="Arial"/>
              </a:rPr>
              <a:t>struct </a:t>
            </a:r>
            <a:r>
              <a:rPr sz="2600" spc="-150" dirty="0">
                <a:latin typeface="Arial"/>
                <a:cs typeface="Arial"/>
              </a:rPr>
              <a:t>Node{  </a:t>
            </a:r>
            <a:r>
              <a:rPr sz="2600" spc="-125" dirty="0">
                <a:latin typeface="Arial"/>
                <a:cs typeface="Arial"/>
              </a:rPr>
              <a:t>char </a:t>
            </a:r>
            <a:r>
              <a:rPr sz="2600" spc="-105" dirty="0">
                <a:latin typeface="Arial"/>
                <a:cs typeface="Arial"/>
              </a:rPr>
              <a:t>data;  </a:t>
            </a:r>
            <a:r>
              <a:rPr sz="2600" spc="-145" dirty="0">
                <a:latin typeface="Arial"/>
                <a:cs typeface="Arial"/>
              </a:rPr>
              <a:t>Node </a:t>
            </a:r>
            <a:r>
              <a:rPr sz="2600" spc="35" dirty="0">
                <a:latin typeface="Arial"/>
                <a:cs typeface="Arial"/>
              </a:rPr>
              <a:t>*left;  </a:t>
            </a:r>
            <a:r>
              <a:rPr sz="2600" spc="-145" dirty="0">
                <a:latin typeface="Arial"/>
                <a:cs typeface="Arial"/>
              </a:rPr>
              <a:t>Node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*right;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void </a:t>
            </a:r>
            <a:r>
              <a:rPr sz="2600" spc="-135" dirty="0">
                <a:latin typeface="Arial"/>
                <a:cs typeface="Arial"/>
              </a:rPr>
              <a:t>Postorder(Node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*root)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9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  <a:p>
            <a:pPr marL="311150" marR="300355">
              <a:lnSpc>
                <a:spcPct val="101899"/>
              </a:lnSpc>
              <a:spcBef>
                <a:spcPts val="5"/>
              </a:spcBef>
            </a:pPr>
            <a:r>
              <a:rPr sz="2600" spc="25" dirty="0">
                <a:latin typeface="Arial"/>
                <a:cs typeface="Arial"/>
              </a:rPr>
              <a:t>if </a:t>
            </a:r>
            <a:r>
              <a:rPr sz="2600" spc="-160" dirty="0">
                <a:latin typeface="Arial"/>
                <a:cs typeface="Arial"/>
              </a:rPr>
              <a:t>(root==NULL)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return;  </a:t>
            </a:r>
            <a:r>
              <a:rPr sz="2600" spc="-80" dirty="0">
                <a:latin typeface="Arial"/>
                <a:cs typeface="Arial"/>
              </a:rPr>
              <a:t>Postorder(root-&gt;left);</a:t>
            </a:r>
            <a:endParaRPr sz="2600" dirty="0">
              <a:latin typeface="Arial"/>
              <a:cs typeface="Arial"/>
            </a:endParaRPr>
          </a:p>
          <a:p>
            <a:pPr marL="311150" marR="60960">
              <a:lnSpc>
                <a:spcPct val="101899"/>
              </a:lnSpc>
              <a:spcBef>
                <a:spcPts val="10"/>
              </a:spcBef>
            </a:pPr>
            <a:r>
              <a:rPr sz="2600" spc="-85" dirty="0">
                <a:latin typeface="Arial"/>
                <a:cs typeface="Arial"/>
              </a:rPr>
              <a:t>Postorder(root-&gt;right);  </a:t>
            </a:r>
            <a:r>
              <a:rPr sz="2600" dirty="0">
                <a:latin typeface="Arial"/>
                <a:cs typeface="Arial"/>
              </a:rPr>
              <a:t>printf </a:t>
            </a:r>
            <a:r>
              <a:rPr sz="2600" spc="-120" dirty="0">
                <a:latin typeface="Arial"/>
                <a:cs typeface="Arial"/>
              </a:rPr>
              <a:t>(“%c”,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root-&gt;data);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874051" y="1538479"/>
            <a:ext cx="5931408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6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Arithmetic Expression Using BT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375150" y="1768475"/>
            <a:ext cx="571500" cy="569913"/>
            <a:chOff x="2664" y="1090"/>
            <a:chExt cx="360" cy="35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763963" y="2671763"/>
            <a:ext cx="571500" cy="569912"/>
            <a:chOff x="2279" y="1659"/>
            <a:chExt cx="360" cy="359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4146550" y="2327275"/>
            <a:ext cx="34131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755775" y="5373688"/>
            <a:ext cx="571500" cy="569912"/>
            <a:chOff x="1014" y="3361"/>
            <a:chExt cx="360" cy="359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2071688" y="5027613"/>
            <a:ext cx="439737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3079750" y="3586163"/>
            <a:ext cx="571500" cy="569912"/>
            <a:chOff x="1848" y="2235"/>
            <a:chExt cx="360" cy="359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2400300" y="4502150"/>
            <a:ext cx="571500" cy="569913"/>
            <a:chOff x="1420" y="2812"/>
            <a:chExt cx="360" cy="359"/>
          </a:xfrm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/</a:t>
              </a: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3363913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684463" y="4125913"/>
            <a:ext cx="490537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5038725" y="2686050"/>
            <a:ext cx="571500" cy="569913"/>
            <a:chOff x="3082" y="1668"/>
            <a:chExt cx="360" cy="359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4375150" y="3587750"/>
            <a:ext cx="571500" cy="569913"/>
            <a:chOff x="2664" y="2236"/>
            <a:chExt cx="360" cy="359"/>
          </a:xfrm>
        </p:grpSpPr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3746500" y="4471988"/>
            <a:ext cx="571500" cy="569912"/>
            <a:chOff x="2268" y="2793"/>
            <a:chExt cx="360" cy="359"/>
          </a:xfrm>
        </p:grpSpPr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845050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181475" y="3228975"/>
            <a:ext cx="458788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3586163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3032125" y="5372100"/>
            <a:ext cx="571500" cy="569913"/>
            <a:chOff x="1818" y="3360"/>
            <a:chExt cx="360" cy="359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03399"/>
                  </a:solidFill>
                  <a:latin typeface="Times New Roman" panose="02020603050405020304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836863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516063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109788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1714500" y="5949950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155825" y="5932488"/>
            <a:ext cx="16986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2808288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3402013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006725" y="5967413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3448050" y="5949950"/>
            <a:ext cx="1698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522663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4116388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H="1">
            <a:off x="3721100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129088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4217988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4760913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H="1">
            <a:off x="4349750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4791075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4848225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5391150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4995863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5403850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7881944" y="1319556"/>
            <a:ext cx="3471855" cy="341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 sz="2400" dirty="0" err="1">
                <a:solidFill>
                  <a:srgbClr val="CC3300"/>
                </a:solidFill>
              </a:rPr>
              <a:t>inorder</a:t>
            </a:r>
            <a:r>
              <a:rPr lang="en-US" altLang="zh-TW" sz="2400" dirty="0">
                <a:solidFill>
                  <a:srgbClr val="CC3300"/>
                </a:solidFill>
              </a:rPr>
              <a:t> traversal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A / B * C * D + E</a:t>
            </a:r>
          </a:p>
          <a:p>
            <a:r>
              <a:rPr lang="en-US" altLang="zh-TW" sz="2400" dirty="0"/>
              <a:t>infix expression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rgbClr val="CC3300"/>
                </a:solidFill>
              </a:rPr>
              <a:t>preorder traversal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+ * * / A B C D E</a:t>
            </a:r>
          </a:p>
          <a:p>
            <a:r>
              <a:rPr lang="en-US" altLang="zh-TW" sz="2400" dirty="0"/>
              <a:t>prefix expression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rgbClr val="CC3300"/>
                </a:solidFill>
              </a:rPr>
              <a:t>postorder</a:t>
            </a:r>
            <a:r>
              <a:rPr lang="en-US" altLang="zh-TW" sz="2400" dirty="0">
                <a:solidFill>
                  <a:srgbClr val="CC3300"/>
                </a:solidFill>
              </a:rPr>
              <a:t> traversal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A B / C * D * E +</a:t>
            </a:r>
            <a:endParaRPr lang="en-US" altLang="zh-TW" sz="2400" dirty="0"/>
          </a:p>
          <a:p>
            <a:r>
              <a:rPr lang="en-US" altLang="zh-TW" sz="2400" dirty="0"/>
              <a:t>postfix </a:t>
            </a:r>
            <a:r>
              <a:rPr lang="en-US" altLang="zh-TW" sz="2400" dirty="0" smtClean="0"/>
              <a:t>expression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780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00" dirty="0" smtClean="0"/>
              <a:t>Basics of  </a:t>
            </a:r>
            <a:r>
              <a:rPr lang="en-US" sz="3200" spc="-200" dirty="0" smtClean="0"/>
              <a:t>Binary Search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95722" y="769746"/>
            <a:ext cx="67331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0" dirty="0" smtClean="0"/>
              <a:t>Binary </a:t>
            </a:r>
            <a:r>
              <a:rPr lang="en-US" spc="-310" dirty="0" smtClean="0"/>
              <a:t>Search</a:t>
            </a:r>
            <a:r>
              <a:rPr lang="en-US" spc="-370" dirty="0" smtClean="0"/>
              <a:t> </a:t>
            </a:r>
            <a:r>
              <a:rPr lang="en-US" spc="-375" dirty="0" smtClean="0"/>
              <a:t>Tree(BST)</a:t>
            </a:r>
            <a:endParaRPr lang="en-US" spc="-375" dirty="0"/>
          </a:p>
        </p:txBody>
      </p:sp>
      <p:sp>
        <p:nvSpPr>
          <p:cNvPr id="5" name="object 3"/>
          <p:cNvSpPr txBox="1"/>
          <p:nvPr/>
        </p:nvSpPr>
        <p:spPr>
          <a:xfrm>
            <a:off x="195721" y="1689175"/>
            <a:ext cx="11884661" cy="297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8600" algn="just">
              <a:lnSpc>
                <a:spcPct val="14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310" dirty="0">
                <a:latin typeface="Arial"/>
                <a:cs typeface="Arial"/>
              </a:rPr>
              <a:t>(BST) </a:t>
            </a:r>
            <a:r>
              <a:rPr sz="2800" spc="-170" dirty="0">
                <a:latin typeface="Arial"/>
                <a:cs typeface="Arial"/>
              </a:rPr>
              <a:t>is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55" dirty="0">
                <a:latin typeface="Arial"/>
                <a:cs typeface="Arial"/>
              </a:rPr>
              <a:t>tree </a:t>
            </a:r>
            <a:r>
              <a:rPr sz="2800" spc="-25" dirty="0">
                <a:latin typeface="Arial"/>
                <a:cs typeface="Arial"/>
              </a:rPr>
              <a:t>that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either </a:t>
            </a:r>
            <a:r>
              <a:rPr sz="2800" spc="-90" dirty="0">
                <a:latin typeface="Arial"/>
                <a:cs typeface="Arial"/>
              </a:rPr>
              <a:t>empty </a:t>
            </a:r>
            <a:r>
              <a:rPr sz="2800" spc="-35" dirty="0">
                <a:latin typeface="Arial"/>
                <a:cs typeface="Arial"/>
              </a:rPr>
              <a:t>or </a:t>
            </a:r>
            <a:r>
              <a:rPr sz="2800" spc="-65" dirty="0">
                <a:latin typeface="Arial"/>
                <a:cs typeface="Arial"/>
              </a:rPr>
              <a:t>in  </a:t>
            </a:r>
            <a:r>
              <a:rPr sz="2800" spc="-100" dirty="0">
                <a:latin typeface="Arial"/>
                <a:cs typeface="Arial"/>
              </a:rPr>
              <a:t>which </a:t>
            </a:r>
            <a:r>
              <a:rPr sz="2800" spc="-140" dirty="0">
                <a:latin typeface="Arial"/>
                <a:cs typeface="Arial"/>
              </a:rPr>
              <a:t>every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135" dirty="0">
                <a:latin typeface="Arial"/>
                <a:cs typeface="Arial"/>
              </a:rPr>
              <a:t>contains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lang="en-US" sz="2800" spc="-210" dirty="0" smtClean="0">
                <a:latin typeface="Arial"/>
                <a:cs typeface="Arial"/>
              </a:rPr>
              <a:t>value</a:t>
            </a:r>
            <a:r>
              <a:rPr sz="2800" spc="-135" dirty="0" smtClean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satisfies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following  </a:t>
            </a:r>
            <a:r>
              <a:rPr sz="2800" spc="-95" dirty="0">
                <a:latin typeface="Arial"/>
                <a:cs typeface="Arial"/>
              </a:rPr>
              <a:t>conditions: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74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All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lang="en-US" sz="2400" spc="-210" dirty="0" smtClean="0">
                <a:latin typeface="Arial"/>
                <a:cs typeface="Arial"/>
              </a:rPr>
              <a:t>value</a:t>
            </a:r>
            <a:r>
              <a:rPr sz="2400" spc="-210" dirty="0" smtClean="0">
                <a:latin typeface="Arial"/>
                <a:cs typeface="Arial"/>
              </a:rPr>
              <a:t>s</a:t>
            </a:r>
            <a:r>
              <a:rPr sz="2400" spc="185" dirty="0" smtClean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sub-tree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smaller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than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lang="en-US" sz="2400" spc="-180" dirty="0" smtClean="0">
                <a:latin typeface="Arial"/>
                <a:cs typeface="Arial"/>
              </a:rPr>
              <a:t>value</a:t>
            </a:r>
            <a:r>
              <a:rPr sz="2400" spc="200" dirty="0" smtClean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20" dirty="0" smtClean="0">
                <a:latin typeface="Arial"/>
                <a:cs typeface="Arial"/>
              </a:rPr>
              <a:t>root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sz="2400" spc="-105" dirty="0" smtClean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140000"/>
              </a:lnSpc>
              <a:spcBef>
                <a:spcPts val="490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All </a:t>
            </a:r>
            <a:r>
              <a:rPr lang="en-US" sz="2400" spc="-210" dirty="0" smtClean="0">
                <a:latin typeface="Arial"/>
                <a:cs typeface="Arial"/>
              </a:rPr>
              <a:t>value</a:t>
            </a:r>
            <a:r>
              <a:rPr sz="2400" spc="-210" dirty="0" smtClean="0">
                <a:latin typeface="Arial"/>
                <a:cs typeface="Arial"/>
              </a:rPr>
              <a:t>s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greater </a:t>
            </a:r>
            <a:r>
              <a:rPr sz="2400" spc="-65" dirty="0">
                <a:latin typeface="Arial"/>
                <a:cs typeface="Arial"/>
              </a:rPr>
              <a:t>than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lang="en-US" sz="2400" spc="-180" dirty="0" smtClean="0">
                <a:latin typeface="Arial"/>
                <a:cs typeface="Arial"/>
              </a:rPr>
              <a:t>value</a:t>
            </a:r>
            <a:r>
              <a:rPr sz="2400" spc="-180" dirty="0" smtClean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root 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660"/>
              </a:spcBef>
              <a:buChar char="•"/>
              <a:tabLst>
                <a:tab pos="699135" algn="l"/>
              </a:tabLst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right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sub-trees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again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binary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search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trees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9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200" dirty="0" smtClean="0"/>
              <a:t>				Binary </a:t>
            </a:r>
            <a:r>
              <a:rPr lang="en-US" sz="3200" spc="-200" dirty="0" smtClean="0"/>
              <a:t>Search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6812924" y="540838"/>
            <a:ext cx="4786648" cy="3966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0" y="-38637"/>
            <a:ext cx="5901806" cy="3339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1" y="3644721"/>
            <a:ext cx="6426558" cy="32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200" dirty="0" smtClean="0"/>
              <a:t>Why Binary Search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Trees?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0" y="769746"/>
            <a:ext cx="12192000" cy="221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45" dirty="0">
                <a:latin typeface="Arial"/>
                <a:cs typeface="Arial"/>
              </a:rPr>
              <a:t>Let </a:t>
            </a:r>
            <a:r>
              <a:rPr sz="2800" spc="-215" dirty="0">
                <a:latin typeface="Arial"/>
                <a:cs typeface="Arial"/>
              </a:rPr>
              <a:t>us </a:t>
            </a:r>
            <a:r>
              <a:rPr sz="2800" spc="-135" dirty="0">
                <a:latin typeface="Arial"/>
                <a:cs typeface="Arial"/>
              </a:rPr>
              <a:t>consider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problem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165" dirty="0">
                <a:latin typeface="Arial"/>
                <a:cs typeface="Arial"/>
              </a:rPr>
              <a:t>searching 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list</a:t>
            </a:r>
            <a:r>
              <a:rPr sz="2800" spc="-70" dirty="0" smtClean="0">
                <a:latin typeface="Arial"/>
                <a:cs typeface="Arial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872490" indent="-228600">
              <a:lnSpc>
                <a:spcPts val="3020"/>
              </a:lnSpc>
              <a:buChar char="•"/>
              <a:tabLst>
                <a:tab pos="241935" algn="l"/>
              </a:tabLst>
            </a:pPr>
            <a:r>
              <a:rPr sz="2800" spc="-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list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ordered </a:t>
            </a:r>
            <a:r>
              <a:rPr sz="2800" spc="-165" dirty="0">
                <a:latin typeface="Arial"/>
                <a:cs typeface="Arial"/>
              </a:rPr>
              <a:t>searching </a:t>
            </a:r>
            <a:r>
              <a:rPr sz="2800" spc="-180" dirty="0">
                <a:latin typeface="Arial"/>
                <a:cs typeface="Arial"/>
              </a:rPr>
              <a:t>becomes </a:t>
            </a:r>
            <a:r>
              <a:rPr sz="2800" spc="-110" dirty="0">
                <a:latin typeface="Arial"/>
                <a:cs typeface="Arial"/>
              </a:rPr>
              <a:t>faster </a:t>
            </a: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200" dirty="0">
                <a:latin typeface="Arial"/>
                <a:cs typeface="Arial"/>
              </a:rPr>
              <a:t>use </a:t>
            </a:r>
            <a:r>
              <a:rPr sz="2800" spc="-125" dirty="0">
                <a:latin typeface="Arial"/>
                <a:cs typeface="Arial"/>
              </a:rPr>
              <a:t>contiguous  </a:t>
            </a:r>
            <a:r>
              <a:rPr sz="2800" spc="-105" dirty="0">
                <a:latin typeface="Arial"/>
                <a:cs typeface="Arial"/>
              </a:rPr>
              <a:t>list(array</a:t>
            </a:r>
            <a:r>
              <a:rPr sz="2800" spc="-105" dirty="0" smtClean="0">
                <a:latin typeface="Arial"/>
                <a:cs typeface="Arial"/>
              </a:rPr>
              <a:t>).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14"/>
              </a:spcBef>
              <a:buChar char="•"/>
              <a:tabLst>
                <a:tab pos="241935" algn="l"/>
              </a:tabLst>
            </a:pPr>
            <a:r>
              <a:rPr sz="2800" spc="-114" dirty="0">
                <a:latin typeface="Arial"/>
                <a:cs typeface="Arial"/>
              </a:rPr>
              <a:t>But </a:t>
            </a: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145" dirty="0">
                <a:latin typeface="Arial"/>
                <a:cs typeface="Arial"/>
              </a:rPr>
              <a:t>need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200" dirty="0">
                <a:latin typeface="Arial"/>
                <a:cs typeface="Arial"/>
              </a:rPr>
              <a:t>make </a:t>
            </a:r>
            <a:r>
              <a:rPr sz="2800" spc="-210" dirty="0">
                <a:latin typeface="Arial"/>
                <a:cs typeface="Arial"/>
              </a:rPr>
              <a:t>changes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list, </a:t>
            </a:r>
            <a:r>
              <a:rPr sz="2800" spc="-185" dirty="0">
                <a:latin typeface="Arial"/>
                <a:cs typeface="Arial"/>
              </a:rPr>
              <a:t>such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90" dirty="0">
                <a:latin typeface="Arial"/>
                <a:cs typeface="Arial"/>
              </a:rPr>
              <a:t>inserting </a:t>
            </a:r>
            <a:r>
              <a:rPr sz="2800" spc="-125" dirty="0">
                <a:latin typeface="Arial"/>
                <a:cs typeface="Arial"/>
              </a:rPr>
              <a:t>new  </a:t>
            </a:r>
            <a:r>
              <a:rPr sz="2800" spc="-95" dirty="0">
                <a:latin typeface="Arial"/>
                <a:cs typeface="Arial"/>
              </a:rPr>
              <a:t>entries </a:t>
            </a:r>
            <a:r>
              <a:rPr sz="2800" spc="-40" dirty="0">
                <a:latin typeface="Arial"/>
                <a:cs typeface="Arial"/>
              </a:rPr>
              <a:t>or </a:t>
            </a:r>
            <a:r>
              <a:rPr sz="2800" spc="-90" dirty="0">
                <a:latin typeface="Arial"/>
                <a:cs typeface="Arial"/>
              </a:rPr>
              <a:t>deleting </a:t>
            </a:r>
            <a:r>
              <a:rPr sz="2800" spc="-75" dirty="0">
                <a:latin typeface="Arial"/>
                <a:cs typeface="Arial"/>
              </a:rPr>
              <a:t>old </a:t>
            </a:r>
            <a:r>
              <a:rPr sz="2800" spc="-95" dirty="0">
                <a:latin typeface="Arial"/>
                <a:cs typeface="Arial"/>
              </a:rPr>
              <a:t>entries, </a:t>
            </a:r>
            <a:r>
              <a:rPr sz="2800" spc="-210" dirty="0">
                <a:latin typeface="Arial"/>
                <a:cs typeface="Arial"/>
              </a:rPr>
              <a:t>(</a:t>
            </a:r>
            <a:r>
              <a:rPr sz="2800" spc="-210" dirty="0">
                <a:solidFill>
                  <a:srgbClr val="FF0000"/>
                </a:solidFill>
                <a:latin typeface="Arial"/>
                <a:cs typeface="Arial"/>
              </a:rPr>
              <a:t>SLOWER!!!!</a:t>
            </a:r>
            <a:r>
              <a:rPr sz="2800" spc="-210" dirty="0">
                <a:latin typeface="Arial"/>
                <a:cs typeface="Arial"/>
              </a:rPr>
              <a:t>) </a:t>
            </a:r>
            <a:r>
              <a:rPr sz="2800" spc="-195" dirty="0">
                <a:latin typeface="Arial"/>
                <a:cs typeface="Arial"/>
              </a:rPr>
              <a:t>because </a:t>
            </a:r>
            <a:r>
              <a:rPr sz="2800" spc="-75" dirty="0">
                <a:latin typeface="Arial"/>
                <a:cs typeface="Arial"/>
              </a:rPr>
              <a:t>insertion </a:t>
            </a:r>
            <a:r>
              <a:rPr sz="2800" spc="-155" dirty="0">
                <a:latin typeface="Arial"/>
                <a:cs typeface="Arial"/>
              </a:rPr>
              <a:t>and  </a:t>
            </a:r>
            <a:r>
              <a:rPr sz="2800" spc="-70" dirty="0">
                <a:latin typeface="Arial"/>
                <a:cs typeface="Arial"/>
              </a:rPr>
              <a:t>deletion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contiguous </a:t>
            </a:r>
            <a:r>
              <a:rPr sz="2800" spc="-65" dirty="0">
                <a:latin typeface="Arial"/>
                <a:cs typeface="Arial"/>
              </a:rPr>
              <a:t>list </a:t>
            </a:r>
            <a:r>
              <a:rPr sz="2800" spc="-120" dirty="0">
                <a:latin typeface="Arial"/>
                <a:cs typeface="Arial"/>
              </a:rPr>
              <a:t>requires </a:t>
            </a:r>
            <a:r>
              <a:rPr sz="2800" spc="-130" dirty="0">
                <a:latin typeface="Arial"/>
                <a:cs typeface="Arial"/>
              </a:rPr>
              <a:t>moving </a:t>
            </a:r>
            <a:r>
              <a:rPr sz="2800" spc="-175" dirty="0">
                <a:latin typeface="Arial"/>
                <a:cs typeface="Arial"/>
              </a:rPr>
              <a:t>many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entries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every  </a:t>
            </a:r>
            <a:r>
              <a:rPr sz="2800" spc="-55" dirty="0">
                <a:latin typeface="Arial"/>
                <a:cs typeface="Arial"/>
              </a:rPr>
              <a:t>time.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-18756" y="3140085"/>
            <a:ext cx="12192000" cy="32162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082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355" dirty="0">
                <a:latin typeface="Arial"/>
                <a:cs typeface="Arial"/>
              </a:rPr>
              <a:t>So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200" dirty="0">
                <a:latin typeface="Arial"/>
                <a:cs typeface="Arial"/>
              </a:rPr>
              <a:t>may </a:t>
            </a:r>
            <a:r>
              <a:rPr sz="2800" spc="-50" dirty="0">
                <a:latin typeface="Arial"/>
                <a:cs typeface="Arial"/>
              </a:rPr>
              <a:t>think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using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linked </a:t>
            </a:r>
            <a:r>
              <a:rPr sz="2800" spc="-65" dirty="0">
                <a:latin typeface="Arial"/>
                <a:cs typeface="Arial"/>
              </a:rPr>
              <a:t>list </a:t>
            </a:r>
            <a:r>
              <a:rPr sz="2800" spc="-195" dirty="0">
                <a:latin typeface="Arial"/>
                <a:cs typeface="Arial"/>
              </a:rPr>
              <a:t>because </a:t>
            </a:r>
            <a:r>
              <a:rPr sz="2800" spc="65" dirty="0">
                <a:latin typeface="Arial"/>
                <a:cs typeface="Arial"/>
              </a:rPr>
              <a:t>it </a:t>
            </a:r>
            <a:r>
              <a:rPr sz="2800" spc="-85" dirty="0">
                <a:latin typeface="Arial"/>
                <a:cs typeface="Arial"/>
              </a:rPr>
              <a:t>permits </a:t>
            </a:r>
            <a:r>
              <a:rPr sz="2800" spc="-80" dirty="0">
                <a:latin typeface="Arial"/>
                <a:cs typeface="Arial"/>
              </a:rPr>
              <a:t>insertion </a:t>
            </a:r>
            <a:r>
              <a:rPr sz="2800" spc="-155" dirty="0">
                <a:latin typeface="Arial"/>
                <a:cs typeface="Arial"/>
              </a:rPr>
              <a:t>and  </a:t>
            </a:r>
            <a:r>
              <a:rPr sz="2800" spc="-70" dirty="0">
                <a:latin typeface="Arial"/>
                <a:cs typeface="Arial"/>
              </a:rPr>
              <a:t>deletion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carried </a:t>
            </a:r>
            <a:r>
              <a:rPr sz="2800" spc="-25" dirty="0">
                <a:latin typeface="Arial"/>
                <a:cs typeface="Arial"/>
              </a:rPr>
              <a:t>out</a:t>
            </a:r>
            <a:r>
              <a:rPr sz="2800" spc="-51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by </a:t>
            </a:r>
            <a:r>
              <a:rPr sz="2800" spc="-114" dirty="0">
                <a:latin typeface="Arial"/>
                <a:cs typeface="Arial"/>
              </a:rPr>
              <a:t>adjusting </a:t>
            </a:r>
            <a:r>
              <a:rPr sz="2800" spc="-100" dirty="0">
                <a:latin typeface="Arial"/>
                <a:cs typeface="Arial"/>
              </a:rPr>
              <a:t>only </a:t>
            </a:r>
            <a:r>
              <a:rPr sz="2800" spc="-95" dirty="0">
                <a:latin typeface="Arial"/>
                <a:cs typeface="Arial"/>
              </a:rPr>
              <a:t>few pointers</a:t>
            </a:r>
            <a:r>
              <a:rPr sz="2800" spc="-95" dirty="0" smtClean="0">
                <a:latin typeface="Arial"/>
                <a:cs typeface="Arial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386080" indent="-228600">
              <a:lnSpc>
                <a:spcPts val="3020"/>
              </a:lnSpc>
              <a:spcBef>
                <a:spcPts val="1820"/>
              </a:spcBef>
              <a:buChar char="•"/>
              <a:tabLst>
                <a:tab pos="241935" algn="l"/>
              </a:tabLst>
            </a:pPr>
            <a:r>
              <a:rPr sz="2800" spc="-114" dirty="0">
                <a:latin typeface="Arial"/>
                <a:cs typeface="Arial"/>
              </a:rPr>
              <a:t>But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10" dirty="0">
                <a:latin typeface="Arial"/>
                <a:cs typeface="Arial"/>
              </a:rPr>
              <a:t>n-linked </a:t>
            </a:r>
            <a:r>
              <a:rPr sz="2800" spc="-70" dirty="0">
                <a:latin typeface="Arial"/>
                <a:cs typeface="Arial"/>
              </a:rPr>
              <a:t>list, </a:t>
            </a:r>
            <a:r>
              <a:rPr sz="2800" spc="-65" dirty="0">
                <a:latin typeface="Arial"/>
                <a:cs typeface="Arial"/>
              </a:rPr>
              <a:t>there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05" dirty="0">
                <a:latin typeface="Arial"/>
                <a:cs typeface="Arial"/>
              </a:rPr>
              <a:t>no </a:t>
            </a:r>
            <a:r>
              <a:rPr sz="2800" spc="-190" dirty="0">
                <a:latin typeface="Arial"/>
                <a:cs typeface="Arial"/>
              </a:rPr>
              <a:t>way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50" dirty="0">
                <a:latin typeface="Arial"/>
                <a:cs typeface="Arial"/>
              </a:rPr>
              <a:t>move </a:t>
            </a:r>
            <a:r>
              <a:rPr sz="2800" spc="-85" dirty="0">
                <a:latin typeface="Arial"/>
                <a:cs typeface="Arial"/>
              </a:rPr>
              <a:t>through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list </a:t>
            </a:r>
            <a:r>
              <a:rPr sz="2800" spc="-45" dirty="0">
                <a:latin typeface="Arial"/>
                <a:cs typeface="Arial"/>
              </a:rPr>
              <a:t>other  </a:t>
            </a:r>
            <a:r>
              <a:rPr sz="2800" spc="-80" dirty="0">
                <a:latin typeface="Arial"/>
                <a:cs typeface="Arial"/>
              </a:rPr>
              <a:t>than </a:t>
            </a:r>
            <a:r>
              <a:rPr sz="2800" spc="-130" dirty="0">
                <a:latin typeface="Arial"/>
                <a:cs typeface="Arial"/>
              </a:rPr>
              <a:t>one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sz="2800" spc="-55" dirty="0">
                <a:latin typeface="Arial"/>
                <a:cs typeface="Arial"/>
              </a:rPr>
              <a:t>time, </a:t>
            </a:r>
            <a:r>
              <a:rPr sz="2800" spc="-50" dirty="0">
                <a:latin typeface="Arial"/>
                <a:cs typeface="Arial"/>
              </a:rPr>
              <a:t>permitting </a:t>
            </a:r>
            <a:r>
              <a:rPr sz="2800" spc="-100" dirty="0">
                <a:latin typeface="Arial"/>
                <a:cs typeface="Arial"/>
              </a:rPr>
              <a:t>only </a:t>
            </a:r>
            <a:r>
              <a:rPr sz="2800" spc="-114" dirty="0">
                <a:latin typeface="Arial"/>
                <a:cs typeface="Arial"/>
              </a:rPr>
              <a:t>sequential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access</a:t>
            </a:r>
            <a:r>
              <a:rPr sz="2800" spc="-229" dirty="0" smtClean="0">
                <a:latin typeface="Arial"/>
                <a:cs typeface="Arial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14"/>
              </a:spcBef>
              <a:buChar char="•"/>
              <a:tabLst>
                <a:tab pos="241935" algn="l"/>
              </a:tabLst>
            </a:pPr>
            <a:r>
              <a:rPr sz="2800" spc="-150" dirty="0">
                <a:latin typeface="Arial"/>
                <a:cs typeface="Arial"/>
              </a:rPr>
              <a:t>Binary </a:t>
            </a:r>
            <a:r>
              <a:rPr sz="2800" spc="-110" dirty="0">
                <a:latin typeface="Arial"/>
                <a:cs typeface="Arial"/>
              </a:rPr>
              <a:t>trees </a:t>
            </a:r>
            <a:r>
              <a:rPr sz="2800" spc="-105" dirty="0">
                <a:latin typeface="Arial"/>
                <a:cs typeface="Arial"/>
              </a:rPr>
              <a:t>provide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25" dirty="0">
                <a:latin typeface="Arial"/>
                <a:cs typeface="Arial"/>
              </a:rPr>
              <a:t>excellent </a:t>
            </a:r>
            <a:r>
              <a:rPr sz="2800" spc="-75" dirty="0">
                <a:latin typeface="Arial"/>
                <a:cs typeface="Arial"/>
              </a:rPr>
              <a:t>solution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75" dirty="0">
                <a:latin typeface="Arial"/>
                <a:cs typeface="Arial"/>
              </a:rPr>
              <a:t>this </a:t>
            </a:r>
            <a:r>
              <a:rPr sz="2800" spc="-100" dirty="0">
                <a:latin typeface="Arial"/>
                <a:cs typeface="Arial"/>
              </a:rPr>
              <a:t>problem. </a:t>
            </a:r>
            <a:r>
              <a:rPr sz="2800" spc="-280" dirty="0">
                <a:latin typeface="Arial"/>
                <a:cs typeface="Arial"/>
              </a:rPr>
              <a:t>By </a:t>
            </a:r>
            <a:r>
              <a:rPr sz="2800" spc="-150" dirty="0">
                <a:latin typeface="Arial"/>
                <a:cs typeface="Arial"/>
              </a:rPr>
              <a:t>making 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entries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an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ordered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list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nodes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binary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search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tree,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we  </a:t>
            </a:r>
            <a:r>
              <a:rPr sz="2800" spc="-40" dirty="0">
                <a:latin typeface="Arial"/>
                <a:cs typeface="Arial"/>
              </a:rPr>
              <a:t>find </a:t>
            </a:r>
            <a:r>
              <a:rPr sz="2800" spc="-20" dirty="0">
                <a:latin typeface="Arial"/>
                <a:cs typeface="Arial"/>
              </a:rPr>
              <a:t>that </a:t>
            </a:r>
            <a:r>
              <a:rPr sz="2800" spc="-140" dirty="0">
                <a:latin typeface="Arial"/>
                <a:cs typeface="Arial"/>
              </a:rPr>
              <a:t>we </a:t>
            </a:r>
            <a:r>
              <a:rPr sz="2800" spc="-195" dirty="0">
                <a:latin typeface="Arial"/>
                <a:cs typeface="Arial"/>
              </a:rPr>
              <a:t>can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30" dirty="0">
                <a:latin typeface="Arial"/>
                <a:cs typeface="Arial"/>
              </a:rPr>
              <a:t>for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lang="en-US" sz="2800" spc="-210" dirty="0" smtClean="0">
                <a:latin typeface="Arial"/>
                <a:cs typeface="Arial"/>
              </a:rPr>
              <a:t>value</a:t>
            </a:r>
            <a:r>
              <a:rPr sz="2800" spc="-210" dirty="0" smtClean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O(logn)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4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200" dirty="0" smtClean="0"/>
              <a:t>Binary Search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-18757" y="936052"/>
            <a:ext cx="12008988" cy="226215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590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55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50" dirty="0">
                <a:latin typeface="Arial"/>
                <a:cs typeface="Arial"/>
              </a:rPr>
              <a:t>basically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binary </a:t>
            </a:r>
            <a:r>
              <a:rPr sz="2800" spc="-65" dirty="0">
                <a:latin typeface="Arial"/>
                <a:cs typeface="Arial"/>
              </a:rPr>
              <a:t>tree,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therefore </a:t>
            </a:r>
            <a:r>
              <a:rPr sz="2800" spc="65" dirty="0">
                <a:latin typeface="Arial"/>
                <a:cs typeface="Arial"/>
              </a:rPr>
              <a:t>it </a:t>
            </a:r>
            <a:r>
              <a:rPr sz="2800" spc="-195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be  </a:t>
            </a:r>
            <a:r>
              <a:rPr sz="2800" spc="-135" dirty="0">
                <a:latin typeface="Arial"/>
                <a:cs typeface="Arial"/>
              </a:rPr>
              <a:t>traversed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10" dirty="0">
                <a:latin typeface="Arial"/>
                <a:cs typeface="Arial"/>
              </a:rPr>
              <a:t>inorder, </a:t>
            </a:r>
            <a:r>
              <a:rPr sz="2800" spc="-85" dirty="0">
                <a:latin typeface="Arial"/>
                <a:cs typeface="Arial"/>
              </a:rPr>
              <a:t>preorder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postorder.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spcBef>
                <a:spcPts val="1810"/>
              </a:spcBef>
              <a:buChar char="•"/>
              <a:tabLst>
                <a:tab pos="241935" algn="l"/>
              </a:tabLst>
            </a:pPr>
            <a:r>
              <a:rPr sz="2800" spc="-25" dirty="0">
                <a:latin typeface="Arial"/>
                <a:cs typeface="Arial"/>
              </a:rPr>
              <a:t>If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140" dirty="0">
                <a:latin typeface="Arial"/>
                <a:cs typeface="Arial"/>
              </a:rPr>
              <a:t>traverse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binary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55" dirty="0">
                <a:latin typeface="Arial"/>
                <a:cs typeface="Arial"/>
              </a:rPr>
              <a:t>tree in </a:t>
            </a:r>
            <a:r>
              <a:rPr sz="2800" spc="-70" dirty="0">
                <a:latin typeface="Arial"/>
                <a:cs typeface="Arial"/>
              </a:rPr>
              <a:t>inorder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20" dirty="0">
                <a:latin typeface="Arial"/>
                <a:cs typeface="Arial"/>
              </a:rPr>
              <a:t>print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identifiers  </a:t>
            </a:r>
            <a:r>
              <a:rPr sz="2800" spc="-114" dirty="0">
                <a:latin typeface="Arial"/>
                <a:cs typeface="Arial"/>
              </a:rPr>
              <a:t>contained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nodes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tree,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we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get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sorted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identifiers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  </a:t>
            </a:r>
            <a:r>
              <a:rPr sz="2800" spc="-170" dirty="0">
                <a:latin typeface="Arial"/>
                <a:cs typeface="Arial"/>
              </a:rPr>
              <a:t>ascending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order.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11784"/>
              </p:ext>
            </p:extLst>
          </p:nvPr>
        </p:nvGraphicFramePr>
        <p:xfrm>
          <a:off x="838200" y="3352820"/>
          <a:ext cx="10515600" cy="199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517525">
                <a:tc gridSpan="4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 </a:t>
                      </a:r>
                      <a:r>
                        <a:rPr sz="28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Array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Linked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List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BST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Search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O(logn)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Insert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O(1)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O(1)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O(logn)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Remove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O(logn)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95" dirty="0"/>
              <a:t>Operations </a:t>
            </a:r>
            <a:r>
              <a:rPr lang="en-US" sz="3200" spc="-140" dirty="0"/>
              <a:t>on</a:t>
            </a:r>
            <a:r>
              <a:rPr lang="en-US" sz="3200" spc="-200" dirty="0" smtClean="0"/>
              <a:t> Binary Search</a:t>
            </a:r>
            <a:r>
              <a:rPr lang="en-US" sz="3200" spc="-254" dirty="0" smtClean="0"/>
              <a:t> </a:t>
            </a:r>
            <a:r>
              <a:rPr lang="en-US" sz="3200" spc="-335" dirty="0" smtClean="0"/>
              <a:t>Trees </a:t>
            </a:r>
            <a:endParaRPr lang="en-US" sz="3200" dirty="0"/>
          </a:p>
        </p:txBody>
      </p:sp>
      <p:sp>
        <p:nvSpPr>
          <p:cNvPr id="5" name="object 3"/>
          <p:cNvSpPr txBox="1"/>
          <p:nvPr/>
        </p:nvSpPr>
        <p:spPr>
          <a:xfrm>
            <a:off x="-18757" y="906568"/>
            <a:ext cx="12192000" cy="488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Following </a:t>
            </a:r>
            <a:r>
              <a:rPr sz="2800" spc="-110" dirty="0">
                <a:latin typeface="Arial"/>
                <a:cs typeface="Arial"/>
              </a:rPr>
              <a:t>operations </a:t>
            </a:r>
            <a:r>
              <a:rPr sz="2800" spc="-200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be </a:t>
            </a:r>
            <a:r>
              <a:rPr sz="2800" spc="-125" dirty="0">
                <a:latin typeface="Arial"/>
                <a:cs typeface="Arial"/>
              </a:rPr>
              <a:t>done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5" dirty="0">
                <a:latin typeface="Arial"/>
                <a:cs typeface="Arial"/>
              </a:rPr>
              <a:t>BST: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698500" marR="97155" lvl="1" indent="-228600">
              <a:lnSpc>
                <a:spcPct val="81100"/>
              </a:lnSpc>
              <a:buChar char="•"/>
              <a:tabLst>
                <a:tab pos="699135" algn="l"/>
              </a:tabLst>
            </a:pPr>
            <a:r>
              <a:rPr sz="2800" spc="-204" dirty="0">
                <a:latin typeface="Arial"/>
                <a:cs typeface="Arial"/>
              </a:rPr>
              <a:t>Search(k, </a:t>
            </a:r>
            <a:r>
              <a:rPr sz="2800" spc="-175" dirty="0">
                <a:latin typeface="Arial"/>
                <a:cs typeface="Arial"/>
              </a:rPr>
              <a:t>T)</a:t>
            </a:r>
            <a:r>
              <a:rPr sz="2400" spc="-175" dirty="0">
                <a:latin typeface="Arial"/>
                <a:cs typeface="Arial"/>
              </a:rPr>
              <a:t>: </a:t>
            </a:r>
            <a:r>
              <a:rPr sz="2400" spc="-195" dirty="0">
                <a:latin typeface="Arial"/>
                <a:cs typeface="Arial"/>
              </a:rPr>
              <a:t>Search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80" dirty="0">
                <a:latin typeface="Arial"/>
                <a:cs typeface="Arial"/>
              </a:rPr>
              <a:t>key </a:t>
            </a:r>
            <a:r>
              <a:rPr sz="2400" spc="-145" dirty="0">
                <a:latin typeface="Arial"/>
                <a:cs typeface="Arial"/>
              </a:rPr>
              <a:t>k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320" dirty="0">
                <a:latin typeface="Arial"/>
                <a:cs typeface="Arial"/>
              </a:rPr>
              <a:t>T. </a:t>
            </a: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145" dirty="0">
                <a:latin typeface="Arial"/>
                <a:cs typeface="Arial"/>
              </a:rPr>
              <a:t>k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found </a:t>
            </a:r>
            <a:r>
              <a:rPr sz="2400" spc="-5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some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  </a:t>
            </a:r>
            <a:r>
              <a:rPr sz="2400" spc="-55" dirty="0">
                <a:latin typeface="Arial"/>
                <a:cs typeface="Arial"/>
              </a:rPr>
              <a:t>then </a:t>
            </a:r>
            <a:r>
              <a:rPr sz="2400" spc="-35" dirty="0">
                <a:latin typeface="Arial"/>
                <a:cs typeface="Arial"/>
              </a:rPr>
              <a:t>return </a:t>
            </a:r>
            <a:r>
              <a:rPr sz="2400" spc="-25" dirty="0">
                <a:latin typeface="Arial"/>
                <a:cs typeface="Arial"/>
              </a:rPr>
              <a:t>true </a:t>
            </a:r>
            <a:r>
              <a:rPr sz="2400" spc="-75" dirty="0">
                <a:latin typeface="Arial"/>
                <a:cs typeface="Arial"/>
              </a:rPr>
              <a:t>otherwise </a:t>
            </a:r>
            <a:r>
              <a:rPr sz="2400" spc="-35" dirty="0">
                <a:latin typeface="Arial"/>
                <a:cs typeface="Arial"/>
              </a:rPr>
              <a:t>return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false.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080"/>
              </a:lnSpc>
              <a:buChar char="•"/>
              <a:tabLst>
                <a:tab pos="699135" algn="l"/>
              </a:tabLst>
            </a:pPr>
            <a:r>
              <a:rPr sz="2800" spc="-114" dirty="0">
                <a:latin typeface="Arial"/>
                <a:cs typeface="Arial"/>
              </a:rPr>
              <a:t>Insert(k,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T)</a:t>
            </a:r>
            <a:r>
              <a:rPr sz="2400" spc="-170" dirty="0">
                <a:latin typeface="Arial"/>
                <a:cs typeface="Arial"/>
              </a:rPr>
              <a:t>: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Insert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new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value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info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field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5" dirty="0">
                <a:latin typeface="Arial"/>
                <a:cs typeface="Arial"/>
              </a:rPr>
              <a:t>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such</a:t>
            </a:r>
            <a:endParaRPr sz="2400" dirty="0">
              <a:latin typeface="Arial"/>
              <a:cs typeface="Arial"/>
            </a:endParaRPr>
          </a:p>
          <a:p>
            <a:pPr marL="698500">
              <a:lnSpc>
                <a:spcPts val="2600"/>
              </a:lnSpc>
            </a:pP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property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85" dirty="0">
                <a:latin typeface="Arial"/>
                <a:cs typeface="Arial"/>
              </a:rPr>
              <a:t>BST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maintained.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698500" marR="93980" lvl="1" indent="-228600">
              <a:lnSpc>
                <a:spcPct val="81100"/>
              </a:lnSpc>
              <a:spcBef>
                <a:spcPts val="5"/>
              </a:spcBef>
              <a:buChar char="•"/>
              <a:tabLst>
                <a:tab pos="699135" algn="l"/>
              </a:tabLst>
            </a:pPr>
            <a:r>
              <a:rPr sz="2800" spc="-140" dirty="0">
                <a:latin typeface="Arial"/>
                <a:cs typeface="Arial"/>
              </a:rPr>
              <a:t>Delete(k,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T)</a:t>
            </a:r>
            <a:r>
              <a:rPr sz="2400" spc="-130" dirty="0">
                <a:latin typeface="Arial"/>
                <a:cs typeface="Arial"/>
              </a:rPr>
              <a:t>:Delete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value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info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field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from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10" dirty="0">
                <a:latin typeface="Arial"/>
                <a:cs typeface="Arial"/>
              </a:rPr>
              <a:t>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such 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property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85" dirty="0">
                <a:latin typeface="Arial"/>
                <a:cs typeface="Arial"/>
              </a:rPr>
              <a:t>BST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maintained.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698500" marR="262890" lvl="1" indent="-228600">
              <a:lnSpc>
                <a:spcPct val="81100"/>
              </a:lnSpc>
              <a:spcBef>
                <a:spcPts val="5"/>
              </a:spcBef>
              <a:buChar char="•"/>
              <a:tabLst>
                <a:tab pos="699135" algn="l"/>
              </a:tabLst>
            </a:pPr>
            <a:r>
              <a:rPr sz="2800" spc="-140" dirty="0">
                <a:latin typeface="Arial"/>
                <a:cs typeface="Arial"/>
              </a:rPr>
              <a:t>FindMin(T), </a:t>
            </a:r>
            <a:r>
              <a:rPr sz="2800" spc="-175" dirty="0">
                <a:latin typeface="Arial"/>
                <a:cs typeface="Arial"/>
              </a:rPr>
              <a:t>FindMax(T)</a:t>
            </a:r>
            <a:r>
              <a:rPr sz="2400" spc="-175" dirty="0">
                <a:latin typeface="Arial"/>
                <a:cs typeface="Arial"/>
              </a:rPr>
              <a:t>: </a:t>
            </a:r>
            <a:r>
              <a:rPr sz="2400" spc="-140" dirty="0">
                <a:latin typeface="Arial"/>
                <a:cs typeface="Arial"/>
              </a:rPr>
              <a:t>Find </a:t>
            </a:r>
            <a:r>
              <a:rPr sz="2400" spc="-75" dirty="0">
                <a:latin typeface="Arial"/>
                <a:cs typeface="Arial"/>
              </a:rPr>
              <a:t>minimum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maximum </a:t>
            </a:r>
            <a:r>
              <a:rPr sz="2400" spc="-85" dirty="0">
                <a:latin typeface="Arial"/>
                <a:cs typeface="Arial"/>
              </a:rPr>
              <a:t>element </a:t>
            </a:r>
            <a:r>
              <a:rPr sz="2400" spc="-45" dirty="0">
                <a:latin typeface="Arial"/>
                <a:cs typeface="Arial"/>
              </a:rPr>
              <a:t>from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  </a:t>
            </a:r>
            <a:r>
              <a:rPr sz="2400" spc="-125" dirty="0">
                <a:latin typeface="Arial"/>
                <a:cs typeface="Arial"/>
              </a:rPr>
              <a:t>given </a:t>
            </a:r>
            <a:r>
              <a:rPr sz="2400" spc="-80" dirty="0">
                <a:latin typeface="Arial"/>
                <a:cs typeface="Arial"/>
              </a:rPr>
              <a:t>nonempty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75" dirty="0">
                <a:latin typeface="Arial"/>
                <a:cs typeface="Arial"/>
              </a:rPr>
              <a:t>BST.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5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265" dirty="0"/>
              <a:t>Searching </a:t>
            </a:r>
            <a:r>
              <a:rPr lang="en-US" sz="3200" spc="-215" dirty="0"/>
              <a:t>Through </a:t>
            </a:r>
            <a:r>
              <a:rPr lang="en-US" sz="3200" spc="-285" dirty="0"/>
              <a:t>The</a:t>
            </a:r>
            <a:r>
              <a:rPr lang="en-US" sz="3200" spc="-370" dirty="0"/>
              <a:t> </a:t>
            </a:r>
            <a:r>
              <a:rPr lang="en-US" sz="3200" spc="-590" dirty="0"/>
              <a:t>BST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-18757" y="1207442"/>
            <a:ext cx="5370490" cy="39671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800" spc="-185" dirty="0">
                <a:latin typeface="Arial"/>
                <a:cs typeface="Arial"/>
              </a:rPr>
              <a:t>Compare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target</a:t>
            </a:r>
            <a:r>
              <a:rPr sz="2800" spc="-145" dirty="0">
                <a:latin typeface="Arial"/>
                <a:cs typeface="Arial"/>
              </a:rPr>
              <a:t> value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element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root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node</a:t>
            </a:r>
            <a:endParaRPr sz="2800" dirty="0">
              <a:latin typeface="Arial"/>
              <a:cs typeface="Arial"/>
            </a:endParaRPr>
          </a:p>
          <a:p>
            <a:pPr marL="777875" lvl="1" indent="-307975">
              <a:lnSpc>
                <a:spcPct val="100000"/>
              </a:lnSpc>
              <a:spcBef>
                <a:spcPts val="245"/>
              </a:spcBef>
              <a:buFont typeface="Wingdings"/>
              <a:buChar char=""/>
              <a:tabLst>
                <a:tab pos="778510" algn="l"/>
              </a:tabLst>
            </a:pPr>
            <a:r>
              <a:rPr sz="2400" spc="-15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value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equal,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145" dirty="0">
                <a:latin typeface="Arial"/>
                <a:cs typeface="Arial"/>
              </a:rPr>
              <a:t>is successful.</a:t>
            </a:r>
            <a:endParaRPr sz="2400" dirty="0">
              <a:latin typeface="Arial"/>
              <a:cs typeface="Arial"/>
            </a:endParaRPr>
          </a:p>
          <a:p>
            <a:pPr marL="709930" lvl="1" indent="-240029">
              <a:lnSpc>
                <a:spcPct val="100000"/>
              </a:lnSpc>
              <a:spcBef>
                <a:spcPts val="220"/>
              </a:spcBef>
              <a:buFont typeface="Wingdings"/>
              <a:buChar char=""/>
              <a:tabLst>
                <a:tab pos="71056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value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65" dirty="0">
                <a:latin typeface="Arial"/>
                <a:cs typeface="Arial"/>
              </a:rPr>
              <a:t>less,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subtree.</a:t>
            </a:r>
            <a:endParaRPr sz="2400" dirty="0">
              <a:latin typeface="Arial"/>
              <a:cs typeface="Arial"/>
            </a:endParaRPr>
          </a:p>
          <a:p>
            <a:pPr marL="709930" lvl="1" indent="-240029">
              <a:lnSpc>
                <a:spcPct val="100000"/>
              </a:lnSpc>
              <a:spcBef>
                <a:spcPts val="204"/>
              </a:spcBef>
              <a:buFont typeface="Wingdings"/>
              <a:buChar char=""/>
              <a:tabLst>
                <a:tab pos="71056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value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greater,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40" dirty="0">
                <a:latin typeface="Arial"/>
                <a:cs typeface="Arial"/>
              </a:rPr>
              <a:t>the right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subtree.</a:t>
            </a:r>
            <a:endParaRPr sz="2400" dirty="0">
              <a:latin typeface="Arial"/>
              <a:cs typeface="Arial"/>
            </a:endParaRPr>
          </a:p>
          <a:p>
            <a:pPr marL="709930" lvl="1" indent="-240029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71056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subtree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empty,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35" dirty="0">
                <a:latin typeface="Arial"/>
                <a:cs typeface="Arial"/>
              </a:rPr>
              <a:t>unsuccessful.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5480521" y="897313"/>
            <a:ext cx="6500905" cy="533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4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Trees Basics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887430"/>
            <a:ext cx="64453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will be represented in multiple levels 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Now </a:t>
            </a:r>
            <a:r>
              <a:rPr lang="en-US" sz="2800" dirty="0"/>
              <a:t>we will discuss a non-linear data structure called tree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Each level contains a single data or collection of data (Linear data structures</a:t>
            </a:r>
            <a:r>
              <a:rPr lang="en-US" sz="2800" dirty="0" smtClean="0"/>
              <a:t>).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Trees </a:t>
            </a:r>
            <a:r>
              <a:rPr lang="en-US" sz="2800" dirty="0"/>
              <a:t>are mainly used to represent data containing a </a:t>
            </a:r>
            <a:r>
              <a:rPr lang="en-US" sz="2800" dirty="0" smtClean="0"/>
              <a:t>hierarchical relationship </a:t>
            </a:r>
            <a:r>
              <a:rPr lang="en-US" sz="2800" dirty="0"/>
              <a:t>between elements, for example, records, family trees </a:t>
            </a:r>
            <a:r>
              <a:rPr lang="en-US" sz="2800" dirty="0" smtClean="0"/>
              <a:t>and table </a:t>
            </a:r>
            <a:r>
              <a:rPr lang="en-US" sz="2800" dirty="0"/>
              <a:t>of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Consider a parent-child relationship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6426558" y="731110"/>
            <a:ext cx="5390882" cy="533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4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spc="-225" dirty="0">
                <a:latin typeface="Trebuchet MS"/>
                <a:cs typeface="Trebuchet MS"/>
              </a:rPr>
              <a:t>Insertion </a:t>
            </a:r>
            <a:r>
              <a:rPr lang="en-US" sz="3200" i="1" spc="-250" dirty="0">
                <a:latin typeface="Trebuchet MS"/>
                <a:cs typeface="Trebuchet MS"/>
              </a:rPr>
              <a:t>of </a:t>
            </a:r>
            <a:r>
              <a:rPr lang="en-US" sz="3200" i="1" spc="-85" dirty="0">
                <a:latin typeface="Trebuchet MS"/>
                <a:cs typeface="Trebuchet MS"/>
              </a:rPr>
              <a:t>a </a:t>
            </a:r>
            <a:r>
              <a:rPr lang="en-US" sz="3200" i="1" spc="-200" dirty="0">
                <a:latin typeface="Trebuchet MS"/>
                <a:cs typeface="Trebuchet MS"/>
              </a:rPr>
              <a:t>node </a:t>
            </a:r>
            <a:r>
              <a:rPr lang="en-US" sz="3200" i="1" spc="-240" dirty="0" smtClean="0">
                <a:latin typeface="Trebuchet MS"/>
                <a:cs typeface="Trebuchet MS"/>
              </a:rPr>
              <a:t>in </a:t>
            </a:r>
            <a:r>
              <a:rPr lang="en-US" sz="3200" i="1" spc="-850" dirty="0" smtClean="0">
                <a:latin typeface="Trebuchet MS"/>
                <a:cs typeface="Trebuchet MS"/>
              </a:rPr>
              <a:t> </a:t>
            </a:r>
            <a:r>
              <a:rPr lang="en-US" sz="3200" i="1" spc="-225" dirty="0">
                <a:latin typeface="Trebuchet MS"/>
                <a:cs typeface="Trebuchet MS"/>
              </a:rPr>
              <a:t>BST</a:t>
            </a:r>
            <a:r>
              <a:rPr lang="en-US" sz="3200" i="1" spc="-275" dirty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182843" y="951300"/>
            <a:ext cx="11742994" cy="443313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274955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935" algn="l"/>
              </a:tabLst>
            </a:pPr>
            <a:r>
              <a:rPr sz="2600" spc="-330" dirty="0">
                <a:latin typeface="Arial"/>
                <a:cs typeface="Arial"/>
              </a:rPr>
              <a:t>To </a:t>
            </a:r>
            <a:r>
              <a:rPr sz="2600" spc="-65" dirty="0">
                <a:latin typeface="Arial"/>
                <a:cs typeface="Arial"/>
              </a:rPr>
              <a:t>insert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10" dirty="0">
                <a:latin typeface="Arial"/>
                <a:cs typeface="Arial"/>
              </a:rPr>
              <a:t>new </a:t>
            </a:r>
            <a:r>
              <a:rPr sz="2600" spc="-45" dirty="0">
                <a:latin typeface="Arial"/>
                <a:cs typeface="Arial"/>
              </a:rPr>
              <a:t>item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60" dirty="0">
                <a:latin typeface="Arial"/>
                <a:cs typeface="Arial"/>
              </a:rPr>
              <a:t>tree, </a:t>
            </a:r>
            <a:r>
              <a:rPr sz="2600" spc="-125" dirty="0">
                <a:latin typeface="Arial"/>
                <a:cs typeface="Arial"/>
              </a:rPr>
              <a:t>we </a:t>
            </a:r>
            <a:r>
              <a:rPr sz="2600" spc="-100" dirty="0">
                <a:latin typeface="Arial"/>
                <a:cs typeface="Arial"/>
              </a:rPr>
              <a:t>must </a:t>
            </a:r>
            <a:r>
              <a:rPr sz="2600" spc="-35" dirty="0">
                <a:latin typeface="Arial"/>
                <a:cs typeface="Arial"/>
              </a:rPr>
              <a:t>first </a:t>
            </a:r>
            <a:r>
              <a:rPr sz="2600" spc="-70" dirty="0">
                <a:latin typeface="Arial"/>
                <a:cs typeface="Arial"/>
              </a:rPr>
              <a:t>verify </a:t>
            </a:r>
            <a:r>
              <a:rPr sz="2600" spc="-20" dirty="0">
                <a:latin typeface="Arial"/>
                <a:cs typeface="Arial"/>
              </a:rPr>
              <a:t>that </a:t>
            </a:r>
            <a:r>
              <a:rPr sz="2600" spc="-55" dirty="0">
                <a:latin typeface="Arial"/>
                <a:cs typeface="Arial"/>
              </a:rPr>
              <a:t>its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key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different  </a:t>
            </a:r>
            <a:r>
              <a:rPr sz="2600" spc="-40" dirty="0">
                <a:latin typeface="Arial"/>
                <a:cs typeface="Arial"/>
              </a:rPr>
              <a:t>from </a:t>
            </a:r>
            <a:r>
              <a:rPr sz="2600" spc="-100" dirty="0">
                <a:latin typeface="Arial"/>
                <a:cs typeface="Arial"/>
              </a:rPr>
              <a:t>those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existing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elements.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1300" marR="55244" indent="-228600">
              <a:lnSpc>
                <a:spcPct val="80000"/>
              </a:lnSpc>
              <a:spcBef>
                <a:spcPts val="1515"/>
              </a:spcBef>
              <a:buChar char="•"/>
              <a:tabLst>
                <a:tab pos="241935" algn="l"/>
              </a:tabLst>
            </a:pPr>
            <a:r>
              <a:rPr sz="2600" spc="-20" dirty="0">
                <a:latin typeface="Arial"/>
                <a:cs typeface="Arial"/>
              </a:rPr>
              <a:t>If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new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value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is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less,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than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current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node's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value, </a:t>
            </a:r>
            <a:r>
              <a:rPr sz="2600" spc="-165" dirty="0">
                <a:latin typeface="Arial"/>
                <a:cs typeface="Arial"/>
              </a:rPr>
              <a:t>go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left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subtree,  </a:t>
            </a:r>
            <a:r>
              <a:rPr sz="2600" spc="-160" dirty="0">
                <a:latin typeface="Arial"/>
                <a:cs typeface="Arial"/>
              </a:rPr>
              <a:t>else </a:t>
            </a:r>
            <a:r>
              <a:rPr sz="2600" spc="-165" dirty="0">
                <a:latin typeface="Arial"/>
                <a:cs typeface="Arial"/>
              </a:rPr>
              <a:t>go </a:t>
            </a:r>
            <a:r>
              <a:rPr sz="2600" spc="5" dirty="0">
                <a:latin typeface="Arial"/>
                <a:cs typeface="Arial"/>
              </a:rPr>
              <a:t>to </a:t>
            </a:r>
            <a:r>
              <a:rPr sz="2600" spc="-40" dirty="0">
                <a:latin typeface="Arial"/>
                <a:cs typeface="Arial"/>
              </a:rPr>
              <a:t>the right</a:t>
            </a:r>
            <a:r>
              <a:rPr sz="2600" spc="-36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subtree.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00"/>
              </a:lnSpc>
              <a:buChar char="•"/>
              <a:tabLst>
                <a:tab pos="241935" algn="l"/>
              </a:tabLst>
            </a:pPr>
            <a:r>
              <a:rPr sz="2600" spc="-114" dirty="0">
                <a:latin typeface="Arial"/>
                <a:cs typeface="Arial"/>
              </a:rPr>
              <a:t>Following </a:t>
            </a:r>
            <a:r>
              <a:rPr sz="2600" spc="-65" dirty="0">
                <a:latin typeface="Arial"/>
                <a:cs typeface="Arial"/>
              </a:rPr>
              <a:t>this </a:t>
            </a:r>
            <a:r>
              <a:rPr sz="2600" spc="-110" dirty="0">
                <a:latin typeface="Arial"/>
                <a:cs typeface="Arial"/>
              </a:rPr>
              <a:t>simple </a:t>
            </a:r>
            <a:r>
              <a:rPr sz="2600" spc="-65" dirty="0">
                <a:latin typeface="Arial"/>
                <a:cs typeface="Arial"/>
              </a:rPr>
              <a:t>rule,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70" dirty="0">
                <a:latin typeface="Arial"/>
                <a:cs typeface="Arial"/>
              </a:rPr>
              <a:t>algorithm </a:t>
            </a:r>
            <a:r>
              <a:rPr sz="2600" spc="-165" dirty="0">
                <a:latin typeface="Arial"/>
                <a:cs typeface="Arial"/>
              </a:rPr>
              <a:t>reaches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05" dirty="0">
                <a:latin typeface="Arial"/>
                <a:cs typeface="Arial"/>
              </a:rPr>
              <a:t>node, </a:t>
            </a:r>
            <a:r>
              <a:rPr sz="2600" spc="-90" dirty="0">
                <a:latin typeface="Arial"/>
                <a:cs typeface="Arial"/>
              </a:rPr>
              <a:t>which </a:t>
            </a:r>
            <a:r>
              <a:rPr sz="2600" spc="-204" dirty="0">
                <a:latin typeface="Arial"/>
                <a:cs typeface="Arial"/>
              </a:rPr>
              <a:t>has </a:t>
            </a:r>
            <a:r>
              <a:rPr sz="2600" spc="-95" dirty="0">
                <a:latin typeface="Arial"/>
                <a:cs typeface="Arial"/>
              </a:rPr>
              <a:t>no</a:t>
            </a:r>
            <a:r>
              <a:rPr sz="2600" spc="-5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left  </a:t>
            </a:r>
            <a:r>
              <a:rPr sz="2600" spc="-35" dirty="0">
                <a:latin typeface="Arial"/>
                <a:cs typeface="Arial"/>
              </a:rPr>
              <a:t>or </a:t>
            </a:r>
            <a:r>
              <a:rPr sz="2600" spc="-40" dirty="0">
                <a:latin typeface="Arial"/>
                <a:cs typeface="Arial"/>
              </a:rPr>
              <a:t>right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subtree.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1300" marR="334645" indent="-228600">
              <a:lnSpc>
                <a:spcPts val="2500"/>
              </a:lnSpc>
              <a:spcBef>
                <a:spcPts val="1500"/>
              </a:spcBef>
              <a:buChar char="•"/>
              <a:tabLst>
                <a:tab pos="241935" algn="l"/>
              </a:tabLst>
            </a:pPr>
            <a:r>
              <a:rPr sz="2600" spc="-265" dirty="0">
                <a:latin typeface="Arial"/>
                <a:cs typeface="Arial"/>
              </a:rPr>
              <a:t>By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moment </a:t>
            </a:r>
            <a:r>
              <a:rPr sz="2600" spc="-220" dirty="0">
                <a:latin typeface="Arial"/>
                <a:cs typeface="Arial"/>
              </a:rPr>
              <a:t>a </a:t>
            </a:r>
            <a:r>
              <a:rPr sz="2600" spc="-135" dirty="0">
                <a:latin typeface="Arial"/>
                <a:cs typeface="Arial"/>
              </a:rPr>
              <a:t>place </a:t>
            </a:r>
            <a:r>
              <a:rPr sz="2600" spc="-25" dirty="0">
                <a:latin typeface="Arial"/>
                <a:cs typeface="Arial"/>
              </a:rPr>
              <a:t>for </a:t>
            </a:r>
            <a:r>
              <a:rPr sz="2600" spc="-65" dirty="0">
                <a:latin typeface="Arial"/>
                <a:cs typeface="Arial"/>
              </a:rPr>
              <a:t>insertion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80" dirty="0">
                <a:latin typeface="Arial"/>
                <a:cs typeface="Arial"/>
              </a:rPr>
              <a:t>found, </a:t>
            </a:r>
            <a:r>
              <a:rPr sz="2600" spc="-120" dirty="0">
                <a:latin typeface="Arial"/>
                <a:cs typeface="Arial"/>
              </a:rPr>
              <a:t>we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240" dirty="0">
                <a:latin typeface="Arial"/>
                <a:cs typeface="Arial"/>
              </a:rPr>
              <a:t>say </a:t>
            </a:r>
            <a:r>
              <a:rPr sz="2600" spc="-25" dirty="0">
                <a:latin typeface="Arial"/>
                <a:cs typeface="Arial"/>
              </a:rPr>
              <a:t>for </a:t>
            </a:r>
            <a:r>
              <a:rPr sz="2600" spc="-130" dirty="0">
                <a:latin typeface="Arial"/>
                <a:cs typeface="Arial"/>
              </a:rPr>
              <a:t>sure, </a:t>
            </a:r>
            <a:r>
              <a:rPr sz="2600" spc="-20" dirty="0">
                <a:latin typeface="Arial"/>
                <a:cs typeface="Arial"/>
              </a:rPr>
              <a:t>that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-220" dirty="0">
                <a:latin typeface="Arial"/>
                <a:cs typeface="Arial"/>
              </a:rPr>
              <a:t>a  </a:t>
            </a:r>
            <a:r>
              <a:rPr sz="2600" spc="-110" dirty="0">
                <a:latin typeface="Arial"/>
                <a:cs typeface="Arial"/>
              </a:rPr>
              <a:t>new </a:t>
            </a:r>
            <a:r>
              <a:rPr sz="2600" spc="-135" dirty="0">
                <a:latin typeface="Arial"/>
                <a:cs typeface="Arial"/>
              </a:rPr>
              <a:t>value </a:t>
            </a:r>
            <a:r>
              <a:rPr sz="2600" spc="-204" dirty="0">
                <a:latin typeface="Arial"/>
                <a:cs typeface="Arial"/>
              </a:rPr>
              <a:t>has </a:t>
            </a:r>
            <a:r>
              <a:rPr sz="2600" spc="-95" dirty="0">
                <a:latin typeface="Arial"/>
                <a:cs typeface="Arial"/>
              </a:rPr>
              <a:t>no </a:t>
            </a:r>
            <a:r>
              <a:rPr sz="2600" spc="-90" dirty="0">
                <a:latin typeface="Arial"/>
                <a:cs typeface="Arial"/>
              </a:rPr>
              <a:t>duplicate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tree.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7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spc="-225" dirty="0" smtClean="0">
                <a:latin typeface="Trebuchet MS"/>
                <a:cs typeface="Trebuchet MS"/>
              </a:rPr>
              <a:t>Algorithm for Insertion </a:t>
            </a:r>
            <a:r>
              <a:rPr lang="en-US" sz="3200" i="1" spc="-250" dirty="0">
                <a:latin typeface="Trebuchet MS"/>
                <a:cs typeface="Trebuchet MS"/>
              </a:rPr>
              <a:t>of </a:t>
            </a:r>
            <a:r>
              <a:rPr lang="en-US" sz="3200" i="1" spc="-85" dirty="0">
                <a:latin typeface="Trebuchet MS"/>
                <a:cs typeface="Trebuchet MS"/>
              </a:rPr>
              <a:t>a </a:t>
            </a:r>
            <a:r>
              <a:rPr lang="en-US" sz="3200" i="1" spc="-200" dirty="0">
                <a:latin typeface="Trebuchet MS"/>
                <a:cs typeface="Trebuchet MS"/>
              </a:rPr>
              <a:t>node </a:t>
            </a:r>
            <a:r>
              <a:rPr lang="en-US" sz="3200" i="1" spc="-240" dirty="0" smtClean="0">
                <a:latin typeface="Trebuchet MS"/>
                <a:cs typeface="Trebuchet MS"/>
              </a:rPr>
              <a:t>in </a:t>
            </a:r>
            <a:r>
              <a:rPr lang="en-US" sz="3200" i="1" spc="-850" dirty="0" smtClean="0">
                <a:latin typeface="Trebuchet MS"/>
                <a:cs typeface="Trebuchet MS"/>
              </a:rPr>
              <a:t> </a:t>
            </a:r>
            <a:r>
              <a:rPr lang="en-US" sz="3200" i="1" spc="-225" dirty="0">
                <a:latin typeface="Trebuchet MS"/>
                <a:cs typeface="Trebuchet MS"/>
              </a:rPr>
              <a:t>BST</a:t>
            </a:r>
            <a:r>
              <a:rPr lang="en-US" sz="3200" i="1" spc="-275" dirty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172279" y="1159037"/>
            <a:ext cx="11809927" cy="43935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15" dirty="0">
                <a:latin typeface="Arial"/>
                <a:cs typeface="Arial"/>
              </a:rPr>
              <a:t>Check, </a:t>
            </a:r>
            <a:r>
              <a:rPr sz="2800" spc="-70" dirty="0">
                <a:latin typeface="Arial"/>
                <a:cs typeface="Arial"/>
              </a:rPr>
              <a:t>whether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current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new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145" dirty="0">
                <a:latin typeface="Arial"/>
                <a:cs typeface="Arial"/>
              </a:rPr>
              <a:t>are </a:t>
            </a:r>
            <a:r>
              <a:rPr sz="2800" spc="-125" dirty="0">
                <a:latin typeface="Arial"/>
                <a:cs typeface="Arial"/>
              </a:rPr>
              <a:t>equal. </a:t>
            </a:r>
            <a:r>
              <a:rPr sz="2800" spc="-25" dirty="0">
                <a:latin typeface="Arial"/>
                <a:cs typeface="Arial"/>
              </a:rPr>
              <a:t>If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so,  </a:t>
            </a:r>
            <a:r>
              <a:rPr sz="2800" spc="-105" dirty="0">
                <a:latin typeface="Arial"/>
                <a:cs typeface="Arial"/>
              </a:rPr>
              <a:t>duplicate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found.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Otherwise,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new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85" dirty="0">
                <a:latin typeface="Arial"/>
                <a:cs typeface="Arial"/>
              </a:rPr>
              <a:t>less, </a:t>
            </a:r>
            <a:r>
              <a:rPr sz="2800" spc="-80" dirty="0">
                <a:latin typeface="Arial"/>
                <a:cs typeface="Arial"/>
              </a:rPr>
              <a:t>than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node's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699135" algn="l"/>
              </a:tabLst>
            </a:pP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9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child, </a:t>
            </a:r>
            <a:r>
              <a:rPr sz="2400" spc="-125" dirty="0">
                <a:latin typeface="Arial"/>
                <a:cs typeface="Arial"/>
              </a:rPr>
              <a:t>place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65" dirty="0">
                <a:latin typeface="Arial"/>
                <a:cs typeface="Arial"/>
              </a:rPr>
              <a:t>insertion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120" dirty="0">
                <a:latin typeface="Arial"/>
                <a:cs typeface="Arial"/>
              </a:rPr>
              <a:t>been </a:t>
            </a:r>
            <a:r>
              <a:rPr sz="2400" spc="-70" dirty="0">
                <a:latin typeface="Arial"/>
                <a:cs typeface="Arial"/>
              </a:rPr>
              <a:t>found;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75" dirty="0">
                <a:latin typeface="Arial"/>
                <a:cs typeface="Arial"/>
              </a:rPr>
              <a:t>otherwise,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handle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same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algorithm.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new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40" dirty="0">
                <a:latin typeface="Arial"/>
                <a:cs typeface="Arial"/>
              </a:rPr>
              <a:t>greater, </a:t>
            </a:r>
            <a:r>
              <a:rPr sz="2800" spc="-80" dirty="0">
                <a:latin typeface="Arial"/>
                <a:cs typeface="Arial"/>
              </a:rPr>
              <a:t>than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node's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85" dirty="0">
                <a:latin typeface="Arial"/>
                <a:cs typeface="Arial"/>
              </a:rPr>
              <a:t>no </a:t>
            </a:r>
            <a:r>
              <a:rPr sz="2400" spc="-40" dirty="0">
                <a:latin typeface="Arial"/>
                <a:cs typeface="Arial"/>
              </a:rPr>
              <a:t>right </a:t>
            </a:r>
            <a:r>
              <a:rPr sz="2400" spc="-80" dirty="0">
                <a:latin typeface="Arial"/>
                <a:cs typeface="Arial"/>
              </a:rPr>
              <a:t>child, </a:t>
            </a:r>
            <a:r>
              <a:rPr sz="2400" spc="-130" dirty="0">
                <a:latin typeface="Arial"/>
                <a:cs typeface="Arial"/>
              </a:rPr>
              <a:t>place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insertion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120" dirty="0">
                <a:latin typeface="Arial"/>
                <a:cs typeface="Arial"/>
              </a:rPr>
              <a:t>been </a:t>
            </a:r>
            <a:r>
              <a:rPr sz="2400" spc="-70" dirty="0">
                <a:latin typeface="Arial"/>
                <a:cs typeface="Arial"/>
              </a:rPr>
              <a:t>found;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75" dirty="0">
                <a:latin typeface="Arial"/>
                <a:cs typeface="Arial"/>
              </a:rPr>
              <a:t>otherwise,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handle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same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algorithm.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0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431291" y="365759"/>
            <a:ext cx="2868168" cy="2318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3657600" y="365759"/>
            <a:ext cx="2907792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6923531" y="242315"/>
            <a:ext cx="3749039" cy="2564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877567" y="3230879"/>
            <a:ext cx="4322063" cy="2578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6458711" y="3230879"/>
            <a:ext cx="3389376" cy="2409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1676232" y="820219"/>
            <a:ext cx="7614774" cy="5203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7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65" dirty="0"/>
              <a:t>Deleting </a:t>
            </a:r>
            <a:r>
              <a:rPr lang="en-US" sz="3200" spc="-175" dirty="0" smtClean="0"/>
              <a:t> </a:t>
            </a:r>
            <a:r>
              <a:rPr lang="en-US" sz="3200" i="1" spc="-85" dirty="0" smtClean="0">
                <a:latin typeface="Trebuchet MS"/>
                <a:cs typeface="Trebuchet MS"/>
              </a:rPr>
              <a:t>a </a:t>
            </a:r>
            <a:r>
              <a:rPr lang="en-US" sz="3200" i="1" spc="-200" dirty="0">
                <a:latin typeface="Trebuchet MS"/>
                <a:cs typeface="Trebuchet MS"/>
              </a:rPr>
              <a:t>node </a:t>
            </a:r>
            <a:r>
              <a:rPr lang="en-US" sz="3200" i="1" spc="-240" dirty="0" smtClean="0">
                <a:latin typeface="Trebuchet MS"/>
                <a:cs typeface="Trebuchet MS"/>
              </a:rPr>
              <a:t>in </a:t>
            </a:r>
            <a:r>
              <a:rPr lang="en-US" sz="3200" i="1" spc="-850" dirty="0" smtClean="0">
                <a:latin typeface="Trebuchet MS"/>
                <a:cs typeface="Trebuchet MS"/>
              </a:rPr>
              <a:t> </a:t>
            </a:r>
            <a:r>
              <a:rPr lang="en-US" sz="3200" i="1" spc="-225" dirty="0">
                <a:latin typeface="Trebuchet MS"/>
                <a:cs typeface="Trebuchet MS"/>
              </a:rPr>
              <a:t>BST</a:t>
            </a:r>
            <a:r>
              <a:rPr lang="en-US" sz="3200" i="1" spc="-275" dirty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102715" y="731110"/>
            <a:ext cx="11949055" cy="179408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100" dirty="0">
                <a:latin typeface="Arial"/>
                <a:cs typeface="Arial"/>
              </a:rPr>
              <a:t>While </a:t>
            </a:r>
            <a:r>
              <a:rPr sz="2800" spc="-90" dirty="0">
                <a:latin typeface="Arial"/>
                <a:cs typeface="Arial"/>
              </a:rPr>
              <a:t>deleting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-50" dirty="0">
                <a:latin typeface="Arial"/>
                <a:cs typeface="Arial"/>
              </a:rPr>
              <a:t>from </a:t>
            </a:r>
            <a:r>
              <a:rPr sz="2800" spc="-440" dirty="0">
                <a:latin typeface="Arial"/>
                <a:cs typeface="Arial"/>
              </a:rPr>
              <a:t>BST, </a:t>
            </a:r>
            <a:r>
              <a:rPr sz="2800" spc="-65" dirty="0">
                <a:latin typeface="Arial"/>
                <a:cs typeface="Arial"/>
              </a:rPr>
              <a:t>there </a:t>
            </a:r>
            <a:r>
              <a:rPr sz="2800" spc="-200" dirty="0">
                <a:latin typeface="Arial"/>
                <a:cs typeface="Arial"/>
              </a:rPr>
              <a:t>may </a:t>
            </a:r>
            <a:r>
              <a:rPr sz="2800" spc="-145" dirty="0">
                <a:latin typeface="Arial"/>
                <a:cs typeface="Arial"/>
              </a:rPr>
              <a:t>be </a:t>
            </a:r>
            <a:r>
              <a:rPr sz="2800" spc="-70" dirty="0">
                <a:latin typeface="Arial"/>
                <a:cs typeface="Arial"/>
              </a:rPr>
              <a:t>three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cases: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be </a:t>
            </a:r>
            <a:r>
              <a:rPr sz="2800" spc="-95" dirty="0">
                <a:latin typeface="Arial"/>
                <a:cs typeface="Arial"/>
              </a:rPr>
              <a:t>deleted </a:t>
            </a:r>
            <a:r>
              <a:rPr sz="2800" spc="-200" dirty="0">
                <a:latin typeface="Arial"/>
                <a:cs typeface="Arial"/>
              </a:rPr>
              <a:t>may </a:t>
            </a:r>
            <a:r>
              <a:rPr sz="2800" spc="-140" dirty="0">
                <a:latin typeface="Arial"/>
                <a:cs typeface="Arial"/>
              </a:rPr>
              <a:t>be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leaf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node:</a:t>
            </a:r>
            <a:endParaRPr sz="28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210" dirty="0">
                <a:latin typeface="Arial"/>
                <a:cs typeface="Arial"/>
              </a:rPr>
              <a:t>case </a:t>
            </a:r>
            <a:r>
              <a:rPr sz="2400" spc="-105" dirty="0">
                <a:latin typeface="Arial"/>
                <a:cs typeface="Arial"/>
              </a:rPr>
              <a:t>simply </a:t>
            </a:r>
            <a:r>
              <a:rPr sz="2400" spc="-80" dirty="0">
                <a:latin typeface="Arial"/>
                <a:cs typeface="Arial"/>
              </a:rPr>
              <a:t>delete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set </a:t>
            </a:r>
            <a:r>
              <a:rPr sz="2400" spc="-50" dirty="0">
                <a:latin typeface="Arial"/>
                <a:cs typeface="Arial"/>
              </a:rPr>
              <a:t>null pointer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its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parents </a:t>
            </a:r>
            <a:r>
              <a:rPr sz="2400" spc="-100" dirty="0">
                <a:latin typeface="Arial"/>
                <a:cs typeface="Arial"/>
              </a:rPr>
              <a:t>those </a:t>
            </a:r>
            <a:r>
              <a:rPr sz="2400" spc="-135" dirty="0">
                <a:latin typeface="Arial"/>
                <a:cs typeface="Arial"/>
              </a:rPr>
              <a:t>side  </a:t>
            </a:r>
            <a:r>
              <a:rPr sz="2400" spc="-60" dirty="0">
                <a:latin typeface="Arial"/>
                <a:cs typeface="Arial"/>
              </a:rPr>
              <a:t>at </a:t>
            </a:r>
            <a:r>
              <a:rPr sz="2400" spc="-85" dirty="0">
                <a:latin typeface="Arial"/>
                <a:cs typeface="Arial"/>
              </a:rPr>
              <a:t>which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80" dirty="0">
                <a:latin typeface="Arial"/>
                <a:cs typeface="Arial"/>
              </a:rPr>
              <a:t>deleted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exist.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738648" y="2861368"/>
            <a:ext cx="7297147" cy="367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68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65" dirty="0"/>
              <a:t>Deleting </a:t>
            </a:r>
            <a:r>
              <a:rPr lang="en-US" sz="3200" spc="-175" dirty="0" smtClean="0"/>
              <a:t> </a:t>
            </a:r>
            <a:r>
              <a:rPr lang="en-US" sz="3200" i="1" spc="-85" dirty="0" smtClean="0">
                <a:latin typeface="Trebuchet MS"/>
                <a:cs typeface="Trebuchet MS"/>
              </a:rPr>
              <a:t>a </a:t>
            </a:r>
            <a:r>
              <a:rPr lang="en-US" sz="3200" i="1" spc="-200" dirty="0">
                <a:latin typeface="Trebuchet MS"/>
                <a:cs typeface="Trebuchet MS"/>
              </a:rPr>
              <a:t>node </a:t>
            </a:r>
            <a:r>
              <a:rPr lang="en-US" sz="3200" i="1" spc="-240" dirty="0" smtClean="0">
                <a:latin typeface="Trebuchet MS"/>
                <a:cs typeface="Trebuchet MS"/>
              </a:rPr>
              <a:t>in </a:t>
            </a:r>
            <a:r>
              <a:rPr lang="en-US" sz="3200" i="1" spc="-850" dirty="0" smtClean="0">
                <a:latin typeface="Trebuchet MS"/>
                <a:cs typeface="Trebuchet MS"/>
              </a:rPr>
              <a:t> </a:t>
            </a:r>
            <a:r>
              <a:rPr lang="en-US" sz="3200" i="1" spc="-225" dirty="0">
                <a:latin typeface="Trebuchet MS"/>
                <a:cs typeface="Trebuchet MS"/>
              </a:rPr>
              <a:t>BST</a:t>
            </a:r>
            <a:r>
              <a:rPr lang="en-US" sz="3200" i="1" spc="-275" dirty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4" name="object 3"/>
          <p:cNvSpPr txBox="1"/>
          <p:nvPr/>
        </p:nvSpPr>
        <p:spPr>
          <a:xfrm>
            <a:off x="105570" y="731110"/>
            <a:ext cx="12086430" cy="118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indent="-34925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62585" algn="l"/>
              </a:tabLst>
            </a:pPr>
            <a:r>
              <a:rPr sz="2800" spc="-215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be </a:t>
            </a:r>
            <a:r>
              <a:rPr sz="2800" spc="-95" dirty="0">
                <a:latin typeface="Arial"/>
                <a:cs typeface="Arial"/>
              </a:rPr>
              <a:t>deleted </a:t>
            </a:r>
            <a:r>
              <a:rPr sz="2800" spc="-225" dirty="0">
                <a:latin typeface="Arial"/>
                <a:cs typeface="Arial"/>
              </a:rPr>
              <a:t>has </a:t>
            </a:r>
            <a:r>
              <a:rPr sz="2800" spc="-130" dirty="0">
                <a:latin typeface="Arial"/>
                <a:cs typeface="Arial"/>
              </a:rPr>
              <a:t>one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child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this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case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be </a:t>
            </a:r>
            <a:r>
              <a:rPr sz="2400" spc="-80" dirty="0">
                <a:latin typeface="Arial"/>
                <a:cs typeface="Arial"/>
              </a:rPr>
              <a:t>deleted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appended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parent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node.</a:t>
            </a:r>
            <a:endParaRPr sz="2400" dirty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400" spc="-185" dirty="0">
                <a:latin typeface="Arial"/>
                <a:cs typeface="Arial"/>
              </a:rPr>
              <a:t>Suppose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deleted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18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806192" y="2703576"/>
            <a:ext cx="69088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65" dirty="0"/>
              <a:t>Deleting </a:t>
            </a:r>
            <a:r>
              <a:rPr lang="en-US" sz="3200" spc="-175" dirty="0" smtClean="0"/>
              <a:t> </a:t>
            </a:r>
            <a:r>
              <a:rPr lang="en-US" sz="3200" i="1" spc="-85" dirty="0" smtClean="0">
                <a:latin typeface="Trebuchet MS"/>
                <a:cs typeface="Trebuchet MS"/>
              </a:rPr>
              <a:t>a </a:t>
            </a:r>
            <a:r>
              <a:rPr lang="en-US" sz="3200" i="1" spc="-200" dirty="0">
                <a:latin typeface="Trebuchet MS"/>
                <a:cs typeface="Trebuchet MS"/>
              </a:rPr>
              <a:t>node </a:t>
            </a:r>
            <a:r>
              <a:rPr lang="en-US" sz="3200" i="1" spc="-240" dirty="0" smtClean="0">
                <a:latin typeface="Trebuchet MS"/>
                <a:cs typeface="Trebuchet MS"/>
              </a:rPr>
              <a:t>in </a:t>
            </a:r>
            <a:r>
              <a:rPr lang="en-US" sz="3200" i="1" spc="-850" dirty="0" smtClean="0">
                <a:latin typeface="Trebuchet MS"/>
                <a:cs typeface="Trebuchet MS"/>
              </a:rPr>
              <a:t> </a:t>
            </a:r>
            <a:r>
              <a:rPr lang="en-US" sz="3200" i="1" spc="-225" dirty="0">
                <a:latin typeface="Trebuchet MS"/>
                <a:cs typeface="Trebuchet MS"/>
              </a:rPr>
              <a:t>BST</a:t>
            </a:r>
            <a:r>
              <a:rPr lang="en-US" sz="3200" i="1" spc="-275" dirty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927279" y="731110"/>
            <a:ext cx="9362941" cy="5990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5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165" dirty="0" smtClean="0"/>
              <a:t>Algorithm for Deleting </a:t>
            </a:r>
            <a:r>
              <a:rPr lang="en-US" sz="3200" spc="-175" dirty="0" smtClean="0"/>
              <a:t> </a:t>
            </a:r>
            <a:r>
              <a:rPr lang="en-US" sz="3200" i="1" spc="-85" dirty="0" smtClean="0">
                <a:latin typeface="Trebuchet MS"/>
                <a:cs typeface="Trebuchet MS"/>
              </a:rPr>
              <a:t>a </a:t>
            </a:r>
            <a:r>
              <a:rPr lang="en-US" sz="3200" i="1" spc="-200" dirty="0">
                <a:latin typeface="Trebuchet MS"/>
                <a:cs typeface="Trebuchet MS"/>
              </a:rPr>
              <a:t>node </a:t>
            </a:r>
            <a:r>
              <a:rPr lang="en-US" sz="3200" i="1" spc="-240" dirty="0" smtClean="0">
                <a:latin typeface="Trebuchet MS"/>
                <a:cs typeface="Trebuchet MS"/>
              </a:rPr>
              <a:t>in </a:t>
            </a:r>
            <a:r>
              <a:rPr lang="en-US" sz="3200" i="1" spc="-850" dirty="0" smtClean="0">
                <a:latin typeface="Trebuchet MS"/>
                <a:cs typeface="Trebuchet MS"/>
              </a:rPr>
              <a:t> </a:t>
            </a:r>
            <a:r>
              <a:rPr lang="en-US" sz="3200" i="1" spc="-225" dirty="0">
                <a:latin typeface="Trebuchet MS"/>
                <a:cs typeface="Trebuchet MS"/>
              </a:rPr>
              <a:t>BST</a:t>
            </a:r>
            <a:r>
              <a:rPr lang="en-US" sz="3200" i="1" spc="-275" dirty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5" name="object 2"/>
          <p:cNvSpPr/>
          <p:nvPr/>
        </p:nvSpPr>
        <p:spPr>
          <a:xfrm>
            <a:off x="244699" y="875764"/>
            <a:ext cx="10710141" cy="484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0" y="257555"/>
            <a:ext cx="6100839" cy="561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6309359" y="143255"/>
            <a:ext cx="5824728" cy="5841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5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4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spc="-225" dirty="0" smtClean="0">
                <a:latin typeface="Trebuchet MS"/>
                <a:cs typeface="Trebuchet MS"/>
              </a:rPr>
              <a:t>Applications of Trees</a:t>
            </a:r>
            <a:r>
              <a:rPr lang="en-US" sz="3200" i="1" spc="-275" dirty="0" smtClean="0">
                <a:latin typeface="Trebuchet MS"/>
                <a:cs typeface="Trebuchet MS"/>
              </a:rPr>
              <a:t> </a:t>
            </a:r>
            <a:endParaRPr 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923" y="865031"/>
            <a:ext cx="11267941" cy="190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Binary tree for an arithmetic expression</a:t>
            </a:r>
          </a:p>
          <a:p>
            <a:pPr lvl="1"/>
            <a:r>
              <a:rPr lang="en-US" sz="2000" smtClean="0"/>
              <a:t>internal nodes: operators</a:t>
            </a:r>
          </a:p>
          <a:p>
            <a:pPr lvl="1"/>
            <a:r>
              <a:rPr lang="en-US" sz="2000" smtClean="0"/>
              <a:t>leaves: operands</a:t>
            </a:r>
          </a:p>
          <a:p>
            <a:r>
              <a:rPr lang="en-US" sz="2400" smtClean="0"/>
              <a:t>Example: arithmetic expression tree for the expression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</a:rPr>
              <a:t>((2 </a:t>
            </a:r>
            <a:r>
              <a:rPr lang="en-US" sz="2400" smtClean="0">
                <a:latin typeface="Courier New" panose="02070309020205020404" pitchFamily="49" charset="0"/>
                <a:sym typeface="Symbol" panose="05050102010706020507" pitchFamily="18" charset="2"/>
              </a:rPr>
              <a:t> (5</a:t>
            </a:r>
            <a:r>
              <a:rPr lang="en-US" sz="2400" smtClean="0">
                <a:latin typeface="Courier New" panose="02070309020205020404" pitchFamily="49" charset="0"/>
              </a:rPr>
              <a:t> - 1)) + (3 </a:t>
            </a:r>
            <a:r>
              <a:rPr lang="en-US" sz="2400" smtClean="0">
                <a:latin typeface="Courier New" panose="02070309020205020404" pitchFamily="49" charset="0"/>
                <a:sym typeface="Symbol" panose="05050102010706020507" pitchFamily="18" charset="2"/>
              </a:rPr>
              <a:t> 2</a:t>
            </a:r>
            <a:r>
              <a:rPr lang="en-US" sz="2400" smtClean="0">
                <a:latin typeface="Courier New" panose="02070309020205020404" pitchFamily="49" charset="0"/>
              </a:rPr>
              <a:t>))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041844" y="3097137"/>
            <a:ext cx="4070797" cy="3115847"/>
            <a:chOff x="2928" y="2256"/>
            <a:chExt cx="2160" cy="144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>
                <a:latin typeface="Symbol" panose="05050102010706020507" pitchFamily="18" charset="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15" name="AutoShape 14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67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Natural View of a Tree</a:t>
            </a:r>
            <a:endParaRPr lang="en-US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4419600"/>
            <a:ext cx="1966664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/>
              <a:t>branches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81800" y="16764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/>
              <a:t>leaves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05600" y="4953000"/>
            <a:ext cx="990600" cy="6175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/>
              <a:t>root</a:t>
            </a:r>
          </a:p>
        </p:txBody>
      </p:sp>
      <p:pic>
        <p:nvPicPr>
          <p:cNvPr id="7" name="Picture 6" descr="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286000" y="38862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286000" y="38100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800600" y="2057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876800" y="2209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648200" y="1905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419600" y="4419600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Trees Application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80115" y="1041635"/>
            <a:ext cx="116457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</a:rPr>
              <a:t>Directory structure of a file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Structure </a:t>
            </a:r>
            <a:r>
              <a:rPr lang="en-US" sz="2800" dirty="0">
                <a:latin typeface="Calibri Light" panose="020F0302020204030204" pitchFamily="34" charset="0"/>
              </a:rPr>
              <a:t>of an arithmetic expressions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Used </a:t>
            </a:r>
            <a:r>
              <a:rPr lang="en-US" sz="2800" dirty="0">
                <a:latin typeface="Calibri Light" panose="020F0302020204030204" pitchFamily="34" charset="0"/>
              </a:rPr>
              <a:t>in almost every 3D video game to determine what objects need to </a:t>
            </a:r>
            <a:r>
              <a:rPr lang="en-US" sz="2800" dirty="0" smtClean="0">
                <a:latin typeface="Calibri Light" panose="020F0302020204030204" pitchFamily="34" charset="0"/>
              </a:rPr>
              <a:t>be rendered</a:t>
            </a:r>
            <a:r>
              <a:rPr lang="en-US" sz="2800" dirty="0">
                <a:latin typeface="Calibri Light" panose="020F03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Used </a:t>
            </a:r>
            <a:r>
              <a:rPr lang="en-US" sz="2800" dirty="0">
                <a:latin typeface="Calibri Light" panose="020F0302020204030204" pitchFamily="34" charset="0"/>
              </a:rPr>
              <a:t>in almost every high-bandwidth router for storing router-tables.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</a:rPr>
              <a:t>used </a:t>
            </a:r>
            <a:r>
              <a:rPr lang="en-US" sz="2800" dirty="0">
                <a:latin typeface="Calibri Light" panose="020F0302020204030204" pitchFamily="34" charset="0"/>
              </a:rPr>
              <a:t>in compression algorithms, such as those used by the .jpeg and .mp3 </a:t>
            </a:r>
            <a:r>
              <a:rPr lang="en-US" sz="2800" dirty="0" smtClean="0">
                <a:latin typeface="Calibri Light" panose="020F0302020204030204" pitchFamily="34" charset="0"/>
              </a:rPr>
              <a:t>file formats</a:t>
            </a:r>
            <a:r>
              <a:rPr lang="en-US" sz="2800" dirty="0">
                <a:latin typeface="Calibri Light" panose="020F030202020403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90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C Program for different Traversals of Binary Tree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808383"/>
            <a:ext cx="3670479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stdlib.h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node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data;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node*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node* right;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inorder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node* root){</a:t>
            </a:r>
          </a:p>
          <a:p>
            <a:r>
              <a:rPr lang="en-US" sz="1400" dirty="0"/>
              <a:t>    if(root == NULL) return;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inorder</a:t>
            </a:r>
            <a:r>
              <a:rPr lang="en-US" sz="1400" dirty="0"/>
              <a:t>(root-&gt;left);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("%d </a:t>
            </a:r>
            <a:r>
              <a:rPr lang="en-US" sz="1400" dirty="0" smtClean="0"/>
              <a:t>-&gt;", </a:t>
            </a:r>
            <a:r>
              <a:rPr lang="en-US" sz="1400" dirty="0"/>
              <a:t>root-&gt;data);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inorder</a:t>
            </a:r>
            <a:r>
              <a:rPr lang="en-US" sz="1400" dirty="0"/>
              <a:t>(root-&gt;right);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preorder(</a:t>
            </a:r>
            <a:r>
              <a:rPr lang="en-US" sz="1400" dirty="0" err="1"/>
              <a:t>struct</a:t>
            </a:r>
            <a:r>
              <a:rPr lang="en-US" sz="1400" dirty="0"/>
              <a:t> node* root){</a:t>
            </a:r>
          </a:p>
          <a:p>
            <a:r>
              <a:rPr lang="en-US" sz="1400" dirty="0"/>
              <a:t>    if(root == NULL) </a:t>
            </a:r>
            <a:r>
              <a:rPr lang="en-US" sz="1400" dirty="0" smtClean="0"/>
              <a:t>return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("%d </a:t>
            </a:r>
            <a:r>
              <a:rPr lang="en-US" sz="1400" dirty="0" smtClean="0"/>
              <a:t>-&gt;", </a:t>
            </a:r>
            <a:r>
              <a:rPr lang="en-US" sz="1400" dirty="0"/>
              <a:t>root-&gt;data);</a:t>
            </a:r>
          </a:p>
          <a:p>
            <a:r>
              <a:rPr lang="en-US" sz="1400" dirty="0"/>
              <a:t>    preorder(root-&gt;left);</a:t>
            </a:r>
          </a:p>
          <a:p>
            <a:r>
              <a:rPr lang="en-US" sz="1400" dirty="0"/>
              <a:t>    preorder(root-&gt;right);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postorder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node* root) {</a:t>
            </a:r>
          </a:p>
          <a:p>
            <a:r>
              <a:rPr lang="en-US" sz="1400" dirty="0"/>
              <a:t>    if(root == NULL) return;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postorder</a:t>
            </a:r>
            <a:r>
              <a:rPr lang="en-US" sz="1400" dirty="0"/>
              <a:t>(root-&gt;left);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postorder</a:t>
            </a:r>
            <a:r>
              <a:rPr lang="en-US" sz="1400" dirty="0"/>
              <a:t>(root-&gt;right);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("%d -&gt;", root-&gt;data);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765442" y="808383"/>
            <a:ext cx="444750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/>
              <a:t> node* </a:t>
            </a:r>
            <a:r>
              <a:rPr lang="en-US" sz="1400" dirty="0" err="1" smtClean="0"/>
              <a:t>createNode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value)</a:t>
            </a:r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node* </a:t>
            </a:r>
            <a:r>
              <a:rPr lang="en-US" sz="1400" dirty="0" err="1"/>
              <a:t>newNode</a:t>
            </a:r>
            <a:r>
              <a:rPr lang="en-US" sz="1400" dirty="0"/>
              <a:t> = </a:t>
            </a:r>
            <a:r>
              <a:rPr lang="en-US" sz="1400" dirty="0" err="1"/>
              <a:t>malloc</a:t>
            </a:r>
            <a:r>
              <a:rPr lang="en-US" sz="1400" dirty="0"/>
              <a:t>(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node));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newNode</a:t>
            </a:r>
            <a:r>
              <a:rPr lang="en-US" sz="1400" dirty="0"/>
              <a:t>-&gt;data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newNode</a:t>
            </a:r>
            <a:r>
              <a:rPr lang="en-US" sz="1400" dirty="0"/>
              <a:t>-&gt;left = NULL;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newNode</a:t>
            </a:r>
            <a:r>
              <a:rPr lang="en-US" sz="1400" dirty="0"/>
              <a:t>-&gt;right = NULL;</a:t>
            </a:r>
          </a:p>
          <a:p>
            <a:endParaRPr lang="en-US" sz="1400" dirty="0"/>
          </a:p>
          <a:p>
            <a:r>
              <a:rPr lang="en-US" sz="1400" dirty="0"/>
              <a:t>    return </a:t>
            </a:r>
            <a:r>
              <a:rPr lang="en-US" sz="1400" dirty="0" err="1"/>
              <a:t>newNode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2565" y="2839708"/>
            <a:ext cx="448614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oid </a:t>
            </a:r>
            <a:r>
              <a:rPr lang="en-US" sz="1400" dirty="0"/>
              <a:t>main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node* root = </a:t>
            </a:r>
            <a:r>
              <a:rPr lang="en-US" sz="1400" dirty="0" err="1"/>
              <a:t>createNode</a:t>
            </a:r>
            <a:r>
              <a:rPr lang="en-US" sz="1400" dirty="0"/>
              <a:t>(1);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root-&gt;left=</a:t>
            </a:r>
            <a:r>
              <a:rPr lang="en-US" sz="1400" dirty="0" err="1" smtClean="0"/>
              <a:t>createNode</a:t>
            </a:r>
            <a:r>
              <a:rPr lang="en-US" sz="1400" dirty="0" smtClean="0"/>
              <a:t>(12</a:t>
            </a:r>
            <a:r>
              <a:rPr lang="en-US" sz="1400" dirty="0"/>
              <a:t>);</a:t>
            </a:r>
          </a:p>
          <a:p>
            <a:r>
              <a:rPr lang="en-US" sz="1400" dirty="0"/>
              <a:t>    root-</a:t>
            </a:r>
            <a:r>
              <a:rPr lang="en-US" sz="1400" dirty="0" smtClean="0"/>
              <a:t>&gt;right=</a:t>
            </a:r>
            <a:r>
              <a:rPr lang="en-US" sz="1400" dirty="0" err="1" smtClean="0"/>
              <a:t>createNode</a:t>
            </a:r>
            <a:r>
              <a:rPr lang="en-US" sz="1400" dirty="0" smtClean="0"/>
              <a:t>(9);</a:t>
            </a:r>
            <a:endParaRPr lang="en-US" sz="1400" dirty="0"/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root-&gt;left-&gt;left=</a:t>
            </a:r>
            <a:r>
              <a:rPr lang="en-US" sz="1400" dirty="0" err="1" smtClean="0"/>
              <a:t>createNode</a:t>
            </a:r>
            <a:r>
              <a:rPr lang="en-US" sz="1400" dirty="0" smtClean="0"/>
              <a:t>(10);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smtClean="0"/>
              <a:t>root-&gt;left-&gt;right=</a:t>
            </a:r>
            <a:r>
              <a:rPr lang="en-US" sz="1400" dirty="0" err="1" smtClean="0"/>
              <a:t>createNode</a:t>
            </a:r>
            <a:r>
              <a:rPr lang="en-US" sz="1400" dirty="0" smtClean="0"/>
              <a:t>(15);</a:t>
            </a:r>
            <a:endParaRPr lang="en-US" sz="1400" dirty="0"/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Inorder</a:t>
            </a:r>
            <a:r>
              <a:rPr lang="en-US" sz="1400" dirty="0"/>
              <a:t> traversal 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inorder</a:t>
            </a:r>
            <a:r>
              <a:rPr lang="en-US" sz="1400" dirty="0"/>
              <a:t>(root);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nPreorder</a:t>
            </a:r>
            <a:r>
              <a:rPr lang="en-US" sz="1400" dirty="0"/>
              <a:t> traversal \n");</a:t>
            </a:r>
          </a:p>
          <a:p>
            <a:r>
              <a:rPr lang="en-US" sz="1400" dirty="0"/>
              <a:t>    preorder(root);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nPostorder</a:t>
            </a:r>
            <a:r>
              <a:rPr lang="en-US" sz="1400" dirty="0"/>
              <a:t> traversal 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postorder</a:t>
            </a:r>
            <a:r>
              <a:rPr lang="en-US" sz="1400" dirty="0"/>
              <a:t>(root);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8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C Program for Creating Binary Search Tree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2761408"/>
            <a:ext cx="590738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 err="1"/>
              <a:t>struct</a:t>
            </a:r>
            <a:r>
              <a:rPr lang="en-IN" sz="1600" dirty="0"/>
              <a:t> node *</a:t>
            </a:r>
            <a:r>
              <a:rPr lang="en-IN" sz="1600" dirty="0" err="1"/>
              <a:t>newNode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item) </a:t>
            </a:r>
          </a:p>
          <a:p>
            <a:r>
              <a:rPr lang="en-IN" sz="1600" dirty="0"/>
              <a:t>{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struct</a:t>
            </a:r>
            <a:r>
              <a:rPr lang="en-IN" sz="1600" dirty="0"/>
              <a:t> node *temp =  (</a:t>
            </a:r>
            <a:r>
              <a:rPr lang="en-IN" sz="1600" dirty="0" err="1"/>
              <a:t>struct</a:t>
            </a:r>
            <a:r>
              <a:rPr lang="en-IN" sz="1600" dirty="0"/>
              <a:t> node *)</a:t>
            </a:r>
            <a:r>
              <a:rPr lang="en-IN" sz="1600" dirty="0" err="1"/>
              <a:t>malloc</a:t>
            </a:r>
            <a:r>
              <a:rPr lang="en-IN" sz="1600" dirty="0"/>
              <a:t>(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struct</a:t>
            </a:r>
            <a:r>
              <a:rPr lang="en-IN" sz="1600" dirty="0"/>
              <a:t> node)); </a:t>
            </a:r>
          </a:p>
          <a:p>
            <a:r>
              <a:rPr lang="en-IN" sz="1600" dirty="0"/>
              <a:t>    temp-</a:t>
            </a:r>
            <a:r>
              <a:rPr lang="en-IN" sz="1600" dirty="0" smtClean="0"/>
              <a:t>&gt;</a:t>
            </a:r>
            <a:r>
              <a:rPr lang="en-IN" sz="1600" dirty="0" smtClean="0"/>
              <a:t>data</a:t>
            </a:r>
            <a:r>
              <a:rPr lang="en-IN" sz="1600" dirty="0" smtClean="0"/>
              <a:t> </a:t>
            </a:r>
            <a:r>
              <a:rPr lang="en-IN" sz="1600" dirty="0"/>
              <a:t>= item; </a:t>
            </a:r>
          </a:p>
          <a:p>
            <a:r>
              <a:rPr lang="en-IN" sz="1600" dirty="0"/>
              <a:t>    temp-&gt;left = temp-&gt;right = NULL; </a:t>
            </a:r>
          </a:p>
          <a:p>
            <a:r>
              <a:rPr lang="en-IN" sz="1600" dirty="0"/>
              <a:t>    return temp; </a:t>
            </a:r>
          </a:p>
          <a:p>
            <a:r>
              <a:rPr lang="en-IN" sz="16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" y="4555913"/>
            <a:ext cx="590465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 err="1"/>
              <a:t>struct</a:t>
            </a:r>
            <a:r>
              <a:rPr lang="en-IN" sz="1600" dirty="0"/>
              <a:t> node* insert(</a:t>
            </a:r>
            <a:r>
              <a:rPr lang="en-IN" sz="1600" dirty="0" err="1"/>
              <a:t>struct</a:t>
            </a:r>
            <a:r>
              <a:rPr lang="en-IN" sz="1600" dirty="0"/>
              <a:t> </a:t>
            </a:r>
            <a:r>
              <a:rPr lang="en-IN" sz="1600" dirty="0" smtClean="0"/>
              <a:t>node *node</a:t>
            </a:r>
            <a:r>
              <a:rPr lang="en-IN" sz="1600" dirty="0"/>
              <a:t>,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smtClean="0"/>
              <a:t>value</a:t>
            </a:r>
            <a:r>
              <a:rPr lang="en-IN" sz="1600" dirty="0" smtClean="0"/>
              <a:t>) </a:t>
            </a:r>
            <a:endParaRPr lang="en-IN" sz="1600" dirty="0"/>
          </a:p>
          <a:p>
            <a:r>
              <a:rPr lang="en-IN" sz="1600" dirty="0"/>
              <a:t>{ </a:t>
            </a:r>
          </a:p>
          <a:p>
            <a:r>
              <a:rPr lang="en-IN" sz="1600" dirty="0" smtClean="0"/>
              <a:t>if </a:t>
            </a:r>
            <a:r>
              <a:rPr lang="en-IN" sz="1600" dirty="0"/>
              <a:t>(node == NULL) return </a:t>
            </a:r>
            <a:r>
              <a:rPr lang="en-IN" sz="1600" dirty="0" err="1" smtClean="0"/>
              <a:t>newNode</a:t>
            </a:r>
            <a:r>
              <a:rPr lang="en-IN" sz="1600" dirty="0" smtClean="0"/>
              <a:t>(value); </a:t>
            </a:r>
            <a:endParaRPr lang="en-IN" sz="1600" dirty="0"/>
          </a:p>
          <a:p>
            <a:r>
              <a:rPr lang="en-IN" sz="1600" dirty="0"/>
              <a:t>  </a:t>
            </a:r>
            <a:r>
              <a:rPr lang="en-IN" sz="1600" dirty="0" smtClean="0"/>
              <a:t>if </a:t>
            </a:r>
            <a:r>
              <a:rPr lang="en-IN" sz="1600" dirty="0" smtClean="0"/>
              <a:t>(value </a:t>
            </a:r>
            <a:r>
              <a:rPr lang="en-IN" sz="1600" dirty="0"/>
              <a:t>&lt; node-</a:t>
            </a:r>
            <a:r>
              <a:rPr lang="en-IN" sz="1600" dirty="0" smtClean="0"/>
              <a:t>&gt;</a:t>
            </a:r>
            <a:r>
              <a:rPr lang="en-IN" sz="1600" dirty="0" smtClean="0"/>
              <a:t>data</a:t>
            </a:r>
            <a:r>
              <a:rPr lang="en-IN" sz="1600" dirty="0" smtClean="0"/>
              <a:t>) </a:t>
            </a:r>
            <a:endParaRPr lang="en-IN" sz="1600" dirty="0"/>
          </a:p>
          <a:p>
            <a:r>
              <a:rPr lang="en-IN" sz="1600" dirty="0"/>
              <a:t>        node-&gt;left  = insert(node-&gt;left, </a:t>
            </a:r>
            <a:r>
              <a:rPr lang="en-IN" sz="1600" dirty="0" smtClean="0"/>
              <a:t>value</a:t>
            </a:r>
            <a:r>
              <a:rPr lang="en-IN" sz="1600" dirty="0" smtClean="0"/>
              <a:t>); </a:t>
            </a:r>
            <a:endParaRPr lang="en-IN" sz="1600" dirty="0"/>
          </a:p>
          <a:p>
            <a:r>
              <a:rPr lang="en-IN" sz="1600" dirty="0"/>
              <a:t>    else if </a:t>
            </a:r>
            <a:r>
              <a:rPr lang="en-IN" sz="1600" dirty="0" smtClean="0"/>
              <a:t>(</a:t>
            </a:r>
            <a:r>
              <a:rPr lang="en-IN" sz="1600" dirty="0" smtClean="0"/>
              <a:t>value</a:t>
            </a:r>
            <a:r>
              <a:rPr lang="en-IN" sz="1600" dirty="0" smtClean="0"/>
              <a:t> </a:t>
            </a:r>
            <a:r>
              <a:rPr lang="en-IN" sz="1600" dirty="0"/>
              <a:t>&gt; node-</a:t>
            </a:r>
            <a:r>
              <a:rPr lang="en-IN" sz="1600" dirty="0" smtClean="0"/>
              <a:t>&gt;data) </a:t>
            </a:r>
            <a:endParaRPr lang="en-IN" sz="1600" dirty="0"/>
          </a:p>
          <a:p>
            <a:r>
              <a:rPr lang="en-IN" sz="1600" dirty="0"/>
              <a:t>        node-&gt;right = insert(node-&gt;right, </a:t>
            </a:r>
            <a:r>
              <a:rPr lang="en-IN" sz="1600" dirty="0" smtClean="0"/>
              <a:t>value);    </a:t>
            </a:r>
            <a:endParaRPr lang="en-IN" sz="1600" dirty="0"/>
          </a:p>
          <a:p>
            <a:r>
              <a:rPr lang="en-IN" sz="1600" dirty="0" smtClean="0"/>
              <a:t>return </a:t>
            </a:r>
            <a:r>
              <a:rPr lang="en-IN" sz="1600" dirty="0"/>
              <a:t>node; </a:t>
            </a:r>
          </a:p>
          <a:p>
            <a:r>
              <a:rPr lang="en-IN" sz="1600" dirty="0"/>
              <a:t>} </a:t>
            </a:r>
            <a:r>
              <a:rPr lang="en-IN" sz="1600" dirty="0" smtClean="0"/>
              <a:t> 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808383"/>
            <a:ext cx="590738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 err="1"/>
              <a:t>struct</a:t>
            </a:r>
            <a:r>
              <a:rPr lang="en-US" dirty="0"/>
              <a:t> node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node* left;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node* right;</a:t>
            </a:r>
          </a:p>
          <a:p>
            <a:r>
              <a:rPr lang="en-US" dirty="0"/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9739" y="2747459"/>
            <a:ext cx="399108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/>
              <a:t>void</a:t>
            </a:r>
            <a:r>
              <a:rPr lang="en-IN" dirty="0" smtClean="0"/>
              <a:t> </a:t>
            </a:r>
            <a:r>
              <a:rPr lang="en-IN" dirty="0"/>
              <a:t>main()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node *root = NULL; </a:t>
            </a:r>
          </a:p>
          <a:p>
            <a:r>
              <a:rPr lang="en-IN" dirty="0"/>
              <a:t>    root = insert(root, 50); </a:t>
            </a:r>
          </a:p>
          <a:p>
            <a:r>
              <a:rPr lang="en-IN" dirty="0"/>
              <a:t>    insert(root, 30); </a:t>
            </a:r>
          </a:p>
          <a:p>
            <a:r>
              <a:rPr lang="en-IN" dirty="0"/>
              <a:t>    insert(root, 20); </a:t>
            </a:r>
          </a:p>
          <a:p>
            <a:r>
              <a:rPr lang="en-IN" dirty="0"/>
              <a:t>    insert(root, 40); </a:t>
            </a:r>
          </a:p>
          <a:p>
            <a:r>
              <a:rPr lang="en-IN" dirty="0"/>
              <a:t>    insert(root, 70); </a:t>
            </a:r>
          </a:p>
          <a:p>
            <a:r>
              <a:rPr lang="en-IN" dirty="0"/>
              <a:t>    insert(root, 60); </a:t>
            </a:r>
          </a:p>
          <a:p>
            <a:r>
              <a:rPr lang="en-IN" dirty="0"/>
              <a:t>    insert(root, 80</a:t>
            </a:r>
            <a:r>
              <a:rPr lang="en-IN" dirty="0" smtClean="0"/>
              <a:t>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 smtClean="0"/>
              <a:t>ninorder</a:t>
            </a:r>
            <a:r>
              <a:rPr lang="en-US" dirty="0" smtClean="0"/>
              <a:t> </a:t>
            </a:r>
            <a:r>
              <a:rPr lang="en-US" dirty="0"/>
              <a:t>traversal \n");</a:t>
            </a:r>
          </a:p>
          <a:p>
            <a:r>
              <a:rPr lang="en-US" dirty="0"/>
              <a:t>    </a:t>
            </a:r>
            <a:r>
              <a:rPr lang="en-US" dirty="0" err="1" smtClean="0"/>
              <a:t>inorder</a:t>
            </a:r>
            <a:r>
              <a:rPr lang="en-US" dirty="0" smtClean="0"/>
              <a:t>(root</a:t>
            </a:r>
            <a:r>
              <a:rPr lang="en-US" dirty="0"/>
              <a:t>);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}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639347" y="1007082"/>
            <a:ext cx="401148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node* root){</a:t>
            </a:r>
          </a:p>
          <a:p>
            <a:r>
              <a:rPr lang="en-US" dirty="0"/>
              <a:t>    if(root == NULL) return;</a:t>
            </a:r>
          </a:p>
          <a:p>
            <a:r>
              <a:rPr lang="en-US" dirty="0"/>
              <a:t>    </a:t>
            </a:r>
            <a:r>
              <a:rPr lang="en-US" dirty="0" err="1"/>
              <a:t>inorder</a:t>
            </a:r>
            <a:r>
              <a:rPr lang="en-US" dirty="0"/>
              <a:t>(root-&gt;left);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-&gt;", root-&gt;data);</a:t>
            </a:r>
          </a:p>
          <a:p>
            <a:r>
              <a:rPr lang="en-US" dirty="0"/>
              <a:t>    </a:t>
            </a:r>
            <a:r>
              <a:rPr lang="en-US" dirty="0" err="1"/>
              <a:t>inorder</a:t>
            </a:r>
            <a:r>
              <a:rPr lang="en-US" dirty="0"/>
              <a:t>(root-&gt;right);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Computer Scientist’s View</a:t>
            </a:r>
            <a:endParaRPr lang="en-US" altLang="en-US"/>
          </a:p>
        </p:txBody>
      </p:sp>
      <p:pic>
        <p:nvPicPr>
          <p:cNvPr id="4" name="Picture 3" descr="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/>
              <a:t>branches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/>
              <a:t>leaves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8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/>
                <a:t>root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391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1372" y="683647"/>
            <a:ext cx="2736304" cy="5760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Trees</a:t>
            </a:r>
            <a:endParaRPr lang="en-US" sz="2000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37395" y="1260257"/>
            <a:ext cx="0" cy="431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07700" y="2388281"/>
            <a:ext cx="1800225" cy="649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Binary Tree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36653" y="1692057"/>
            <a:ext cx="8551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51500" y="1692057"/>
            <a:ext cx="0" cy="7191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987753" y="2444328"/>
            <a:ext cx="1800225" cy="649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endParaRPr lang="en-US" dirty="0" smtClean="0"/>
          </a:p>
          <a:p>
            <a:pPr algn="ctr">
              <a:defRPr/>
            </a:pPr>
            <a:r>
              <a:rPr lang="en-US" dirty="0" smtClean="0"/>
              <a:t>Binary Search Trees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887866" y="1703779"/>
            <a:ext cx="0" cy="7191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44136" y="379487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Traversing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Search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Insertion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4867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Trees Basics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-18757" y="1697588"/>
            <a:ext cx="101270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A tree is an abstract model of a hierarchical structure that consists of</a:t>
            </a:r>
          </a:p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nodes with a parent-child relationship.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Tree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is a sequence of </a:t>
            </a:r>
            <a:r>
              <a:rPr lang="en-US" sz="2800" dirty="0">
                <a:solidFill>
                  <a:srgbClr val="548335"/>
                </a:solidFill>
                <a:latin typeface="Calibri Light" panose="020F0302020204030204" pitchFamily="34" charset="0"/>
              </a:rPr>
              <a:t>nodes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There is a starting node known as a </a:t>
            </a:r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</a:rPr>
              <a:t>root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node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Every node other than the root has a </a:t>
            </a:r>
            <a:r>
              <a:rPr lang="en-US" sz="2800" dirty="0">
                <a:solidFill>
                  <a:srgbClr val="853C0C"/>
                </a:solidFill>
                <a:latin typeface="Calibri Light" panose="020F0302020204030204" pitchFamily="34" charset="0"/>
              </a:rPr>
              <a:t>parent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node.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Nodes may have any number of children</a:t>
            </a:r>
            <a:endParaRPr lang="en-US" sz="2800" dirty="0"/>
          </a:p>
        </p:txBody>
      </p:sp>
      <p:sp>
        <p:nvSpPr>
          <p:cNvPr id="13" name="object 4"/>
          <p:cNvSpPr/>
          <p:nvPr/>
        </p:nvSpPr>
        <p:spPr>
          <a:xfrm>
            <a:off x="8201257" y="2822669"/>
            <a:ext cx="3561885" cy="310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0" y="783493"/>
            <a:ext cx="13268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Tree: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61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Tree </a:t>
            </a:r>
            <a:r>
              <a:rPr lang="en-IN" sz="3200" dirty="0"/>
              <a:t> </a:t>
            </a:r>
            <a:r>
              <a:rPr lang="en-IN" sz="3200" dirty="0" smtClean="0"/>
              <a:t>Terminology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object 2"/>
          <p:cNvSpPr/>
          <p:nvPr/>
        </p:nvSpPr>
        <p:spPr>
          <a:xfrm>
            <a:off x="5840845" y="779638"/>
            <a:ext cx="6384425" cy="5025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18757" y="779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ArialUnicodeMS"/>
              </a:rPr>
              <a:t>Root-node</a:t>
            </a:r>
            <a:r>
              <a:rPr lang="en-US" sz="2400" dirty="0">
                <a:latin typeface="ArialUnicodeMS"/>
              </a:rPr>
              <a:t> without parent (A)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ArialUnicodeMS"/>
              </a:rPr>
              <a:t>Siblings-nodes</a:t>
            </a:r>
            <a:r>
              <a:rPr lang="en-US" sz="2400" dirty="0" smtClean="0">
                <a:latin typeface="ArialUnicodeMS"/>
              </a:rPr>
              <a:t> </a:t>
            </a:r>
            <a:r>
              <a:rPr lang="en-US" sz="2400" dirty="0">
                <a:latin typeface="ArialUnicodeMS"/>
              </a:rPr>
              <a:t>share the same parent.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ArialUnicodeMS"/>
              </a:rPr>
              <a:t>Leaf-node: </a:t>
            </a:r>
            <a:r>
              <a:rPr lang="en-US" sz="2400" dirty="0" smtClean="0">
                <a:latin typeface="ArialUnicodeMS"/>
              </a:rPr>
              <a:t>nodes without children (D,F,G</a:t>
            </a:r>
            <a:r>
              <a:rPr lang="en-US" sz="2400" dirty="0">
                <a:latin typeface="ArialUnicodeMS"/>
              </a:rPr>
              <a:t>, H, I</a:t>
            </a:r>
            <a:r>
              <a:rPr lang="en-US" sz="2400" dirty="0" smtClean="0">
                <a:latin typeface="ArialUnicodeMS"/>
              </a:rPr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ArialUnicodeMS"/>
              </a:rPr>
              <a:t>Internal </a:t>
            </a:r>
            <a:r>
              <a:rPr lang="en-US" sz="2400" b="1" dirty="0">
                <a:latin typeface="ArialUnicodeMS"/>
              </a:rPr>
              <a:t>node</a:t>
            </a:r>
            <a:r>
              <a:rPr lang="en-US" sz="2400" dirty="0">
                <a:latin typeface="ArialUnicodeMS"/>
              </a:rPr>
              <a:t>-node with at least one child (A, B, C, </a:t>
            </a:r>
            <a:r>
              <a:rPr lang="en-US" sz="2400" dirty="0" smtClean="0">
                <a:latin typeface="ArialUnicodeMS"/>
              </a:rPr>
              <a:t>D, E,F).</a:t>
            </a:r>
            <a:endParaRPr lang="en-US" sz="2400" dirty="0">
              <a:latin typeface="ArialUnicodeM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ArialUnicodeMS"/>
              </a:rPr>
              <a:t>Ancestors </a:t>
            </a:r>
            <a:r>
              <a:rPr lang="en-US" sz="2400" b="1" dirty="0">
                <a:latin typeface="ArialUnicodeMS"/>
              </a:rPr>
              <a:t>of a node</a:t>
            </a:r>
            <a:r>
              <a:rPr lang="en-US" sz="2400" dirty="0">
                <a:latin typeface="ArialUnicodeMS"/>
              </a:rPr>
              <a:t>: parent, grandparent, </a:t>
            </a:r>
            <a:r>
              <a:rPr lang="en-US" sz="2400" dirty="0" err="1" smtClean="0">
                <a:latin typeface="ArialUnicodeMS"/>
              </a:rPr>
              <a:t>grandgrandparent</a:t>
            </a:r>
            <a:r>
              <a:rPr lang="en-US" sz="2400" dirty="0" smtClean="0">
                <a:latin typeface="ArialUnicodeMS"/>
              </a:rPr>
              <a:t>, etc</a:t>
            </a:r>
            <a:r>
              <a:rPr lang="en-US" sz="2400" dirty="0">
                <a:latin typeface="ArialUnicodeM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ArialUnicodeMS"/>
              </a:rPr>
              <a:t>Descendant </a:t>
            </a:r>
            <a:r>
              <a:rPr lang="en-US" sz="2400" b="1" dirty="0">
                <a:latin typeface="ArialUnicodeMS"/>
              </a:rPr>
              <a:t>of a node</a:t>
            </a:r>
            <a:r>
              <a:rPr lang="en-US" sz="2400" dirty="0">
                <a:latin typeface="ArialUnicodeMS"/>
              </a:rPr>
              <a:t>: child, grandchild, </a:t>
            </a:r>
            <a:r>
              <a:rPr lang="en-US" sz="2400" dirty="0" smtClean="0">
                <a:latin typeface="ArialUnicodeMS"/>
              </a:rPr>
              <a:t>grand-grandchild, etc</a:t>
            </a:r>
            <a:r>
              <a:rPr lang="en-US" sz="2400" dirty="0">
                <a:latin typeface="ArialUnicodeM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ArialUnicodeMS"/>
              </a:rPr>
              <a:t>Height </a:t>
            </a:r>
            <a:r>
              <a:rPr lang="en-US" sz="2400" b="1" dirty="0">
                <a:latin typeface="ArialUnicodeMS"/>
              </a:rPr>
              <a:t>of a tree</a:t>
            </a:r>
            <a:r>
              <a:rPr lang="en-US" sz="2400" dirty="0">
                <a:latin typeface="ArialUnicodeMS"/>
              </a:rPr>
              <a:t>: maximum depth of any node </a:t>
            </a:r>
            <a:r>
              <a:rPr lang="en-US" sz="2400" dirty="0" smtClean="0">
                <a:latin typeface="ArialUnicodeMS"/>
              </a:rPr>
              <a:t>(4)</a:t>
            </a:r>
            <a:endParaRPr lang="en-US" sz="2400" dirty="0">
              <a:latin typeface="ArialUnicodeM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latin typeface="ArialUnicodeMS"/>
              </a:rPr>
              <a:t>Subtree</a:t>
            </a:r>
            <a:r>
              <a:rPr lang="en-US" sz="2400" b="1" dirty="0">
                <a:latin typeface="ArialUnicodeMS"/>
              </a:rPr>
              <a:t>: </a:t>
            </a:r>
            <a:r>
              <a:rPr lang="en-US" sz="2400" dirty="0">
                <a:latin typeface="ArialUnicodeMS"/>
              </a:rPr>
              <a:t>tree consisting of a node and its descendants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1307673" y="789431"/>
            <a:ext cx="9028094" cy="524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Tree </a:t>
            </a:r>
            <a:r>
              <a:rPr lang="en-IN" sz="3200" dirty="0"/>
              <a:t> </a:t>
            </a:r>
            <a:r>
              <a:rPr lang="en-IN" sz="3200" dirty="0" smtClean="0"/>
              <a:t>Terminology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1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57121</TotalTime>
  <Words>2385</Words>
  <Application>Microsoft Office PowerPoint</Application>
  <PresentationFormat>Widescreen</PresentationFormat>
  <Paragraphs>409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SimSun</vt:lpstr>
      <vt:lpstr>Arial</vt:lpstr>
      <vt:lpstr>ArialUnicodeMS</vt:lpstr>
      <vt:lpstr>Calibri</vt:lpstr>
      <vt:lpstr>Calibri Light</vt:lpstr>
      <vt:lpstr>Courier New</vt:lpstr>
      <vt:lpstr>Gill Sans Std</vt:lpstr>
      <vt:lpstr>Monotype Sorts</vt:lpstr>
      <vt:lpstr>新細明體</vt:lpstr>
      <vt:lpstr>Symbol</vt:lpstr>
      <vt:lpstr>Tahoma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murali</cp:lastModifiedBy>
  <cp:revision>1207</cp:revision>
  <dcterms:created xsi:type="dcterms:W3CDTF">2017-05-19T08:19:07Z</dcterms:created>
  <dcterms:modified xsi:type="dcterms:W3CDTF">2019-03-22T05:52:58Z</dcterms:modified>
</cp:coreProperties>
</file>