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notesMasterIdLst>
    <p:notesMasterId r:id="rId26"/>
  </p:notesMasterIdLst>
  <p:sldIdLst>
    <p:sldId id="257" r:id="rId2"/>
    <p:sldId id="407" r:id="rId3"/>
    <p:sldId id="410" r:id="rId4"/>
    <p:sldId id="404" r:id="rId5"/>
    <p:sldId id="325" r:id="rId6"/>
    <p:sldId id="405" r:id="rId7"/>
    <p:sldId id="397" r:id="rId8"/>
    <p:sldId id="403" r:id="rId9"/>
    <p:sldId id="406" r:id="rId10"/>
    <p:sldId id="398" r:id="rId11"/>
    <p:sldId id="408" r:id="rId12"/>
    <p:sldId id="409" r:id="rId13"/>
    <p:sldId id="411" r:id="rId14"/>
    <p:sldId id="412" r:id="rId15"/>
    <p:sldId id="413" r:id="rId16"/>
    <p:sldId id="422" r:id="rId17"/>
    <p:sldId id="415" r:id="rId18"/>
    <p:sldId id="416" r:id="rId19"/>
    <p:sldId id="417" r:id="rId20"/>
    <p:sldId id="414" r:id="rId21"/>
    <p:sldId id="418" r:id="rId22"/>
    <p:sldId id="419" r:id="rId23"/>
    <p:sldId id="420" r:id="rId24"/>
    <p:sldId id="42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382" autoAdjust="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pPr/>
              <a:t>3/27/2019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pPr/>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DD754FA-D11A-45BA-AA6F-F2224592AC6D}" type="datetime1">
              <a:rPr lang="en-US" smtClean="0"/>
              <a:pPr/>
              <a:t>3/27/2019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182105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DC53A5-B380-443D-9385-8B3EAD5E7A71}" type="datetime1">
              <a:rPr lang="en-US" smtClean="0"/>
              <a:pPr/>
              <a:t>3/27/2019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31915508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DC53A5-B380-443D-9385-8B3EAD5E7A71}" type="datetime1">
              <a:rPr lang="en-US" smtClean="0"/>
              <a:pPr/>
              <a:t>3/27/2019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27412509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DC53A5-B380-443D-9385-8B3EAD5E7A71}" type="datetime1">
              <a:rPr lang="en-US" smtClean="0"/>
              <a:pPr/>
              <a:t>3/27/2019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333059271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24DBE6-9034-4FF6-B407-DDFD9FF1799D}" type="datetime1">
              <a:rPr lang="en-US" smtClean="0"/>
              <a:pPr/>
              <a:t>3/27/2019</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429264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DC53A5-B380-443D-9385-8B3EAD5E7A71}" type="datetime1">
              <a:rPr lang="en-US" smtClean="0"/>
              <a:pPr/>
              <a:t>3/27/2019</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99688866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DC53A5-B380-443D-9385-8B3EAD5E7A71}" type="datetime1">
              <a:rPr lang="en-US" smtClean="0"/>
              <a:pPr/>
              <a:t>3/27/2019</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273807777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7D205E-21D3-49F6-8420-61A4EB34310D}" type="datetime1">
              <a:rPr lang="en-US" smtClean="0"/>
              <a:pPr/>
              <a:t>3/27/2019</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173045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pPr/>
              <a:t>3/27/2019</a:t>
            </a:fld>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422177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DC53A5-B380-443D-9385-8B3EAD5E7A71}" type="datetime1">
              <a:rPr lang="en-US" smtClean="0"/>
              <a:pPr/>
              <a:t>3/27/2019</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396397918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pPr/>
              <a:t>3/27/2019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EAA311-F8B8-413B-ACCD-5A57951484CD}" type="slidenum">
              <a:rPr lang="en-US" smtClean="0"/>
              <a:pPr/>
              <a:t>‹#›</a:t>
            </a:fld>
            <a:endParaRPr lang="en-US"/>
          </a:p>
        </p:txBody>
      </p:sp>
    </p:spTree>
    <p:extLst>
      <p:ext uri="{BB962C8B-B14F-4D97-AF65-F5344CB8AC3E}">
        <p14:creationId xmlns:p14="http://schemas.microsoft.com/office/powerpoint/2010/main" val="131448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C53A5-B380-443D-9385-8B3EAD5E7A71}" type="datetime1">
              <a:rPr lang="en-US" smtClean="0"/>
              <a:pPr/>
              <a:t>3/27/2019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AA311-F8B8-413B-ACCD-5A57951484CD}" type="slidenum">
              <a:rPr lang="en-US" smtClean="0"/>
              <a:pPr/>
              <a:t>‹#›</a:t>
            </a:fld>
            <a:endParaRPr lang="en-US"/>
          </a:p>
        </p:txBody>
      </p:sp>
    </p:spTree>
    <p:extLst>
      <p:ext uri="{BB962C8B-B14F-4D97-AF65-F5344CB8AC3E}">
        <p14:creationId xmlns:p14="http://schemas.microsoft.com/office/powerpoint/2010/main" val="4203142274"/>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7.xml"/><Relationship Id="rId5" Type="http://schemas.openxmlformats.org/officeDocument/2006/relationships/image" Target="../media/image12.gif"/><Relationship Id="rId4" Type="http://schemas.openxmlformats.org/officeDocument/2006/relationships/image" Target="../media/image11.gif"/></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gif"/><Relationship Id="rId7" Type="http://schemas.openxmlformats.org/officeDocument/2006/relationships/image" Target="../media/image19.gif"/><Relationship Id="rId2" Type="http://schemas.openxmlformats.org/officeDocument/2006/relationships/image" Target="../media/image14.gif"/><Relationship Id="rId1" Type="http://schemas.openxmlformats.org/officeDocument/2006/relationships/slideLayout" Target="../slideLayouts/slideLayout7.xml"/><Relationship Id="rId6" Type="http://schemas.openxmlformats.org/officeDocument/2006/relationships/image" Target="../media/image18.gif"/><Relationship Id="rId5" Type="http://schemas.openxmlformats.org/officeDocument/2006/relationships/image" Target="../media/image17.gif"/><Relationship Id="rId10" Type="http://schemas.openxmlformats.org/officeDocument/2006/relationships/image" Target="../media/image22.gif"/><Relationship Id="rId4" Type="http://schemas.openxmlformats.org/officeDocument/2006/relationships/image" Target="../media/image16.gif"/><Relationship Id="rId9" Type="http://schemas.openxmlformats.org/officeDocument/2006/relationships/image" Target="../media/image21.gif"/></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Bipartite_graph"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9.gif"/><Relationship Id="rId3" Type="http://schemas.openxmlformats.org/officeDocument/2006/relationships/image" Target="../media/image24.gif"/><Relationship Id="rId7" Type="http://schemas.openxmlformats.org/officeDocument/2006/relationships/image" Target="../media/image28.gif"/><Relationship Id="rId12" Type="http://schemas.openxmlformats.org/officeDocument/2006/relationships/image" Target="../media/image33.gif"/><Relationship Id="rId2" Type="http://schemas.openxmlformats.org/officeDocument/2006/relationships/image" Target="../media/image14.gif"/><Relationship Id="rId1" Type="http://schemas.openxmlformats.org/officeDocument/2006/relationships/slideLayout" Target="../slideLayouts/slideLayout7.xml"/><Relationship Id="rId6" Type="http://schemas.openxmlformats.org/officeDocument/2006/relationships/image" Target="../media/image27.gif"/><Relationship Id="rId11" Type="http://schemas.openxmlformats.org/officeDocument/2006/relationships/image" Target="../media/image32.gif"/><Relationship Id="rId5" Type="http://schemas.openxmlformats.org/officeDocument/2006/relationships/image" Target="../media/image26.gif"/><Relationship Id="rId10" Type="http://schemas.openxmlformats.org/officeDocument/2006/relationships/image" Target="../media/image31.gif"/><Relationship Id="rId4" Type="http://schemas.openxmlformats.org/officeDocument/2006/relationships/image" Target="../media/image25.gif"/><Relationship Id="rId9" Type="http://schemas.openxmlformats.org/officeDocument/2006/relationships/image" Target="../media/image30.gi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5" name="Rectangle 4"/>
          <p:cNvSpPr/>
          <p:nvPr/>
        </p:nvSpPr>
        <p:spPr>
          <a:xfrm>
            <a:off x="182880" y="1860708"/>
            <a:ext cx="11746523" cy="3323987"/>
          </a:xfrm>
          <a:prstGeom prst="rect">
            <a:avLst/>
          </a:prstGeom>
        </p:spPr>
        <p:txBody>
          <a:bodyPr wrap="square">
            <a:spAutoFit/>
          </a:bodyPr>
          <a:lstStyle/>
          <a:p>
            <a:pPr algn="ctr">
              <a:lnSpc>
                <a:spcPct val="150000"/>
              </a:lnSpc>
            </a:pPr>
            <a:endParaRPr lang="en-US" sz="4400" b="1" dirty="0" smtClean="0">
              <a:solidFill>
                <a:schemeClr val="accent1">
                  <a:lumMod val="75000"/>
                </a:schemeClr>
              </a:solidFill>
              <a:latin typeface="Gill Sans Std"/>
            </a:endParaRPr>
          </a:p>
          <a:p>
            <a:pPr algn="ctr"/>
            <a:r>
              <a:rPr lang="en-US" altLang="en-US" sz="4400" b="1" dirty="0" smtClean="0"/>
              <a:t>Data Structures: Graphs</a:t>
            </a:r>
            <a:endParaRPr lang="en-US" sz="2800" b="1" dirty="0" smtClean="0"/>
          </a:p>
          <a:p>
            <a:pPr algn="ctr"/>
            <a:endParaRPr lang="en-US" sz="2800" b="1" dirty="0"/>
          </a:p>
          <a:p>
            <a:pPr algn="ctr"/>
            <a:r>
              <a:rPr lang="en-US" sz="2800" b="1" dirty="0" smtClean="0"/>
              <a:t>Dr. </a:t>
            </a:r>
            <a:r>
              <a:rPr lang="en-US" sz="2800" b="1" dirty="0" err="1" smtClean="0"/>
              <a:t>Murali</a:t>
            </a:r>
            <a:r>
              <a:rPr lang="en-US" sz="2800" b="1" dirty="0" smtClean="0"/>
              <a:t> Krishna </a:t>
            </a:r>
            <a:r>
              <a:rPr lang="en-US" sz="2800" b="1" dirty="0" err="1" smtClean="0"/>
              <a:t>Enduri</a:t>
            </a:r>
            <a:endParaRPr lang="en-US" sz="2800" b="1" dirty="0" smtClean="0"/>
          </a:p>
          <a:p>
            <a:pPr algn="ctr"/>
            <a:r>
              <a:rPr lang="en-US" sz="2800" b="1" dirty="0" smtClean="0"/>
              <a:t>Department of CSE</a:t>
            </a:r>
            <a:r>
              <a:rPr lang="en-US" sz="4400" b="1" dirty="0" smtClean="0"/>
              <a:t> </a:t>
            </a:r>
            <a:endParaRPr lang="en-US" sz="4400" dirty="0">
              <a:solidFill>
                <a:schemeClr val="accent1">
                  <a:lumMod val="75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42121"/>
            <a:ext cx="3535680" cy="1296303"/>
          </a:xfrm>
          <a:prstGeom prst="rect">
            <a:avLst/>
          </a:prstGeom>
        </p:spPr>
      </p:pic>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10</a:t>
            </a:fld>
            <a:endParaRPr lang="en-US"/>
          </a:p>
        </p:txBody>
      </p:sp>
      <p:sp>
        <p:nvSpPr>
          <p:cNvPr id="15" name="Rectangle 14"/>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ea typeface="MS Mincho" charset="-128"/>
              </a:rPr>
              <a:t>Adjacency matrix vs. adjacency list representation</a:t>
            </a:r>
            <a:r>
              <a:rPr lang="en-US" sz="3200" dirty="0"/>
              <a:t> </a:t>
            </a:r>
            <a:endParaRPr lang="en-US" altLang="zh-TW" sz="3200" dirty="0"/>
          </a:p>
        </p:txBody>
      </p:sp>
      <p:sp>
        <p:nvSpPr>
          <p:cNvPr id="16" name="Rectangle 3"/>
          <p:cNvSpPr txBox="1">
            <a:spLocks noChangeArrowheads="1"/>
          </p:cNvSpPr>
          <p:nvPr/>
        </p:nvSpPr>
        <p:spPr>
          <a:xfrm>
            <a:off x="247918" y="1053921"/>
            <a:ext cx="11433220" cy="4495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pPr>
            <a:r>
              <a:rPr lang="en-US" b="1" smtClean="0">
                <a:solidFill>
                  <a:srgbClr val="FF9933"/>
                </a:solidFill>
                <a:ea typeface="MS Mincho" charset="-128"/>
              </a:rPr>
              <a:t>Adjacency matrix</a:t>
            </a:r>
            <a:endParaRPr lang="en-US" b="1" smtClean="0">
              <a:solidFill>
                <a:srgbClr val="FF9933"/>
              </a:solidFill>
              <a:latin typeface="Courier New" panose="02070309020205020404" pitchFamily="49" charset="0"/>
              <a:cs typeface="Times New Roman" panose="02020603050405020304" pitchFamily="18" charset="0"/>
            </a:endParaRPr>
          </a:p>
          <a:p>
            <a:pPr lvl="1">
              <a:lnSpc>
                <a:spcPct val="85000"/>
              </a:lnSpc>
            </a:pPr>
            <a:r>
              <a:rPr lang="en-US" smtClean="0">
                <a:ea typeface="MS Mincho" charset="-128"/>
              </a:rPr>
              <a:t>Good for dense graphs --|</a:t>
            </a:r>
            <a:r>
              <a:rPr lang="en-US" i="1" smtClean="0">
                <a:ea typeface="MS Mincho" charset="-128"/>
              </a:rPr>
              <a:t>E</a:t>
            </a:r>
            <a:r>
              <a:rPr lang="en-US" smtClean="0">
                <a:ea typeface="MS Mincho" charset="-128"/>
              </a:rPr>
              <a:t>|~</a:t>
            </a:r>
            <a:r>
              <a:rPr lang="en-US" i="1" smtClean="0">
                <a:ea typeface="MS Mincho" charset="-128"/>
              </a:rPr>
              <a:t>O</a:t>
            </a:r>
            <a:r>
              <a:rPr lang="en-US" smtClean="0">
                <a:ea typeface="MS Mincho" charset="-128"/>
              </a:rPr>
              <a:t>(|</a:t>
            </a:r>
            <a:r>
              <a:rPr lang="en-US" i="1" smtClean="0">
                <a:ea typeface="MS Mincho" charset="-128"/>
              </a:rPr>
              <a:t>V</a:t>
            </a:r>
            <a:r>
              <a:rPr lang="en-US" smtClean="0">
                <a:ea typeface="MS Mincho" charset="-128"/>
              </a:rPr>
              <a:t>|</a:t>
            </a:r>
            <a:r>
              <a:rPr lang="en-US" baseline="30000" smtClean="0">
                <a:ea typeface="MS Mincho" charset="-128"/>
              </a:rPr>
              <a:t>2</a:t>
            </a:r>
            <a:r>
              <a:rPr lang="en-US" smtClean="0">
                <a:ea typeface="MS Mincho" charset="-128"/>
              </a:rPr>
              <a:t>)</a:t>
            </a:r>
            <a:endParaRPr lang="en-US" smtClean="0">
              <a:latin typeface="Courier New" panose="02070309020205020404" pitchFamily="49" charset="0"/>
              <a:cs typeface="Times New Roman" panose="02020603050405020304" pitchFamily="18" charset="0"/>
            </a:endParaRPr>
          </a:p>
          <a:p>
            <a:pPr lvl="1">
              <a:lnSpc>
                <a:spcPct val="85000"/>
              </a:lnSpc>
            </a:pPr>
            <a:r>
              <a:rPr lang="en-US" smtClean="0">
                <a:ea typeface="MS Mincho" charset="-128"/>
              </a:rPr>
              <a:t>Memory requirements: </a:t>
            </a:r>
            <a:r>
              <a:rPr lang="en-US" i="1" smtClean="0">
                <a:ea typeface="MS Mincho" charset="-128"/>
              </a:rPr>
              <a:t>O</a:t>
            </a:r>
            <a:r>
              <a:rPr lang="en-US" smtClean="0">
                <a:ea typeface="MS Mincho" charset="-128"/>
              </a:rPr>
              <a:t>(|V| + |</a:t>
            </a:r>
            <a:r>
              <a:rPr lang="en-US" i="1" smtClean="0">
                <a:ea typeface="MS Mincho" charset="-128"/>
              </a:rPr>
              <a:t>E|</a:t>
            </a:r>
            <a:r>
              <a:rPr lang="en-US" baseline="30000" smtClean="0">
                <a:ea typeface="MS Mincho" charset="-128"/>
              </a:rPr>
              <a:t> </a:t>
            </a:r>
            <a:r>
              <a:rPr lang="en-US" smtClean="0">
                <a:ea typeface="MS Mincho" charset="-128"/>
              </a:rPr>
              <a:t>) = O(|</a:t>
            </a:r>
            <a:r>
              <a:rPr lang="en-US" i="1" smtClean="0">
                <a:ea typeface="MS Mincho" charset="-128"/>
              </a:rPr>
              <a:t>V</a:t>
            </a:r>
            <a:r>
              <a:rPr lang="en-US" smtClean="0">
                <a:ea typeface="MS Mincho" charset="-128"/>
              </a:rPr>
              <a:t>|</a:t>
            </a:r>
            <a:r>
              <a:rPr lang="en-US" baseline="30000" smtClean="0">
                <a:ea typeface="MS Mincho" charset="-128"/>
              </a:rPr>
              <a:t>2 </a:t>
            </a:r>
            <a:r>
              <a:rPr lang="en-US" smtClean="0">
                <a:ea typeface="MS Mincho" charset="-128"/>
              </a:rPr>
              <a:t>)</a:t>
            </a:r>
          </a:p>
          <a:p>
            <a:pPr lvl="1">
              <a:lnSpc>
                <a:spcPct val="85000"/>
              </a:lnSpc>
            </a:pPr>
            <a:r>
              <a:rPr lang="en-US" smtClean="0">
                <a:ea typeface="MS Mincho" charset="-128"/>
              </a:rPr>
              <a:t>Connectivity between two vertices can be tested quickly</a:t>
            </a:r>
          </a:p>
          <a:p>
            <a:pPr>
              <a:lnSpc>
                <a:spcPct val="85000"/>
              </a:lnSpc>
            </a:pPr>
            <a:r>
              <a:rPr lang="en-US" b="1" smtClean="0">
                <a:solidFill>
                  <a:srgbClr val="FF9933"/>
                </a:solidFill>
                <a:ea typeface="MS Mincho" charset="-128"/>
              </a:rPr>
              <a:t>Adjacency list</a:t>
            </a:r>
            <a:endParaRPr lang="en-US" b="1" smtClean="0">
              <a:solidFill>
                <a:srgbClr val="FF9933"/>
              </a:solidFill>
              <a:latin typeface="Courier New" panose="02070309020205020404" pitchFamily="49" charset="0"/>
              <a:cs typeface="Times New Roman" panose="02020603050405020304" pitchFamily="18" charset="0"/>
            </a:endParaRPr>
          </a:p>
          <a:p>
            <a:pPr lvl="1">
              <a:lnSpc>
                <a:spcPct val="85000"/>
              </a:lnSpc>
            </a:pPr>
            <a:r>
              <a:rPr lang="en-US" smtClean="0">
                <a:ea typeface="MS Mincho" charset="-128"/>
              </a:rPr>
              <a:t>Good for sparse graphs -- |</a:t>
            </a:r>
            <a:r>
              <a:rPr lang="en-US" i="1" smtClean="0">
                <a:ea typeface="MS Mincho" charset="-128"/>
              </a:rPr>
              <a:t>E</a:t>
            </a:r>
            <a:r>
              <a:rPr lang="en-US" smtClean="0">
                <a:ea typeface="MS Mincho" charset="-128"/>
              </a:rPr>
              <a:t>|~</a:t>
            </a:r>
            <a:r>
              <a:rPr lang="en-US" i="1" smtClean="0">
                <a:ea typeface="MS Mincho" charset="-128"/>
              </a:rPr>
              <a:t>O</a:t>
            </a:r>
            <a:r>
              <a:rPr lang="en-US" smtClean="0">
                <a:ea typeface="MS Mincho" charset="-128"/>
              </a:rPr>
              <a:t>(|</a:t>
            </a:r>
            <a:r>
              <a:rPr lang="en-US" i="1" smtClean="0">
                <a:ea typeface="MS Mincho" charset="-128"/>
              </a:rPr>
              <a:t>V</a:t>
            </a:r>
            <a:r>
              <a:rPr lang="en-US" smtClean="0">
                <a:ea typeface="MS Mincho" charset="-128"/>
              </a:rPr>
              <a:t>|)</a:t>
            </a:r>
            <a:endParaRPr lang="en-US" smtClean="0">
              <a:latin typeface="Courier New" panose="02070309020205020404" pitchFamily="49" charset="0"/>
              <a:cs typeface="Times New Roman" panose="02020603050405020304" pitchFamily="18" charset="0"/>
            </a:endParaRPr>
          </a:p>
          <a:p>
            <a:pPr lvl="1">
              <a:lnSpc>
                <a:spcPct val="85000"/>
              </a:lnSpc>
            </a:pPr>
            <a:r>
              <a:rPr lang="en-US" smtClean="0">
                <a:ea typeface="MS Mincho" charset="-128"/>
              </a:rPr>
              <a:t>Memory requirements: </a:t>
            </a:r>
            <a:r>
              <a:rPr lang="en-US" i="1" smtClean="0">
                <a:ea typeface="MS Mincho" charset="-128"/>
              </a:rPr>
              <a:t>O(|V| + |E|)=O(|V|) </a:t>
            </a:r>
          </a:p>
          <a:p>
            <a:pPr lvl="1">
              <a:lnSpc>
                <a:spcPct val="85000"/>
              </a:lnSpc>
            </a:pPr>
            <a:r>
              <a:rPr lang="en-US" smtClean="0">
                <a:ea typeface="MS Mincho" charset="-128"/>
              </a:rPr>
              <a:t>Vertices adjacent to another vertex can be found quickly</a:t>
            </a:r>
            <a:endParaRPr lang="en-US" dirty="0">
              <a:ea typeface="MS Mincho" charset="-128"/>
            </a:endParaRPr>
          </a:p>
        </p:txBody>
      </p:sp>
    </p:spTree>
    <p:extLst>
      <p:ext uri="{BB962C8B-B14F-4D97-AF65-F5344CB8AC3E}">
        <p14:creationId xmlns:p14="http://schemas.microsoft.com/office/powerpoint/2010/main" val="1539183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11</a:t>
            </a:fld>
            <a:endParaRPr lang="en-US"/>
          </a:p>
        </p:txBody>
      </p:sp>
      <p:sp>
        <p:nvSpPr>
          <p:cNvPr id="3" name="Rectangle 3"/>
          <p:cNvSpPr>
            <a:spLocks noChangeArrowheads="1"/>
          </p:cNvSpPr>
          <p:nvPr/>
        </p:nvSpPr>
        <p:spPr bwMode="auto">
          <a:xfrm>
            <a:off x="93997" y="899800"/>
            <a:ext cx="119091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charset="-120"/>
              </a:defRPr>
            </a:lvl1pPr>
            <a:lvl2pPr marL="742950" indent="-285750" algn="l">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algn="l">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algn="l">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algn="l">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r>
              <a:rPr lang="en-US" altLang="zh-TW" dirty="0"/>
              <a:t>Traversal</a:t>
            </a:r>
            <a:br>
              <a:rPr lang="en-US" altLang="zh-TW" dirty="0"/>
            </a:br>
            <a:r>
              <a:rPr lang="en-US" altLang="zh-TW" dirty="0">
                <a:solidFill>
                  <a:schemeClr val="accent2"/>
                </a:solidFill>
              </a:rPr>
              <a:t>Given G=(V,E) and vertex v, find all </a:t>
            </a:r>
            <a:r>
              <a:rPr lang="en-US" altLang="zh-TW" dirty="0" smtClean="0">
                <a:solidFill>
                  <a:schemeClr val="accent2"/>
                </a:solidFill>
              </a:rPr>
              <a:t>w </a:t>
            </a:r>
            <a:r>
              <a:rPr lang="en-US" altLang="zh-TW" dirty="0" smtClean="0">
                <a:solidFill>
                  <a:schemeClr val="accent2"/>
                </a:solidFill>
                <a:sym typeface="Symbol" panose="05050102010706020507" pitchFamily="18" charset="2"/>
              </a:rPr>
              <a:t>in V</a:t>
            </a:r>
            <a:r>
              <a:rPr lang="en-US" altLang="zh-TW" dirty="0">
                <a:solidFill>
                  <a:schemeClr val="accent2"/>
                </a:solidFill>
                <a:sym typeface="Symbol" panose="05050102010706020507" pitchFamily="18" charset="2"/>
              </a:rPr>
              <a:t>, </a:t>
            </a:r>
            <a:r>
              <a:rPr lang="en-US" altLang="zh-TW" dirty="0" smtClean="0">
                <a:solidFill>
                  <a:schemeClr val="accent2"/>
                </a:solidFill>
                <a:sym typeface="Symbol" panose="05050102010706020507" pitchFamily="18" charset="2"/>
              </a:rPr>
              <a:t> such </a:t>
            </a:r>
            <a:r>
              <a:rPr lang="en-US" altLang="zh-TW" dirty="0">
                <a:solidFill>
                  <a:schemeClr val="accent2"/>
                </a:solidFill>
                <a:sym typeface="Symbol" panose="05050102010706020507" pitchFamily="18" charset="2"/>
              </a:rPr>
              <a:t>that w connects v.</a:t>
            </a:r>
            <a:endParaRPr lang="en-US" altLang="zh-TW" dirty="0"/>
          </a:p>
          <a:p>
            <a:pPr lvl="1"/>
            <a:r>
              <a:rPr lang="en-US" altLang="zh-TW" dirty="0"/>
              <a:t>Depth First Search (DFS)</a:t>
            </a:r>
            <a:br>
              <a:rPr lang="en-US" altLang="zh-TW" dirty="0"/>
            </a:br>
            <a:r>
              <a:rPr lang="en-US" altLang="zh-TW" dirty="0">
                <a:solidFill>
                  <a:schemeClr val="accent2"/>
                </a:solidFill>
              </a:rPr>
              <a:t>preorder tree </a:t>
            </a:r>
            <a:r>
              <a:rPr lang="en-US" altLang="zh-TW" dirty="0" smtClean="0">
                <a:solidFill>
                  <a:schemeClr val="accent2"/>
                </a:solidFill>
              </a:rPr>
              <a:t>traversal in trees</a:t>
            </a:r>
            <a:endParaRPr lang="en-US" altLang="zh-TW" dirty="0"/>
          </a:p>
          <a:p>
            <a:pPr lvl="1"/>
            <a:r>
              <a:rPr lang="en-US" altLang="zh-TW" dirty="0"/>
              <a:t>Breadth First Search (BFS)</a:t>
            </a:r>
            <a:br>
              <a:rPr lang="en-US" altLang="zh-TW" dirty="0"/>
            </a:br>
            <a:r>
              <a:rPr lang="en-US" altLang="zh-TW" dirty="0">
                <a:solidFill>
                  <a:schemeClr val="accent2"/>
                </a:solidFill>
              </a:rPr>
              <a:t>level order tree </a:t>
            </a:r>
            <a:r>
              <a:rPr lang="en-US" altLang="zh-TW" dirty="0" smtClean="0">
                <a:solidFill>
                  <a:schemeClr val="accent2"/>
                </a:solidFill>
              </a:rPr>
              <a:t>traversal in trees</a:t>
            </a:r>
            <a:endParaRPr lang="en-US" altLang="zh-TW" dirty="0"/>
          </a:p>
        </p:txBody>
      </p:sp>
      <p:sp>
        <p:nvSpPr>
          <p:cNvPr id="4" name="Rectangle 3"/>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ea typeface="MS Mincho" charset="-128"/>
              </a:rPr>
              <a:t>Some Operations on Graphs</a:t>
            </a:r>
            <a:endParaRPr lang="en-US" altLang="zh-TW" sz="3200" dirty="0"/>
          </a:p>
        </p:txBody>
      </p:sp>
    </p:spTree>
    <p:extLst>
      <p:ext uri="{BB962C8B-B14F-4D97-AF65-F5344CB8AC3E}">
        <p14:creationId xmlns:p14="http://schemas.microsoft.com/office/powerpoint/2010/main" val="376690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12</a:t>
            </a:fld>
            <a:endParaRPr lang="en-US"/>
          </a:p>
        </p:txBody>
      </p:sp>
      <p:sp>
        <p:nvSpPr>
          <p:cNvPr id="3" name="Rectangle 2"/>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cs typeface="Times New Roman" panose="02020603050405020304" pitchFamily="18" charset="0"/>
              </a:rPr>
              <a:t>Depth-First-Search (DFS)</a:t>
            </a:r>
            <a:endParaRPr lang="en-US" altLang="zh-TW" sz="3200" dirty="0"/>
          </a:p>
        </p:txBody>
      </p:sp>
      <p:sp>
        <p:nvSpPr>
          <p:cNvPr id="4" name="Rectangle 3"/>
          <p:cNvSpPr txBox="1">
            <a:spLocks noChangeArrowheads="1"/>
          </p:cNvSpPr>
          <p:nvPr/>
        </p:nvSpPr>
        <p:spPr>
          <a:xfrm>
            <a:off x="0" y="822102"/>
            <a:ext cx="4130898" cy="53082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cs typeface="Times New Roman" panose="02020603050405020304" pitchFamily="18" charset="0"/>
              </a:rPr>
              <a:t>What is the idea behind DFS?</a:t>
            </a:r>
            <a:endParaRPr lang="en-US" dirty="0" smtClean="0">
              <a:latin typeface="Courier New" panose="02070309020205020404" pitchFamily="49" charset="0"/>
              <a:cs typeface="Courier New" panose="02070309020205020404" pitchFamily="49" charset="0"/>
            </a:endParaRPr>
          </a:p>
          <a:p>
            <a:pPr lvl="1"/>
            <a:r>
              <a:rPr lang="en-US" dirty="0" smtClean="0">
                <a:cs typeface="Times New Roman" panose="02020603050405020304" pitchFamily="18" charset="0"/>
              </a:rPr>
              <a:t>Travel as far as you can down a path </a:t>
            </a:r>
            <a:endParaRPr lang="en-US" dirty="0" smtClean="0">
              <a:latin typeface="Courier New" panose="02070309020205020404" pitchFamily="49" charset="0"/>
              <a:cs typeface="Courier New" panose="02070309020205020404" pitchFamily="49" charset="0"/>
            </a:endParaRPr>
          </a:p>
          <a:p>
            <a:pPr lvl="1"/>
            <a:r>
              <a:rPr lang="en-US" dirty="0" smtClean="0">
                <a:cs typeface="Times New Roman" panose="02020603050405020304" pitchFamily="18" charset="0"/>
              </a:rPr>
              <a:t>Back up </a:t>
            </a:r>
            <a:r>
              <a:rPr lang="en-US" i="1" dirty="0" smtClean="0">
                <a:cs typeface="Times New Roman" panose="02020603050405020304" pitchFamily="18" charset="0"/>
              </a:rPr>
              <a:t>as little as possible</a:t>
            </a:r>
            <a:r>
              <a:rPr lang="en-US" dirty="0" smtClean="0">
                <a:cs typeface="Times New Roman" panose="02020603050405020304" pitchFamily="18" charset="0"/>
              </a:rPr>
              <a:t> when you reach a "dead end" (i.e.,  next vertex has been "marked" or there is no next vertex)</a:t>
            </a:r>
          </a:p>
          <a:p>
            <a:pPr lvl="1"/>
            <a:endParaRPr lang="en-US" dirty="0">
              <a:latin typeface="Courier New" panose="02070309020205020404" pitchFamily="49" charset="0"/>
              <a:cs typeface="Times New Roman" panose="02020603050405020304" pitchFamily="18" charset="0"/>
            </a:endParaRPr>
          </a:p>
          <a:p>
            <a:pPr lvl="1"/>
            <a:r>
              <a:rPr lang="en-US" dirty="0">
                <a:ea typeface="MS Mincho" charset="-128"/>
              </a:rPr>
              <a:t>DFS can be implemented efficiently using a </a:t>
            </a:r>
            <a:r>
              <a:rPr lang="en-US" i="1" dirty="0" smtClean="0">
                <a:solidFill>
                  <a:srgbClr val="FF9933"/>
                </a:solidFill>
                <a:ea typeface="MS Mincho" charset="-128"/>
              </a:rPr>
              <a:t>stack</a:t>
            </a:r>
            <a:r>
              <a:rPr lang="en-US" dirty="0" smtClean="0"/>
              <a:t> </a:t>
            </a:r>
            <a:endParaRPr lang="en-US" dirty="0"/>
          </a:p>
          <a:p>
            <a:pPr lvl="1"/>
            <a:endParaRPr lang="en-US" dirty="0" smtClean="0">
              <a:latin typeface="Courier New" panose="02070309020205020404" pitchFamily="49" charset="0"/>
              <a:cs typeface="Courier New" panose="02070309020205020404" pitchFamily="49" charset="0"/>
            </a:endParaRPr>
          </a:p>
        </p:txBody>
      </p:sp>
      <p:pic>
        <p:nvPicPr>
          <p:cNvPr id="5" name="Picture 3" descr="C:\WINDOWS\TEMP\twu51A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899" y="822102"/>
            <a:ext cx="7359984" cy="5248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5048807" y="6264275"/>
            <a:ext cx="594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dirty="0">
                <a:ea typeface="新細明體" charset="-120"/>
              </a:rPr>
              <a:t>depth first search: </a:t>
            </a:r>
            <a:r>
              <a:rPr lang="en-US" altLang="zh-TW" sz="2400" dirty="0">
                <a:solidFill>
                  <a:schemeClr val="tx2"/>
                </a:solidFill>
                <a:ea typeface="新細明體" charset="-120"/>
              </a:rPr>
              <a:t>v0, v1, v3, v7, v4, v5, v2, v6</a:t>
            </a:r>
            <a:endParaRPr lang="en-US" altLang="zh-TW" sz="2400" dirty="0">
              <a:ea typeface="新細明體" charset="-120"/>
            </a:endParaRPr>
          </a:p>
        </p:txBody>
      </p:sp>
    </p:spTree>
    <p:extLst>
      <p:ext uri="{BB962C8B-B14F-4D97-AF65-F5344CB8AC3E}">
        <p14:creationId xmlns:p14="http://schemas.microsoft.com/office/powerpoint/2010/main" val="3609000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13</a:t>
            </a:fld>
            <a:endParaRPr lang="en-US"/>
          </a:p>
        </p:txBody>
      </p:sp>
      <p:sp>
        <p:nvSpPr>
          <p:cNvPr id="3" name="Rectangle 2"/>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cs typeface="Times New Roman" panose="02020603050405020304" pitchFamily="18" charset="0"/>
              </a:rPr>
              <a:t>Depth-First-Search (DFS</a:t>
            </a:r>
            <a:r>
              <a:rPr lang="en-US" sz="3200" dirty="0" smtClean="0">
                <a:cs typeface="Times New Roman" panose="02020603050405020304" pitchFamily="18" charset="0"/>
              </a:rPr>
              <a:t>) </a:t>
            </a:r>
            <a:endParaRPr lang="en-US" altLang="zh-TW"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42" y="831760"/>
            <a:ext cx="4105275" cy="2438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960" y="846047"/>
            <a:ext cx="4019550" cy="24098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140" y="3984625"/>
            <a:ext cx="4038600" cy="23717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8316" y="4167187"/>
            <a:ext cx="4095750" cy="2371725"/>
          </a:xfrm>
          <a:prstGeom prst="rect">
            <a:avLst/>
          </a:prstGeom>
        </p:spPr>
      </p:pic>
      <p:sp>
        <p:nvSpPr>
          <p:cNvPr id="8" name="Right Arrow 7"/>
          <p:cNvSpPr/>
          <p:nvPr/>
        </p:nvSpPr>
        <p:spPr>
          <a:xfrm>
            <a:off x="4520485" y="1725769"/>
            <a:ext cx="502276" cy="325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rot="5227594">
            <a:off x="7743088" y="3456905"/>
            <a:ext cx="502276" cy="325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rot="10800000">
            <a:off x="5423080" y="5007892"/>
            <a:ext cx="502276" cy="325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53942" y="5170487"/>
            <a:ext cx="814647" cy="369332"/>
          </a:xfrm>
          <a:prstGeom prst="rect">
            <a:avLst/>
          </a:prstGeom>
          <a:noFill/>
        </p:spPr>
        <p:txBody>
          <a:bodyPr wrap="none" rtlCol="0">
            <a:spAutoFit/>
          </a:bodyPr>
          <a:lstStyle/>
          <a:p>
            <a:r>
              <a:rPr lang="en-IN" dirty="0" smtClean="0"/>
              <a:t>So…on</a:t>
            </a:r>
            <a:endParaRPr lang="en-IN" dirty="0"/>
          </a:p>
        </p:txBody>
      </p:sp>
      <p:sp>
        <p:nvSpPr>
          <p:cNvPr id="12" name="TextBox 11"/>
          <p:cNvSpPr txBox="1"/>
          <p:nvPr/>
        </p:nvSpPr>
        <p:spPr>
          <a:xfrm>
            <a:off x="3703487" y="6154191"/>
            <a:ext cx="4907113" cy="769441"/>
          </a:xfrm>
          <a:prstGeom prst="rect">
            <a:avLst/>
          </a:prstGeom>
          <a:noFill/>
        </p:spPr>
        <p:txBody>
          <a:bodyPr wrap="none" rtlCol="0">
            <a:spAutoFit/>
          </a:bodyPr>
          <a:lstStyle/>
          <a:p>
            <a:r>
              <a:rPr lang="en-IN" sz="4400" dirty="0" smtClean="0">
                <a:solidFill>
                  <a:srgbClr val="FF0000"/>
                </a:solidFill>
              </a:rPr>
              <a:t>0, 1, 7, 2, 3, 4, 8, 5, 6</a:t>
            </a:r>
            <a:endParaRPr lang="en-IN" sz="4400" dirty="0">
              <a:solidFill>
                <a:srgbClr val="FF0000"/>
              </a:solidFill>
            </a:endParaRPr>
          </a:p>
        </p:txBody>
      </p:sp>
    </p:spTree>
    <p:extLst>
      <p:ext uri="{BB962C8B-B14F-4D97-AF65-F5344CB8AC3E}">
        <p14:creationId xmlns:p14="http://schemas.microsoft.com/office/powerpoint/2010/main" val="313318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14</a:t>
            </a:fld>
            <a:endParaRPr lang="en-US"/>
          </a:p>
        </p:txBody>
      </p:sp>
      <p:sp>
        <p:nvSpPr>
          <p:cNvPr id="3" name="Rectangle 2"/>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cs typeface="Times New Roman" panose="02020603050405020304" pitchFamily="18" charset="0"/>
              </a:rPr>
              <a:t>Depth-First-Search (DFS</a:t>
            </a:r>
            <a:r>
              <a:rPr lang="en-US" sz="3200" dirty="0" smtClean="0">
                <a:cs typeface="Times New Roman" panose="02020603050405020304" pitchFamily="18" charset="0"/>
              </a:rPr>
              <a:t>) Algorithm </a:t>
            </a:r>
            <a:endParaRPr lang="en-US" altLang="zh-TW"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01" y="849723"/>
            <a:ext cx="9563284" cy="5506627"/>
          </a:xfrm>
          <a:prstGeom prst="rect">
            <a:avLst/>
          </a:prstGeom>
        </p:spPr>
      </p:pic>
    </p:spTree>
    <p:extLst>
      <p:ext uri="{BB962C8B-B14F-4D97-AF65-F5344CB8AC3E}">
        <p14:creationId xmlns:p14="http://schemas.microsoft.com/office/powerpoint/2010/main" val="1632902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15</a:t>
            </a:fld>
            <a:endParaRPr lang="en-US"/>
          </a:p>
        </p:txBody>
      </p:sp>
      <p:sp>
        <p:nvSpPr>
          <p:cNvPr id="3" name="Rectangle 2"/>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cs typeface="Times New Roman" panose="02020603050405020304" pitchFamily="18" charset="0"/>
              </a:rPr>
              <a:t>Depth-First-Search (DFS</a:t>
            </a:r>
            <a:r>
              <a:rPr lang="en-US" sz="3200" dirty="0" smtClean="0">
                <a:cs typeface="Times New Roman" panose="02020603050405020304" pitchFamily="18" charset="0"/>
              </a:rPr>
              <a:t>) Example</a:t>
            </a:r>
            <a:endParaRPr lang="en-US" altLang="zh-TW"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52" y="850007"/>
            <a:ext cx="2700941" cy="156808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558" y="850007"/>
            <a:ext cx="3884066" cy="1570961"/>
          </a:xfrm>
          <a:prstGeom prst="rect">
            <a:avLst/>
          </a:prstGeom>
        </p:spPr>
      </p:pic>
      <p:sp>
        <p:nvSpPr>
          <p:cNvPr id="7" name="Right Arrow 6"/>
          <p:cNvSpPr/>
          <p:nvPr/>
        </p:nvSpPr>
        <p:spPr>
          <a:xfrm>
            <a:off x="2928668" y="1447327"/>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5972" y="777806"/>
            <a:ext cx="3629361" cy="1533747"/>
          </a:xfrm>
          <a:prstGeom prst="rect">
            <a:avLst/>
          </a:prstGeom>
        </p:spPr>
      </p:pic>
      <p:sp>
        <p:nvSpPr>
          <p:cNvPr id="9" name="Right Arrow 8"/>
          <p:cNvSpPr/>
          <p:nvPr/>
        </p:nvSpPr>
        <p:spPr>
          <a:xfrm>
            <a:off x="7786520" y="1287888"/>
            <a:ext cx="231820" cy="178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4682" y="2812088"/>
            <a:ext cx="3320268" cy="140312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4432" y="2861322"/>
            <a:ext cx="3552088" cy="1501092"/>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793" y="2874670"/>
            <a:ext cx="3203765" cy="1353892"/>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237" y="4945400"/>
            <a:ext cx="3442321" cy="1555517"/>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72241" y="4876131"/>
            <a:ext cx="3815676" cy="1617117"/>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10600" y="4715749"/>
            <a:ext cx="3305772" cy="1697497"/>
          </a:xfrm>
          <a:prstGeom prst="rect">
            <a:avLst/>
          </a:prstGeom>
        </p:spPr>
      </p:pic>
      <p:sp>
        <p:nvSpPr>
          <p:cNvPr id="16" name="Right Arrow 15"/>
          <p:cNvSpPr/>
          <p:nvPr/>
        </p:nvSpPr>
        <p:spPr>
          <a:xfrm rot="5400000">
            <a:off x="9626053" y="2358871"/>
            <a:ext cx="355074" cy="116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rot="10800000">
            <a:off x="7840803" y="3375846"/>
            <a:ext cx="355074" cy="116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3707814" y="3317361"/>
            <a:ext cx="355074" cy="116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5400000">
            <a:off x="1279585" y="4470011"/>
            <a:ext cx="355074" cy="116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3624877" y="5328475"/>
            <a:ext cx="355074" cy="116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8091351" y="5285069"/>
            <a:ext cx="355074" cy="116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078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6" grpId="0" animBg="1"/>
      <p:bldP spid="17" grpId="0" animBg="1"/>
      <p:bldP spid="18"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16</a:t>
            </a:fld>
            <a:endParaRPr lang="en-US"/>
          </a:p>
        </p:txBody>
      </p:sp>
      <p:sp>
        <p:nvSpPr>
          <p:cNvPr id="3" name="Rectangle 2"/>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cs typeface="Times New Roman" panose="02020603050405020304" pitchFamily="18" charset="0"/>
              </a:rPr>
              <a:t>Applications Depth-First-Search </a:t>
            </a:r>
            <a:r>
              <a:rPr lang="en-US" sz="3200" dirty="0">
                <a:cs typeface="Times New Roman" panose="02020603050405020304" pitchFamily="18" charset="0"/>
              </a:rPr>
              <a:t>(DFS</a:t>
            </a:r>
            <a:r>
              <a:rPr lang="en-US" sz="3200" dirty="0" smtClean="0">
                <a:cs typeface="Times New Roman" panose="02020603050405020304" pitchFamily="18" charset="0"/>
              </a:rPr>
              <a:t>)</a:t>
            </a:r>
            <a:endParaRPr lang="en-US" altLang="zh-TW" sz="3200" dirty="0"/>
          </a:p>
        </p:txBody>
      </p:sp>
      <p:sp>
        <p:nvSpPr>
          <p:cNvPr id="4" name="Rectangle 3"/>
          <p:cNvSpPr/>
          <p:nvPr/>
        </p:nvSpPr>
        <p:spPr>
          <a:xfrm>
            <a:off x="0" y="883508"/>
            <a:ext cx="12192000" cy="5632311"/>
          </a:xfrm>
          <a:prstGeom prst="rect">
            <a:avLst/>
          </a:prstGeom>
        </p:spPr>
        <p:txBody>
          <a:bodyPr wrap="square">
            <a:spAutoFit/>
          </a:bodyPr>
          <a:lstStyle/>
          <a:p>
            <a:pPr marL="457200" indent="-457200">
              <a:buFont typeface="+mj-lt"/>
              <a:buAutoNum type="arabicPeriod"/>
            </a:pPr>
            <a:r>
              <a:rPr lang="en-US" sz="2000" dirty="0" smtClean="0"/>
              <a:t>For </a:t>
            </a:r>
            <a:r>
              <a:rPr lang="en-US" sz="2000" dirty="0"/>
              <a:t>an </a:t>
            </a:r>
            <a:r>
              <a:rPr lang="en-US" sz="2000" dirty="0" err="1"/>
              <a:t>unweighted</a:t>
            </a:r>
            <a:r>
              <a:rPr lang="en-US" sz="2000" dirty="0"/>
              <a:t> graph, DFS traversal of the graph produces the </a:t>
            </a:r>
            <a:r>
              <a:rPr lang="en-US" sz="2000" b="1" dirty="0">
                <a:solidFill>
                  <a:schemeClr val="tx1">
                    <a:lumMod val="95000"/>
                    <a:lumOff val="5000"/>
                  </a:schemeClr>
                </a:solidFill>
              </a:rPr>
              <a:t>minimum spanning tree </a:t>
            </a:r>
            <a:r>
              <a:rPr lang="en-US" sz="2000" dirty="0"/>
              <a:t>and all pair shortest path tree.</a:t>
            </a:r>
          </a:p>
          <a:p>
            <a:pPr marL="457200" indent="-457200">
              <a:buFont typeface="+mj-lt"/>
              <a:buAutoNum type="arabicPeriod"/>
            </a:pPr>
            <a:r>
              <a:rPr lang="en-US" sz="2000" b="1" dirty="0" smtClean="0"/>
              <a:t>Detecting </a:t>
            </a:r>
            <a:r>
              <a:rPr lang="en-US" sz="2000" b="1" dirty="0"/>
              <a:t>cycle in a graph </a:t>
            </a:r>
            <a:r>
              <a:rPr lang="en-US" sz="2000" dirty="0"/>
              <a:t/>
            </a:r>
            <a:br>
              <a:rPr lang="en-US" sz="2000" dirty="0"/>
            </a:br>
            <a:r>
              <a:rPr lang="en-US" sz="2000" dirty="0"/>
              <a:t>A graph has cycle if and only if we see a back edge during DFS. So we can run DFS for the graph and check for back </a:t>
            </a:r>
            <a:r>
              <a:rPr lang="en-US" sz="2000" dirty="0" smtClean="0"/>
              <a:t>edges.</a:t>
            </a:r>
          </a:p>
          <a:p>
            <a:pPr marL="457200" indent="-457200">
              <a:buFont typeface="+mj-lt"/>
              <a:buAutoNum type="arabicPeriod"/>
            </a:pPr>
            <a:r>
              <a:rPr lang="en-US" sz="2000" b="1" dirty="0" smtClean="0"/>
              <a:t>Path </a:t>
            </a:r>
            <a:r>
              <a:rPr lang="en-US" sz="2000" b="1" dirty="0"/>
              <a:t>Finding</a:t>
            </a:r>
            <a:r>
              <a:rPr lang="en-US" sz="2000" dirty="0"/>
              <a:t/>
            </a:r>
            <a:br>
              <a:rPr lang="en-US" sz="2000" dirty="0"/>
            </a:br>
            <a:r>
              <a:rPr lang="en-US" sz="2000" dirty="0"/>
              <a:t>We can specialize the DFS algorithm to find a path between two given vertices u and z.</a:t>
            </a:r>
            <a:br>
              <a:rPr lang="en-US" sz="2000" dirty="0"/>
            </a:br>
            <a:r>
              <a:rPr lang="en-US" sz="2000" dirty="0" err="1"/>
              <a:t>i</a:t>
            </a:r>
            <a:r>
              <a:rPr lang="en-US" sz="2000" dirty="0"/>
              <a:t>) Call DFS(G, u) with u as the start vertex.</a:t>
            </a:r>
            <a:br>
              <a:rPr lang="en-US" sz="2000" dirty="0"/>
            </a:br>
            <a:r>
              <a:rPr lang="en-US" sz="2000" dirty="0"/>
              <a:t>ii) Use a stack S to keep track of the path between the start vertex and the current vertex.</a:t>
            </a:r>
            <a:br>
              <a:rPr lang="en-US" sz="2000" dirty="0"/>
            </a:br>
            <a:r>
              <a:rPr lang="en-US" sz="2000" dirty="0"/>
              <a:t>iii) As soon as destination vertex z is encountered, return the path as the</a:t>
            </a:r>
            <a:br>
              <a:rPr lang="en-US" sz="2000" dirty="0"/>
            </a:br>
            <a:r>
              <a:rPr lang="en-US" sz="2000" dirty="0"/>
              <a:t>contents of the </a:t>
            </a:r>
            <a:r>
              <a:rPr lang="en-US" sz="2000" dirty="0" smtClean="0"/>
              <a:t>stack</a:t>
            </a:r>
          </a:p>
          <a:p>
            <a:pPr marL="457200" indent="-457200">
              <a:buFont typeface="+mj-lt"/>
              <a:buAutoNum type="arabicPeriod"/>
            </a:pPr>
            <a:r>
              <a:rPr lang="en-US" sz="2000" b="1" dirty="0" smtClean="0"/>
              <a:t>Solving </a:t>
            </a:r>
            <a:r>
              <a:rPr lang="en-US" sz="2000" b="1" dirty="0"/>
              <a:t>puzzles with only one solution</a:t>
            </a:r>
            <a:r>
              <a:rPr lang="en-US" sz="2000" dirty="0"/>
              <a:t>, such as mazes. (DFS can be adapted to find all solutions to a maze by only including nodes on the current path in the visited set</a:t>
            </a:r>
            <a:r>
              <a:rPr lang="en-US" sz="2000" dirty="0" smtClean="0"/>
              <a:t>.)</a:t>
            </a:r>
          </a:p>
          <a:p>
            <a:pPr marL="457200" indent="-457200">
              <a:buFont typeface="+mj-lt"/>
              <a:buAutoNum type="arabicPeriod"/>
            </a:pPr>
            <a:r>
              <a:rPr lang="en-US" sz="2000" b="1" dirty="0"/>
              <a:t>To test if a graph is </a:t>
            </a:r>
            <a:r>
              <a:rPr lang="en-US" sz="2000" b="1" dirty="0">
                <a:solidFill>
                  <a:schemeClr val="tx1">
                    <a:lumMod val="95000"/>
                    <a:lumOff val="5000"/>
                  </a:schemeClr>
                </a:solidFill>
                <a:hlinkClick r:id="rId2"/>
              </a:rPr>
              <a:t>bipartite</a:t>
            </a:r>
            <a:r>
              <a:rPr lang="en-US" sz="2000" dirty="0"/>
              <a:t/>
            </a:r>
            <a:br>
              <a:rPr lang="en-US" sz="2000" dirty="0"/>
            </a:br>
            <a:r>
              <a:rPr lang="en-US" sz="2000" dirty="0"/>
              <a:t>We can augment either BFS or DFS when we first discover a new vertex, color it </a:t>
            </a:r>
            <a:r>
              <a:rPr lang="en-US" sz="2000" dirty="0" err="1"/>
              <a:t>opposited</a:t>
            </a:r>
            <a:r>
              <a:rPr lang="en-US" sz="2000" dirty="0"/>
              <a:t> its parents, and for each other edge, check it doesn’t link two vertices of the same color. The first vertex in any connected component can be red or black!</a:t>
            </a:r>
            <a:endParaRPr lang="en-US" sz="2000" dirty="0" smtClean="0"/>
          </a:p>
          <a:p>
            <a:endParaRPr lang="en-US" sz="2000" dirty="0"/>
          </a:p>
        </p:txBody>
      </p:sp>
    </p:spTree>
    <p:extLst>
      <p:ext uri="{BB962C8B-B14F-4D97-AF65-F5344CB8AC3E}">
        <p14:creationId xmlns:p14="http://schemas.microsoft.com/office/powerpoint/2010/main" val="3330101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17</a:t>
            </a:fld>
            <a:endParaRPr lang="en-US"/>
          </a:p>
        </p:txBody>
      </p:sp>
      <p:sp>
        <p:nvSpPr>
          <p:cNvPr id="3" name="Rectangle 2"/>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cs typeface="Times New Roman" panose="02020603050405020304" pitchFamily="18" charset="0"/>
              </a:rPr>
              <a:t>Breadth-First-Searching (BFS)</a:t>
            </a:r>
            <a:endParaRPr lang="en-US" altLang="zh-TW" sz="3200" dirty="0"/>
          </a:p>
        </p:txBody>
      </p:sp>
      <p:sp>
        <p:nvSpPr>
          <p:cNvPr id="4" name="Rectangle 3"/>
          <p:cNvSpPr txBox="1">
            <a:spLocks noChangeArrowheads="1"/>
          </p:cNvSpPr>
          <p:nvPr/>
        </p:nvSpPr>
        <p:spPr>
          <a:xfrm>
            <a:off x="102069" y="884604"/>
            <a:ext cx="5307058" cy="36530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cs typeface="Times New Roman" panose="02020603050405020304" pitchFamily="18" charset="0"/>
              </a:rPr>
              <a:t>What is the idea behind BFS?</a:t>
            </a:r>
            <a:endParaRPr lang="en-US" dirty="0" smtClean="0">
              <a:latin typeface="Courier New" panose="02070309020205020404" pitchFamily="49" charset="0"/>
              <a:cs typeface="Courier New" panose="02070309020205020404" pitchFamily="49" charset="0"/>
            </a:endParaRPr>
          </a:p>
          <a:p>
            <a:pPr lvl="1"/>
            <a:r>
              <a:rPr lang="en-US" dirty="0" smtClean="0">
                <a:cs typeface="Times New Roman" panose="02020603050405020304" pitchFamily="18" charset="0"/>
              </a:rPr>
              <a:t>Look at all possible paths at the same depth before you go at a deeper level</a:t>
            </a:r>
            <a:endParaRPr lang="en-US" dirty="0" smtClean="0">
              <a:latin typeface="Courier New" panose="02070309020205020404" pitchFamily="49" charset="0"/>
              <a:cs typeface="Courier New" panose="02070309020205020404" pitchFamily="49" charset="0"/>
            </a:endParaRPr>
          </a:p>
          <a:p>
            <a:pPr lvl="1"/>
            <a:r>
              <a:rPr lang="en-US" dirty="0" smtClean="0">
                <a:cs typeface="Times New Roman" panose="02020603050405020304" pitchFamily="18" charset="0"/>
              </a:rPr>
              <a:t>Back up </a:t>
            </a:r>
            <a:r>
              <a:rPr lang="en-US" i="1" dirty="0" smtClean="0">
                <a:cs typeface="Times New Roman" panose="02020603050405020304" pitchFamily="18" charset="0"/>
              </a:rPr>
              <a:t>as far as possible</a:t>
            </a:r>
            <a:r>
              <a:rPr lang="en-US" dirty="0" smtClean="0">
                <a:cs typeface="Times New Roman" panose="02020603050405020304" pitchFamily="18" charset="0"/>
              </a:rPr>
              <a:t> when you reach a "dead end" (i.e.,  next vertex has been "marked" or there is no next vertex)</a:t>
            </a:r>
          </a:p>
          <a:p>
            <a:pPr lvl="1"/>
            <a:r>
              <a:rPr lang="en-US" dirty="0">
                <a:ea typeface="MS Mincho" charset="-128"/>
              </a:rPr>
              <a:t>DFS can be implemented efficiently using a </a:t>
            </a:r>
            <a:r>
              <a:rPr lang="en-US" i="1" dirty="0" smtClean="0">
                <a:solidFill>
                  <a:srgbClr val="FF9933"/>
                </a:solidFill>
                <a:ea typeface="MS Mincho" charset="-128"/>
              </a:rPr>
              <a:t>Queue</a:t>
            </a:r>
            <a:endParaRPr lang="en-US"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044" y="1105019"/>
            <a:ext cx="4105275" cy="2438400"/>
          </a:xfrm>
          <a:prstGeom prst="rect">
            <a:avLst/>
          </a:prstGeom>
        </p:spPr>
      </p:pic>
      <p:sp>
        <p:nvSpPr>
          <p:cNvPr id="6" name="TextBox 5"/>
          <p:cNvSpPr txBox="1"/>
          <p:nvPr/>
        </p:nvSpPr>
        <p:spPr>
          <a:xfrm>
            <a:off x="6096000" y="4180443"/>
            <a:ext cx="4907113" cy="769441"/>
          </a:xfrm>
          <a:prstGeom prst="rect">
            <a:avLst/>
          </a:prstGeom>
          <a:noFill/>
        </p:spPr>
        <p:txBody>
          <a:bodyPr wrap="none" rtlCol="0">
            <a:spAutoFit/>
          </a:bodyPr>
          <a:lstStyle/>
          <a:p>
            <a:r>
              <a:rPr lang="en-IN" sz="4400" dirty="0" smtClean="0">
                <a:solidFill>
                  <a:srgbClr val="FF0000"/>
                </a:solidFill>
              </a:rPr>
              <a:t>0, 1, 3, 8, 7, 2, 4, 5, 6</a:t>
            </a:r>
            <a:endParaRPr lang="en-IN" sz="4400" dirty="0">
              <a:solidFill>
                <a:srgbClr val="FF0000"/>
              </a:solidFill>
            </a:endParaRPr>
          </a:p>
        </p:txBody>
      </p:sp>
    </p:spTree>
    <p:extLst>
      <p:ext uri="{BB962C8B-B14F-4D97-AF65-F5344CB8AC3E}">
        <p14:creationId xmlns:p14="http://schemas.microsoft.com/office/powerpoint/2010/main" val="147685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18</a:t>
            </a:fld>
            <a:endParaRPr lang="en-US"/>
          </a:p>
        </p:txBody>
      </p:sp>
      <p:sp>
        <p:nvSpPr>
          <p:cNvPr id="3" name="Rectangle 2"/>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cs typeface="Times New Roman" panose="02020603050405020304" pitchFamily="18" charset="0"/>
              </a:rPr>
              <a:t>Breadth-First-Searching (BFS</a:t>
            </a:r>
            <a:r>
              <a:rPr lang="en-US" sz="3200" dirty="0" smtClean="0">
                <a:cs typeface="Times New Roman" panose="02020603050405020304" pitchFamily="18" charset="0"/>
              </a:rPr>
              <a:t>) Algorithm</a:t>
            </a:r>
            <a:endParaRPr lang="en-US" altLang="zh-TW"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149" y="730488"/>
            <a:ext cx="9980823" cy="5625862"/>
          </a:xfrm>
          <a:prstGeom prst="rect">
            <a:avLst/>
          </a:prstGeom>
        </p:spPr>
      </p:pic>
    </p:spTree>
    <p:extLst>
      <p:ext uri="{BB962C8B-B14F-4D97-AF65-F5344CB8AC3E}">
        <p14:creationId xmlns:p14="http://schemas.microsoft.com/office/powerpoint/2010/main" val="150413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19</a:t>
            </a:fld>
            <a:endParaRPr lang="en-US"/>
          </a:p>
        </p:txBody>
      </p:sp>
      <p:sp>
        <p:nvSpPr>
          <p:cNvPr id="3" name="Rectangle 2"/>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cs typeface="Times New Roman" panose="02020603050405020304" pitchFamily="18" charset="0"/>
              </a:rPr>
              <a:t>Breadth-First-Searching (BFS</a:t>
            </a:r>
            <a:r>
              <a:rPr lang="en-US" sz="3200" dirty="0" smtClean="0">
                <a:cs typeface="Times New Roman" panose="02020603050405020304" pitchFamily="18" charset="0"/>
              </a:rPr>
              <a:t>) Example</a:t>
            </a:r>
            <a:endParaRPr lang="en-US" altLang="zh-TW"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488"/>
            <a:ext cx="2744905" cy="1768013"/>
          </a:xfrm>
          <a:prstGeom prst="rect">
            <a:avLst/>
          </a:prstGeom>
        </p:spPr>
      </p:pic>
      <p:sp>
        <p:nvSpPr>
          <p:cNvPr id="5" name="Right Arrow 4"/>
          <p:cNvSpPr/>
          <p:nvPr/>
        </p:nvSpPr>
        <p:spPr>
          <a:xfrm>
            <a:off x="3199124" y="1479836"/>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33" y="730489"/>
            <a:ext cx="3464463" cy="162634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2272" y="777777"/>
            <a:ext cx="3939728" cy="17207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3168" y="2664367"/>
            <a:ext cx="3083417" cy="179096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2564" y="2583598"/>
            <a:ext cx="3086570" cy="181592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65208" y="2611503"/>
            <a:ext cx="2553322" cy="176011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12" y="2678697"/>
            <a:ext cx="2436280" cy="1681533"/>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8418" y="4626284"/>
            <a:ext cx="2960706" cy="204715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25752" y="4756932"/>
            <a:ext cx="2508392" cy="178198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66456" y="4621197"/>
            <a:ext cx="2826712" cy="1965299"/>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42082" y="4653629"/>
            <a:ext cx="2718418" cy="1900433"/>
          </a:xfrm>
          <a:prstGeom prst="rect">
            <a:avLst/>
          </a:prstGeom>
        </p:spPr>
      </p:pic>
      <p:sp>
        <p:nvSpPr>
          <p:cNvPr id="16" name="Right Arrow 15"/>
          <p:cNvSpPr/>
          <p:nvPr/>
        </p:nvSpPr>
        <p:spPr>
          <a:xfrm>
            <a:off x="7587472" y="1403651"/>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8908188" y="5318268"/>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a:off x="5788117" y="5246722"/>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2962433" y="5153361"/>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rot="5400000">
            <a:off x="10562018" y="2158278"/>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rot="5400000">
            <a:off x="1239184" y="4278256"/>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rot="10800000">
            <a:off x="8539911" y="2976418"/>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rot="10800000">
            <a:off x="5291310" y="2959503"/>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rot="10800000">
            <a:off x="2518276" y="2932217"/>
            <a:ext cx="453257" cy="186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202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2</a:t>
            </a:fld>
            <a:endParaRPr lang="en-US"/>
          </a:p>
        </p:txBody>
      </p:sp>
      <p:sp>
        <p:nvSpPr>
          <p:cNvPr id="3" name="Rectangle 2"/>
          <p:cNvSpPr/>
          <p:nvPr/>
        </p:nvSpPr>
        <p:spPr>
          <a:xfrm>
            <a:off x="-5878" y="-7727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ea typeface="MS Mincho" charset="-128"/>
              </a:rPr>
              <a:t>What is a graph?</a:t>
            </a:r>
            <a:endParaRPr lang="en-US" sz="3200" dirty="0"/>
          </a:p>
        </p:txBody>
      </p:sp>
      <p:sp>
        <p:nvSpPr>
          <p:cNvPr id="4" name="Rectangle 3"/>
          <p:cNvSpPr txBox="1">
            <a:spLocks noChangeArrowheads="1"/>
          </p:cNvSpPr>
          <p:nvPr/>
        </p:nvSpPr>
        <p:spPr>
          <a:xfrm>
            <a:off x="-5878" y="843567"/>
            <a:ext cx="12099140" cy="2362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a:t>
            </a:r>
            <a:r>
              <a:rPr lang="en-US" i="1" dirty="0"/>
              <a:t>graph</a:t>
            </a:r>
            <a:r>
              <a:rPr lang="en-US" dirty="0"/>
              <a:t> is a non-linear </a:t>
            </a:r>
            <a:r>
              <a:rPr lang="en-US" dirty="0" smtClean="0"/>
              <a:t>data structure</a:t>
            </a:r>
            <a:endParaRPr lang="en-US" dirty="0" smtClean="0">
              <a:cs typeface="Times New Roman" panose="02020603050405020304" pitchFamily="18" charset="0"/>
            </a:endParaRPr>
          </a:p>
          <a:p>
            <a:r>
              <a:rPr lang="en-US" dirty="0" smtClean="0">
                <a:cs typeface="Times New Roman" panose="02020603050405020304" pitchFamily="18" charset="0"/>
              </a:rPr>
              <a:t>A data structure that consists of a set of nodes (</a:t>
            </a:r>
            <a:r>
              <a:rPr lang="en-US" i="1" dirty="0" smtClean="0">
                <a:cs typeface="Times New Roman" panose="02020603050405020304" pitchFamily="18" charset="0"/>
              </a:rPr>
              <a:t>vertices</a:t>
            </a:r>
            <a:r>
              <a:rPr lang="en-US" dirty="0" smtClean="0">
                <a:cs typeface="Times New Roman" panose="02020603050405020304" pitchFamily="18" charset="0"/>
              </a:rPr>
              <a:t>) and a set of edges that relate the nodes to each other</a:t>
            </a:r>
            <a:endParaRPr lang="en-US" dirty="0" smtClean="0">
              <a:latin typeface="Courier New" panose="02070309020205020404" pitchFamily="49" charset="0"/>
              <a:cs typeface="Courier New" panose="02070309020205020404" pitchFamily="49" charset="0"/>
            </a:endParaRPr>
          </a:p>
          <a:p>
            <a:r>
              <a:rPr lang="en-US" dirty="0" smtClean="0">
                <a:ea typeface="MS Mincho" charset="-128"/>
              </a:rPr>
              <a:t>The set of edges describes relationships among the vertices</a:t>
            </a:r>
            <a:r>
              <a:rPr lang="en-US" dirty="0" smtClean="0"/>
              <a:t> </a:t>
            </a:r>
            <a:endParaRPr lang="en-US" dirty="0"/>
          </a:p>
        </p:txBody>
      </p:sp>
      <p:pic>
        <p:nvPicPr>
          <p:cNvPr id="5" name="Picture 4" descr="C:\My Documents\308 PowerPoint\Figures\MACJOBS\JPEGS\CHAP09\P561.jpg"/>
          <p:cNvPicPr>
            <a:picLocks noChangeAspect="1" noChangeArrowheads="1"/>
          </p:cNvPicPr>
          <p:nvPr/>
        </p:nvPicPr>
        <p:blipFill>
          <a:blip r:embed="rId2" cstate="print">
            <a:lum bright="-24000"/>
            <a:extLst>
              <a:ext uri="{28A0092B-C50C-407E-A947-70E740481C1C}">
                <a14:useLocalDpi xmlns:a14="http://schemas.microsoft.com/office/drawing/2010/main" val="0"/>
              </a:ext>
            </a:extLst>
          </a:blip>
          <a:srcRect/>
          <a:stretch>
            <a:fillRect/>
          </a:stretch>
        </p:blipFill>
        <p:spPr bwMode="auto">
          <a:xfrm>
            <a:off x="1421523" y="2753405"/>
            <a:ext cx="8984607" cy="3657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My Documents\308 PowerPoint\Figures\MACJOBS\JPEGS\CHAP09\P553b.jpg"/>
          <p:cNvPicPr>
            <a:picLocks noChangeAspect="1" noChangeArrowheads="1"/>
          </p:cNvPicPr>
          <p:nvPr/>
        </p:nvPicPr>
        <p:blipFill>
          <a:blip r:embed="rId3" cstate="print">
            <a:lum bright="-12000"/>
            <a:extLst>
              <a:ext uri="{28A0092B-C50C-407E-A947-70E740481C1C}">
                <a14:useLocalDpi xmlns:a14="http://schemas.microsoft.com/office/drawing/2010/main" val="0"/>
              </a:ext>
            </a:extLst>
          </a:blip>
          <a:srcRect/>
          <a:stretch>
            <a:fillRect/>
          </a:stretch>
        </p:blipFill>
        <p:spPr bwMode="auto">
          <a:xfrm>
            <a:off x="1421523" y="2755996"/>
            <a:ext cx="8984607" cy="365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09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20</a:t>
            </a:fld>
            <a:endParaRPr lang="en-US"/>
          </a:p>
        </p:txBody>
      </p:sp>
      <p:sp>
        <p:nvSpPr>
          <p:cNvPr id="3" name="Rectangle 2"/>
          <p:cNvSpPr/>
          <p:nvPr/>
        </p:nvSpPr>
        <p:spPr>
          <a:xfrm>
            <a:off x="0" y="-77895"/>
            <a:ext cx="12192000" cy="515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cs typeface="Times New Roman" panose="02020603050405020304" pitchFamily="18" charset="0"/>
              </a:rPr>
              <a:t>C code for Depth-First-Search </a:t>
            </a:r>
            <a:r>
              <a:rPr lang="en-US" sz="3200" dirty="0">
                <a:cs typeface="Times New Roman" panose="02020603050405020304" pitchFamily="18" charset="0"/>
              </a:rPr>
              <a:t>(DFS</a:t>
            </a:r>
            <a:r>
              <a:rPr lang="en-US" sz="3200" dirty="0" smtClean="0">
                <a:cs typeface="Times New Roman" panose="02020603050405020304" pitchFamily="18" charset="0"/>
              </a:rPr>
              <a:t>) Using arrays</a:t>
            </a:r>
            <a:endParaRPr lang="en-US" altLang="zh-TW" sz="3200" dirty="0"/>
          </a:p>
        </p:txBody>
      </p:sp>
      <p:sp>
        <p:nvSpPr>
          <p:cNvPr id="4" name="Rectangle 3"/>
          <p:cNvSpPr/>
          <p:nvPr/>
        </p:nvSpPr>
        <p:spPr>
          <a:xfrm>
            <a:off x="98738" y="465025"/>
            <a:ext cx="5593724" cy="3970318"/>
          </a:xfrm>
          <a:prstGeom prst="rect">
            <a:avLst/>
          </a:prstGeom>
          <a:ln>
            <a:solidFill>
              <a:schemeClr val="tx1"/>
            </a:solidFill>
          </a:ln>
        </p:spPr>
        <p:txBody>
          <a:bodyPr wrap="square">
            <a:spAutoFit/>
          </a:bodyPr>
          <a:lstStyle/>
          <a:p>
            <a:r>
              <a:rPr lang="en-IN" dirty="0"/>
              <a:t>#include&lt;</a:t>
            </a:r>
            <a:r>
              <a:rPr lang="en-IN" dirty="0" err="1"/>
              <a:t>stdio.h</a:t>
            </a:r>
            <a:r>
              <a:rPr lang="en-IN" dirty="0"/>
              <a:t>&gt;</a:t>
            </a:r>
          </a:p>
          <a:p>
            <a:r>
              <a:rPr lang="en-IN" dirty="0"/>
              <a:t> </a:t>
            </a:r>
          </a:p>
          <a:p>
            <a:r>
              <a:rPr lang="en-IN" dirty="0" err="1"/>
              <a:t>int</a:t>
            </a:r>
            <a:r>
              <a:rPr lang="en-IN" dirty="0"/>
              <a:t> G[10][10],visited[10],n;    </a:t>
            </a:r>
          </a:p>
          <a:p>
            <a:endParaRPr lang="en-IN" dirty="0" smtClean="0"/>
          </a:p>
          <a:p>
            <a:r>
              <a:rPr lang="en-IN" dirty="0"/>
              <a:t>void DFS(</a:t>
            </a:r>
            <a:r>
              <a:rPr lang="en-IN" dirty="0" err="1"/>
              <a:t>int</a:t>
            </a:r>
            <a:r>
              <a:rPr lang="en-IN" dirty="0"/>
              <a:t> </a:t>
            </a:r>
            <a:r>
              <a:rPr lang="en-IN" dirty="0" err="1"/>
              <a:t>i</a:t>
            </a:r>
            <a:r>
              <a:rPr lang="en-IN" dirty="0"/>
              <a:t>)</a:t>
            </a:r>
          </a:p>
          <a:p>
            <a:r>
              <a:rPr lang="en-IN" dirty="0"/>
              <a:t>{</a:t>
            </a:r>
          </a:p>
          <a:p>
            <a:r>
              <a:rPr lang="en-IN" dirty="0"/>
              <a:t>    </a:t>
            </a:r>
            <a:r>
              <a:rPr lang="en-IN" dirty="0" err="1"/>
              <a:t>int</a:t>
            </a:r>
            <a:r>
              <a:rPr lang="en-IN" dirty="0"/>
              <a:t> j;</a:t>
            </a:r>
          </a:p>
          <a:p>
            <a:r>
              <a:rPr lang="en-IN" dirty="0" err="1"/>
              <a:t>printf</a:t>
            </a:r>
            <a:r>
              <a:rPr lang="en-IN" dirty="0"/>
              <a:t>("\</a:t>
            </a:r>
            <a:r>
              <a:rPr lang="en-IN" dirty="0" err="1"/>
              <a:t>n%d</a:t>
            </a:r>
            <a:r>
              <a:rPr lang="en-IN" dirty="0"/>
              <a:t>",</a:t>
            </a:r>
            <a:r>
              <a:rPr lang="en-IN" dirty="0" err="1"/>
              <a:t>i</a:t>
            </a:r>
            <a:r>
              <a:rPr lang="en-IN" dirty="0"/>
              <a:t>);</a:t>
            </a:r>
          </a:p>
          <a:p>
            <a:r>
              <a:rPr lang="en-IN" dirty="0"/>
              <a:t>    visited[</a:t>
            </a:r>
            <a:r>
              <a:rPr lang="en-IN" dirty="0" err="1"/>
              <a:t>i</a:t>
            </a:r>
            <a:r>
              <a:rPr lang="en-IN" dirty="0"/>
              <a:t>]=1;</a:t>
            </a:r>
          </a:p>
          <a:p>
            <a:r>
              <a:rPr lang="en-IN" dirty="0"/>
              <a:t>for(j=0;j&lt;</a:t>
            </a:r>
            <a:r>
              <a:rPr lang="en-IN" dirty="0" err="1"/>
              <a:t>n;j</a:t>
            </a:r>
            <a:r>
              <a:rPr lang="en-IN" dirty="0"/>
              <a:t>++)</a:t>
            </a:r>
          </a:p>
          <a:p>
            <a:r>
              <a:rPr lang="en-IN" dirty="0"/>
              <a:t>       if(!visited[j]&amp;&amp;G[</a:t>
            </a:r>
            <a:r>
              <a:rPr lang="en-IN" dirty="0" err="1"/>
              <a:t>i</a:t>
            </a:r>
            <a:r>
              <a:rPr lang="en-IN" dirty="0"/>
              <a:t>][j]==1)</a:t>
            </a:r>
          </a:p>
          <a:p>
            <a:r>
              <a:rPr lang="en-IN" dirty="0"/>
              <a:t>            DFS(j);</a:t>
            </a:r>
          </a:p>
          <a:p>
            <a:r>
              <a:rPr lang="en-IN" dirty="0"/>
              <a:t>}</a:t>
            </a:r>
          </a:p>
          <a:p>
            <a:endParaRPr lang="en-IN" dirty="0"/>
          </a:p>
        </p:txBody>
      </p:sp>
      <p:sp>
        <p:nvSpPr>
          <p:cNvPr id="5" name="Rectangle 4"/>
          <p:cNvSpPr/>
          <p:nvPr/>
        </p:nvSpPr>
        <p:spPr>
          <a:xfrm>
            <a:off x="5847007" y="2450184"/>
            <a:ext cx="6181859" cy="4247317"/>
          </a:xfrm>
          <a:prstGeom prst="rect">
            <a:avLst/>
          </a:prstGeom>
          <a:ln>
            <a:solidFill>
              <a:schemeClr val="tx1"/>
            </a:solidFill>
          </a:ln>
        </p:spPr>
        <p:txBody>
          <a:bodyPr wrap="square">
            <a:spAutoFit/>
          </a:bodyPr>
          <a:lstStyle/>
          <a:p>
            <a:r>
              <a:rPr lang="en-IN" dirty="0" smtClean="0"/>
              <a:t>void </a:t>
            </a:r>
            <a:r>
              <a:rPr lang="en-IN" dirty="0"/>
              <a:t>main()</a:t>
            </a:r>
          </a:p>
          <a:p>
            <a:r>
              <a:rPr lang="en-IN" dirty="0"/>
              <a:t>{</a:t>
            </a:r>
          </a:p>
          <a:p>
            <a:r>
              <a:rPr lang="en-IN" dirty="0"/>
              <a:t>    </a:t>
            </a:r>
            <a:r>
              <a:rPr lang="en-IN" dirty="0" err="1"/>
              <a:t>int</a:t>
            </a:r>
            <a:r>
              <a:rPr lang="en-IN" dirty="0"/>
              <a:t> </a:t>
            </a:r>
            <a:r>
              <a:rPr lang="en-IN" dirty="0" err="1"/>
              <a:t>i,j</a:t>
            </a:r>
            <a:r>
              <a:rPr lang="en-IN" dirty="0"/>
              <a:t>;</a:t>
            </a:r>
          </a:p>
          <a:p>
            <a:r>
              <a:rPr lang="en-IN" dirty="0"/>
              <a:t>    </a:t>
            </a:r>
            <a:r>
              <a:rPr lang="en-IN" dirty="0" err="1"/>
              <a:t>printf</a:t>
            </a:r>
            <a:r>
              <a:rPr lang="en-IN" dirty="0"/>
              <a:t>("Enter number of vertices</a:t>
            </a:r>
            <a:r>
              <a:rPr lang="en-IN" dirty="0" smtClean="0"/>
              <a:t>:");</a:t>
            </a:r>
            <a:endParaRPr lang="en-IN" dirty="0"/>
          </a:p>
          <a:p>
            <a:r>
              <a:rPr lang="en-IN" dirty="0" smtClean="0"/>
              <a:t>    </a:t>
            </a:r>
            <a:r>
              <a:rPr lang="en-IN" dirty="0" err="1" smtClean="0"/>
              <a:t>scanf</a:t>
            </a:r>
            <a:r>
              <a:rPr lang="en-IN" dirty="0"/>
              <a:t>("%</a:t>
            </a:r>
            <a:r>
              <a:rPr lang="en-IN" dirty="0" err="1"/>
              <a:t>d",&amp;n</a:t>
            </a:r>
            <a:r>
              <a:rPr lang="en-IN" dirty="0"/>
              <a:t>);</a:t>
            </a:r>
          </a:p>
          <a:p>
            <a:r>
              <a:rPr lang="en-IN" dirty="0" err="1" smtClean="0"/>
              <a:t>printf</a:t>
            </a:r>
            <a:r>
              <a:rPr lang="en-IN" dirty="0"/>
              <a:t>("\</a:t>
            </a:r>
            <a:r>
              <a:rPr lang="en-IN" dirty="0" err="1"/>
              <a:t>nEnter</a:t>
            </a:r>
            <a:r>
              <a:rPr lang="en-IN" dirty="0"/>
              <a:t> </a:t>
            </a:r>
            <a:r>
              <a:rPr lang="en-IN" dirty="0" smtClean="0"/>
              <a:t>adjacency </a:t>
            </a:r>
            <a:r>
              <a:rPr lang="en-IN" dirty="0"/>
              <a:t>matrix of the graph:");</a:t>
            </a:r>
          </a:p>
          <a:p>
            <a:r>
              <a:rPr lang="en-IN" dirty="0"/>
              <a:t>   </a:t>
            </a:r>
          </a:p>
          <a:p>
            <a:r>
              <a:rPr lang="en-IN" dirty="0"/>
              <a:t>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err="1"/>
              <a:t>scanf</a:t>
            </a:r>
            <a:r>
              <a:rPr lang="en-IN" dirty="0"/>
              <a:t>("%</a:t>
            </a:r>
            <a:r>
              <a:rPr lang="en-IN" dirty="0" err="1"/>
              <a:t>d",&amp;G</a:t>
            </a:r>
            <a:r>
              <a:rPr lang="en-IN" dirty="0"/>
              <a:t>[</a:t>
            </a:r>
            <a:r>
              <a:rPr lang="en-IN" dirty="0" err="1"/>
              <a:t>i</a:t>
            </a:r>
            <a:r>
              <a:rPr lang="en-IN" dirty="0"/>
              <a:t>][j]);</a:t>
            </a:r>
          </a:p>
          <a:p>
            <a:r>
              <a:rPr lang="en-IN" dirty="0"/>
              <a:t>    </a:t>
            </a:r>
            <a:endParaRPr lang="en-IN" dirty="0" smtClean="0"/>
          </a:p>
          <a:p>
            <a:r>
              <a:rPr lang="en-IN" dirty="0"/>
              <a:t>   for(</a:t>
            </a:r>
            <a:r>
              <a:rPr lang="en-IN" dirty="0" err="1"/>
              <a:t>i</a:t>
            </a:r>
            <a:r>
              <a:rPr lang="en-IN" dirty="0"/>
              <a:t>=0;i&lt;</a:t>
            </a:r>
            <a:r>
              <a:rPr lang="en-IN" dirty="0" err="1"/>
              <a:t>n;i</a:t>
            </a:r>
            <a:r>
              <a:rPr lang="en-IN" dirty="0"/>
              <a:t>++)</a:t>
            </a:r>
          </a:p>
          <a:p>
            <a:r>
              <a:rPr lang="en-IN" dirty="0"/>
              <a:t>        visited[</a:t>
            </a:r>
            <a:r>
              <a:rPr lang="en-IN" dirty="0" err="1"/>
              <a:t>i</a:t>
            </a:r>
            <a:r>
              <a:rPr lang="en-IN" dirty="0"/>
              <a:t>]=0;</a:t>
            </a:r>
          </a:p>
          <a:p>
            <a:r>
              <a:rPr lang="en-IN" dirty="0"/>
              <a:t>    DFS(0);</a:t>
            </a:r>
          </a:p>
          <a:p>
            <a:r>
              <a:rPr lang="en-IN" dirty="0" smtClean="0"/>
              <a:t>}</a:t>
            </a:r>
            <a:endParaRPr lang="en-IN" dirty="0"/>
          </a:p>
        </p:txBody>
      </p:sp>
    </p:spTree>
    <p:extLst>
      <p:ext uri="{BB962C8B-B14F-4D97-AF65-F5344CB8AC3E}">
        <p14:creationId xmlns:p14="http://schemas.microsoft.com/office/powerpoint/2010/main" val="2526774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21</a:t>
            </a:fld>
            <a:endParaRPr lang="en-US"/>
          </a:p>
        </p:txBody>
      </p:sp>
      <p:sp>
        <p:nvSpPr>
          <p:cNvPr id="4" name="Rectangle 3"/>
          <p:cNvSpPr/>
          <p:nvPr/>
        </p:nvSpPr>
        <p:spPr>
          <a:xfrm>
            <a:off x="0" y="-77895"/>
            <a:ext cx="12192000" cy="515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cs typeface="Times New Roman" panose="02020603050405020304" pitchFamily="18" charset="0"/>
              </a:rPr>
              <a:t>C code for </a:t>
            </a:r>
            <a:r>
              <a:rPr lang="en-US" sz="3200" dirty="0">
                <a:cs typeface="Times New Roman" panose="02020603050405020304" pitchFamily="18" charset="0"/>
              </a:rPr>
              <a:t>Breadth-First-Search </a:t>
            </a:r>
            <a:r>
              <a:rPr lang="en-US" sz="3200" dirty="0" smtClean="0">
                <a:cs typeface="Times New Roman" panose="02020603050405020304" pitchFamily="18" charset="0"/>
              </a:rPr>
              <a:t>(BFS) Using arrays</a:t>
            </a:r>
            <a:endParaRPr lang="en-US" altLang="zh-TW" sz="3200" dirty="0"/>
          </a:p>
        </p:txBody>
      </p:sp>
      <p:sp>
        <p:nvSpPr>
          <p:cNvPr id="7" name="Rectangle 6"/>
          <p:cNvSpPr/>
          <p:nvPr/>
        </p:nvSpPr>
        <p:spPr>
          <a:xfrm>
            <a:off x="1" y="673245"/>
            <a:ext cx="5628068" cy="3970318"/>
          </a:xfrm>
          <a:prstGeom prst="rect">
            <a:avLst/>
          </a:prstGeom>
          <a:ln>
            <a:solidFill>
              <a:schemeClr val="tx1"/>
            </a:solidFill>
          </a:ln>
        </p:spPr>
        <p:txBody>
          <a:bodyPr wrap="square">
            <a:spAutoFit/>
          </a:bodyPr>
          <a:lstStyle/>
          <a:p>
            <a:r>
              <a:rPr lang="en-IN" dirty="0"/>
              <a:t> #include&lt;</a:t>
            </a:r>
            <a:r>
              <a:rPr lang="en-IN" dirty="0" err="1"/>
              <a:t>stdio.h</a:t>
            </a:r>
            <a:r>
              <a:rPr lang="en-IN" dirty="0" smtClean="0"/>
              <a:t>&gt;</a:t>
            </a:r>
          </a:p>
          <a:p>
            <a:endParaRPr lang="en-IN" dirty="0"/>
          </a:p>
          <a:p>
            <a:r>
              <a:rPr lang="en-IN" dirty="0" err="1" smtClean="0"/>
              <a:t>int</a:t>
            </a:r>
            <a:r>
              <a:rPr lang="en-IN" dirty="0" smtClean="0"/>
              <a:t> </a:t>
            </a:r>
            <a:r>
              <a:rPr lang="en-IN" dirty="0"/>
              <a:t>a[20][20],q[20],visited[20],</a:t>
            </a:r>
            <a:r>
              <a:rPr lang="en-IN" dirty="0" err="1"/>
              <a:t>n,i,j,f</a:t>
            </a:r>
            <a:r>
              <a:rPr lang="en-IN" dirty="0"/>
              <a:t>=0,r=-1;</a:t>
            </a:r>
          </a:p>
          <a:p>
            <a:r>
              <a:rPr lang="en-IN" dirty="0"/>
              <a:t> </a:t>
            </a:r>
            <a:endParaRPr lang="en-IN" dirty="0" smtClean="0"/>
          </a:p>
          <a:p>
            <a:r>
              <a:rPr lang="en-IN" dirty="0" smtClean="0"/>
              <a:t>void </a:t>
            </a:r>
            <a:r>
              <a:rPr lang="en-IN" dirty="0" err="1"/>
              <a:t>bfs</a:t>
            </a:r>
            <a:r>
              <a:rPr lang="en-IN" dirty="0"/>
              <a:t>(</a:t>
            </a:r>
            <a:r>
              <a:rPr lang="en-IN" dirty="0" err="1"/>
              <a:t>int</a:t>
            </a:r>
            <a:r>
              <a:rPr lang="en-IN" dirty="0"/>
              <a:t> v) {</a:t>
            </a:r>
          </a:p>
          <a:p>
            <a:r>
              <a:rPr lang="en-IN" dirty="0"/>
              <a:t>    	for (</a:t>
            </a:r>
            <a:r>
              <a:rPr lang="en-IN" dirty="0" err="1"/>
              <a:t>i</a:t>
            </a:r>
            <a:r>
              <a:rPr lang="en-IN" dirty="0"/>
              <a:t>=1;i&lt;=</a:t>
            </a:r>
            <a:r>
              <a:rPr lang="en-IN" dirty="0" err="1"/>
              <a:t>n;i</a:t>
            </a:r>
            <a:r>
              <a:rPr lang="en-IN" dirty="0"/>
              <a:t>++)</a:t>
            </a:r>
          </a:p>
          <a:p>
            <a:r>
              <a:rPr lang="en-IN" dirty="0"/>
              <a:t>    	  if(a[v][</a:t>
            </a:r>
            <a:r>
              <a:rPr lang="en-IN" dirty="0" err="1"/>
              <a:t>i</a:t>
            </a:r>
            <a:r>
              <a:rPr lang="en-IN" dirty="0"/>
              <a:t>] &amp;&amp; !visited[</a:t>
            </a:r>
            <a:r>
              <a:rPr lang="en-IN" dirty="0" err="1"/>
              <a:t>i</a:t>
            </a:r>
            <a:r>
              <a:rPr lang="en-IN" dirty="0"/>
              <a:t>])</a:t>
            </a:r>
          </a:p>
          <a:p>
            <a:r>
              <a:rPr lang="en-IN" dirty="0"/>
              <a:t>    	   q[++r]=</a:t>
            </a:r>
            <a:r>
              <a:rPr lang="en-IN" dirty="0" err="1"/>
              <a:t>i</a:t>
            </a:r>
            <a:r>
              <a:rPr lang="en-IN" dirty="0"/>
              <a:t>;</a:t>
            </a:r>
          </a:p>
          <a:p>
            <a:r>
              <a:rPr lang="en-IN" dirty="0"/>
              <a:t>    	if(f&lt;=r) {</a:t>
            </a:r>
          </a:p>
          <a:p>
            <a:r>
              <a:rPr lang="en-IN" dirty="0"/>
              <a:t>    		visited[q[f]]=1;</a:t>
            </a:r>
          </a:p>
          <a:p>
            <a:r>
              <a:rPr lang="en-IN" dirty="0"/>
              <a:t>    		</a:t>
            </a:r>
            <a:r>
              <a:rPr lang="en-IN" dirty="0" err="1"/>
              <a:t>bfs</a:t>
            </a:r>
            <a:r>
              <a:rPr lang="en-IN" dirty="0"/>
              <a:t>(q[f++]);</a:t>
            </a:r>
          </a:p>
          <a:p>
            <a:r>
              <a:rPr lang="en-IN" dirty="0"/>
              <a:t>    	}</a:t>
            </a:r>
          </a:p>
          <a:p>
            <a:r>
              <a:rPr lang="en-IN" dirty="0"/>
              <a:t>    }</a:t>
            </a:r>
          </a:p>
          <a:p>
            <a:r>
              <a:rPr lang="en-IN" dirty="0"/>
              <a:t>    </a:t>
            </a:r>
          </a:p>
        </p:txBody>
      </p:sp>
      <p:sp>
        <p:nvSpPr>
          <p:cNvPr id="8" name="Rectangle 7"/>
          <p:cNvSpPr/>
          <p:nvPr/>
        </p:nvSpPr>
        <p:spPr>
          <a:xfrm>
            <a:off x="5726805" y="437882"/>
            <a:ext cx="6096000" cy="6463308"/>
          </a:xfrm>
          <a:prstGeom prst="rect">
            <a:avLst/>
          </a:prstGeom>
          <a:ln>
            <a:solidFill>
              <a:schemeClr val="tx1"/>
            </a:solidFill>
          </a:ln>
        </p:spPr>
        <p:txBody>
          <a:bodyPr>
            <a:spAutoFit/>
          </a:bodyPr>
          <a:lstStyle/>
          <a:p>
            <a:r>
              <a:rPr lang="en-IN" dirty="0"/>
              <a:t>void main() {</a:t>
            </a:r>
          </a:p>
          <a:p>
            <a:r>
              <a:rPr lang="en-IN" dirty="0"/>
              <a:t>    	</a:t>
            </a:r>
            <a:r>
              <a:rPr lang="en-IN" dirty="0" err="1"/>
              <a:t>int</a:t>
            </a:r>
            <a:r>
              <a:rPr lang="en-IN" dirty="0"/>
              <a:t> v;</a:t>
            </a:r>
          </a:p>
          <a:p>
            <a:r>
              <a:rPr lang="en-IN" dirty="0"/>
              <a:t>    	</a:t>
            </a:r>
            <a:r>
              <a:rPr lang="en-IN" dirty="0" err="1" smtClean="0"/>
              <a:t>printf</a:t>
            </a:r>
            <a:r>
              <a:rPr lang="en-IN" dirty="0"/>
              <a:t>("\n Enter the number of vertices:");</a:t>
            </a:r>
          </a:p>
          <a:p>
            <a:r>
              <a:rPr lang="en-IN" dirty="0"/>
              <a:t>    	</a:t>
            </a:r>
            <a:r>
              <a:rPr lang="en-IN" dirty="0" err="1"/>
              <a:t>scanf</a:t>
            </a:r>
            <a:r>
              <a:rPr lang="en-IN" dirty="0"/>
              <a:t>("%</a:t>
            </a:r>
            <a:r>
              <a:rPr lang="en-IN" dirty="0" err="1"/>
              <a:t>d",&amp;n</a:t>
            </a:r>
            <a:r>
              <a:rPr lang="en-IN" dirty="0"/>
              <a:t>);</a:t>
            </a:r>
          </a:p>
          <a:p>
            <a:r>
              <a:rPr lang="en-IN" dirty="0"/>
              <a:t>    	for (</a:t>
            </a:r>
            <a:r>
              <a:rPr lang="en-IN" dirty="0" err="1"/>
              <a:t>i</a:t>
            </a:r>
            <a:r>
              <a:rPr lang="en-IN" dirty="0"/>
              <a:t>=1;i&lt;=</a:t>
            </a:r>
            <a:r>
              <a:rPr lang="en-IN" dirty="0" err="1"/>
              <a:t>n;i</a:t>
            </a:r>
            <a:r>
              <a:rPr lang="en-IN" dirty="0"/>
              <a:t>++) {</a:t>
            </a:r>
          </a:p>
          <a:p>
            <a:r>
              <a:rPr lang="en-IN" dirty="0"/>
              <a:t>    		q[</a:t>
            </a:r>
            <a:r>
              <a:rPr lang="en-IN" dirty="0" err="1"/>
              <a:t>i</a:t>
            </a:r>
            <a:r>
              <a:rPr lang="en-IN" dirty="0"/>
              <a:t>]=0;</a:t>
            </a:r>
          </a:p>
          <a:p>
            <a:r>
              <a:rPr lang="en-IN" dirty="0"/>
              <a:t>    		visited[</a:t>
            </a:r>
            <a:r>
              <a:rPr lang="en-IN" dirty="0" err="1"/>
              <a:t>i</a:t>
            </a:r>
            <a:r>
              <a:rPr lang="en-IN" dirty="0"/>
              <a:t>]=0;</a:t>
            </a:r>
          </a:p>
          <a:p>
            <a:r>
              <a:rPr lang="en-IN" dirty="0"/>
              <a:t>    	}</a:t>
            </a:r>
          </a:p>
          <a:p>
            <a:r>
              <a:rPr lang="en-IN" dirty="0"/>
              <a:t>    	</a:t>
            </a:r>
            <a:r>
              <a:rPr lang="en-IN" dirty="0" err="1"/>
              <a:t>printf</a:t>
            </a:r>
            <a:r>
              <a:rPr lang="en-IN" dirty="0"/>
              <a:t>("\n Enter graph data in matrix form:\n");</a:t>
            </a:r>
          </a:p>
          <a:p>
            <a:r>
              <a:rPr lang="en-IN" dirty="0"/>
              <a:t>    	for (</a:t>
            </a:r>
            <a:r>
              <a:rPr lang="en-IN" dirty="0" err="1"/>
              <a:t>i</a:t>
            </a:r>
            <a:r>
              <a:rPr lang="en-IN" dirty="0"/>
              <a:t>=1;i&lt;=</a:t>
            </a:r>
            <a:r>
              <a:rPr lang="en-IN" dirty="0" err="1"/>
              <a:t>n;i</a:t>
            </a:r>
            <a:r>
              <a:rPr lang="en-IN" dirty="0"/>
              <a:t>++)</a:t>
            </a:r>
          </a:p>
          <a:p>
            <a:r>
              <a:rPr lang="en-IN" dirty="0"/>
              <a:t>    	  for (j=1;j&lt;=</a:t>
            </a:r>
            <a:r>
              <a:rPr lang="en-IN" dirty="0" err="1"/>
              <a:t>n;j</a:t>
            </a:r>
            <a:r>
              <a:rPr lang="en-IN" dirty="0"/>
              <a:t>++)</a:t>
            </a:r>
          </a:p>
          <a:p>
            <a:r>
              <a:rPr lang="en-IN" dirty="0"/>
              <a:t>    	   </a:t>
            </a:r>
            <a:r>
              <a:rPr lang="en-IN" dirty="0" err="1"/>
              <a:t>scanf</a:t>
            </a:r>
            <a:r>
              <a:rPr lang="en-IN" dirty="0"/>
              <a:t>("%</a:t>
            </a:r>
            <a:r>
              <a:rPr lang="en-IN" dirty="0" err="1"/>
              <a:t>d",&amp;a</a:t>
            </a:r>
            <a:r>
              <a:rPr lang="en-IN" dirty="0"/>
              <a:t>[</a:t>
            </a:r>
            <a:r>
              <a:rPr lang="en-IN" dirty="0" err="1"/>
              <a:t>i</a:t>
            </a:r>
            <a:r>
              <a:rPr lang="en-IN" dirty="0"/>
              <a:t>][j]);</a:t>
            </a:r>
          </a:p>
          <a:p>
            <a:r>
              <a:rPr lang="en-IN" dirty="0"/>
              <a:t>    	</a:t>
            </a:r>
            <a:r>
              <a:rPr lang="en-IN" dirty="0" err="1"/>
              <a:t>printf</a:t>
            </a:r>
            <a:r>
              <a:rPr lang="en-IN" dirty="0"/>
              <a:t>("\n Enter the starting vertex:");</a:t>
            </a:r>
          </a:p>
          <a:p>
            <a:r>
              <a:rPr lang="en-IN" dirty="0"/>
              <a:t>    	</a:t>
            </a:r>
            <a:r>
              <a:rPr lang="en-IN" dirty="0" err="1"/>
              <a:t>scanf</a:t>
            </a:r>
            <a:r>
              <a:rPr lang="en-IN" dirty="0"/>
              <a:t>("%</a:t>
            </a:r>
            <a:r>
              <a:rPr lang="en-IN" dirty="0" err="1"/>
              <a:t>d",&amp;v</a:t>
            </a:r>
            <a:r>
              <a:rPr lang="en-IN" dirty="0"/>
              <a:t>);</a:t>
            </a:r>
          </a:p>
          <a:p>
            <a:r>
              <a:rPr lang="en-IN" dirty="0"/>
              <a:t>    	</a:t>
            </a:r>
            <a:r>
              <a:rPr lang="en-IN" dirty="0" err="1"/>
              <a:t>bfs</a:t>
            </a:r>
            <a:r>
              <a:rPr lang="en-IN" dirty="0"/>
              <a:t>(v);</a:t>
            </a:r>
          </a:p>
          <a:p>
            <a:r>
              <a:rPr lang="en-IN" dirty="0"/>
              <a:t>    	</a:t>
            </a:r>
            <a:r>
              <a:rPr lang="en-IN" dirty="0" err="1"/>
              <a:t>printf</a:t>
            </a:r>
            <a:r>
              <a:rPr lang="en-IN" dirty="0"/>
              <a:t>("\n The node which are reachable are:\n");</a:t>
            </a:r>
          </a:p>
          <a:p>
            <a:r>
              <a:rPr lang="en-IN" dirty="0"/>
              <a:t>    	for (</a:t>
            </a:r>
            <a:r>
              <a:rPr lang="en-IN" dirty="0" err="1"/>
              <a:t>i</a:t>
            </a:r>
            <a:r>
              <a:rPr lang="en-IN" dirty="0"/>
              <a:t>=1;i&lt;=</a:t>
            </a:r>
            <a:r>
              <a:rPr lang="en-IN" dirty="0" err="1"/>
              <a:t>n;i</a:t>
            </a:r>
            <a:r>
              <a:rPr lang="en-IN" dirty="0"/>
              <a:t>++)</a:t>
            </a:r>
          </a:p>
          <a:p>
            <a:r>
              <a:rPr lang="en-IN" dirty="0"/>
              <a:t>    	  if(visited[</a:t>
            </a:r>
            <a:r>
              <a:rPr lang="en-IN" dirty="0" err="1"/>
              <a:t>i</a:t>
            </a:r>
            <a:r>
              <a:rPr lang="en-IN" dirty="0"/>
              <a:t>])</a:t>
            </a:r>
          </a:p>
          <a:p>
            <a:r>
              <a:rPr lang="en-IN" dirty="0"/>
              <a:t>    	   </a:t>
            </a:r>
            <a:r>
              <a:rPr lang="en-IN" dirty="0" err="1"/>
              <a:t>printf</a:t>
            </a:r>
            <a:r>
              <a:rPr lang="en-IN" dirty="0"/>
              <a:t>("%d\t",</a:t>
            </a:r>
            <a:r>
              <a:rPr lang="en-IN" dirty="0" err="1"/>
              <a:t>i</a:t>
            </a:r>
            <a:r>
              <a:rPr lang="en-IN" dirty="0"/>
              <a:t>); </a:t>
            </a:r>
            <a:endParaRPr lang="en-IN" dirty="0" smtClean="0"/>
          </a:p>
          <a:p>
            <a:r>
              <a:rPr lang="en-IN" dirty="0"/>
              <a:t>	</a:t>
            </a:r>
            <a:r>
              <a:rPr lang="en-IN" dirty="0" smtClean="0"/>
              <a:t> else</a:t>
            </a:r>
            <a:endParaRPr lang="en-IN" dirty="0"/>
          </a:p>
          <a:p>
            <a:r>
              <a:rPr lang="en-IN" dirty="0"/>
              <a:t>    	   </a:t>
            </a:r>
            <a:r>
              <a:rPr lang="en-IN" dirty="0" err="1"/>
              <a:t>printf</a:t>
            </a:r>
            <a:r>
              <a:rPr lang="en-IN" dirty="0"/>
              <a:t>("\n </a:t>
            </a:r>
            <a:r>
              <a:rPr lang="en-IN" dirty="0" err="1"/>
              <a:t>Bfs</a:t>
            </a:r>
            <a:r>
              <a:rPr lang="en-IN" dirty="0"/>
              <a:t> is not possible");</a:t>
            </a:r>
          </a:p>
          <a:p>
            <a:r>
              <a:rPr lang="en-IN" dirty="0"/>
              <a:t>    	</a:t>
            </a:r>
          </a:p>
          <a:p>
            <a:r>
              <a:rPr lang="en-IN" dirty="0"/>
              <a:t>    }</a:t>
            </a:r>
          </a:p>
        </p:txBody>
      </p:sp>
    </p:spTree>
    <p:extLst>
      <p:ext uri="{BB962C8B-B14F-4D97-AF65-F5344CB8AC3E}">
        <p14:creationId xmlns:p14="http://schemas.microsoft.com/office/powerpoint/2010/main" val="42895441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22</a:t>
            </a:fld>
            <a:endParaRPr lang="en-US"/>
          </a:p>
        </p:txBody>
      </p:sp>
      <p:sp>
        <p:nvSpPr>
          <p:cNvPr id="3" name="Rectangle 2"/>
          <p:cNvSpPr/>
          <p:nvPr/>
        </p:nvSpPr>
        <p:spPr>
          <a:xfrm>
            <a:off x="-44515" y="-7727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Applications of Graphs</a:t>
            </a:r>
            <a:endParaRPr lang="en-US" sz="3200" dirty="0"/>
          </a:p>
        </p:txBody>
      </p:sp>
      <p:sp>
        <p:nvSpPr>
          <p:cNvPr id="4" name="Rectangle 3"/>
          <p:cNvSpPr txBox="1">
            <a:spLocks noChangeArrowheads="1"/>
          </p:cNvSpPr>
          <p:nvPr/>
        </p:nvSpPr>
        <p:spPr>
          <a:xfrm>
            <a:off x="167425" y="793750"/>
            <a:ext cx="11980059" cy="5562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solidFill>
                  <a:srgbClr val="262626"/>
                </a:solidFill>
              </a:rPr>
              <a:t>Searching for a path from one vertex to another:</a:t>
            </a:r>
          </a:p>
          <a:p>
            <a:pPr lvl="1"/>
            <a:r>
              <a:rPr lang="en-US" altLang="en-US" dirty="0" smtClean="0">
                <a:solidFill>
                  <a:srgbClr val="404040"/>
                </a:solidFill>
              </a:rPr>
              <a:t>Sometimes, we just want </a:t>
            </a:r>
            <a:r>
              <a:rPr lang="en-US" altLang="en-US" i="1" dirty="0" smtClean="0">
                <a:solidFill>
                  <a:srgbClr val="404040"/>
                </a:solidFill>
              </a:rPr>
              <a:t>any </a:t>
            </a:r>
            <a:r>
              <a:rPr lang="en-US" altLang="en-US" dirty="0" smtClean="0">
                <a:solidFill>
                  <a:srgbClr val="404040"/>
                </a:solidFill>
              </a:rPr>
              <a:t>path (or want to know there </a:t>
            </a:r>
            <a:r>
              <a:rPr lang="en-US" altLang="en-US" i="1" dirty="0" smtClean="0">
                <a:solidFill>
                  <a:srgbClr val="404040"/>
                </a:solidFill>
              </a:rPr>
              <a:t>is</a:t>
            </a:r>
            <a:r>
              <a:rPr lang="en-US" altLang="en-US" dirty="0" smtClean="0">
                <a:solidFill>
                  <a:srgbClr val="404040"/>
                </a:solidFill>
              </a:rPr>
              <a:t> a path).</a:t>
            </a:r>
          </a:p>
          <a:p>
            <a:pPr lvl="1"/>
            <a:r>
              <a:rPr lang="en-US" altLang="en-US" dirty="0" smtClean="0">
                <a:solidFill>
                  <a:srgbClr val="404040"/>
                </a:solidFill>
              </a:rPr>
              <a:t>Sometimes, we want to minimize path </a:t>
            </a:r>
            <a:r>
              <a:rPr lang="en-US" altLang="en-US" i="1" dirty="0" smtClean="0">
                <a:solidFill>
                  <a:srgbClr val="404040"/>
                </a:solidFill>
              </a:rPr>
              <a:t>length</a:t>
            </a:r>
            <a:r>
              <a:rPr lang="en-US" altLang="en-US" dirty="0" smtClean="0">
                <a:solidFill>
                  <a:srgbClr val="404040"/>
                </a:solidFill>
              </a:rPr>
              <a:t> (# of edges).</a:t>
            </a:r>
          </a:p>
          <a:p>
            <a:pPr lvl="1"/>
            <a:r>
              <a:rPr lang="en-US" altLang="en-US" dirty="0" smtClean="0">
                <a:solidFill>
                  <a:srgbClr val="404040"/>
                </a:solidFill>
              </a:rPr>
              <a:t>Sometimes, we want to minimize path </a:t>
            </a:r>
            <a:r>
              <a:rPr lang="en-US" altLang="en-US" i="1" dirty="0" smtClean="0">
                <a:solidFill>
                  <a:srgbClr val="404040"/>
                </a:solidFill>
              </a:rPr>
              <a:t>cost</a:t>
            </a:r>
            <a:r>
              <a:rPr lang="en-US" altLang="en-US" dirty="0" smtClean="0">
                <a:solidFill>
                  <a:srgbClr val="404040"/>
                </a:solidFill>
              </a:rPr>
              <a:t> (sum of edge weights).</a:t>
            </a:r>
          </a:p>
          <a:p>
            <a:pPr lvl="1"/>
            <a:endParaRPr lang="en-US" altLang="en-US" sz="1200" dirty="0" smtClean="0">
              <a:solidFill>
                <a:srgbClr val="404040"/>
              </a:solidFill>
            </a:endParaRPr>
          </a:p>
          <a:p>
            <a:r>
              <a:rPr lang="en-US" altLang="en-US" dirty="0" smtClean="0">
                <a:solidFill>
                  <a:srgbClr val="262626"/>
                </a:solidFill>
              </a:rPr>
              <a:t>What is the shortest path from 0 to 5 ?</a:t>
            </a:r>
            <a:br>
              <a:rPr lang="en-US" altLang="en-US" dirty="0" smtClean="0">
                <a:solidFill>
                  <a:srgbClr val="262626"/>
                </a:solidFill>
              </a:rPr>
            </a:br>
            <a:r>
              <a:rPr lang="en-US" altLang="en-US" dirty="0" smtClean="0">
                <a:solidFill>
                  <a:srgbClr val="262626"/>
                </a:solidFill>
              </a:rPr>
              <a:t>Which path has the minimum cost?</a:t>
            </a:r>
          </a:p>
        </p:txBody>
      </p:sp>
      <p:grpSp>
        <p:nvGrpSpPr>
          <p:cNvPr id="5" name="Group 42"/>
          <p:cNvGrpSpPr>
            <a:grpSpLocks/>
          </p:cNvGrpSpPr>
          <p:nvPr/>
        </p:nvGrpSpPr>
        <p:grpSpPr bwMode="auto">
          <a:xfrm>
            <a:off x="3559175" y="3575050"/>
            <a:ext cx="7794625" cy="2438400"/>
            <a:chOff x="336" y="2544"/>
            <a:chExt cx="4910" cy="1536"/>
          </a:xfrm>
        </p:grpSpPr>
        <p:sp>
          <p:nvSpPr>
            <p:cNvPr id="6" name="Oval 5"/>
            <p:cNvSpPr>
              <a:spLocks noChangeArrowheads="1"/>
            </p:cNvSpPr>
            <p:nvPr/>
          </p:nvSpPr>
          <p:spPr bwMode="auto">
            <a:xfrm>
              <a:off x="2880" y="2654"/>
              <a:ext cx="590" cy="288"/>
            </a:xfrm>
            <a:prstGeom prst="ellipse">
              <a:avLst/>
            </a:prstGeom>
            <a:solidFill>
              <a:srgbClr val="E8E8E8"/>
            </a:solidFill>
            <a:ln w="19050">
              <a:solidFill>
                <a:schemeClr val="tx1"/>
              </a:solidFill>
              <a:round/>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smtClean="0">
                  <a:latin typeface="Calibri" panose="020F0502020204030204" pitchFamily="34" charset="0"/>
                  <a:ea typeface="MS PGothic" panose="020B0600070205080204" pitchFamily="34" charset="-128"/>
                </a:rPr>
                <a:t>3</a:t>
              </a:r>
              <a:endParaRPr lang="en-US" altLang="en-US" sz="2000" dirty="0">
                <a:latin typeface="Calibri" panose="020F0502020204030204" pitchFamily="34" charset="0"/>
                <a:ea typeface="MS PGothic" panose="020B0600070205080204" pitchFamily="34" charset="-128"/>
              </a:endParaRPr>
            </a:p>
          </p:txBody>
        </p:sp>
        <p:sp>
          <p:nvSpPr>
            <p:cNvPr id="7" name="Oval 6"/>
            <p:cNvSpPr>
              <a:spLocks noChangeArrowheads="1"/>
            </p:cNvSpPr>
            <p:nvPr/>
          </p:nvSpPr>
          <p:spPr bwMode="auto">
            <a:xfrm>
              <a:off x="4464" y="2556"/>
              <a:ext cx="590" cy="288"/>
            </a:xfrm>
            <a:prstGeom prst="ellipse">
              <a:avLst/>
            </a:prstGeom>
            <a:solidFill>
              <a:srgbClr val="E8E8E8"/>
            </a:solidFill>
            <a:ln w="19050">
              <a:solidFill>
                <a:schemeClr val="tx1"/>
              </a:solidFill>
              <a:round/>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smtClean="0">
                  <a:latin typeface="Calibri" panose="020F0502020204030204" pitchFamily="34" charset="0"/>
                  <a:ea typeface="MS PGothic" panose="020B0600070205080204" pitchFamily="34" charset="-128"/>
                </a:rPr>
                <a:t>5</a:t>
              </a:r>
              <a:endParaRPr lang="en-US" altLang="en-US" sz="2000" dirty="0">
                <a:latin typeface="Calibri" panose="020F0502020204030204" pitchFamily="34" charset="0"/>
                <a:ea typeface="MS PGothic" panose="020B0600070205080204" pitchFamily="34" charset="-128"/>
              </a:endParaRPr>
            </a:p>
          </p:txBody>
        </p:sp>
        <p:sp>
          <p:nvSpPr>
            <p:cNvPr id="8" name="Oval 7"/>
            <p:cNvSpPr>
              <a:spLocks noChangeArrowheads="1"/>
            </p:cNvSpPr>
            <p:nvPr/>
          </p:nvSpPr>
          <p:spPr bwMode="auto">
            <a:xfrm>
              <a:off x="4306" y="3758"/>
              <a:ext cx="590" cy="288"/>
            </a:xfrm>
            <a:prstGeom prst="ellipse">
              <a:avLst/>
            </a:prstGeom>
            <a:solidFill>
              <a:srgbClr val="E8E8E8"/>
            </a:solidFill>
            <a:ln w="19050">
              <a:solidFill>
                <a:schemeClr val="tx1"/>
              </a:solidFill>
              <a:round/>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smtClean="0">
                  <a:latin typeface="Calibri" panose="020F0502020204030204" pitchFamily="34" charset="0"/>
                  <a:ea typeface="MS PGothic" panose="020B0600070205080204" pitchFamily="34" charset="-128"/>
                </a:rPr>
                <a:t>6</a:t>
              </a:r>
              <a:endParaRPr lang="en-US" altLang="en-US" sz="2000" dirty="0">
                <a:latin typeface="Calibri" panose="020F0502020204030204" pitchFamily="34" charset="0"/>
                <a:ea typeface="MS PGothic" panose="020B0600070205080204" pitchFamily="34" charset="-128"/>
              </a:endParaRPr>
            </a:p>
          </p:txBody>
        </p:sp>
        <p:sp>
          <p:nvSpPr>
            <p:cNvPr id="9" name="Oval 8"/>
            <p:cNvSpPr>
              <a:spLocks noChangeArrowheads="1"/>
            </p:cNvSpPr>
            <p:nvPr/>
          </p:nvSpPr>
          <p:spPr bwMode="auto">
            <a:xfrm>
              <a:off x="2698" y="3608"/>
              <a:ext cx="590" cy="288"/>
            </a:xfrm>
            <a:prstGeom prst="ellipse">
              <a:avLst/>
            </a:prstGeom>
            <a:solidFill>
              <a:srgbClr val="E8E8E8"/>
            </a:solidFill>
            <a:ln w="19050">
              <a:solidFill>
                <a:schemeClr val="tx1"/>
              </a:solidFill>
              <a:round/>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smtClean="0">
                  <a:latin typeface="Calibri" panose="020F0502020204030204" pitchFamily="34" charset="0"/>
                  <a:ea typeface="MS PGothic" panose="020B0600070205080204" pitchFamily="34" charset="-128"/>
                </a:rPr>
                <a:t>4</a:t>
              </a:r>
              <a:endParaRPr lang="en-US" altLang="en-US" sz="2000" dirty="0">
                <a:latin typeface="Calibri" panose="020F0502020204030204" pitchFamily="34" charset="0"/>
                <a:ea typeface="MS PGothic" panose="020B0600070205080204" pitchFamily="34" charset="-128"/>
              </a:endParaRPr>
            </a:p>
          </p:txBody>
        </p:sp>
        <p:sp>
          <p:nvSpPr>
            <p:cNvPr id="10" name="Oval 9"/>
            <p:cNvSpPr>
              <a:spLocks noChangeArrowheads="1"/>
            </p:cNvSpPr>
            <p:nvPr/>
          </p:nvSpPr>
          <p:spPr bwMode="auto">
            <a:xfrm>
              <a:off x="1488" y="2798"/>
              <a:ext cx="590" cy="288"/>
            </a:xfrm>
            <a:prstGeom prst="ellipse">
              <a:avLst/>
            </a:prstGeom>
            <a:solidFill>
              <a:srgbClr val="E8E8E8"/>
            </a:solidFill>
            <a:ln w="19050">
              <a:solidFill>
                <a:schemeClr val="tx1"/>
              </a:solidFill>
              <a:round/>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smtClean="0">
                  <a:latin typeface="Calibri" panose="020F0502020204030204" pitchFamily="34" charset="0"/>
                  <a:ea typeface="MS PGothic" panose="020B0600070205080204" pitchFamily="34" charset="-128"/>
                </a:rPr>
                <a:t>1</a:t>
              </a:r>
              <a:endParaRPr lang="en-US" altLang="en-US" sz="2000" dirty="0">
                <a:latin typeface="Calibri" panose="020F0502020204030204" pitchFamily="34" charset="0"/>
                <a:ea typeface="MS PGothic" panose="020B0600070205080204" pitchFamily="34" charset="-128"/>
              </a:endParaRPr>
            </a:p>
          </p:txBody>
        </p:sp>
        <p:sp>
          <p:nvSpPr>
            <p:cNvPr id="11" name="Oval 10"/>
            <p:cNvSpPr>
              <a:spLocks noChangeArrowheads="1"/>
            </p:cNvSpPr>
            <p:nvPr/>
          </p:nvSpPr>
          <p:spPr bwMode="auto">
            <a:xfrm>
              <a:off x="1584" y="3518"/>
              <a:ext cx="590" cy="288"/>
            </a:xfrm>
            <a:prstGeom prst="ellipse">
              <a:avLst/>
            </a:prstGeom>
            <a:solidFill>
              <a:srgbClr val="E8E8E8"/>
            </a:solidFill>
            <a:ln w="19050">
              <a:solidFill>
                <a:schemeClr val="tx1"/>
              </a:solidFill>
              <a:round/>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smtClean="0">
                  <a:latin typeface="Calibri" panose="020F0502020204030204" pitchFamily="34" charset="0"/>
                  <a:ea typeface="MS PGothic" panose="020B0600070205080204" pitchFamily="34" charset="-128"/>
                </a:rPr>
                <a:t>2</a:t>
              </a:r>
              <a:endParaRPr lang="en-US" altLang="en-US" sz="2000" dirty="0">
                <a:latin typeface="Calibri" panose="020F0502020204030204" pitchFamily="34" charset="0"/>
                <a:ea typeface="MS PGothic" panose="020B0600070205080204" pitchFamily="34" charset="-128"/>
              </a:endParaRPr>
            </a:p>
          </p:txBody>
        </p:sp>
        <p:sp>
          <p:nvSpPr>
            <p:cNvPr id="12" name="Oval 11"/>
            <p:cNvSpPr>
              <a:spLocks noChangeArrowheads="1"/>
            </p:cNvSpPr>
            <p:nvPr/>
          </p:nvSpPr>
          <p:spPr bwMode="auto">
            <a:xfrm>
              <a:off x="4656" y="3120"/>
              <a:ext cx="590" cy="288"/>
            </a:xfrm>
            <a:prstGeom prst="ellipse">
              <a:avLst/>
            </a:prstGeom>
            <a:solidFill>
              <a:srgbClr val="E8E8E8"/>
            </a:solidFill>
            <a:ln w="19050">
              <a:solidFill>
                <a:schemeClr val="tx1"/>
              </a:solidFill>
              <a:round/>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smtClean="0">
                  <a:latin typeface="Calibri" panose="020F0502020204030204" pitchFamily="34" charset="0"/>
                  <a:ea typeface="MS PGothic" panose="020B0600070205080204" pitchFamily="34" charset="-128"/>
                </a:rPr>
                <a:t>5</a:t>
              </a:r>
              <a:endParaRPr lang="en-US" altLang="en-US" sz="2000" dirty="0">
                <a:latin typeface="Calibri" panose="020F0502020204030204" pitchFamily="34" charset="0"/>
                <a:ea typeface="MS PGothic" panose="020B0600070205080204" pitchFamily="34" charset="-128"/>
              </a:endParaRPr>
            </a:p>
          </p:txBody>
        </p:sp>
        <p:sp>
          <p:nvSpPr>
            <p:cNvPr id="13" name="Oval 12"/>
            <p:cNvSpPr>
              <a:spLocks noChangeArrowheads="1"/>
            </p:cNvSpPr>
            <p:nvPr/>
          </p:nvSpPr>
          <p:spPr bwMode="auto">
            <a:xfrm>
              <a:off x="336" y="3374"/>
              <a:ext cx="590" cy="288"/>
            </a:xfrm>
            <a:prstGeom prst="ellipse">
              <a:avLst/>
            </a:prstGeom>
            <a:solidFill>
              <a:srgbClr val="E8E8E8"/>
            </a:solidFill>
            <a:ln w="19050">
              <a:solidFill>
                <a:schemeClr val="tx1"/>
              </a:solidFill>
              <a:round/>
              <a:headEnd/>
              <a:tailEnd/>
            </a:ln>
          </p:spPr>
          <p:txBody>
            <a:bodyPr wrap="none" anchor="ct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smtClean="0">
                  <a:latin typeface="Calibri" panose="020F0502020204030204" pitchFamily="34" charset="0"/>
                  <a:ea typeface="MS PGothic" panose="020B0600070205080204" pitchFamily="34" charset="-128"/>
                </a:rPr>
                <a:t>0</a:t>
              </a:r>
              <a:endParaRPr lang="en-US" altLang="en-US" sz="2000" dirty="0">
                <a:latin typeface="Calibri" panose="020F0502020204030204" pitchFamily="34" charset="0"/>
                <a:ea typeface="MS PGothic" panose="020B0600070205080204" pitchFamily="34" charset="-128"/>
              </a:endParaRPr>
            </a:p>
          </p:txBody>
        </p:sp>
        <p:cxnSp>
          <p:nvCxnSpPr>
            <p:cNvPr id="14" name="AutoShape 13"/>
            <p:cNvCxnSpPr>
              <a:cxnSpLocks noChangeShapeType="1"/>
              <a:stCxn id="10" idx="6"/>
              <a:endCxn id="6" idx="2"/>
            </p:cNvCxnSpPr>
            <p:nvPr/>
          </p:nvCxnSpPr>
          <p:spPr bwMode="auto">
            <a:xfrm flipV="1">
              <a:off x="2084" y="2798"/>
              <a:ext cx="790" cy="1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 name="AutoShape 14"/>
            <p:cNvCxnSpPr>
              <a:cxnSpLocks noChangeShapeType="1"/>
              <a:stCxn id="9" idx="0"/>
              <a:endCxn id="6" idx="4"/>
            </p:cNvCxnSpPr>
            <p:nvPr/>
          </p:nvCxnSpPr>
          <p:spPr bwMode="auto">
            <a:xfrm flipV="1">
              <a:off x="2993" y="2948"/>
              <a:ext cx="182" cy="65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 name="AutoShape 15"/>
            <p:cNvCxnSpPr>
              <a:cxnSpLocks noChangeShapeType="1"/>
              <a:stCxn id="9" idx="7"/>
              <a:endCxn id="12" idx="3"/>
            </p:cNvCxnSpPr>
            <p:nvPr/>
          </p:nvCxnSpPr>
          <p:spPr bwMode="auto">
            <a:xfrm flipV="1">
              <a:off x="3202" y="3372"/>
              <a:ext cx="154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 name="AutoShape 16"/>
            <p:cNvCxnSpPr>
              <a:cxnSpLocks noChangeShapeType="1"/>
              <a:stCxn id="12" idx="0"/>
              <a:endCxn id="7" idx="4"/>
            </p:cNvCxnSpPr>
            <p:nvPr/>
          </p:nvCxnSpPr>
          <p:spPr bwMode="auto">
            <a:xfrm flipH="1" flipV="1">
              <a:off x="4759" y="2850"/>
              <a:ext cx="192" cy="26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 name="AutoShape 17"/>
            <p:cNvCxnSpPr>
              <a:cxnSpLocks noChangeShapeType="1"/>
              <a:stCxn id="6" idx="6"/>
              <a:endCxn id="7" idx="2"/>
            </p:cNvCxnSpPr>
            <p:nvPr/>
          </p:nvCxnSpPr>
          <p:spPr bwMode="auto">
            <a:xfrm flipV="1">
              <a:off x="3476" y="2700"/>
              <a:ext cx="982" cy="9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9" name="AutoShape 18"/>
            <p:cNvCxnSpPr>
              <a:cxnSpLocks noChangeShapeType="1"/>
              <a:stCxn id="13" idx="6"/>
              <a:endCxn id="11" idx="2"/>
            </p:cNvCxnSpPr>
            <p:nvPr/>
          </p:nvCxnSpPr>
          <p:spPr bwMode="auto">
            <a:xfrm>
              <a:off x="932" y="3518"/>
              <a:ext cx="646" cy="14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0" name="AutoShape 19"/>
            <p:cNvCxnSpPr>
              <a:cxnSpLocks noChangeShapeType="1"/>
              <a:stCxn id="10" idx="4"/>
              <a:endCxn id="11" idx="0"/>
            </p:cNvCxnSpPr>
            <p:nvPr/>
          </p:nvCxnSpPr>
          <p:spPr bwMode="auto">
            <a:xfrm>
              <a:off x="1783" y="3092"/>
              <a:ext cx="96" cy="42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1" name="AutoShape 20"/>
            <p:cNvCxnSpPr>
              <a:cxnSpLocks noChangeShapeType="1"/>
              <a:stCxn id="12" idx="4"/>
              <a:endCxn id="8" idx="0"/>
            </p:cNvCxnSpPr>
            <p:nvPr/>
          </p:nvCxnSpPr>
          <p:spPr bwMode="auto">
            <a:xfrm flipH="1">
              <a:off x="4601" y="3414"/>
              <a:ext cx="350" cy="3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2" name="AutoShape 21"/>
            <p:cNvCxnSpPr>
              <a:cxnSpLocks noChangeShapeType="1"/>
              <a:endCxn id="9" idx="6"/>
            </p:cNvCxnSpPr>
            <p:nvPr/>
          </p:nvCxnSpPr>
          <p:spPr bwMode="auto">
            <a:xfrm flipH="1" flipV="1">
              <a:off x="3294" y="3752"/>
              <a:ext cx="1006" cy="1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3" name="AutoShape 22"/>
            <p:cNvCxnSpPr>
              <a:cxnSpLocks noChangeShapeType="1"/>
              <a:stCxn id="11" idx="6"/>
              <a:endCxn id="9" idx="2"/>
            </p:cNvCxnSpPr>
            <p:nvPr/>
          </p:nvCxnSpPr>
          <p:spPr bwMode="auto">
            <a:xfrm>
              <a:off x="2180" y="3662"/>
              <a:ext cx="512" cy="9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4" name="AutoShape 23"/>
            <p:cNvCxnSpPr>
              <a:cxnSpLocks noChangeShapeType="1"/>
              <a:stCxn id="11" idx="7"/>
              <a:endCxn id="6" idx="3"/>
            </p:cNvCxnSpPr>
            <p:nvPr/>
          </p:nvCxnSpPr>
          <p:spPr bwMode="auto">
            <a:xfrm flipV="1">
              <a:off x="2088" y="2906"/>
              <a:ext cx="878" cy="64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5" name="Text Box 24"/>
            <p:cNvSpPr txBox="1">
              <a:spLocks noChangeArrowheads="1"/>
            </p:cNvSpPr>
            <p:nvPr/>
          </p:nvSpPr>
          <p:spPr bwMode="auto">
            <a:xfrm rot="-347285">
              <a:off x="3707" y="2544"/>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$50</a:t>
              </a:r>
            </a:p>
          </p:txBody>
        </p:sp>
        <p:sp>
          <p:nvSpPr>
            <p:cNvPr id="26" name="Text Box 25"/>
            <p:cNvSpPr txBox="1">
              <a:spLocks noChangeArrowheads="1"/>
            </p:cNvSpPr>
            <p:nvPr/>
          </p:nvSpPr>
          <p:spPr bwMode="auto">
            <a:xfrm rot="-4662247">
              <a:off x="2829" y="3148"/>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$80</a:t>
              </a:r>
            </a:p>
          </p:txBody>
        </p:sp>
        <p:sp>
          <p:nvSpPr>
            <p:cNvPr id="27" name="Text Box 26"/>
            <p:cNvSpPr txBox="1">
              <a:spLocks noChangeArrowheads="1"/>
            </p:cNvSpPr>
            <p:nvPr/>
          </p:nvSpPr>
          <p:spPr bwMode="auto">
            <a:xfrm rot="-477704">
              <a:off x="3720" y="3273"/>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$140</a:t>
              </a:r>
            </a:p>
          </p:txBody>
        </p:sp>
        <p:sp>
          <p:nvSpPr>
            <p:cNvPr id="28" name="Text Box 27"/>
            <p:cNvSpPr txBox="1">
              <a:spLocks noChangeArrowheads="1"/>
            </p:cNvSpPr>
            <p:nvPr/>
          </p:nvSpPr>
          <p:spPr bwMode="auto">
            <a:xfrm rot="-2136302">
              <a:off x="2161" y="3119"/>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$170</a:t>
              </a:r>
            </a:p>
          </p:txBody>
        </p:sp>
        <p:sp>
          <p:nvSpPr>
            <p:cNvPr id="29" name="Text Box 28"/>
            <p:cNvSpPr txBox="1">
              <a:spLocks noChangeArrowheads="1"/>
            </p:cNvSpPr>
            <p:nvPr/>
          </p:nvSpPr>
          <p:spPr bwMode="auto">
            <a:xfrm rot="-689345">
              <a:off x="2271" y="2654"/>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$70</a:t>
              </a:r>
            </a:p>
          </p:txBody>
        </p:sp>
        <p:sp>
          <p:nvSpPr>
            <p:cNvPr id="30" name="Text Box 29"/>
            <p:cNvSpPr txBox="1">
              <a:spLocks noChangeArrowheads="1"/>
            </p:cNvSpPr>
            <p:nvPr/>
          </p:nvSpPr>
          <p:spPr bwMode="auto">
            <a:xfrm rot="-2595961">
              <a:off x="4680" y="350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$100</a:t>
              </a:r>
            </a:p>
          </p:txBody>
        </p:sp>
        <p:sp>
          <p:nvSpPr>
            <p:cNvPr id="31" name="Text Box 30"/>
            <p:cNvSpPr txBox="1">
              <a:spLocks noChangeArrowheads="1"/>
            </p:cNvSpPr>
            <p:nvPr/>
          </p:nvSpPr>
          <p:spPr bwMode="auto">
            <a:xfrm rot="565849">
              <a:off x="3649" y="360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latin typeface="Calibri" panose="020F0502020204030204" pitchFamily="34" charset="0"/>
                  <a:ea typeface="MS PGothic" panose="020B0600070205080204" pitchFamily="34" charset="-128"/>
                </a:rPr>
                <a:t>$110</a:t>
              </a:r>
            </a:p>
          </p:txBody>
        </p:sp>
        <p:sp>
          <p:nvSpPr>
            <p:cNvPr id="32" name="Text Box 31"/>
            <p:cNvSpPr txBox="1">
              <a:spLocks noChangeArrowheads="1"/>
            </p:cNvSpPr>
            <p:nvPr/>
          </p:nvSpPr>
          <p:spPr bwMode="auto">
            <a:xfrm rot="695916">
              <a:off x="2265" y="3490"/>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$120</a:t>
              </a:r>
            </a:p>
          </p:txBody>
        </p:sp>
        <p:sp>
          <p:nvSpPr>
            <p:cNvPr id="33" name="Text Box 32"/>
            <p:cNvSpPr txBox="1">
              <a:spLocks noChangeArrowheads="1"/>
            </p:cNvSpPr>
            <p:nvPr/>
          </p:nvSpPr>
          <p:spPr bwMode="auto">
            <a:xfrm rot="4665015">
              <a:off x="1773" y="3208"/>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$60</a:t>
              </a:r>
            </a:p>
          </p:txBody>
        </p:sp>
        <p:sp>
          <p:nvSpPr>
            <p:cNvPr id="34" name="Text Box 33"/>
            <p:cNvSpPr txBox="1">
              <a:spLocks noChangeArrowheads="1"/>
            </p:cNvSpPr>
            <p:nvPr/>
          </p:nvSpPr>
          <p:spPr bwMode="auto">
            <a:xfrm rot="832501">
              <a:off x="1101" y="3374"/>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$250</a:t>
              </a:r>
            </a:p>
          </p:txBody>
        </p:sp>
        <p:sp>
          <p:nvSpPr>
            <p:cNvPr id="35" name="Text Box 34"/>
            <p:cNvSpPr txBox="1">
              <a:spLocks noChangeArrowheads="1"/>
            </p:cNvSpPr>
            <p:nvPr/>
          </p:nvSpPr>
          <p:spPr bwMode="auto">
            <a:xfrm rot="3150995">
              <a:off x="4808" y="2848"/>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$200</a:t>
              </a:r>
            </a:p>
          </p:txBody>
        </p:sp>
        <p:cxnSp>
          <p:nvCxnSpPr>
            <p:cNvPr id="36" name="AutoShape 37"/>
            <p:cNvCxnSpPr>
              <a:cxnSpLocks noChangeShapeType="1"/>
              <a:stCxn id="13" idx="4"/>
              <a:endCxn id="8" idx="3"/>
            </p:cNvCxnSpPr>
            <p:nvPr/>
          </p:nvCxnSpPr>
          <p:spPr bwMode="auto">
            <a:xfrm rot="16200000" flipH="1">
              <a:off x="2341" y="1958"/>
              <a:ext cx="342" cy="3761"/>
            </a:xfrm>
            <a:prstGeom prst="curvedConnector3">
              <a:avLst>
                <a:gd name="adj1" fmla="val 117833"/>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31"/>
            <p:cNvSpPr txBox="1">
              <a:spLocks noChangeArrowheads="1"/>
            </p:cNvSpPr>
            <p:nvPr/>
          </p:nvSpPr>
          <p:spPr bwMode="auto">
            <a:xfrm>
              <a:off x="2258" y="3849"/>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$500</a:t>
              </a:r>
            </a:p>
          </p:txBody>
        </p:sp>
        <p:cxnSp>
          <p:nvCxnSpPr>
            <p:cNvPr id="38" name="AutoShape 19"/>
            <p:cNvCxnSpPr>
              <a:cxnSpLocks noChangeShapeType="1"/>
              <a:stCxn id="10" idx="3"/>
              <a:endCxn id="13" idx="0"/>
            </p:cNvCxnSpPr>
            <p:nvPr/>
          </p:nvCxnSpPr>
          <p:spPr bwMode="auto">
            <a:xfrm flipH="1">
              <a:off x="631" y="3050"/>
              <a:ext cx="943" cy="31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9" name="Text Box 28"/>
            <p:cNvSpPr txBox="1">
              <a:spLocks noChangeArrowheads="1"/>
            </p:cNvSpPr>
            <p:nvPr/>
          </p:nvSpPr>
          <p:spPr bwMode="auto">
            <a:xfrm rot="-868609">
              <a:off x="852" y="2985"/>
              <a:ext cx="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anose="020B0604020202020204" pitchFamily="34" charset="0"/>
                </a:defRPr>
              </a:lvl1pPr>
              <a:lvl2pPr marL="37931725" indent="-37474525" defTabSz="45720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marL="457200" eaLnBrk="0" fontAlgn="base" hangingPunct="0">
                <a:spcBef>
                  <a:spcPct val="0"/>
                </a:spcBef>
                <a:spcAft>
                  <a:spcPct val="0"/>
                </a:spcAft>
                <a:defRPr>
                  <a:solidFill>
                    <a:schemeClr val="tx1"/>
                  </a:solidFill>
                  <a:latin typeface="Arial" panose="020B0604020202020204" pitchFamily="34" charset="0"/>
                </a:defRPr>
              </a:lvl6pPr>
              <a:lvl7pPr marL="914400" eaLnBrk="0" fontAlgn="base" hangingPunct="0">
                <a:spcBef>
                  <a:spcPct val="0"/>
                </a:spcBef>
                <a:spcAft>
                  <a:spcPct val="0"/>
                </a:spcAft>
                <a:defRPr>
                  <a:solidFill>
                    <a:schemeClr val="tx1"/>
                  </a:solidFill>
                  <a:latin typeface="Arial" panose="020B0604020202020204" pitchFamily="34" charset="0"/>
                </a:defRPr>
              </a:lvl7pPr>
              <a:lvl8pPr marL="1371600" eaLnBrk="0" fontAlgn="base" hangingPunct="0">
                <a:spcBef>
                  <a:spcPct val="0"/>
                </a:spcBef>
                <a:spcAft>
                  <a:spcPct val="0"/>
                </a:spcAft>
                <a:defRPr>
                  <a:solidFill>
                    <a:schemeClr val="tx1"/>
                  </a:solidFill>
                  <a:latin typeface="Arial" panose="020B0604020202020204" pitchFamily="34" charset="0"/>
                </a:defRPr>
              </a:lvl8pPr>
              <a:lvl9pPr marL="1828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latin typeface="Calibri" panose="020F0502020204030204" pitchFamily="34" charset="0"/>
                  <a:ea typeface="MS PGothic" panose="020B0600070205080204" pitchFamily="34" charset="-128"/>
                </a:rPr>
                <a:t>$130</a:t>
              </a:r>
            </a:p>
          </p:txBody>
        </p:sp>
      </p:grpSp>
    </p:spTree>
    <p:extLst>
      <p:ext uri="{BB962C8B-B14F-4D97-AF65-F5344CB8AC3E}">
        <p14:creationId xmlns:p14="http://schemas.microsoft.com/office/powerpoint/2010/main" val="933762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23</a:t>
            </a:fld>
            <a:endParaRPr lang="en-US"/>
          </a:p>
        </p:txBody>
      </p:sp>
      <p:sp>
        <p:nvSpPr>
          <p:cNvPr id="3" name="Rectangle 2"/>
          <p:cNvSpPr/>
          <p:nvPr/>
        </p:nvSpPr>
        <p:spPr>
          <a:xfrm>
            <a:off x="-44515" y="-7727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Applications of Graphs</a:t>
            </a:r>
            <a:endParaRPr lang="en-US" sz="3200" dirty="0"/>
          </a:p>
        </p:txBody>
      </p:sp>
      <p:sp>
        <p:nvSpPr>
          <p:cNvPr id="4" name="Rectangle 3"/>
          <p:cNvSpPr/>
          <p:nvPr/>
        </p:nvSpPr>
        <p:spPr>
          <a:xfrm>
            <a:off x="0" y="733246"/>
            <a:ext cx="11904372" cy="6124754"/>
          </a:xfrm>
          <a:prstGeom prst="rect">
            <a:avLst/>
          </a:prstGeom>
        </p:spPr>
        <p:txBody>
          <a:bodyPr wrap="square">
            <a:spAutoFit/>
          </a:bodyPr>
          <a:lstStyle/>
          <a:p>
            <a:pPr marL="457200" indent="-457200">
              <a:buFont typeface="Courier New" panose="02070309020205020404" pitchFamily="49" charset="0"/>
              <a:buChar char="o"/>
            </a:pPr>
            <a:r>
              <a:rPr lang="en-US" sz="2800" dirty="0"/>
              <a:t>In </a:t>
            </a:r>
            <a:r>
              <a:rPr lang="en-US" sz="2800" b="1" dirty="0"/>
              <a:t>Computer science</a:t>
            </a:r>
            <a:r>
              <a:rPr lang="en-US" sz="2800" dirty="0"/>
              <a:t> graphs are used to represent the flow of computation. </a:t>
            </a:r>
          </a:p>
          <a:p>
            <a:pPr marL="457200" indent="-457200">
              <a:buFont typeface="Courier New" panose="02070309020205020404" pitchFamily="49" charset="0"/>
              <a:buChar char="o"/>
            </a:pPr>
            <a:r>
              <a:rPr lang="en-US" sz="2800" b="1" dirty="0"/>
              <a:t>Google maps</a:t>
            </a:r>
            <a:r>
              <a:rPr lang="en-US" sz="2800" dirty="0"/>
              <a:t> uses graphs for building transportation systems, where intersection of two(or more) roads are considered to be a vertex and the road connecting two vertices is considered to be an edge, thus their navigation system is based on the algorithm to calculate the shortest path between two vertices.</a:t>
            </a:r>
          </a:p>
          <a:p>
            <a:pPr marL="457200" indent="-457200">
              <a:buFont typeface="Courier New" panose="02070309020205020404" pitchFamily="49" charset="0"/>
              <a:buChar char="o"/>
            </a:pPr>
            <a:r>
              <a:rPr lang="en-US" sz="2800" dirty="0"/>
              <a:t>In </a:t>
            </a:r>
            <a:r>
              <a:rPr lang="en-US" sz="2800" b="1" dirty="0"/>
              <a:t>Facebook</a:t>
            </a:r>
            <a:r>
              <a:rPr lang="en-US" sz="2800" dirty="0"/>
              <a:t>, users are considered to be the vertices and if they are friends then there is an edge running between them. Facebook’s Friend suggestion algorithm uses graph theory.</a:t>
            </a:r>
          </a:p>
          <a:p>
            <a:pPr marL="457200" indent="-457200">
              <a:buFont typeface="Courier New" panose="02070309020205020404" pitchFamily="49" charset="0"/>
              <a:buChar char="o"/>
            </a:pPr>
            <a:r>
              <a:rPr lang="en-US" sz="2800" dirty="0"/>
              <a:t>In </a:t>
            </a:r>
            <a:r>
              <a:rPr lang="en-US" sz="2800" b="1" dirty="0"/>
              <a:t>Operating System</a:t>
            </a:r>
            <a:r>
              <a:rPr lang="en-US" sz="2800" dirty="0"/>
              <a:t>, we come across the Resource Allocation Graph where each process and resources are considered to be vertices. Edges are drawn from resources to the allocated process, or from requesting process to the requested resource. If this leads to any formation of a cycle then a deadlock will occur.</a:t>
            </a:r>
          </a:p>
        </p:txBody>
      </p:sp>
    </p:spTree>
    <p:extLst>
      <p:ext uri="{BB962C8B-B14F-4D97-AF65-F5344CB8AC3E}">
        <p14:creationId xmlns:p14="http://schemas.microsoft.com/office/powerpoint/2010/main" val="933526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24</a:t>
            </a:fld>
            <a:endParaRPr lang="en-US"/>
          </a:p>
        </p:txBody>
      </p:sp>
      <p:sp>
        <p:nvSpPr>
          <p:cNvPr id="3" name="Rectangle 2"/>
          <p:cNvSpPr/>
          <p:nvPr/>
        </p:nvSpPr>
        <p:spPr>
          <a:xfrm>
            <a:off x="-44515" y="-7727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Graph </a:t>
            </a:r>
            <a:r>
              <a:rPr lang="en-US" sz="3200" dirty="0" smtClean="0"/>
              <a:t>Traversal Exercises</a:t>
            </a:r>
            <a:endParaRPr lang="en-US" sz="3200" dirty="0"/>
          </a:p>
        </p:txBody>
      </p:sp>
      <p:pic>
        <p:nvPicPr>
          <p:cNvPr id="4" name="Picture 8"/>
          <p:cNvPicPr>
            <a:picLocks noChangeAspect="1" noChangeArrowheads="1"/>
          </p:cNvPicPr>
          <p:nvPr/>
        </p:nvPicPr>
        <p:blipFill>
          <a:blip r:embed="rId2" cstate="print"/>
          <a:srcRect/>
          <a:stretch>
            <a:fillRect/>
          </a:stretch>
        </p:blipFill>
        <p:spPr bwMode="auto">
          <a:xfrm>
            <a:off x="611959" y="1019364"/>
            <a:ext cx="6768353" cy="2931459"/>
          </a:xfrm>
          <a:prstGeom prst="rect">
            <a:avLst/>
          </a:prstGeom>
          <a:noFill/>
          <a:ln w="9525" algn="ctr">
            <a:noFill/>
            <a:miter lim="800000"/>
            <a:headEnd/>
            <a:tailEnd/>
          </a:ln>
        </p:spPr>
      </p:pic>
      <p:sp>
        <p:nvSpPr>
          <p:cNvPr id="5" name="Rectangle 9"/>
          <p:cNvSpPr>
            <a:spLocks noChangeArrowheads="1"/>
          </p:cNvSpPr>
          <p:nvPr/>
        </p:nvSpPr>
        <p:spPr bwMode="auto">
          <a:xfrm>
            <a:off x="299026" y="4221088"/>
            <a:ext cx="7713009" cy="461665"/>
          </a:xfrm>
          <a:prstGeom prst="rect">
            <a:avLst/>
          </a:prstGeom>
          <a:noFill/>
          <a:ln w="9525" algn="ctr">
            <a:noFill/>
            <a:miter lim="800000"/>
            <a:headEnd/>
            <a:tailEnd/>
          </a:ln>
          <a:effectLst>
            <a:outerShdw dist="107763" dir="2700000" algn="ctr" rotWithShape="0">
              <a:schemeClr val="bg2">
                <a:alpha val="50000"/>
              </a:schemeClr>
            </a:outerShdw>
          </a:effectLst>
        </p:spPr>
        <p:txBody>
          <a:bodyPr wrap="none">
            <a:spAutoFit/>
          </a:bodyPr>
          <a:lstStyle/>
          <a:p>
            <a:pPr algn="ctr">
              <a:spcBef>
                <a:spcPct val="50000"/>
              </a:spcBef>
              <a:defRPr/>
            </a:pPr>
            <a:r>
              <a:rPr lang="en-US" sz="2400" dirty="0">
                <a:solidFill>
                  <a:schemeClr val="tx2"/>
                </a:solidFill>
                <a:latin typeface="Arial" pitchFamily="34" charset="0"/>
              </a:rPr>
              <a:t>Breadth-First and Depth-First Traversal starting from </a:t>
            </a:r>
            <a:r>
              <a:rPr lang="en-US" sz="2400" dirty="0" smtClean="0">
                <a:solidFill>
                  <a:schemeClr val="tx2"/>
                </a:solidFill>
                <a:latin typeface="Arial" pitchFamily="34" charset="0"/>
              </a:rPr>
              <a:t>‘a’</a:t>
            </a:r>
            <a:endParaRPr lang="en-US" sz="2400" dirty="0">
              <a:solidFill>
                <a:schemeClr val="tx2"/>
              </a:solidFill>
              <a:latin typeface="Arial" pitchFamily="34" charset="0"/>
            </a:endParaRPr>
          </a:p>
        </p:txBody>
      </p:sp>
      <p:sp>
        <p:nvSpPr>
          <p:cNvPr id="6" name="Rectangle 3"/>
          <p:cNvSpPr txBox="1">
            <a:spLocks noChangeArrowheads="1"/>
          </p:cNvSpPr>
          <p:nvPr/>
        </p:nvSpPr>
        <p:spPr>
          <a:xfrm>
            <a:off x="251520" y="4725144"/>
            <a:ext cx="8229600" cy="1728192"/>
          </a:xfrm>
          <a:prstGeom prst="rect">
            <a:avLst/>
          </a:prstGeom>
        </p:spPr>
        <p:txBody>
          <a:bodyPr vert="horz" lIns="91440" tIns="45720" rIns="91440" bIns="45720" rtlCol="0">
            <a:normAutofit fontScale="92500" lnSpcReduction="10000"/>
          </a:bodyPr>
          <a:lstStyle/>
          <a:p>
            <a:pPr marL="0" marR="0" lvl="0" indent="0" algn="just" defTabSz="914400" rtl="0" eaLnBrk="1" fontAlgn="auto" latinLnBrk="0" hangingPunct="1">
              <a:lnSpc>
                <a:spcPct val="120000"/>
              </a:lnSpc>
              <a:spcBef>
                <a:spcPct val="20000"/>
              </a:spcBef>
              <a:spcAft>
                <a:spcPts val="0"/>
              </a:spcAft>
              <a:buClrTx/>
              <a:buSzTx/>
              <a:buFontTx/>
              <a:buNone/>
              <a:tabLst/>
              <a:defRPr/>
            </a:pPr>
            <a:r>
              <a:rPr kumimoji="0" lang="en-US" sz="2400" b="0" i="0" u="none" strike="noStrike" kern="1200" cap="none" spc="0" normalizeH="0" baseline="0" noProof="0" smtClean="0">
                <a:ln>
                  <a:noFill/>
                </a:ln>
                <a:solidFill>
                  <a:schemeClr val="tx1"/>
                </a:solidFill>
                <a:effectLst/>
                <a:uLnTx/>
                <a:uFillTx/>
                <a:latin typeface="Arial" panose="020B0604020202020204" pitchFamily="34" charset="0"/>
                <a:ea typeface="微软雅黑" pitchFamily="34" charset="-122"/>
                <a:cs typeface="Arial" panose="020B0604020202020204" pitchFamily="34" charset="0"/>
              </a:rPr>
              <a:t>Breadth-first</a:t>
            </a:r>
          </a:p>
          <a:p>
            <a:pPr marL="457200" marR="0" lvl="1" indent="0" algn="just"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a f h e g i d j k c l n b m o</a:t>
            </a:r>
          </a:p>
          <a:p>
            <a:pPr marL="0" marR="0" lvl="0" indent="0" algn="just" defTabSz="914400" rtl="0" eaLnBrk="1" fontAlgn="auto" latinLnBrk="0" hangingPunct="1">
              <a:lnSpc>
                <a:spcPct val="120000"/>
              </a:lnSpc>
              <a:spcBef>
                <a:spcPct val="20000"/>
              </a:spcBef>
              <a:spcAft>
                <a:spcPts val="0"/>
              </a:spcAft>
              <a:buClrTx/>
              <a:buSzTx/>
              <a:buFontTx/>
              <a:buNone/>
              <a:tabLst/>
              <a:defRPr/>
            </a:pPr>
            <a:r>
              <a:rPr kumimoji="0" lang="en-US" sz="2400" b="0" i="0" u="none" strike="noStrike" kern="1200" cap="none" spc="0" normalizeH="0" baseline="0" noProof="0" smtClean="0">
                <a:ln>
                  <a:noFill/>
                </a:ln>
                <a:solidFill>
                  <a:schemeClr val="tx1"/>
                </a:solidFill>
                <a:effectLst/>
                <a:uLnTx/>
                <a:uFillTx/>
                <a:latin typeface="Arial" panose="020B0604020202020204" pitchFamily="34" charset="0"/>
                <a:ea typeface="微软雅黑" pitchFamily="34" charset="-122"/>
                <a:cs typeface="Arial" panose="020B0604020202020204" pitchFamily="34" charset="0"/>
              </a:rPr>
              <a:t>Depth-first</a:t>
            </a:r>
          </a:p>
          <a:p>
            <a:pPr marL="457200" marR="0" lvl="1" indent="0" algn="just"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微软雅黑" pitchFamily="34" charset="-122"/>
                <a:cs typeface="Times New Roman" pitchFamily="18" charset="0"/>
              </a:rPr>
              <a:t>a f e d c b g h i j k l m n o </a:t>
            </a: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421742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3</a:t>
            </a:fld>
            <a:endParaRPr lang="en-US"/>
          </a:p>
        </p:txBody>
      </p:sp>
      <p:sp>
        <p:nvSpPr>
          <p:cNvPr id="3" name="Rectangle 2"/>
          <p:cNvSpPr/>
          <p:nvPr/>
        </p:nvSpPr>
        <p:spPr>
          <a:xfrm>
            <a:off x="-5878" y="-7727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ea typeface="MS Mincho" charset="-128"/>
              </a:rPr>
              <a:t>Graphs are Everywhere</a:t>
            </a:r>
          </a:p>
        </p:txBody>
      </p:sp>
      <p:sp>
        <p:nvSpPr>
          <p:cNvPr id="4" name="Text Box 2"/>
          <p:cNvSpPr txBox="1">
            <a:spLocks noChangeArrowheads="1"/>
          </p:cNvSpPr>
          <p:nvPr/>
        </p:nvSpPr>
        <p:spPr bwMode="auto">
          <a:xfrm>
            <a:off x="250065" y="970342"/>
            <a:ext cx="11830318" cy="446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a:lnSpc>
                <a:spcPct val="96000"/>
              </a:lnSpc>
              <a:buClr>
                <a:srgbClr val="000000"/>
              </a:buClr>
              <a:buSzPct val="100000"/>
              <a:buFont typeface="Times New Roman" panose="02020603050405020304" pitchFamily="18" charset="0"/>
              <a:buNone/>
            </a:pPr>
            <a:r>
              <a:rPr lang="en-GB" dirty="0">
                <a:latin typeface="Verdana" panose="020B0604030504040204" pitchFamily="34" charset="0"/>
                <a:ea typeface="HG Mincho Light J" charset="0"/>
                <a:cs typeface="HG Mincho Light J" charset="0"/>
              </a:rPr>
              <a:t>-  </a:t>
            </a:r>
            <a:r>
              <a:rPr lang="en-GB" dirty="0" smtClean="0">
                <a:latin typeface="Verdana" panose="020B0604030504040204" pitchFamily="34" charset="0"/>
                <a:ea typeface="HG Mincho Light J" charset="0"/>
                <a:cs typeface="HG Mincho Light J" charset="0"/>
              </a:rPr>
              <a:t>Roadmaps: </a:t>
            </a:r>
            <a:r>
              <a:rPr lang="en-US" dirty="0"/>
              <a:t>The networks may include paths in a city </a:t>
            </a:r>
            <a:endParaRPr lang="en-GB" dirty="0">
              <a:latin typeface="Verdana" panose="020B0604030504040204" pitchFamily="34" charset="0"/>
              <a:ea typeface="HG Mincho Light J" charset="0"/>
              <a:cs typeface="HG Mincho Light J" charset="0"/>
            </a:endParaRPr>
          </a:p>
          <a:p>
            <a:pPr>
              <a:lnSpc>
                <a:spcPct val="96000"/>
              </a:lnSpc>
              <a:buClr>
                <a:srgbClr val="000000"/>
              </a:buClr>
              <a:buSzPct val="100000"/>
              <a:buFont typeface="Times New Roman" panose="02020603050405020304" pitchFamily="18" charset="0"/>
              <a:buNone/>
            </a:pPr>
            <a:endParaRPr lang="en-GB" dirty="0">
              <a:latin typeface="Verdana" panose="020B0604030504040204" pitchFamily="34" charset="0"/>
              <a:ea typeface="HG Mincho Light J" charset="0"/>
              <a:cs typeface="HG Mincho Light J" charset="0"/>
            </a:endParaRPr>
          </a:p>
          <a:p>
            <a:pPr>
              <a:lnSpc>
                <a:spcPct val="96000"/>
              </a:lnSpc>
              <a:buClr>
                <a:srgbClr val="000000"/>
              </a:buClr>
              <a:buSzPct val="100000"/>
              <a:buFont typeface="Times New Roman" panose="02020603050405020304" pitchFamily="18" charset="0"/>
              <a:buNone/>
            </a:pPr>
            <a:r>
              <a:rPr lang="en-GB" dirty="0">
                <a:latin typeface="Verdana" panose="020B0604030504040204" pitchFamily="34" charset="0"/>
                <a:ea typeface="HG Mincho Light J" charset="0"/>
                <a:cs typeface="HG Mincho Light J" charset="0"/>
              </a:rPr>
              <a:t>-  Communication </a:t>
            </a:r>
            <a:r>
              <a:rPr lang="en-GB" dirty="0" smtClean="0">
                <a:latin typeface="Verdana" panose="020B0604030504040204" pitchFamily="34" charset="0"/>
                <a:ea typeface="HG Mincho Light J" charset="0"/>
                <a:cs typeface="HG Mincho Light J" charset="0"/>
              </a:rPr>
              <a:t>networks : </a:t>
            </a:r>
            <a:r>
              <a:rPr lang="en-US" dirty="0"/>
              <a:t>Routers in wired and wireless networks</a:t>
            </a:r>
            <a:endParaRPr lang="en-GB" dirty="0">
              <a:latin typeface="Verdana" panose="020B0604030504040204" pitchFamily="34" charset="0"/>
              <a:ea typeface="HG Mincho Light J" charset="0"/>
              <a:cs typeface="HG Mincho Light J" charset="0"/>
            </a:endParaRPr>
          </a:p>
          <a:p>
            <a:pPr>
              <a:lnSpc>
                <a:spcPct val="96000"/>
              </a:lnSpc>
              <a:buClr>
                <a:srgbClr val="000000"/>
              </a:buClr>
              <a:buSzPct val="100000"/>
              <a:buFont typeface="Times New Roman" panose="02020603050405020304" pitchFamily="18" charset="0"/>
              <a:buNone/>
            </a:pPr>
            <a:endParaRPr lang="en-GB" dirty="0">
              <a:latin typeface="Verdana" panose="020B0604030504040204" pitchFamily="34" charset="0"/>
              <a:ea typeface="HG Mincho Light J" charset="0"/>
              <a:cs typeface="HG Mincho Light J" charset="0"/>
            </a:endParaRPr>
          </a:p>
          <a:p>
            <a:pPr>
              <a:lnSpc>
                <a:spcPct val="96000"/>
              </a:lnSpc>
              <a:buClr>
                <a:srgbClr val="000000"/>
              </a:buClr>
              <a:buSzPct val="100000"/>
            </a:pPr>
            <a:r>
              <a:rPr lang="en-GB" dirty="0">
                <a:latin typeface="Verdana" panose="020B0604030504040204" pitchFamily="34" charset="0"/>
                <a:ea typeface="HG Mincho Light J" charset="0"/>
                <a:cs typeface="HG Mincho Light J" charset="0"/>
              </a:rPr>
              <a:t>-  </a:t>
            </a:r>
            <a:r>
              <a:rPr lang="en-GB" dirty="0" smtClean="0">
                <a:latin typeface="Verdana" panose="020B0604030504040204" pitchFamily="34" charset="0"/>
                <a:ea typeface="HG Mincho Light J" charset="0"/>
                <a:cs typeface="HG Mincho Light J" charset="0"/>
              </a:rPr>
              <a:t>WWW: </a:t>
            </a:r>
            <a:r>
              <a:rPr lang="en-US" dirty="0"/>
              <a:t>Graphs are also used in social networks like </a:t>
            </a:r>
            <a:r>
              <a:rPr lang="en-US" dirty="0" err="1"/>
              <a:t>linkedIn</a:t>
            </a:r>
            <a:r>
              <a:rPr lang="en-US" dirty="0"/>
              <a:t>, </a:t>
            </a:r>
            <a:r>
              <a:rPr lang="en-US" dirty="0" err="1" smtClean="0"/>
              <a:t>facebook</a:t>
            </a:r>
            <a:r>
              <a:rPr lang="en-US" dirty="0" smtClean="0"/>
              <a:t>. </a:t>
            </a:r>
            <a:endParaRPr lang="en-GB" dirty="0">
              <a:latin typeface="Verdana" panose="020B0604030504040204" pitchFamily="34" charset="0"/>
              <a:ea typeface="HG Mincho Light J" charset="0"/>
              <a:cs typeface="HG Mincho Light J" charset="0"/>
            </a:endParaRPr>
          </a:p>
          <a:p>
            <a:pPr>
              <a:lnSpc>
                <a:spcPct val="96000"/>
              </a:lnSpc>
              <a:buClr>
                <a:srgbClr val="000000"/>
              </a:buClr>
              <a:buSzPct val="100000"/>
              <a:buFont typeface="Times New Roman" panose="02020603050405020304" pitchFamily="18" charset="0"/>
              <a:buNone/>
            </a:pPr>
            <a:endParaRPr lang="en-GB" dirty="0">
              <a:latin typeface="Verdana" panose="020B0604030504040204" pitchFamily="34" charset="0"/>
              <a:ea typeface="HG Mincho Light J" charset="0"/>
              <a:cs typeface="HG Mincho Light J" charset="0"/>
            </a:endParaRPr>
          </a:p>
          <a:p>
            <a:pPr>
              <a:lnSpc>
                <a:spcPct val="96000"/>
              </a:lnSpc>
              <a:buClr>
                <a:srgbClr val="000000"/>
              </a:buClr>
              <a:buSzPct val="100000"/>
            </a:pPr>
            <a:r>
              <a:rPr lang="en-GB" dirty="0">
                <a:latin typeface="Verdana" panose="020B0604030504040204" pitchFamily="34" charset="0"/>
                <a:ea typeface="HG Mincho Light J" charset="0"/>
                <a:cs typeface="HG Mincho Light J" charset="0"/>
              </a:rPr>
              <a:t>-  Electrical </a:t>
            </a:r>
            <a:r>
              <a:rPr lang="en-GB" dirty="0" smtClean="0">
                <a:latin typeface="Verdana" panose="020B0604030504040204" pitchFamily="34" charset="0"/>
                <a:ea typeface="HG Mincho Light J" charset="0"/>
                <a:cs typeface="HG Mincho Light J" charset="0"/>
              </a:rPr>
              <a:t>circuits: </a:t>
            </a:r>
            <a:r>
              <a:rPr lang="en-US" dirty="0"/>
              <a:t>The networks may include paths in </a:t>
            </a:r>
            <a:r>
              <a:rPr lang="en-US" dirty="0" smtClean="0"/>
              <a:t>a telephone </a:t>
            </a:r>
            <a:r>
              <a:rPr lang="en-US" dirty="0"/>
              <a:t>network or circuit network. </a:t>
            </a:r>
          </a:p>
          <a:p>
            <a:pPr>
              <a:lnSpc>
                <a:spcPct val="96000"/>
              </a:lnSpc>
              <a:buClr>
                <a:srgbClr val="000000"/>
              </a:buClr>
              <a:buSzPct val="100000"/>
              <a:buFont typeface="Times New Roman" panose="02020603050405020304" pitchFamily="18" charset="0"/>
              <a:buNone/>
            </a:pPr>
            <a:endParaRPr lang="en-GB" dirty="0">
              <a:latin typeface="Verdana" panose="020B0604030504040204" pitchFamily="34" charset="0"/>
              <a:ea typeface="HG Mincho Light J" charset="0"/>
              <a:cs typeface="HG Mincho Light J" charset="0"/>
            </a:endParaRPr>
          </a:p>
          <a:p>
            <a:pPr>
              <a:lnSpc>
                <a:spcPct val="96000"/>
              </a:lnSpc>
              <a:buClr>
                <a:srgbClr val="000000"/>
              </a:buClr>
              <a:buSzPct val="100000"/>
              <a:buFont typeface="Times New Roman" panose="02020603050405020304" pitchFamily="18" charset="0"/>
              <a:buNone/>
            </a:pPr>
            <a:r>
              <a:rPr lang="en-GB" dirty="0">
                <a:latin typeface="Verdana" panose="020B0604030504040204" pitchFamily="34" charset="0"/>
                <a:ea typeface="HG Mincho Light J" charset="0"/>
                <a:cs typeface="HG Mincho Light J" charset="0"/>
              </a:rPr>
              <a:t>-  Task </a:t>
            </a:r>
            <a:r>
              <a:rPr lang="en-GB" dirty="0" smtClean="0">
                <a:latin typeface="Verdana" panose="020B0604030504040204" pitchFamily="34" charset="0"/>
                <a:ea typeface="HG Mincho Light J" charset="0"/>
                <a:cs typeface="HG Mincho Light J" charset="0"/>
              </a:rPr>
              <a:t>schedules: </a:t>
            </a:r>
            <a:r>
              <a:rPr lang="en-US" dirty="0" smtClean="0"/>
              <a:t>We </a:t>
            </a:r>
            <a:r>
              <a:rPr lang="en-US" dirty="0"/>
              <a:t>come across the Resource Allocation Graph where each process and resources are considered to be </a:t>
            </a:r>
            <a:r>
              <a:rPr lang="en-US" dirty="0" smtClean="0"/>
              <a:t>vertices in operating system</a:t>
            </a:r>
            <a:endParaRPr lang="en-GB" dirty="0">
              <a:latin typeface="Verdana" panose="020B0604030504040204" pitchFamily="34" charset="0"/>
              <a:ea typeface="HG Mincho Light J" charset="0"/>
              <a:cs typeface="HG Mincho Light J" charset="0"/>
            </a:endParaRPr>
          </a:p>
          <a:p>
            <a:pPr>
              <a:lnSpc>
                <a:spcPct val="96000"/>
              </a:lnSpc>
              <a:buClr>
                <a:srgbClr val="000000"/>
              </a:buClr>
              <a:buSzPct val="100000"/>
              <a:buFont typeface="Times New Roman" panose="02020603050405020304" pitchFamily="18" charset="0"/>
              <a:buNone/>
            </a:pPr>
            <a:endParaRPr lang="en-GB" dirty="0">
              <a:latin typeface="Verdana" panose="020B0604030504040204" pitchFamily="34" charset="0"/>
              <a:ea typeface="HG Mincho Light J" charset="0"/>
              <a:cs typeface="HG Mincho Light J" charset="0"/>
            </a:endParaRPr>
          </a:p>
        </p:txBody>
      </p:sp>
    </p:spTree>
    <p:extLst>
      <p:ext uri="{BB962C8B-B14F-4D97-AF65-F5344CB8AC3E}">
        <p14:creationId xmlns:p14="http://schemas.microsoft.com/office/powerpoint/2010/main" val="4290194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4</a:t>
            </a:fld>
            <a:endParaRPr lang="en-US"/>
          </a:p>
        </p:txBody>
      </p:sp>
      <p:sp>
        <p:nvSpPr>
          <p:cNvPr id="3" name="Oval 1026"/>
          <p:cNvSpPr>
            <a:spLocks noChangeArrowheads="1"/>
          </p:cNvSpPr>
          <p:nvPr/>
        </p:nvSpPr>
        <p:spPr bwMode="auto">
          <a:xfrm>
            <a:off x="2732088" y="18589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4" name="Oval 1027"/>
          <p:cNvSpPr>
            <a:spLocks noChangeArrowheads="1"/>
          </p:cNvSpPr>
          <p:nvPr/>
        </p:nvSpPr>
        <p:spPr bwMode="auto">
          <a:xfrm>
            <a:off x="2046288" y="26209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5" name="Oval 1028"/>
          <p:cNvSpPr>
            <a:spLocks noChangeArrowheads="1"/>
          </p:cNvSpPr>
          <p:nvPr/>
        </p:nvSpPr>
        <p:spPr bwMode="auto">
          <a:xfrm>
            <a:off x="3417888" y="26209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6" name="Oval 1029"/>
          <p:cNvSpPr>
            <a:spLocks noChangeArrowheads="1"/>
          </p:cNvSpPr>
          <p:nvPr/>
        </p:nvSpPr>
        <p:spPr bwMode="auto">
          <a:xfrm>
            <a:off x="2732088" y="323056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7" name="Line 1030"/>
          <p:cNvSpPr>
            <a:spLocks noChangeShapeType="1"/>
          </p:cNvSpPr>
          <p:nvPr/>
        </p:nvSpPr>
        <p:spPr bwMode="auto">
          <a:xfrm>
            <a:off x="2954338" y="2309813"/>
            <a:ext cx="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Line 1031"/>
          <p:cNvSpPr>
            <a:spLocks noChangeShapeType="1"/>
          </p:cNvSpPr>
          <p:nvPr/>
        </p:nvSpPr>
        <p:spPr bwMode="auto">
          <a:xfrm>
            <a:off x="2497138" y="2843213"/>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 name="Line 1032"/>
          <p:cNvSpPr>
            <a:spLocks noChangeShapeType="1"/>
          </p:cNvSpPr>
          <p:nvPr/>
        </p:nvSpPr>
        <p:spPr bwMode="auto">
          <a:xfrm flipH="1">
            <a:off x="2386013" y="2233613"/>
            <a:ext cx="407987"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Line 1033"/>
          <p:cNvSpPr>
            <a:spLocks noChangeShapeType="1"/>
          </p:cNvSpPr>
          <p:nvPr/>
        </p:nvSpPr>
        <p:spPr bwMode="auto">
          <a:xfrm>
            <a:off x="3106738" y="2233613"/>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Line 1034"/>
          <p:cNvSpPr>
            <a:spLocks noChangeShapeType="1"/>
          </p:cNvSpPr>
          <p:nvPr/>
        </p:nvSpPr>
        <p:spPr bwMode="auto">
          <a:xfrm>
            <a:off x="2371725" y="3049588"/>
            <a:ext cx="354013" cy="3127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Line 1035"/>
          <p:cNvSpPr>
            <a:spLocks noChangeShapeType="1"/>
          </p:cNvSpPr>
          <p:nvPr/>
        </p:nvSpPr>
        <p:spPr bwMode="auto">
          <a:xfrm flipH="1">
            <a:off x="3160713" y="3022600"/>
            <a:ext cx="327025"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Oval 1036"/>
          <p:cNvSpPr>
            <a:spLocks noChangeArrowheads="1"/>
          </p:cNvSpPr>
          <p:nvPr/>
        </p:nvSpPr>
        <p:spPr bwMode="auto">
          <a:xfrm>
            <a:off x="6178550" y="19034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0</a:t>
            </a:r>
          </a:p>
        </p:txBody>
      </p:sp>
      <p:sp>
        <p:nvSpPr>
          <p:cNvPr id="14" name="Oval 1037"/>
          <p:cNvSpPr>
            <a:spLocks noChangeArrowheads="1"/>
          </p:cNvSpPr>
          <p:nvPr/>
        </p:nvSpPr>
        <p:spPr bwMode="auto">
          <a:xfrm>
            <a:off x="5492750" y="26654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1</a:t>
            </a:r>
          </a:p>
        </p:txBody>
      </p:sp>
      <p:sp>
        <p:nvSpPr>
          <p:cNvPr id="15" name="Oval 1038"/>
          <p:cNvSpPr>
            <a:spLocks noChangeArrowheads="1"/>
          </p:cNvSpPr>
          <p:nvPr/>
        </p:nvSpPr>
        <p:spPr bwMode="auto">
          <a:xfrm>
            <a:off x="6864350" y="2665413"/>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2</a:t>
            </a:r>
          </a:p>
        </p:txBody>
      </p:sp>
      <p:sp>
        <p:nvSpPr>
          <p:cNvPr id="16" name="Line 1039"/>
          <p:cNvSpPr>
            <a:spLocks noChangeShapeType="1"/>
          </p:cNvSpPr>
          <p:nvPr/>
        </p:nvSpPr>
        <p:spPr bwMode="auto">
          <a:xfrm flipH="1">
            <a:off x="5832475" y="2278063"/>
            <a:ext cx="407988"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1040"/>
          <p:cNvSpPr>
            <a:spLocks noChangeShapeType="1"/>
          </p:cNvSpPr>
          <p:nvPr/>
        </p:nvSpPr>
        <p:spPr bwMode="auto">
          <a:xfrm>
            <a:off x="6553200" y="2278063"/>
            <a:ext cx="422275" cy="434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Oval 1041"/>
          <p:cNvSpPr>
            <a:spLocks noChangeArrowheads="1"/>
          </p:cNvSpPr>
          <p:nvPr/>
        </p:nvSpPr>
        <p:spPr bwMode="auto">
          <a:xfrm>
            <a:off x="5110163" y="35623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3</a:t>
            </a:r>
          </a:p>
        </p:txBody>
      </p:sp>
      <p:sp>
        <p:nvSpPr>
          <p:cNvPr id="19" name="Oval 1042"/>
          <p:cNvSpPr>
            <a:spLocks noChangeArrowheads="1"/>
          </p:cNvSpPr>
          <p:nvPr/>
        </p:nvSpPr>
        <p:spPr bwMode="auto">
          <a:xfrm>
            <a:off x="5870575" y="35750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4</a:t>
            </a:r>
          </a:p>
        </p:txBody>
      </p:sp>
      <p:sp>
        <p:nvSpPr>
          <p:cNvPr id="20" name="Line 1043"/>
          <p:cNvSpPr>
            <a:spLocks noChangeShapeType="1"/>
          </p:cNvSpPr>
          <p:nvPr/>
        </p:nvSpPr>
        <p:spPr bwMode="auto">
          <a:xfrm flipH="1">
            <a:off x="5337175" y="3106738"/>
            <a:ext cx="263525" cy="460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1044"/>
          <p:cNvSpPr>
            <a:spLocks noChangeShapeType="1"/>
          </p:cNvSpPr>
          <p:nvPr/>
        </p:nvSpPr>
        <p:spPr bwMode="auto">
          <a:xfrm>
            <a:off x="5788025" y="3121025"/>
            <a:ext cx="298450" cy="458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Oval 1045"/>
          <p:cNvSpPr>
            <a:spLocks noChangeArrowheads="1"/>
          </p:cNvSpPr>
          <p:nvPr/>
        </p:nvSpPr>
        <p:spPr bwMode="auto">
          <a:xfrm>
            <a:off x="6515100" y="3563938"/>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5</a:t>
            </a:r>
          </a:p>
        </p:txBody>
      </p:sp>
      <p:sp>
        <p:nvSpPr>
          <p:cNvPr id="23" name="Oval 1046"/>
          <p:cNvSpPr>
            <a:spLocks noChangeArrowheads="1"/>
          </p:cNvSpPr>
          <p:nvPr/>
        </p:nvSpPr>
        <p:spPr bwMode="auto">
          <a:xfrm>
            <a:off x="7259638" y="3562350"/>
            <a:ext cx="4445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1"/>
                </a:solidFill>
                <a:ea typeface="新細明體" charset="-120"/>
              </a:rPr>
              <a:t>6</a:t>
            </a:r>
          </a:p>
        </p:txBody>
      </p:sp>
      <p:sp>
        <p:nvSpPr>
          <p:cNvPr id="24" name="Line 1047"/>
          <p:cNvSpPr>
            <a:spLocks noChangeShapeType="1"/>
          </p:cNvSpPr>
          <p:nvPr/>
        </p:nvSpPr>
        <p:spPr bwMode="auto">
          <a:xfrm flipH="1">
            <a:off x="6711950" y="3090863"/>
            <a:ext cx="273050" cy="4619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048"/>
          <p:cNvSpPr>
            <a:spLocks noChangeShapeType="1"/>
          </p:cNvSpPr>
          <p:nvPr/>
        </p:nvSpPr>
        <p:spPr bwMode="auto">
          <a:xfrm>
            <a:off x="7188200" y="3103563"/>
            <a:ext cx="273050" cy="449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Rectangle 1049"/>
          <p:cNvSpPr>
            <a:spLocks noChangeArrowheads="1"/>
          </p:cNvSpPr>
          <p:nvPr/>
        </p:nvSpPr>
        <p:spPr bwMode="auto">
          <a:xfrm>
            <a:off x="2659063" y="387508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1</a:t>
            </a:r>
          </a:p>
        </p:txBody>
      </p:sp>
      <p:sp>
        <p:nvSpPr>
          <p:cNvPr id="27" name="Rectangle 1050"/>
          <p:cNvSpPr>
            <a:spLocks noChangeArrowheads="1"/>
          </p:cNvSpPr>
          <p:nvPr/>
        </p:nvSpPr>
        <p:spPr bwMode="auto">
          <a:xfrm>
            <a:off x="6130925" y="4137025"/>
            <a:ext cx="555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800">
                <a:solidFill>
                  <a:schemeClr val="tx1"/>
                </a:solidFill>
                <a:ea typeface="新細明體" charset="-120"/>
              </a:rPr>
              <a:t>2</a:t>
            </a:r>
          </a:p>
        </p:txBody>
      </p:sp>
      <p:sp>
        <p:nvSpPr>
          <p:cNvPr id="28" name="Text Box 1051"/>
          <p:cNvSpPr txBox="1">
            <a:spLocks noChangeArrowheads="1"/>
          </p:cNvSpPr>
          <p:nvPr/>
        </p:nvSpPr>
        <p:spPr bwMode="auto">
          <a:xfrm>
            <a:off x="9528787" y="1117897"/>
            <a:ext cx="1315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dirty="0" smtClean="0">
                <a:solidFill>
                  <a:schemeClr val="tx2"/>
                </a:solidFill>
                <a:ea typeface="新細明體" charset="-120"/>
              </a:rPr>
              <a:t>Directed </a:t>
            </a:r>
            <a:endParaRPr lang="en-US" altLang="zh-TW" sz="2400" dirty="0">
              <a:solidFill>
                <a:schemeClr val="tx2"/>
              </a:solidFill>
              <a:ea typeface="新細明體" charset="-120"/>
            </a:endParaRPr>
          </a:p>
        </p:txBody>
      </p:sp>
      <p:sp>
        <p:nvSpPr>
          <p:cNvPr id="29" name="Text Box 1052"/>
          <p:cNvSpPr txBox="1">
            <a:spLocks noChangeArrowheads="1"/>
          </p:cNvSpPr>
          <p:nvPr/>
        </p:nvSpPr>
        <p:spPr bwMode="auto">
          <a:xfrm>
            <a:off x="5172075" y="4762500"/>
            <a:ext cx="254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a:solidFill>
                  <a:schemeClr val="tx2"/>
                </a:solidFill>
                <a:ea typeface="新細明體" charset="-120"/>
              </a:rPr>
              <a:t>tree (acyclic graph)</a:t>
            </a:r>
          </a:p>
        </p:txBody>
      </p:sp>
      <p:sp>
        <p:nvSpPr>
          <p:cNvPr id="31" name="Rectangle 7"/>
          <p:cNvSpPr>
            <a:spLocks noChangeArrowheads="1"/>
          </p:cNvSpPr>
          <p:nvPr/>
        </p:nvSpPr>
        <p:spPr bwMode="auto">
          <a:xfrm>
            <a:off x="10844212" y="4418012"/>
            <a:ext cx="516167"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dirty="0" smtClean="0">
                <a:solidFill>
                  <a:schemeClr val="tx1"/>
                </a:solidFill>
                <a:ea typeface="新細明體" charset="-120"/>
              </a:rPr>
              <a:t>G</a:t>
            </a:r>
            <a:r>
              <a:rPr lang="en-US" altLang="zh-TW" sz="1600" dirty="0" smtClean="0">
                <a:ea typeface="新細明體" charset="-120"/>
              </a:rPr>
              <a:t>3</a:t>
            </a:r>
            <a:endParaRPr lang="en-US" altLang="zh-TW" sz="1600" dirty="0">
              <a:solidFill>
                <a:schemeClr val="tx1"/>
              </a:solidFill>
              <a:ea typeface="新細明體" charset="-120"/>
            </a:endParaRPr>
          </a:p>
        </p:txBody>
      </p:sp>
      <p:sp>
        <p:nvSpPr>
          <p:cNvPr id="32" name="Oval 20"/>
          <p:cNvSpPr>
            <a:spLocks noChangeArrowheads="1"/>
          </p:cNvSpPr>
          <p:nvPr/>
        </p:nvSpPr>
        <p:spPr bwMode="auto">
          <a:xfrm>
            <a:off x="9883774" y="1560512"/>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0</a:t>
            </a:r>
          </a:p>
        </p:txBody>
      </p:sp>
      <p:sp>
        <p:nvSpPr>
          <p:cNvPr id="33" name="Oval 21"/>
          <p:cNvSpPr>
            <a:spLocks noChangeArrowheads="1"/>
          </p:cNvSpPr>
          <p:nvPr/>
        </p:nvSpPr>
        <p:spPr bwMode="auto">
          <a:xfrm>
            <a:off x="9882187" y="2663825"/>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1</a:t>
            </a:r>
          </a:p>
        </p:txBody>
      </p:sp>
      <p:sp>
        <p:nvSpPr>
          <p:cNvPr id="34" name="Oval 22"/>
          <p:cNvSpPr>
            <a:spLocks noChangeArrowheads="1"/>
          </p:cNvSpPr>
          <p:nvPr/>
        </p:nvSpPr>
        <p:spPr bwMode="auto">
          <a:xfrm>
            <a:off x="9898062" y="36830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2</a:t>
            </a:r>
          </a:p>
        </p:txBody>
      </p:sp>
      <p:sp>
        <p:nvSpPr>
          <p:cNvPr id="35" name="Line 23"/>
          <p:cNvSpPr>
            <a:spLocks noChangeShapeType="1"/>
          </p:cNvSpPr>
          <p:nvPr/>
        </p:nvSpPr>
        <p:spPr bwMode="auto">
          <a:xfrm>
            <a:off x="10120312" y="3119437"/>
            <a:ext cx="0" cy="5588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24"/>
          <p:cNvSpPr>
            <a:spLocks noChangeShapeType="1"/>
          </p:cNvSpPr>
          <p:nvPr/>
        </p:nvSpPr>
        <p:spPr bwMode="auto">
          <a:xfrm flipV="1">
            <a:off x="10298112" y="1949450"/>
            <a:ext cx="0" cy="72072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25"/>
          <p:cNvSpPr>
            <a:spLocks noChangeShapeType="1"/>
          </p:cNvSpPr>
          <p:nvPr/>
        </p:nvSpPr>
        <p:spPr bwMode="auto">
          <a:xfrm>
            <a:off x="9929812" y="1976437"/>
            <a:ext cx="0" cy="735013"/>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Text Box 1051"/>
          <p:cNvSpPr txBox="1">
            <a:spLocks noChangeArrowheads="1"/>
          </p:cNvSpPr>
          <p:nvPr/>
        </p:nvSpPr>
        <p:spPr bwMode="auto">
          <a:xfrm>
            <a:off x="2169319" y="1366838"/>
            <a:ext cx="1417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dirty="0">
                <a:solidFill>
                  <a:schemeClr val="tx2"/>
                </a:solidFill>
                <a:ea typeface="新細明體" charset="-120"/>
              </a:rPr>
              <a:t>connected</a:t>
            </a:r>
          </a:p>
        </p:txBody>
      </p:sp>
      <p:sp>
        <p:nvSpPr>
          <p:cNvPr id="40" name="Text Box 5"/>
          <p:cNvSpPr txBox="1">
            <a:spLocks noChangeArrowheads="1"/>
          </p:cNvSpPr>
          <p:nvPr/>
        </p:nvSpPr>
        <p:spPr bwMode="auto">
          <a:xfrm>
            <a:off x="177655" y="5464625"/>
            <a:ext cx="1171762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chemeClr val="hlink"/>
                </a:solidFill>
                <a:latin typeface="Tahoma" panose="020B0604030504040204" pitchFamily="34" charset="0"/>
              </a:rPr>
              <a:t>Connected graph</a:t>
            </a:r>
            <a:r>
              <a:rPr lang="en-US" sz="2800" b="1" dirty="0">
                <a:latin typeface="Tahoma" panose="020B0604030504040204" pitchFamily="34" charset="0"/>
              </a:rPr>
              <a:t>: </a:t>
            </a:r>
            <a:r>
              <a:rPr lang="en-US" sz="2400" dirty="0">
                <a:solidFill>
                  <a:schemeClr val="tx2"/>
                </a:solidFill>
                <a:latin typeface="Tahoma" panose="020B0604030504040204" pitchFamily="34" charset="0"/>
              </a:rPr>
              <a:t>There is a path between each two vertices </a:t>
            </a:r>
          </a:p>
          <a:p>
            <a:pPr>
              <a:spcBef>
                <a:spcPct val="50000"/>
              </a:spcBef>
            </a:pPr>
            <a:r>
              <a:rPr lang="en-US" sz="2800" b="1" dirty="0">
                <a:solidFill>
                  <a:schemeClr val="hlink"/>
                </a:solidFill>
                <a:latin typeface="Tahoma" panose="020B0604030504040204" pitchFamily="34" charset="0"/>
              </a:rPr>
              <a:t>Disconnected graph</a:t>
            </a:r>
            <a:r>
              <a:rPr lang="en-US" sz="2800" dirty="0">
                <a:latin typeface="Tahoma" panose="020B0604030504040204" pitchFamily="34" charset="0"/>
              </a:rPr>
              <a:t> : </a:t>
            </a:r>
            <a:r>
              <a:rPr lang="en-US" sz="2400" dirty="0">
                <a:solidFill>
                  <a:schemeClr val="tx2"/>
                </a:solidFill>
                <a:latin typeface="Tahoma" panose="020B0604030504040204" pitchFamily="34" charset="0"/>
              </a:rPr>
              <a:t>There are at least two vertices not connected by a path.</a:t>
            </a:r>
            <a:r>
              <a:rPr lang="en-US" sz="2800" dirty="0">
                <a:latin typeface="Tahoma" panose="020B0604030504040204" pitchFamily="34" charset="0"/>
              </a:rPr>
              <a:t> </a:t>
            </a:r>
          </a:p>
        </p:txBody>
      </p:sp>
      <p:sp>
        <p:nvSpPr>
          <p:cNvPr id="39" name="Rectangle 38"/>
          <p:cNvSpPr/>
          <p:nvPr/>
        </p:nvSpPr>
        <p:spPr>
          <a:xfrm>
            <a:off x="-5878" y="-7727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ea typeface="MS Mincho" charset="-128"/>
              </a:rPr>
              <a:t>Graphs </a:t>
            </a:r>
            <a:r>
              <a:rPr lang="en-US" sz="3200" dirty="0" smtClean="0">
                <a:ea typeface="MS Mincho" charset="-128"/>
              </a:rPr>
              <a:t>Terminology</a:t>
            </a:r>
            <a:endParaRPr lang="en-US" sz="3200" dirty="0">
              <a:ea typeface="MS Mincho" charset="-128"/>
            </a:endParaRPr>
          </a:p>
        </p:txBody>
      </p:sp>
    </p:spTree>
    <p:extLst>
      <p:ext uri="{BB962C8B-B14F-4D97-AF65-F5344CB8AC3E}">
        <p14:creationId xmlns:p14="http://schemas.microsoft.com/office/powerpoint/2010/main" val="2092703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5</a:t>
            </a:fld>
            <a:endParaRPr lang="en-US"/>
          </a:p>
        </p:txBody>
      </p:sp>
      <p:sp>
        <p:nvSpPr>
          <p:cNvPr id="3" name="Rectangle 2"/>
          <p:cNvSpPr/>
          <p:nvPr/>
        </p:nvSpPr>
        <p:spPr>
          <a:xfrm>
            <a:off x="-44515" y="-7727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Graphs Basics</a:t>
            </a:r>
            <a:endParaRPr lang="en-US" sz="3200" dirty="0"/>
          </a:p>
        </p:txBody>
      </p:sp>
      <p:sp>
        <p:nvSpPr>
          <p:cNvPr id="6" name="Rectangle 3"/>
          <p:cNvSpPr txBox="1">
            <a:spLocks noChangeArrowheads="1"/>
          </p:cNvSpPr>
          <p:nvPr/>
        </p:nvSpPr>
        <p:spPr>
          <a:xfrm>
            <a:off x="0" y="731110"/>
            <a:ext cx="5525038" cy="3454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cs typeface="Times New Roman" panose="02020603050405020304" pitchFamily="18" charset="0"/>
              </a:rPr>
              <a:t>A graph </a:t>
            </a:r>
            <a:r>
              <a:rPr lang="en-US" i="1" dirty="0" smtClean="0">
                <a:cs typeface="Times New Roman" panose="02020603050405020304" pitchFamily="18" charset="0"/>
              </a:rPr>
              <a:t>G</a:t>
            </a:r>
            <a:r>
              <a:rPr lang="en-US" dirty="0" smtClean="0">
                <a:cs typeface="Times New Roman" panose="02020603050405020304" pitchFamily="18" charset="0"/>
              </a:rPr>
              <a:t> is defined as follows:</a:t>
            </a:r>
            <a:endParaRPr lang="en-US" dirty="0" smtClean="0">
              <a:latin typeface="Courier New" panose="02070309020205020404" pitchFamily="49" charset="0"/>
              <a:cs typeface="Courier New" panose="02070309020205020404" pitchFamily="49" charset="0"/>
            </a:endParaRPr>
          </a:p>
          <a:p>
            <a:pPr>
              <a:buFontTx/>
              <a:buNone/>
            </a:pPr>
            <a:r>
              <a:rPr lang="es-ES_tradnl" dirty="0" smtClean="0">
                <a:cs typeface="Times New Roman" panose="02020603050405020304" pitchFamily="18" charset="0"/>
              </a:rPr>
              <a:t>				</a:t>
            </a:r>
            <a:r>
              <a:rPr lang="es-ES_tradnl" i="1" dirty="0" smtClean="0">
                <a:cs typeface="Times New Roman" panose="02020603050405020304" pitchFamily="18" charset="0"/>
              </a:rPr>
              <a:t>G=(V,E)</a:t>
            </a:r>
            <a:endParaRPr lang="en-US" dirty="0" smtClean="0">
              <a:latin typeface="Courier New" panose="02070309020205020404" pitchFamily="49" charset="0"/>
              <a:cs typeface="Courier New" panose="02070309020205020404" pitchFamily="49" charset="0"/>
            </a:endParaRPr>
          </a:p>
          <a:p>
            <a:pPr>
              <a:buFontTx/>
              <a:buNone/>
            </a:pPr>
            <a:r>
              <a:rPr lang="en-US" dirty="0" smtClean="0">
                <a:cs typeface="Times New Roman" panose="02020603050405020304" pitchFamily="18" charset="0"/>
              </a:rPr>
              <a:t>		</a:t>
            </a:r>
            <a:r>
              <a:rPr lang="en-US" i="1" dirty="0" smtClean="0">
                <a:cs typeface="Times New Roman" panose="02020603050405020304" pitchFamily="18" charset="0"/>
              </a:rPr>
              <a:t>V(G):</a:t>
            </a:r>
            <a:r>
              <a:rPr lang="en-US" dirty="0" smtClean="0">
                <a:cs typeface="Times New Roman" panose="02020603050405020304" pitchFamily="18" charset="0"/>
              </a:rPr>
              <a:t> a finite, nonempty set of vertices</a:t>
            </a:r>
            <a:endParaRPr lang="en-US" dirty="0" smtClean="0">
              <a:latin typeface="Courier New" panose="02070309020205020404" pitchFamily="49" charset="0"/>
              <a:cs typeface="Courier New" panose="02070309020205020404" pitchFamily="49" charset="0"/>
            </a:endParaRPr>
          </a:p>
          <a:p>
            <a:pPr>
              <a:buFontTx/>
              <a:buNone/>
            </a:pPr>
            <a:r>
              <a:rPr lang="en-US" dirty="0" smtClean="0">
                <a:cs typeface="Times New Roman" panose="02020603050405020304" pitchFamily="18" charset="0"/>
              </a:rPr>
              <a:t>		</a:t>
            </a:r>
            <a:r>
              <a:rPr lang="en-US" i="1" dirty="0" smtClean="0">
                <a:cs typeface="Times New Roman" panose="02020603050405020304" pitchFamily="18" charset="0"/>
              </a:rPr>
              <a:t>E(G):</a:t>
            </a:r>
            <a:r>
              <a:rPr lang="en-US" dirty="0" smtClean="0">
                <a:cs typeface="Times New Roman" panose="02020603050405020304" pitchFamily="18" charset="0"/>
              </a:rPr>
              <a:t> a set of edges (pairs of vertices)</a:t>
            </a:r>
            <a:endParaRPr lang="en-US" dirty="0" smtClean="0">
              <a:latin typeface="Courier New" panose="02070309020205020404" pitchFamily="49" charset="0"/>
              <a:cs typeface="Courier New" panose="02070309020205020404" pitchFamily="49" charset="0"/>
            </a:endParaRPr>
          </a:p>
          <a:p>
            <a:endParaRPr lang="en-US" dirty="0"/>
          </a:p>
        </p:txBody>
      </p:sp>
      <p:pic>
        <p:nvPicPr>
          <p:cNvPr id="7" name="Picture 4" descr="C:\My Documents\308 PowerPoint\Figures\MACJOBS\JPEGS\CHAP09\P551.jpg"/>
          <p:cNvPicPr>
            <a:picLocks noChangeAspect="1" noChangeArrowheads="1"/>
          </p:cNvPicPr>
          <p:nvPr/>
        </p:nvPicPr>
        <p:blipFill>
          <a:blip r:embed="rId2">
            <a:lum bright="-12000"/>
            <a:extLst>
              <a:ext uri="{28A0092B-C50C-407E-A947-70E740481C1C}">
                <a14:useLocalDpi xmlns:a14="http://schemas.microsoft.com/office/drawing/2010/main" val="0"/>
              </a:ext>
            </a:extLst>
          </a:blip>
          <a:srcRect r="36243" b="71895"/>
          <a:stretch>
            <a:fillRect/>
          </a:stretch>
        </p:blipFill>
        <p:spPr bwMode="auto">
          <a:xfrm>
            <a:off x="5810518" y="1233535"/>
            <a:ext cx="6019799" cy="49451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965882" y="1194898"/>
            <a:ext cx="797654" cy="461665"/>
          </a:xfrm>
          <a:prstGeom prst="rect">
            <a:avLst/>
          </a:prstGeom>
        </p:spPr>
        <p:txBody>
          <a:bodyPr wrap="none">
            <a:spAutoFit/>
          </a:bodyPr>
          <a:lstStyle/>
          <a:p>
            <a:r>
              <a:rPr lang="en-US" altLang="zh-TW" sz="2400" dirty="0">
                <a:ea typeface="新細明體" charset="-120"/>
              </a:rPr>
              <a:t>conn</a:t>
            </a:r>
            <a:endParaRPr lang="en-IN" sz="2400" dirty="0"/>
          </a:p>
        </p:txBody>
      </p:sp>
      <p:sp>
        <p:nvSpPr>
          <p:cNvPr id="4" name="Rectangle 3"/>
          <p:cNvSpPr/>
          <p:nvPr/>
        </p:nvSpPr>
        <p:spPr>
          <a:xfrm>
            <a:off x="0" y="3951283"/>
            <a:ext cx="6096000" cy="830997"/>
          </a:xfrm>
          <a:prstGeom prst="rect">
            <a:avLst/>
          </a:prstGeom>
        </p:spPr>
        <p:txBody>
          <a:bodyPr>
            <a:spAutoFit/>
          </a:bodyPr>
          <a:lstStyle/>
          <a:p>
            <a:pPr>
              <a:spcBef>
                <a:spcPct val="50000"/>
              </a:spcBef>
            </a:pPr>
            <a:r>
              <a:rPr lang="en-US" altLang="en-US" sz="2400" b="1" dirty="0">
                <a:solidFill>
                  <a:schemeClr val="hlink"/>
                </a:solidFill>
                <a:latin typeface="Tahoma" panose="020B0604030504040204" pitchFamily="34" charset="0"/>
              </a:rPr>
              <a:t>Adjacent vertices:</a:t>
            </a:r>
            <a:r>
              <a:rPr lang="en-US" altLang="en-US" sz="2400" dirty="0">
                <a:latin typeface="Tahoma" panose="020B0604030504040204" pitchFamily="34" charset="0"/>
              </a:rPr>
              <a:t> </a:t>
            </a:r>
            <a:r>
              <a:rPr lang="en-US" altLang="en-US" sz="2400" dirty="0">
                <a:solidFill>
                  <a:schemeClr val="tx2"/>
                </a:solidFill>
                <a:latin typeface="Tahoma" panose="020B0604030504040204" pitchFamily="34" charset="0"/>
              </a:rPr>
              <a:t>there is an edge between two vertices</a:t>
            </a:r>
          </a:p>
        </p:txBody>
      </p:sp>
    </p:spTree>
    <p:extLst>
      <p:ext uri="{BB962C8B-B14F-4D97-AF65-F5344CB8AC3E}">
        <p14:creationId xmlns:p14="http://schemas.microsoft.com/office/powerpoint/2010/main" val="299070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6</a:t>
            </a:fld>
            <a:endParaRPr lang="en-US"/>
          </a:p>
        </p:txBody>
      </p:sp>
      <p:sp>
        <p:nvSpPr>
          <p:cNvPr id="3" name="Rectangle 2"/>
          <p:cNvSpPr/>
          <p:nvPr/>
        </p:nvSpPr>
        <p:spPr>
          <a:xfrm>
            <a:off x="-5878" y="-77273"/>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Adjacency Matrix (2D array)</a:t>
            </a:r>
          </a:p>
        </p:txBody>
      </p:sp>
      <p:sp>
        <p:nvSpPr>
          <p:cNvPr id="4" name="Rectangle 1027"/>
          <p:cNvSpPr>
            <a:spLocks noChangeArrowheads="1"/>
          </p:cNvSpPr>
          <p:nvPr/>
        </p:nvSpPr>
        <p:spPr bwMode="auto">
          <a:xfrm>
            <a:off x="217710" y="1038583"/>
            <a:ext cx="12081613"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charset="-120"/>
              </a:defRPr>
            </a:lvl1pPr>
            <a:lvl2pPr marL="742950" indent="-285750" algn="l">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algn="l">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algn="l">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algn="l">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r>
              <a:rPr lang="en-US" altLang="zh-TW" dirty="0"/>
              <a:t>Let G=(V,E) be a graph with n vertices.</a:t>
            </a:r>
          </a:p>
          <a:p>
            <a:r>
              <a:rPr lang="en-US" altLang="zh-TW" dirty="0"/>
              <a:t>The </a:t>
            </a:r>
            <a:r>
              <a:rPr lang="en-US" altLang="zh-TW" dirty="0">
                <a:solidFill>
                  <a:srgbClr val="CC3300"/>
                </a:solidFill>
              </a:rPr>
              <a:t>adjacency matrix</a:t>
            </a:r>
            <a:r>
              <a:rPr lang="en-US" altLang="zh-TW" dirty="0"/>
              <a:t> of G is a two-dimensional </a:t>
            </a:r>
            <a:r>
              <a:rPr lang="en-US" altLang="zh-TW" dirty="0" smtClean="0"/>
              <a:t> n </a:t>
            </a:r>
            <a:r>
              <a:rPr lang="en-US" altLang="zh-TW" dirty="0"/>
              <a:t>by n array, </a:t>
            </a:r>
            <a:r>
              <a:rPr lang="en-US" altLang="zh-TW" dirty="0" smtClean="0"/>
              <a:t>say A</a:t>
            </a:r>
            <a:endParaRPr lang="en-US" altLang="zh-TW" dirty="0"/>
          </a:p>
          <a:p>
            <a:r>
              <a:rPr lang="en-US" altLang="zh-TW" dirty="0"/>
              <a:t>If the edge (v</a:t>
            </a:r>
            <a:r>
              <a:rPr lang="en-US" altLang="zh-TW" sz="1800" dirty="0"/>
              <a:t>i</a:t>
            </a:r>
            <a:r>
              <a:rPr lang="en-US" altLang="zh-TW" dirty="0"/>
              <a:t>, </a:t>
            </a:r>
            <a:r>
              <a:rPr lang="en-US" altLang="zh-TW" dirty="0" err="1"/>
              <a:t>v</a:t>
            </a:r>
            <a:r>
              <a:rPr lang="en-US" altLang="zh-TW" sz="1800" dirty="0" err="1"/>
              <a:t>j</a:t>
            </a:r>
            <a:r>
              <a:rPr lang="en-US" altLang="zh-TW" dirty="0"/>
              <a:t>) is in E(G), </a:t>
            </a:r>
            <a:r>
              <a:rPr lang="en-US" altLang="zh-TW" dirty="0" smtClean="0"/>
              <a:t>A[</a:t>
            </a:r>
            <a:r>
              <a:rPr lang="en-US" altLang="zh-TW" dirty="0" err="1" smtClean="0"/>
              <a:t>i</a:t>
            </a:r>
            <a:r>
              <a:rPr lang="en-US" altLang="zh-TW" dirty="0"/>
              <a:t>][j]=1</a:t>
            </a:r>
          </a:p>
          <a:p>
            <a:r>
              <a:rPr lang="en-US" altLang="zh-TW" dirty="0"/>
              <a:t>If there is no such edge in E(G), </a:t>
            </a:r>
            <a:r>
              <a:rPr lang="en-US" altLang="zh-TW" dirty="0" smtClean="0"/>
              <a:t>A[</a:t>
            </a:r>
            <a:r>
              <a:rPr lang="en-US" altLang="zh-TW" dirty="0" err="1" smtClean="0"/>
              <a:t>i</a:t>
            </a:r>
            <a:r>
              <a:rPr lang="en-US" altLang="zh-TW" dirty="0"/>
              <a:t>][j]=0</a:t>
            </a:r>
          </a:p>
          <a:p>
            <a:r>
              <a:rPr lang="en-US" altLang="zh-TW" dirty="0"/>
              <a:t>The adjacency matrix for an undirected graph is symmetric; the adjacency matrix for a digraph </a:t>
            </a:r>
            <a:r>
              <a:rPr lang="en-US" altLang="zh-TW" dirty="0" smtClean="0"/>
              <a:t>need </a:t>
            </a:r>
            <a:r>
              <a:rPr lang="en-US" altLang="zh-TW" dirty="0"/>
              <a:t>not be symmetric </a:t>
            </a:r>
          </a:p>
        </p:txBody>
      </p:sp>
    </p:spTree>
    <p:extLst>
      <p:ext uri="{BB962C8B-B14F-4D97-AF65-F5344CB8AC3E}">
        <p14:creationId xmlns:p14="http://schemas.microsoft.com/office/powerpoint/2010/main" val="2015956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7</a:t>
            </a:fld>
            <a:endParaRPr lang="en-US"/>
          </a:p>
        </p:txBody>
      </p:sp>
      <p:sp>
        <p:nvSpPr>
          <p:cNvPr id="15" name="Rectangle 14"/>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Examples for Adjacency Matrix</a:t>
            </a:r>
          </a:p>
        </p:txBody>
      </p:sp>
      <p:graphicFrame>
        <p:nvGraphicFramePr>
          <p:cNvPr id="19" name="Object 3"/>
          <p:cNvGraphicFramePr>
            <a:graphicFrameLocks/>
          </p:cNvGraphicFramePr>
          <p:nvPr>
            <p:extLst>
              <p:ext uri="{D42A27DB-BD31-4B8C-83A1-F6EECF244321}">
                <p14:modId xmlns:p14="http://schemas.microsoft.com/office/powerpoint/2010/main" val="2078460685"/>
              </p:ext>
            </p:extLst>
          </p:nvPr>
        </p:nvGraphicFramePr>
        <p:xfrm>
          <a:off x="272257" y="2817812"/>
          <a:ext cx="1709737" cy="1768475"/>
        </p:xfrm>
        <a:graphic>
          <a:graphicData uri="http://schemas.openxmlformats.org/presentationml/2006/ole">
            <mc:AlternateContent xmlns:mc="http://schemas.openxmlformats.org/markup-compatibility/2006">
              <mc:Choice xmlns:v="urn:schemas-microsoft-com:vml" Requires="v">
                <p:oleObj spid="_x0000_s1617" name="方程式" r:id="rId3" imgW="761760" imgH="787320" progId="Equation.2">
                  <p:embed/>
                </p:oleObj>
              </mc:Choice>
              <mc:Fallback>
                <p:oleObj name="方程式" r:id="rId3" imgW="761760" imgH="787320" progId="Equation.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257" y="2817812"/>
                        <a:ext cx="1709737"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4"/>
          <p:cNvGraphicFramePr>
            <a:graphicFrameLocks/>
          </p:cNvGraphicFramePr>
          <p:nvPr>
            <p:extLst>
              <p:ext uri="{D42A27DB-BD31-4B8C-83A1-F6EECF244321}">
                <p14:modId xmlns:p14="http://schemas.microsoft.com/office/powerpoint/2010/main" val="2552745758"/>
              </p:ext>
            </p:extLst>
          </p:nvPr>
        </p:nvGraphicFramePr>
        <p:xfrm>
          <a:off x="4363299" y="2398350"/>
          <a:ext cx="1225550" cy="1254125"/>
        </p:xfrm>
        <a:graphic>
          <a:graphicData uri="http://schemas.openxmlformats.org/presentationml/2006/ole">
            <mc:AlternateContent xmlns:mc="http://schemas.openxmlformats.org/markup-compatibility/2006">
              <mc:Choice xmlns:v="urn:schemas-microsoft-com:vml" Requires="v">
                <p:oleObj spid="_x0000_s1618" name="方程式" r:id="rId5" imgW="583920" imgH="596880" progId="Equation.2">
                  <p:embed/>
                </p:oleObj>
              </mc:Choice>
              <mc:Fallback>
                <p:oleObj name="方程式" r:id="rId5" imgW="583920" imgH="596880" progId="Equation.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3299" y="2398350"/>
                        <a:ext cx="122555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5"/>
          <p:cNvGraphicFramePr>
            <a:graphicFrameLocks/>
          </p:cNvGraphicFramePr>
          <p:nvPr>
            <p:extLst>
              <p:ext uri="{D42A27DB-BD31-4B8C-83A1-F6EECF244321}">
                <p14:modId xmlns:p14="http://schemas.microsoft.com/office/powerpoint/2010/main" val="557598445"/>
              </p:ext>
            </p:extLst>
          </p:nvPr>
        </p:nvGraphicFramePr>
        <p:xfrm>
          <a:off x="6964884" y="2642515"/>
          <a:ext cx="3770312" cy="3910013"/>
        </p:xfrm>
        <a:graphic>
          <a:graphicData uri="http://schemas.openxmlformats.org/presentationml/2006/ole">
            <mc:AlternateContent xmlns:mc="http://schemas.openxmlformats.org/markup-compatibility/2006">
              <mc:Choice xmlns:v="urn:schemas-microsoft-com:vml" Requires="v">
                <p:oleObj spid="_x0000_s1619" name="Equation" r:id="rId7" imgW="1765080" imgH="1828800" progId="Equation.3">
                  <p:embed/>
                </p:oleObj>
              </mc:Choice>
              <mc:Fallback>
                <p:oleObj name="Equation" r:id="rId7" imgW="1765080" imgH="1828800" progId="Equation.3">
                  <p:embed/>
                  <p:pic>
                    <p:nvPicPr>
                      <p:cNvPr id="0" name=""/>
                      <p:cNvPicPr>
                        <a:picLocks noChangeArrowheads="1"/>
                      </p:cNvPicPr>
                      <p:nvPr/>
                    </p:nvPicPr>
                    <p:blipFill>
                      <a:blip r:embed="rId8"/>
                      <a:srcRect/>
                      <a:stretch>
                        <a:fillRect/>
                      </a:stretch>
                    </p:blipFill>
                    <p:spPr bwMode="auto">
                      <a:xfrm>
                        <a:off x="6964884" y="2642515"/>
                        <a:ext cx="3770312" cy="391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6"/>
          <p:cNvSpPr>
            <a:spLocks noChangeArrowheads="1"/>
          </p:cNvSpPr>
          <p:nvPr/>
        </p:nvSpPr>
        <p:spPr bwMode="auto">
          <a:xfrm>
            <a:off x="237226" y="637661"/>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zh-TW" sz="2800" dirty="0">
                <a:solidFill>
                  <a:schemeClr val="tx1"/>
                </a:solidFill>
                <a:ea typeface="新細明體" charset="-120"/>
              </a:rPr>
              <a:t>G</a:t>
            </a:r>
            <a:r>
              <a:rPr lang="en-US" altLang="zh-TW" sz="1600" dirty="0">
                <a:solidFill>
                  <a:schemeClr val="tx1"/>
                </a:solidFill>
                <a:ea typeface="新細明體" charset="-120"/>
              </a:rPr>
              <a:t>1</a:t>
            </a:r>
          </a:p>
        </p:txBody>
      </p:sp>
      <p:sp>
        <p:nvSpPr>
          <p:cNvPr id="23" name="Rectangle 7"/>
          <p:cNvSpPr>
            <a:spLocks noChangeArrowheads="1"/>
          </p:cNvSpPr>
          <p:nvPr/>
        </p:nvSpPr>
        <p:spPr bwMode="auto">
          <a:xfrm>
            <a:off x="4747474" y="3790587"/>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G</a:t>
            </a:r>
            <a:r>
              <a:rPr lang="en-US" altLang="zh-TW" sz="1600">
                <a:solidFill>
                  <a:schemeClr val="tx1"/>
                </a:solidFill>
                <a:ea typeface="新細明體" charset="-120"/>
              </a:rPr>
              <a:t>2</a:t>
            </a:r>
          </a:p>
        </p:txBody>
      </p:sp>
      <p:sp>
        <p:nvSpPr>
          <p:cNvPr id="24" name="Rectangle 8"/>
          <p:cNvSpPr>
            <a:spLocks noChangeArrowheads="1"/>
          </p:cNvSpPr>
          <p:nvPr/>
        </p:nvSpPr>
        <p:spPr bwMode="auto">
          <a:xfrm>
            <a:off x="10820120" y="3680437"/>
            <a:ext cx="516167"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dirty="0" smtClean="0">
                <a:solidFill>
                  <a:schemeClr val="tx1"/>
                </a:solidFill>
                <a:ea typeface="新細明體" charset="-120"/>
              </a:rPr>
              <a:t>G</a:t>
            </a:r>
            <a:r>
              <a:rPr lang="en-US" altLang="zh-TW" sz="1600" dirty="0" smtClean="0">
                <a:ea typeface="新細明體" charset="-120"/>
              </a:rPr>
              <a:t>3</a:t>
            </a:r>
            <a:endParaRPr lang="en-US" altLang="zh-TW" sz="1600" dirty="0">
              <a:solidFill>
                <a:schemeClr val="tx1"/>
              </a:solidFill>
              <a:ea typeface="新細明體" charset="-120"/>
            </a:endParaRPr>
          </a:p>
        </p:txBody>
      </p:sp>
      <p:sp>
        <p:nvSpPr>
          <p:cNvPr id="25" name="Oval 9"/>
          <p:cNvSpPr>
            <a:spLocks noChangeArrowheads="1"/>
          </p:cNvSpPr>
          <p:nvPr/>
        </p:nvSpPr>
        <p:spPr bwMode="auto">
          <a:xfrm>
            <a:off x="785250" y="904319"/>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0</a:t>
            </a:r>
          </a:p>
        </p:txBody>
      </p:sp>
      <p:sp>
        <p:nvSpPr>
          <p:cNvPr id="26" name="Oval 10"/>
          <p:cNvSpPr>
            <a:spLocks noChangeArrowheads="1"/>
          </p:cNvSpPr>
          <p:nvPr/>
        </p:nvSpPr>
        <p:spPr bwMode="auto">
          <a:xfrm>
            <a:off x="99450" y="1666319"/>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1</a:t>
            </a:r>
          </a:p>
        </p:txBody>
      </p:sp>
      <p:sp>
        <p:nvSpPr>
          <p:cNvPr id="27" name="Oval 11"/>
          <p:cNvSpPr>
            <a:spLocks noChangeArrowheads="1"/>
          </p:cNvSpPr>
          <p:nvPr/>
        </p:nvSpPr>
        <p:spPr bwMode="auto">
          <a:xfrm>
            <a:off x="1471050" y="1666319"/>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2</a:t>
            </a:r>
          </a:p>
        </p:txBody>
      </p:sp>
      <p:sp>
        <p:nvSpPr>
          <p:cNvPr id="28" name="Oval 12"/>
          <p:cNvSpPr>
            <a:spLocks noChangeArrowheads="1"/>
          </p:cNvSpPr>
          <p:nvPr/>
        </p:nvSpPr>
        <p:spPr bwMode="auto">
          <a:xfrm>
            <a:off x="785250" y="2275919"/>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3</a:t>
            </a:r>
          </a:p>
        </p:txBody>
      </p:sp>
      <p:sp>
        <p:nvSpPr>
          <p:cNvPr id="29" name="Line 13"/>
          <p:cNvSpPr>
            <a:spLocks noChangeShapeType="1"/>
          </p:cNvSpPr>
          <p:nvPr/>
        </p:nvSpPr>
        <p:spPr bwMode="auto">
          <a:xfrm>
            <a:off x="1007500" y="1355169"/>
            <a:ext cx="0" cy="914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14"/>
          <p:cNvSpPr>
            <a:spLocks noChangeShapeType="1"/>
          </p:cNvSpPr>
          <p:nvPr/>
        </p:nvSpPr>
        <p:spPr bwMode="auto">
          <a:xfrm>
            <a:off x="550300" y="1888569"/>
            <a:ext cx="9144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15"/>
          <p:cNvSpPr>
            <a:spLocks noChangeShapeType="1"/>
          </p:cNvSpPr>
          <p:nvPr/>
        </p:nvSpPr>
        <p:spPr bwMode="auto">
          <a:xfrm flipH="1">
            <a:off x="439175" y="1278969"/>
            <a:ext cx="407987"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16"/>
          <p:cNvSpPr>
            <a:spLocks noChangeShapeType="1"/>
          </p:cNvSpPr>
          <p:nvPr/>
        </p:nvSpPr>
        <p:spPr bwMode="auto">
          <a:xfrm>
            <a:off x="1159900" y="1278969"/>
            <a:ext cx="422275"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17"/>
          <p:cNvSpPr>
            <a:spLocks noChangeShapeType="1"/>
          </p:cNvSpPr>
          <p:nvPr/>
        </p:nvSpPr>
        <p:spPr bwMode="auto">
          <a:xfrm>
            <a:off x="424887" y="2094944"/>
            <a:ext cx="354013" cy="3127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18"/>
          <p:cNvSpPr>
            <a:spLocks noChangeShapeType="1"/>
          </p:cNvSpPr>
          <p:nvPr/>
        </p:nvSpPr>
        <p:spPr bwMode="auto">
          <a:xfrm flipH="1">
            <a:off x="1213875" y="2067957"/>
            <a:ext cx="327025" cy="339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Oval 20"/>
          <p:cNvSpPr>
            <a:spLocks noChangeArrowheads="1"/>
          </p:cNvSpPr>
          <p:nvPr/>
        </p:nvSpPr>
        <p:spPr bwMode="auto">
          <a:xfrm>
            <a:off x="3787036" y="933087"/>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0</a:t>
            </a:r>
          </a:p>
        </p:txBody>
      </p:sp>
      <p:sp>
        <p:nvSpPr>
          <p:cNvPr id="36" name="Oval 21"/>
          <p:cNvSpPr>
            <a:spLocks noChangeArrowheads="1"/>
          </p:cNvSpPr>
          <p:nvPr/>
        </p:nvSpPr>
        <p:spPr bwMode="auto">
          <a:xfrm>
            <a:off x="3785449" y="20364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1</a:t>
            </a:r>
          </a:p>
        </p:txBody>
      </p:sp>
      <p:sp>
        <p:nvSpPr>
          <p:cNvPr id="37" name="Oval 22"/>
          <p:cNvSpPr>
            <a:spLocks noChangeArrowheads="1"/>
          </p:cNvSpPr>
          <p:nvPr/>
        </p:nvSpPr>
        <p:spPr bwMode="auto">
          <a:xfrm>
            <a:off x="3801324" y="3055575"/>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2</a:t>
            </a:r>
          </a:p>
        </p:txBody>
      </p:sp>
      <p:sp>
        <p:nvSpPr>
          <p:cNvPr id="38" name="Line 23"/>
          <p:cNvSpPr>
            <a:spLocks noChangeShapeType="1"/>
          </p:cNvSpPr>
          <p:nvPr/>
        </p:nvSpPr>
        <p:spPr bwMode="auto">
          <a:xfrm>
            <a:off x="4023574" y="2492012"/>
            <a:ext cx="0" cy="5588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24"/>
          <p:cNvSpPr>
            <a:spLocks noChangeShapeType="1"/>
          </p:cNvSpPr>
          <p:nvPr/>
        </p:nvSpPr>
        <p:spPr bwMode="auto">
          <a:xfrm flipV="1">
            <a:off x="4201374" y="1322025"/>
            <a:ext cx="0" cy="72072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25"/>
          <p:cNvSpPr>
            <a:spLocks noChangeShapeType="1"/>
          </p:cNvSpPr>
          <p:nvPr/>
        </p:nvSpPr>
        <p:spPr bwMode="auto">
          <a:xfrm>
            <a:off x="3833074" y="1349012"/>
            <a:ext cx="0" cy="735013"/>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1" name="Group 27"/>
          <p:cNvGrpSpPr>
            <a:grpSpLocks/>
          </p:cNvGrpSpPr>
          <p:nvPr/>
        </p:nvGrpSpPr>
        <p:grpSpPr bwMode="auto">
          <a:xfrm>
            <a:off x="8343658" y="771525"/>
            <a:ext cx="2919839" cy="2855913"/>
            <a:chOff x="638" y="517"/>
            <a:chExt cx="3294" cy="3274"/>
          </a:xfrm>
        </p:grpSpPr>
        <p:sp>
          <p:nvSpPr>
            <p:cNvPr id="42" name="Oval 28"/>
            <p:cNvSpPr>
              <a:spLocks noChangeArrowheads="1"/>
            </p:cNvSpPr>
            <p:nvPr/>
          </p:nvSpPr>
          <p:spPr bwMode="auto">
            <a:xfrm>
              <a:off x="1920" y="13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1</a:t>
              </a:r>
            </a:p>
          </p:txBody>
        </p:sp>
        <p:sp>
          <p:nvSpPr>
            <p:cNvPr id="43" name="Line 29"/>
            <p:cNvSpPr>
              <a:spLocks noChangeShapeType="1"/>
            </p:cNvSpPr>
            <p:nvPr/>
          </p:nvSpPr>
          <p:spPr bwMode="auto">
            <a:xfrm>
              <a:off x="1728" y="948"/>
              <a:ext cx="300"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30"/>
            <p:cNvSpPr>
              <a:spLocks noChangeShapeType="1"/>
            </p:cNvSpPr>
            <p:nvPr/>
          </p:nvSpPr>
          <p:spPr bwMode="auto">
            <a:xfrm flipH="1">
              <a:off x="1812" y="1704"/>
              <a:ext cx="204"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5" name="Group 31"/>
            <p:cNvGrpSpPr>
              <a:grpSpLocks/>
            </p:cNvGrpSpPr>
            <p:nvPr/>
          </p:nvGrpSpPr>
          <p:grpSpPr bwMode="auto">
            <a:xfrm>
              <a:off x="864" y="612"/>
              <a:ext cx="960" cy="1824"/>
              <a:chOff x="852" y="1116"/>
              <a:chExt cx="960" cy="1824"/>
            </a:xfrm>
          </p:grpSpPr>
          <p:sp>
            <p:nvSpPr>
              <p:cNvPr id="57" name="Oval 32"/>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0</a:t>
                </a:r>
              </a:p>
            </p:txBody>
          </p:sp>
          <p:sp>
            <p:nvSpPr>
              <p:cNvPr id="58" name="Oval 33"/>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2</a:t>
                </a:r>
              </a:p>
            </p:txBody>
          </p:sp>
          <p:sp>
            <p:nvSpPr>
              <p:cNvPr id="59" name="Oval 34"/>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3</a:t>
                </a:r>
              </a:p>
            </p:txBody>
          </p:sp>
          <p:sp>
            <p:nvSpPr>
              <p:cNvPr id="60" name="Line 35"/>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Line 36"/>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6" name="Group 37"/>
            <p:cNvGrpSpPr>
              <a:grpSpLocks/>
            </p:cNvGrpSpPr>
            <p:nvPr/>
          </p:nvGrpSpPr>
          <p:grpSpPr bwMode="auto">
            <a:xfrm>
              <a:off x="2916" y="576"/>
              <a:ext cx="960" cy="1824"/>
              <a:chOff x="852" y="1116"/>
              <a:chExt cx="960" cy="1824"/>
            </a:xfrm>
          </p:grpSpPr>
          <p:sp>
            <p:nvSpPr>
              <p:cNvPr id="52" name="Oval 38"/>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4</a:t>
                </a:r>
              </a:p>
            </p:txBody>
          </p:sp>
          <p:sp>
            <p:nvSpPr>
              <p:cNvPr id="53" name="Oval 39"/>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5</a:t>
                </a:r>
              </a:p>
            </p:txBody>
          </p:sp>
          <p:sp>
            <p:nvSpPr>
              <p:cNvPr id="54" name="Oval 40"/>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6</a:t>
                </a:r>
              </a:p>
            </p:txBody>
          </p:sp>
          <p:sp>
            <p:nvSpPr>
              <p:cNvPr id="55" name="Line 41"/>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42"/>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7" name="Oval 43"/>
            <p:cNvSpPr>
              <a:spLocks noChangeArrowheads="1"/>
            </p:cNvSpPr>
            <p:nvPr/>
          </p:nvSpPr>
          <p:spPr bwMode="auto">
            <a:xfrm>
              <a:off x="3512" y="3080"/>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dirty="0">
                  <a:solidFill>
                    <a:schemeClr val="tx2"/>
                  </a:solidFill>
                  <a:ea typeface="新細明體" charset="-120"/>
                </a:rPr>
                <a:t>7</a:t>
              </a:r>
            </a:p>
          </p:txBody>
        </p:sp>
        <p:sp>
          <p:nvSpPr>
            <p:cNvPr id="48" name="Line 44"/>
            <p:cNvSpPr>
              <a:spLocks noChangeShapeType="1"/>
            </p:cNvSpPr>
            <p:nvPr/>
          </p:nvSpPr>
          <p:spPr bwMode="auto">
            <a:xfrm flipH="1">
              <a:off x="3706" y="2400"/>
              <a:ext cx="14"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Text Box 45"/>
            <p:cNvSpPr txBox="1">
              <a:spLocks noChangeArrowheads="1"/>
            </p:cNvSpPr>
            <p:nvPr/>
          </p:nvSpPr>
          <p:spPr bwMode="auto">
            <a:xfrm>
              <a:off x="638" y="517"/>
              <a:ext cx="208" cy="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a:solidFill>
                  <a:schemeClr val="tx2"/>
                </a:solidFill>
                <a:ea typeface="新細明體" charset="-120"/>
              </a:endParaRPr>
            </a:p>
          </p:txBody>
        </p:sp>
        <p:sp>
          <p:nvSpPr>
            <p:cNvPr id="50" name="Rectangle 46"/>
            <p:cNvSpPr>
              <a:spLocks noChangeArrowheads="1"/>
            </p:cNvSpPr>
            <p:nvPr/>
          </p:nvSpPr>
          <p:spPr bwMode="auto">
            <a:xfrm>
              <a:off x="2728" y="571"/>
              <a:ext cx="208"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charset="-120"/>
              </a:endParaRPr>
            </a:p>
          </p:txBody>
        </p:sp>
        <p:sp>
          <p:nvSpPr>
            <p:cNvPr id="51" name="Rectangle 47"/>
            <p:cNvSpPr>
              <a:spLocks noChangeArrowheads="1"/>
            </p:cNvSpPr>
            <p:nvPr/>
          </p:nvSpPr>
          <p:spPr bwMode="auto">
            <a:xfrm>
              <a:off x="2526" y="3405"/>
              <a:ext cx="207"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charset="-120"/>
              </a:endParaRPr>
            </a:p>
          </p:txBody>
        </p:sp>
      </p:grpSp>
      <p:sp>
        <p:nvSpPr>
          <p:cNvPr id="62" name="Line 49"/>
          <p:cNvSpPr>
            <a:spLocks noChangeShapeType="1"/>
          </p:cNvSpPr>
          <p:nvPr/>
        </p:nvSpPr>
        <p:spPr bwMode="auto">
          <a:xfrm flipH="1" flipV="1">
            <a:off x="1582174" y="4683680"/>
            <a:ext cx="1473763" cy="6955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50"/>
          <p:cNvSpPr>
            <a:spLocks noChangeShapeType="1"/>
          </p:cNvSpPr>
          <p:nvPr/>
        </p:nvSpPr>
        <p:spPr bwMode="auto">
          <a:xfrm flipV="1">
            <a:off x="4746626" y="4790940"/>
            <a:ext cx="2326332" cy="8886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Text Box 51"/>
          <p:cNvSpPr txBox="1">
            <a:spLocks noChangeArrowheads="1"/>
          </p:cNvSpPr>
          <p:nvPr/>
        </p:nvSpPr>
        <p:spPr bwMode="auto">
          <a:xfrm>
            <a:off x="3278188" y="5318919"/>
            <a:ext cx="1468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400" dirty="0">
                <a:ea typeface="新細明體" charset="-120"/>
              </a:rPr>
              <a:t>symmetric</a:t>
            </a:r>
          </a:p>
        </p:txBody>
      </p:sp>
      <p:sp>
        <p:nvSpPr>
          <p:cNvPr id="65" name="Text Box 52"/>
          <p:cNvSpPr txBox="1">
            <a:spLocks noChangeArrowheads="1"/>
          </p:cNvSpPr>
          <p:nvPr/>
        </p:nvSpPr>
        <p:spPr bwMode="auto">
          <a:xfrm>
            <a:off x="184150" y="5776119"/>
            <a:ext cx="21193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TW" sz="2400" dirty="0">
                <a:solidFill>
                  <a:schemeClr val="tx1"/>
                </a:solidFill>
                <a:ea typeface="新細明體" charset="-120"/>
              </a:rPr>
              <a:t>undirected: n</a:t>
            </a:r>
            <a:r>
              <a:rPr lang="en-US" altLang="zh-TW" sz="2400" baseline="30000" dirty="0">
                <a:solidFill>
                  <a:schemeClr val="tx1"/>
                </a:solidFill>
                <a:ea typeface="新細明體" charset="-120"/>
              </a:rPr>
              <a:t>2</a:t>
            </a:r>
            <a:r>
              <a:rPr lang="en-US" altLang="zh-TW" sz="2400" dirty="0">
                <a:solidFill>
                  <a:schemeClr val="tx1"/>
                </a:solidFill>
                <a:ea typeface="新細明體" charset="-120"/>
              </a:rPr>
              <a:t>/2</a:t>
            </a:r>
          </a:p>
          <a:p>
            <a:pPr algn="l"/>
            <a:r>
              <a:rPr lang="en-US" altLang="zh-TW" sz="2400" dirty="0">
                <a:solidFill>
                  <a:schemeClr val="tx1"/>
                </a:solidFill>
                <a:ea typeface="新細明體" charset="-120"/>
              </a:rPr>
              <a:t>directed: n</a:t>
            </a:r>
            <a:r>
              <a:rPr lang="en-US" altLang="zh-TW" sz="2400" baseline="30000" dirty="0">
                <a:solidFill>
                  <a:schemeClr val="tx1"/>
                </a:solidFill>
                <a:ea typeface="新細明體" charset="-120"/>
              </a:rPr>
              <a:t>2</a:t>
            </a:r>
            <a:endParaRPr lang="en-US" altLang="zh-TW" sz="2400" dirty="0">
              <a:solidFill>
                <a:schemeClr val="tx1"/>
              </a:solidFill>
              <a:ea typeface="新細明體" charset="-120"/>
            </a:endParaRPr>
          </a:p>
        </p:txBody>
      </p:sp>
      <p:sp>
        <p:nvSpPr>
          <p:cNvPr id="66" name="Line 44"/>
          <p:cNvSpPr>
            <a:spLocks noChangeShapeType="1"/>
          </p:cNvSpPr>
          <p:nvPr/>
        </p:nvSpPr>
        <p:spPr bwMode="auto">
          <a:xfrm flipH="1" flipV="1">
            <a:off x="9852330" y="1666319"/>
            <a:ext cx="528302" cy="476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017937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8</a:t>
            </a:fld>
            <a:endParaRPr lang="en-US"/>
          </a:p>
        </p:txBody>
      </p:sp>
      <p:sp>
        <p:nvSpPr>
          <p:cNvPr id="5" name="Rectangle 3"/>
          <p:cNvSpPr>
            <a:spLocks noChangeArrowheads="1"/>
          </p:cNvSpPr>
          <p:nvPr/>
        </p:nvSpPr>
        <p:spPr bwMode="auto">
          <a:xfrm>
            <a:off x="1317625" y="19812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 name="Group 4"/>
          <p:cNvGrpSpPr>
            <a:grpSpLocks/>
          </p:cNvGrpSpPr>
          <p:nvPr/>
        </p:nvGrpSpPr>
        <p:grpSpPr bwMode="auto">
          <a:xfrm>
            <a:off x="2079625" y="1981200"/>
            <a:ext cx="700088" cy="327025"/>
            <a:chOff x="947" y="1282"/>
            <a:chExt cx="441" cy="206"/>
          </a:xfrm>
        </p:grpSpPr>
        <p:sp>
          <p:nvSpPr>
            <p:cNvPr id="7" name="Rectangle 5"/>
            <p:cNvSpPr>
              <a:spLocks noChangeArrowheads="1"/>
            </p:cNvSpPr>
            <p:nvPr/>
          </p:nvSpPr>
          <p:spPr bwMode="auto">
            <a:xfrm>
              <a:off x="947"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Line 6"/>
            <p:cNvSpPr>
              <a:spLocks noChangeShapeType="1"/>
            </p:cNvSpPr>
            <p:nvPr/>
          </p:nvSpPr>
          <p:spPr bwMode="auto">
            <a:xfrm>
              <a:off x="1200"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 name="Group 7"/>
          <p:cNvGrpSpPr>
            <a:grpSpLocks/>
          </p:cNvGrpSpPr>
          <p:nvPr/>
        </p:nvGrpSpPr>
        <p:grpSpPr bwMode="auto">
          <a:xfrm>
            <a:off x="3070225" y="1981200"/>
            <a:ext cx="700088" cy="327025"/>
            <a:chOff x="1571" y="1282"/>
            <a:chExt cx="441" cy="206"/>
          </a:xfrm>
        </p:grpSpPr>
        <p:sp>
          <p:nvSpPr>
            <p:cNvPr id="10" name="Rectangle 8"/>
            <p:cNvSpPr>
              <a:spLocks noChangeArrowheads="1"/>
            </p:cNvSpPr>
            <p:nvPr/>
          </p:nvSpPr>
          <p:spPr bwMode="auto">
            <a:xfrm>
              <a:off x="1571"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Line 9"/>
            <p:cNvSpPr>
              <a:spLocks noChangeShapeType="1"/>
            </p:cNvSpPr>
            <p:nvPr/>
          </p:nvSpPr>
          <p:spPr bwMode="auto">
            <a:xfrm>
              <a:off x="1824"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 name="Group 10"/>
          <p:cNvGrpSpPr>
            <a:grpSpLocks/>
          </p:cNvGrpSpPr>
          <p:nvPr/>
        </p:nvGrpSpPr>
        <p:grpSpPr bwMode="auto">
          <a:xfrm>
            <a:off x="4060825" y="1981200"/>
            <a:ext cx="700088" cy="327025"/>
            <a:chOff x="2195" y="1282"/>
            <a:chExt cx="441" cy="206"/>
          </a:xfrm>
        </p:grpSpPr>
        <p:sp>
          <p:nvSpPr>
            <p:cNvPr id="13" name="Rectangle 11"/>
            <p:cNvSpPr>
              <a:spLocks noChangeArrowheads="1"/>
            </p:cNvSpPr>
            <p:nvPr/>
          </p:nvSpPr>
          <p:spPr bwMode="auto">
            <a:xfrm>
              <a:off x="2195"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Line 12"/>
            <p:cNvSpPr>
              <a:spLocks noChangeShapeType="1"/>
            </p:cNvSpPr>
            <p:nvPr/>
          </p:nvSpPr>
          <p:spPr bwMode="auto">
            <a:xfrm>
              <a:off x="2448"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 name="Line 13"/>
          <p:cNvSpPr>
            <a:spLocks noChangeShapeType="1"/>
          </p:cNvSpPr>
          <p:nvPr/>
        </p:nvSpPr>
        <p:spPr bwMode="auto">
          <a:xfrm>
            <a:off x="15668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4"/>
          <p:cNvSpPr>
            <a:spLocks noChangeShapeType="1"/>
          </p:cNvSpPr>
          <p:nvPr/>
        </p:nvSpPr>
        <p:spPr bwMode="auto">
          <a:xfrm>
            <a:off x="25574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15"/>
          <p:cNvSpPr>
            <a:spLocks noChangeShapeType="1"/>
          </p:cNvSpPr>
          <p:nvPr/>
        </p:nvSpPr>
        <p:spPr bwMode="auto">
          <a:xfrm>
            <a:off x="3548063" y="2155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16"/>
          <p:cNvSpPr>
            <a:spLocks noChangeShapeType="1"/>
          </p:cNvSpPr>
          <p:nvPr/>
        </p:nvSpPr>
        <p:spPr bwMode="auto">
          <a:xfrm>
            <a:off x="4462463" y="20034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Rectangle 17"/>
          <p:cNvSpPr>
            <a:spLocks noChangeArrowheads="1"/>
          </p:cNvSpPr>
          <p:nvPr/>
        </p:nvSpPr>
        <p:spPr bwMode="auto">
          <a:xfrm>
            <a:off x="1317625" y="24384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0" name="Group 18"/>
          <p:cNvGrpSpPr>
            <a:grpSpLocks/>
          </p:cNvGrpSpPr>
          <p:nvPr/>
        </p:nvGrpSpPr>
        <p:grpSpPr bwMode="auto">
          <a:xfrm>
            <a:off x="2079625" y="2438400"/>
            <a:ext cx="700088" cy="327025"/>
            <a:chOff x="947" y="1570"/>
            <a:chExt cx="441" cy="206"/>
          </a:xfrm>
        </p:grpSpPr>
        <p:sp>
          <p:nvSpPr>
            <p:cNvPr id="21" name="Rectangle 19"/>
            <p:cNvSpPr>
              <a:spLocks noChangeArrowheads="1"/>
            </p:cNvSpPr>
            <p:nvPr/>
          </p:nvSpPr>
          <p:spPr bwMode="auto">
            <a:xfrm>
              <a:off x="947"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20"/>
            <p:cNvSpPr>
              <a:spLocks noChangeShapeType="1"/>
            </p:cNvSpPr>
            <p:nvPr/>
          </p:nvSpPr>
          <p:spPr bwMode="auto">
            <a:xfrm>
              <a:off x="1200"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3" name="Group 21"/>
          <p:cNvGrpSpPr>
            <a:grpSpLocks/>
          </p:cNvGrpSpPr>
          <p:nvPr/>
        </p:nvGrpSpPr>
        <p:grpSpPr bwMode="auto">
          <a:xfrm>
            <a:off x="3070225" y="2438400"/>
            <a:ext cx="700088" cy="327025"/>
            <a:chOff x="1571" y="1570"/>
            <a:chExt cx="441" cy="206"/>
          </a:xfrm>
        </p:grpSpPr>
        <p:sp>
          <p:nvSpPr>
            <p:cNvPr id="24" name="Rectangle 22"/>
            <p:cNvSpPr>
              <a:spLocks noChangeArrowheads="1"/>
            </p:cNvSpPr>
            <p:nvPr/>
          </p:nvSpPr>
          <p:spPr bwMode="auto">
            <a:xfrm>
              <a:off x="1571"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23"/>
            <p:cNvSpPr>
              <a:spLocks noChangeShapeType="1"/>
            </p:cNvSpPr>
            <p:nvPr/>
          </p:nvSpPr>
          <p:spPr bwMode="auto">
            <a:xfrm>
              <a:off x="1824"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6" name="Group 24"/>
          <p:cNvGrpSpPr>
            <a:grpSpLocks/>
          </p:cNvGrpSpPr>
          <p:nvPr/>
        </p:nvGrpSpPr>
        <p:grpSpPr bwMode="auto">
          <a:xfrm>
            <a:off x="4060825" y="2438400"/>
            <a:ext cx="700088" cy="327025"/>
            <a:chOff x="2195" y="1570"/>
            <a:chExt cx="441" cy="206"/>
          </a:xfrm>
        </p:grpSpPr>
        <p:sp>
          <p:nvSpPr>
            <p:cNvPr id="27" name="Rectangle 25"/>
            <p:cNvSpPr>
              <a:spLocks noChangeArrowheads="1"/>
            </p:cNvSpPr>
            <p:nvPr/>
          </p:nvSpPr>
          <p:spPr bwMode="auto">
            <a:xfrm>
              <a:off x="2195"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26"/>
            <p:cNvSpPr>
              <a:spLocks noChangeShapeType="1"/>
            </p:cNvSpPr>
            <p:nvPr/>
          </p:nvSpPr>
          <p:spPr bwMode="auto">
            <a:xfrm>
              <a:off x="2448"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9" name="Line 27"/>
          <p:cNvSpPr>
            <a:spLocks noChangeShapeType="1"/>
          </p:cNvSpPr>
          <p:nvPr/>
        </p:nvSpPr>
        <p:spPr bwMode="auto">
          <a:xfrm>
            <a:off x="15668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28"/>
          <p:cNvSpPr>
            <a:spLocks noChangeShapeType="1"/>
          </p:cNvSpPr>
          <p:nvPr/>
        </p:nvSpPr>
        <p:spPr bwMode="auto">
          <a:xfrm>
            <a:off x="25574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29"/>
          <p:cNvSpPr>
            <a:spLocks noChangeShapeType="1"/>
          </p:cNvSpPr>
          <p:nvPr/>
        </p:nvSpPr>
        <p:spPr bwMode="auto">
          <a:xfrm>
            <a:off x="3548063" y="26130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30"/>
          <p:cNvSpPr>
            <a:spLocks noChangeShapeType="1"/>
          </p:cNvSpPr>
          <p:nvPr/>
        </p:nvSpPr>
        <p:spPr bwMode="auto">
          <a:xfrm>
            <a:off x="4462463" y="24606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Rectangle 31"/>
          <p:cNvSpPr>
            <a:spLocks noChangeArrowheads="1"/>
          </p:cNvSpPr>
          <p:nvPr/>
        </p:nvSpPr>
        <p:spPr bwMode="auto">
          <a:xfrm>
            <a:off x="1317625" y="28956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34" name="Group 32"/>
          <p:cNvGrpSpPr>
            <a:grpSpLocks/>
          </p:cNvGrpSpPr>
          <p:nvPr/>
        </p:nvGrpSpPr>
        <p:grpSpPr bwMode="auto">
          <a:xfrm>
            <a:off x="2079625" y="2895600"/>
            <a:ext cx="700088" cy="327025"/>
            <a:chOff x="947" y="1858"/>
            <a:chExt cx="441" cy="206"/>
          </a:xfrm>
        </p:grpSpPr>
        <p:sp>
          <p:nvSpPr>
            <p:cNvPr id="35" name="Rectangle 33"/>
            <p:cNvSpPr>
              <a:spLocks noChangeArrowheads="1"/>
            </p:cNvSpPr>
            <p:nvPr/>
          </p:nvSpPr>
          <p:spPr bwMode="auto">
            <a:xfrm>
              <a:off x="947"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34"/>
            <p:cNvSpPr>
              <a:spLocks noChangeShapeType="1"/>
            </p:cNvSpPr>
            <p:nvPr/>
          </p:nvSpPr>
          <p:spPr bwMode="auto">
            <a:xfrm>
              <a:off x="1200"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7" name="Group 35"/>
          <p:cNvGrpSpPr>
            <a:grpSpLocks/>
          </p:cNvGrpSpPr>
          <p:nvPr/>
        </p:nvGrpSpPr>
        <p:grpSpPr bwMode="auto">
          <a:xfrm>
            <a:off x="3070225" y="2895600"/>
            <a:ext cx="700088" cy="327025"/>
            <a:chOff x="1571" y="1858"/>
            <a:chExt cx="441" cy="206"/>
          </a:xfrm>
        </p:grpSpPr>
        <p:sp>
          <p:nvSpPr>
            <p:cNvPr id="38" name="Rectangle 36"/>
            <p:cNvSpPr>
              <a:spLocks noChangeArrowheads="1"/>
            </p:cNvSpPr>
            <p:nvPr/>
          </p:nvSpPr>
          <p:spPr bwMode="auto">
            <a:xfrm>
              <a:off x="1571"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37"/>
            <p:cNvSpPr>
              <a:spLocks noChangeShapeType="1"/>
            </p:cNvSpPr>
            <p:nvPr/>
          </p:nvSpPr>
          <p:spPr bwMode="auto">
            <a:xfrm>
              <a:off x="1824"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 name="Group 38"/>
          <p:cNvGrpSpPr>
            <a:grpSpLocks/>
          </p:cNvGrpSpPr>
          <p:nvPr/>
        </p:nvGrpSpPr>
        <p:grpSpPr bwMode="auto">
          <a:xfrm>
            <a:off x="4060825" y="2895600"/>
            <a:ext cx="700088" cy="327025"/>
            <a:chOff x="2195" y="1858"/>
            <a:chExt cx="441" cy="206"/>
          </a:xfrm>
        </p:grpSpPr>
        <p:sp>
          <p:nvSpPr>
            <p:cNvPr id="41" name="Rectangle 39"/>
            <p:cNvSpPr>
              <a:spLocks noChangeArrowheads="1"/>
            </p:cNvSpPr>
            <p:nvPr/>
          </p:nvSpPr>
          <p:spPr bwMode="auto">
            <a:xfrm>
              <a:off x="2195"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40"/>
            <p:cNvSpPr>
              <a:spLocks noChangeShapeType="1"/>
            </p:cNvSpPr>
            <p:nvPr/>
          </p:nvSpPr>
          <p:spPr bwMode="auto">
            <a:xfrm>
              <a:off x="2448"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3" name="Line 41"/>
          <p:cNvSpPr>
            <a:spLocks noChangeShapeType="1"/>
          </p:cNvSpPr>
          <p:nvPr/>
        </p:nvSpPr>
        <p:spPr bwMode="auto">
          <a:xfrm>
            <a:off x="15668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Line 42"/>
          <p:cNvSpPr>
            <a:spLocks noChangeShapeType="1"/>
          </p:cNvSpPr>
          <p:nvPr/>
        </p:nvSpPr>
        <p:spPr bwMode="auto">
          <a:xfrm>
            <a:off x="25574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Line 43"/>
          <p:cNvSpPr>
            <a:spLocks noChangeShapeType="1"/>
          </p:cNvSpPr>
          <p:nvPr/>
        </p:nvSpPr>
        <p:spPr bwMode="auto">
          <a:xfrm>
            <a:off x="3548063" y="30702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Line 44"/>
          <p:cNvSpPr>
            <a:spLocks noChangeShapeType="1"/>
          </p:cNvSpPr>
          <p:nvPr/>
        </p:nvSpPr>
        <p:spPr bwMode="auto">
          <a:xfrm>
            <a:off x="4462463" y="29178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45"/>
          <p:cNvSpPr>
            <a:spLocks noChangeArrowheads="1"/>
          </p:cNvSpPr>
          <p:nvPr/>
        </p:nvSpPr>
        <p:spPr bwMode="auto">
          <a:xfrm>
            <a:off x="1317625" y="33528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8" name="Group 46"/>
          <p:cNvGrpSpPr>
            <a:grpSpLocks/>
          </p:cNvGrpSpPr>
          <p:nvPr/>
        </p:nvGrpSpPr>
        <p:grpSpPr bwMode="auto">
          <a:xfrm>
            <a:off x="2079625" y="3352800"/>
            <a:ext cx="700088" cy="327025"/>
            <a:chOff x="947" y="2146"/>
            <a:chExt cx="441" cy="206"/>
          </a:xfrm>
        </p:grpSpPr>
        <p:sp>
          <p:nvSpPr>
            <p:cNvPr id="49" name="Rectangle 47"/>
            <p:cNvSpPr>
              <a:spLocks noChangeArrowheads="1"/>
            </p:cNvSpPr>
            <p:nvPr/>
          </p:nvSpPr>
          <p:spPr bwMode="auto">
            <a:xfrm>
              <a:off x="947"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Line 48"/>
            <p:cNvSpPr>
              <a:spLocks noChangeShapeType="1"/>
            </p:cNvSpPr>
            <p:nvPr/>
          </p:nvSpPr>
          <p:spPr bwMode="auto">
            <a:xfrm>
              <a:off x="1200"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1" name="Group 49"/>
          <p:cNvGrpSpPr>
            <a:grpSpLocks/>
          </p:cNvGrpSpPr>
          <p:nvPr/>
        </p:nvGrpSpPr>
        <p:grpSpPr bwMode="auto">
          <a:xfrm>
            <a:off x="3070225" y="3352800"/>
            <a:ext cx="700088" cy="327025"/>
            <a:chOff x="1571" y="2146"/>
            <a:chExt cx="441" cy="206"/>
          </a:xfrm>
        </p:grpSpPr>
        <p:sp>
          <p:nvSpPr>
            <p:cNvPr id="52" name="Rectangle 50"/>
            <p:cNvSpPr>
              <a:spLocks noChangeArrowheads="1"/>
            </p:cNvSpPr>
            <p:nvPr/>
          </p:nvSpPr>
          <p:spPr bwMode="auto">
            <a:xfrm>
              <a:off x="1571"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51"/>
            <p:cNvSpPr>
              <a:spLocks noChangeShapeType="1"/>
            </p:cNvSpPr>
            <p:nvPr/>
          </p:nvSpPr>
          <p:spPr bwMode="auto">
            <a:xfrm>
              <a:off x="1824"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4" name="Group 52"/>
          <p:cNvGrpSpPr>
            <a:grpSpLocks/>
          </p:cNvGrpSpPr>
          <p:nvPr/>
        </p:nvGrpSpPr>
        <p:grpSpPr bwMode="auto">
          <a:xfrm>
            <a:off x="4060825" y="3352800"/>
            <a:ext cx="700088" cy="327025"/>
            <a:chOff x="2195" y="2146"/>
            <a:chExt cx="441" cy="206"/>
          </a:xfrm>
        </p:grpSpPr>
        <p:sp>
          <p:nvSpPr>
            <p:cNvPr id="55" name="Rectangle 53"/>
            <p:cNvSpPr>
              <a:spLocks noChangeArrowheads="1"/>
            </p:cNvSpPr>
            <p:nvPr/>
          </p:nvSpPr>
          <p:spPr bwMode="auto">
            <a:xfrm>
              <a:off x="2195"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54"/>
            <p:cNvSpPr>
              <a:spLocks noChangeShapeType="1"/>
            </p:cNvSpPr>
            <p:nvPr/>
          </p:nvSpPr>
          <p:spPr bwMode="auto">
            <a:xfrm>
              <a:off x="2448"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 name="Line 55"/>
          <p:cNvSpPr>
            <a:spLocks noChangeShapeType="1"/>
          </p:cNvSpPr>
          <p:nvPr/>
        </p:nvSpPr>
        <p:spPr bwMode="auto">
          <a:xfrm>
            <a:off x="15668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56"/>
          <p:cNvSpPr>
            <a:spLocks noChangeShapeType="1"/>
          </p:cNvSpPr>
          <p:nvPr/>
        </p:nvSpPr>
        <p:spPr bwMode="auto">
          <a:xfrm>
            <a:off x="25574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57"/>
          <p:cNvSpPr>
            <a:spLocks noChangeShapeType="1"/>
          </p:cNvSpPr>
          <p:nvPr/>
        </p:nvSpPr>
        <p:spPr bwMode="auto">
          <a:xfrm>
            <a:off x="3548063" y="35274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Line 58"/>
          <p:cNvSpPr>
            <a:spLocks noChangeShapeType="1"/>
          </p:cNvSpPr>
          <p:nvPr/>
        </p:nvSpPr>
        <p:spPr bwMode="auto">
          <a:xfrm>
            <a:off x="4462463" y="33750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59"/>
          <p:cNvSpPr>
            <a:spLocks noChangeArrowheads="1"/>
          </p:cNvSpPr>
          <p:nvPr/>
        </p:nvSpPr>
        <p:spPr bwMode="auto">
          <a:xfrm>
            <a:off x="1317625" y="45720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2" name="Group 60"/>
          <p:cNvGrpSpPr>
            <a:grpSpLocks/>
          </p:cNvGrpSpPr>
          <p:nvPr/>
        </p:nvGrpSpPr>
        <p:grpSpPr bwMode="auto">
          <a:xfrm>
            <a:off x="2079625" y="4572000"/>
            <a:ext cx="700088" cy="327025"/>
            <a:chOff x="947" y="2914"/>
            <a:chExt cx="441" cy="206"/>
          </a:xfrm>
        </p:grpSpPr>
        <p:sp>
          <p:nvSpPr>
            <p:cNvPr id="63" name="Rectangle 61"/>
            <p:cNvSpPr>
              <a:spLocks noChangeArrowheads="1"/>
            </p:cNvSpPr>
            <p:nvPr/>
          </p:nvSpPr>
          <p:spPr bwMode="auto">
            <a:xfrm>
              <a:off x="947" y="2914"/>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Line 62"/>
            <p:cNvSpPr>
              <a:spLocks noChangeShapeType="1"/>
            </p:cNvSpPr>
            <p:nvPr/>
          </p:nvSpPr>
          <p:spPr bwMode="auto">
            <a:xfrm>
              <a:off x="1200" y="292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 name="Line 63"/>
          <p:cNvSpPr>
            <a:spLocks noChangeShapeType="1"/>
          </p:cNvSpPr>
          <p:nvPr/>
        </p:nvSpPr>
        <p:spPr bwMode="auto">
          <a:xfrm>
            <a:off x="1566863" y="47466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Rectangle 64"/>
          <p:cNvSpPr>
            <a:spLocks noChangeArrowheads="1"/>
          </p:cNvSpPr>
          <p:nvPr/>
        </p:nvSpPr>
        <p:spPr bwMode="auto">
          <a:xfrm>
            <a:off x="1317625" y="50292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7" name="Group 65"/>
          <p:cNvGrpSpPr>
            <a:grpSpLocks/>
          </p:cNvGrpSpPr>
          <p:nvPr/>
        </p:nvGrpSpPr>
        <p:grpSpPr bwMode="auto">
          <a:xfrm>
            <a:off x="2079625" y="5029200"/>
            <a:ext cx="700088" cy="327025"/>
            <a:chOff x="947" y="3202"/>
            <a:chExt cx="441" cy="206"/>
          </a:xfrm>
        </p:grpSpPr>
        <p:sp>
          <p:nvSpPr>
            <p:cNvPr id="68" name="Rectangle 66"/>
            <p:cNvSpPr>
              <a:spLocks noChangeArrowheads="1"/>
            </p:cNvSpPr>
            <p:nvPr/>
          </p:nvSpPr>
          <p:spPr bwMode="auto">
            <a:xfrm>
              <a:off x="947" y="320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Line 67"/>
            <p:cNvSpPr>
              <a:spLocks noChangeShapeType="1"/>
            </p:cNvSpPr>
            <p:nvPr/>
          </p:nvSpPr>
          <p:spPr bwMode="auto">
            <a:xfrm>
              <a:off x="1200" y="321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70" name="Group 68"/>
          <p:cNvGrpSpPr>
            <a:grpSpLocks/>
          </p:cNvGrpSpPr>
          <p:nvPr/>
        </p:nvGrpSpPr>
        <p:grpSpPr bwMode="auto">
          <a:xfrm>
            <a:off x="3070225" y="5029200"/>
            <a:ext cx="700088" cy="327025"/>
            <a:chOff x="1571" y="3202"/>
            <a:chExt cx="441" cy="206"/>
          </a:xfrm>
        </p:grpSpPr>
        <p:sp>
          <p:nvSpPr>
            <p:cNvPr id="71" name="Rectangle 69"/>
            <p:cNvSpPr>
              <a:spLocks noChangeArrowheads="1"/>
            </p:cNvSpPr>
            <p:nvPr/>
          </p:nvSpPr>
          <p:spPr bwMode="auto">
            <a:xfrm>
              <a:off x="1571" y="320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Line 70"/>
            <p:cNvSpPr>
              <a:spLocks noChangeShapeType="1"/>
            </p:cNvSpPr>
            <p:nvPr/>
          </p:nvSpPr>
          <p:spPr bwMode="auto">
            <a:xfrm>
              <a:off x="1824" y="321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3" name="Line 71"/>
          <p:cNvSpPr>
            <a:spLocks noChangeShapeType="1"/>
          </p:cNvSpPr>
          <p:nvPr/>
        </p:nvSpPr>
        <p:spPr bwMode="auto">
          <a:xfrm>
            <a:off x="1566863" y="5203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Line 72"/>
          <p:cNvSpPr>
            <a:spLocks noChangeShapeType="1"/>
          </p:cNvSpPr>
          <p:nvPr/>
        </p:nvSpPr>
        <p:spPr bwMode="auto">
          <a:xfrm>
            <a:off x="2557463" y="520382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Rectangle 73"/>
          <p:cNvSpPr>
            <a:spLocks noChangeArrowheads="1"/>
          </p:cNvSpPr>
          <p:nvPr/>
        </p:nvSpPr>
        <p:spPr bwMode="auto">
          <a:xfrm>
            <a:off x="1317625" y="5486400"/>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Line 74"/>
          <p:cNvSpPr>
            <a:spLocks noChangeShapeType="1"/>
          </p:cNvSpPr>
          <p:nvPr/>
        </p:nvSpPr>
        <p:spPr bwMode="auto">
          <a:xfrm>
            <a:off x="3471863" y="50514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Line 75"/>
          <p:cNvSpPr>
            <a:spLocks noChangeShapeType="1"/>
          </p:cNvSpPr>
          <p:nvPr/>
        </p:nvSpPr>
        <p:spPr bwMode="auto">
          <a:xfrm>
            <a:off x="1338263" y="5508625"/>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Line 76"/>
          <p:cNvSpPr>
            <a:spLocks noChangeShapeType="1"/>
          </p:cNvSpPr>
          <p:nvPr/>
        </p:nvSpPr>
        <p:spPr bwMode="auto">
          <a:xfrm>
            <a:off x="2481263" y="4594225"/>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 name="Rectangle 77"/>
          <p:cNvSpPr>
            <a:spLocks noChangeArrowheads="1"/>
          </p:cNvSpPr>
          <p:nvPr/>
        </p:nvSpPr>
        <p:spPr bwMode="auto">
          <a:xfrm>
            <a:off x="8578851" y="2274887"/>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0" name="Group 78"/>
          <p:cNvGrpSpPr>
            <a:grpSpLocks/>
          </p:cNvGrpSpPr>
          <p:nvPr/>
        </p:nvGrpSpPr>
        <p:grpSpPr bwMode="auto">
          <a:xfrm>
            <a:off x="9340851" y="2274887"/>
            <a:ext cx="700088" cy="327025"/>
            <a:chOff x="3827" y="1282"/>
            <a:chExt cx="441" cy="206"/>
          </a:xfrm>
        </p:grpSpPr>
        <p:sp>
          <p:nvSpPr>
            <p:cNvPr id="81" name="Rectangle 79"/>
            <p:cNvSpPr>
              <a:spLocks noChangeArrowheads="1"/>
            </p:cNvSpPr>
            <p:nvPr/>
          </p:nvSpPr>
          <p:spPr bwMode="auto">
            <a:xfrm>
              <a:off x="3827"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Line 80"/>
            <p:cNvSpPr>
              <a:spLocks noChangeShapeType="1"/>
            </p:cNvSpPr>
            <p:nvPr/>
          </p:nvSpPr>
          <p:spPr bwMode="auto">
            <a:xfrm>
              <a:off x="4080"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3" name="Group 81"/>
          <p:cNvGrpSpPr>
            <a:grpSpLocks/>
          </p:cNvGrpSpPr>
          <p:nvPr/>
        </p:nvGrpSpPr>
        <p:grpSpPr bwMode="auto">
          <a:xfrm>
            <a:off x="10407651" y="2274887"/>
            <a:ext cx="700088" cy="327025"/>
            <a:chOff x="4499" y="1282"/>
            <a:chExt cx="441" cy="206"/>
          </a:xfrm>
        </p:grpSpPr>
        <p:sp>
          <p:nvSpPr>
            <p:cNvPr id="84" name="Rectangle 82"/>
            <p:cNvSpPr>
              <a:spLocks noChangeArrowheads="1"/>
            </p:cNvSpPr>
            <p:nvPr/>
          </p:nvSpPr>
          <p:spPr bwMode="auto">
            <a:xfrm>
              <a:off x="4499"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 name="Line 83"/>
            <p:cNvSpPr>
              <a:spLocks noChangeShapeType="1"/>
            </p:cNvSpPr>
            <p:nvPr/>
          </p:nvSpPr>
          <p:spPr bwMode="auto">
            <a:xfrm>
              <a:off x="4752"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6" name="Line 84"/>
          <p:cNvSpPr>
            <a:spLocks noChangeShapeType="1"/>
          </p:cNvSpPr>
          <p:nvPr/>
        </p:nvSpPr>
        <p:spPr bwMode="auto">
          <a:xfrm>
            <a:off x="8828089" y="24495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7" name="Line 85"/>
          <p:cNvSpPr>
            <a:spLocks noChangeShapeType="1"/>
          </p:cNvSpPr>
          <p:nvPr/>
        </p:nvSpPr>
        <p:spPr bwMode="auto">
          <a:xfrm>
            <a:off x="9818689" y="24495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 name="Line 86"/>
          <p:cNvSpPr>
            <a:spLocks noChangeShapeType="1"/>
          </p:cNvSpPr>
          <p:nvPr/>
        </p:nvSpPr>
        <p:spPr bwMode="auto">
          <a:xfrm>
            <a:off x="10809289" y="2297112"/>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 name="Rectangle 87"/>
          <p:cNvSpPr>
            <a:spLocks noChangeArrowheads="1"/>
          </p:cNvSpPr>
          <p:nvPr/>
        </p:nvSpPr>
        <p:spPr bwMode="auto">
          <a:xfrm>
            <a:off x="8578851" y="2732087"/>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0" name="Group 88"/>
          <p:cNvGrpSpPr>
            <a:grpSpLocks/>
          </p:cNvGrpSpPr>
          <p:nvPr/>
        </p:nvGrpSpPr>
        <p:grpSpPr bwMode="auto">
          <a:xfrm>
            <a:off x="9340851" y="2732087"/>
            <a:ext cx="700088" cy="327025"/>
            <a:chOff x="3827" y="1570"/>
            <a:chExt cx="441" cy="206"/>
          </a:xfrm>
        </p:grpSpPr>
        <p:sp>
          <p:nvSpPr>
            <p:cNvPr id="91" name="Rectangle 89"/>
            <p:cNvSpPr>
              <a:spLocks noChangeArrowheads="1"/>
            </p:cNvSpPr>
            <p:nvPr/>
          </p:nvSpPr>
          <p:spPr bwMode="auto">
            <a:xfrm>
              <a:off x="3827"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Line 90"/>
            <p:cNvSpPr>
              <a:spLocks noChangeShapeType="1"/>
            </p:cNvSpPr>
            <p:nvPr/>
          </p:nvSpPr>
          <p:spPr bwMode="auto">
            <a:xfrm>
              <a:off x="4080"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3" name="Group 91"/>
          <p:cNvGrpSpPr>
            <a:grpSpLocks/>
          </p:cNvGrpSpPr>
          <p:nvPr/>
        </p:nvGrpSpPr>
        <p:grpSpPr bwMode="auto">
          <a:xfrm>
            <a:off x="10407651" y="2732087"/>
            <a:ext cx="700088" cy="327025"/>
            <a:chOff x="4499" y="1570"/>
            <a:chExt cx="441" cy="206"/>
          </a:xfrm>
        </p:grpSpPr>
        <p:sp>
          <p:nvSpPr>
            <p:cNvPr id="94" name="Rectangle 92"/>
            <p:cNvSpPr>
              <a:spLocks noChangeArrowheads="1"/>
            </p:cNvSpPr>
            <p:nvPr/>
          </p:nvSpPr>
          <p:spPr bwMode="auto">
            <a:xfrm>
              <a:off x="4499"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Line 93"/>
            <p:cNvSpPr>
              <a:spLocks noChangeShapeType="1"/>
            </p:cNvSpPr>
            <p:nvPr/>
          </p:nvSpPr>
          <p:spPr bwMode="auto">
            <a:xfrm>
              <a:off x="4752"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96" name="Line 94"/>
          <p:cNvSpPr>
            <a:spLocks noChangeShapeType="1"/>
          </p:cNvSpPr>
          <p:nvPr/>
        </p:nvSpPr>
        <p:spPr bwMode="auto">
          <a:xfrm>
            <a:off x="8828089" y="29067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Line 95"/>
          <p:cNvSpPr>
            <a:spLocks noChangeShapeType="1"/>
          </p:cNvSpPr>
          <p:nvPr/>
        </p:nvSpPr>
        <p:spPr bwMode="auto">
          <a:xfrm>
            <a:off x="9818689" y="29067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Rectangle 97"/>
          <p:cNvSpPr>
            <a:spLocks noChangeArrowheads="1"/>
          </p:cNvSpPr>
          <p:nvPr/>
        </p:nvSpPr>
        <p:spPr bwMode="auto">
          <a:xfrm>
            <a:off x="8578851" y="3189287"/>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 name="Group 98"/>
          <p:cNvGrpSpPr>
            <a:grpSpLocks/>
          </p:cNvGrpSpPr>
          <p:nvPr/>
        </p:nvGrpSpPr>
        <p:grpSpPr bwMode="auto">
          <a:xfrm>
            <a:off x="9340851" y="3189287"/>
            <a:ext cx="700088" cy="327025"/>
            <a:chOff x="3827" y="1858"/>
            <a:chExt cx="441" cy="206"/>
          </a:xfrm>
        </p:grpSpPr>
        <p:sp>
          <p:nvSpPr>
            <p:cNvPr id="101" name="Rectangle 99"/>
            <p:cNvSpPr>
              <a:spLocks noChangeArrowheads="1"/>
            </p:cNvSpPr>
            <p:nvPr/>
          </p:nvSpPr>
          <p:spPr bwMode="auto">
            <a:xfrm>
              <a:off x="3827"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Line 100"/>
            <p:cNvSpPr>
              <a:spLocks noChangeShapeType="1"/>
            </p:cNvSpPr>
            <p:nvPr/>
          </p:nvSpPr>
          <p:spPr bwMode="auto">
            <a:xfrm>
              <a:off x="4080"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3" name="Group 101"/>
          <p:cNvGrpSpPr>
            <a:grpSpLocks/>
          </p:cNvGrpSpPr>
          <p:nvPr/>
        </p:nvGrpSpPr>
        <p:grpSpPr bwMode="auto">
          <a:xfrm>
            <a:off x="10407651" y="3189287"/>
            <a:ext cx="700088" cy="327025"/>
            <a:chOff x="4499" y="1858"/>
            <a:chExt cx="441" cy="206"/>
          </a:xfrm>
        </p:grpSpPr>
        <p:sp>
          <p:nvSpPr>
            <p:cNvPr id="104" name="Rectangle 102"/>
            <p:cNvSpPr>
              <a:spLocks noChangeArrowheads="1"/>
            </p:cNvSpPr>
            <p:nvPr/>
          </p:nvSpPr>
          <p:spPr bwMode="auto">
            <a:xfrm>
              <a:off x="4499"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Line 103"/>
            <p:cNvSpPr>
              <a:spLocks noChangeShapeType="1"/>
            </p:cNvSpPr>
            <p:nvPr/>
          </p:nvSpPr>
          <p:spPr bwMode="auto">
            <a:xfrm>
              <a:off x="4752"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6" name="Line 104"/>
          <p:cNvSpPr>
            <a:spLocks noChangeShapeType="1"/>
          </p:cNvSpPr>
          <p:nvPr/>
        </p:nvSpPr>
        <p:spPr bwMode="auto">
          <a:xfrm>
            <a:off x="8828089" y="33639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Line 105"/>
          <p:cNvSpPr>
            <a:spLocks noChangeShapeType="1"/>
          </p:cNvSpPr>
          <p:nvPr/>
        </p:nvSpPr>
        <p:spPr bwMode="auto">
          <a:xfrm>
            <a:off x="9818689" y="33639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 name="Line 106"/>
          <p:cNvSpPr>
            <a:spLocks noChangeShapeType="1"/>
          </p:cNvSpPr>
          <p:nvPr/>
        </p:nvSpPr>
        <p:spPr bwMode="auto">
          <a:xfrm>
            <a:off x="10809289" y="3211512"/>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 name="Rectangle 107"/>
          <p:cNvSpPr>
            <a:spLocks noChangeArrowheads="1"/>
          </p:cNvSpPr>
          <p:nvPr/>
        </p:nvSpPr>
        <p:spPr bwMode="auto">
          <a:xfrm>
            <a:off x="8578851" y="3646487"/>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10" name="Group 108"/>
          <p:cNvGrpSpPr>
            <a:grpSpLocks/>
          </p:cNvGrpSpPr>
          <p:nvPr/>
        </p:nvGrpSpPr>
        <p:grpSpPr bwMode="auto">
          <a:xfrm>
            <a:off x="9340851" y="3646487"/>
            <a:ext cx="700088" cy="327025"/>
            <a:chOff x="3827" y="2146"/>
            <a:chExt cx="441" cy="206"/>
          </a:xfrm>
        </p:grpSpPr>
        <p:sp>
          <p:nvSpPr>
            <p:cNvPr id="111" name="Rectangle 109"/>
            <p:cNvSpPr>
              <a:spLocks noChangeArrowheads="1"/>
            </p:cNvSpPr>
            <p:nvPr/>
          </p:nvSpPr>
          <p:spPr bwMode="auto">
            <a:xfrm>
              <a:off x="3827"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 name="Line 110"/>
            <p:cNvSpPr>
              <a:spLocks noChangeShapeType="1"/>
            </p:cNvSpPr>
            <p:nvPr/>
          </p:nvSpPr>
          <p:spPr bwMode="auto">
            <a:xfrm>
              <a:off x="4080"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3" name="Group 111"/>
          <p:cNvGrpSpPr>
            <a:grpSpLocks/>
          </p:cNvGrpSpPr>
          <p:nvPr/>
        </p:nvGrpSpPr>
        <p:grpSpPr bwMode="auto">
          <a:xfrm>
            <a:off x="10407651" y="3646487"/>
            <a:ext cx="700088" cy="327025"/>
            <a:chOff x="4499" y="2146"/>
            <a:chExt cx="441" cy="206"/>
          </a:xfrm>
        </p:grpSpPr>
        <p:sp>
          <p:nvSpPr>
            <p:cNvPr id="114" name="Rectangle 112"/>
            <p:cNvSpPr>
              <a:spLocks noChangeArrowheads="1"/>
            </p:cNvSpPr>
            <p:nvPr/>
          </p:nvSpPr>
          <p:spPr bwMode="auto">
            <a:xfrm>
              <a:off x="4499"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 name="Line 113"/>
            <p:cNvSpPr>
              <a:spLocks noChangeShapeType="1"/>
            </p:cNvSpPr>
            <p:nvPr/>
          </p:nvSpPr>
          <p:spPr bwMode="auto">
            <a:xfrm>
              <a:off x="4752"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16" name="Line 114"/>
          <p:cNvSpPr>
            <a:spLocks noChangeShapeType="1"/>
          </p:cNvSpPr>
          <p:nvPr/>
        </p:nvSpPr>
        <p:spPr bwMode="auto">
          <a:xfrm>
            <a:off x="8828089" y="38211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7" name="Line 115"/>
          <p:cNvSpPr>
            <a:spLocks noChangeShapeType="1"/>
          </p:cNvSpPr>
          <p:nvPr/>
        </p:nvSpPr>
        <p:spPr bwMode="auto">
          <a:xfrm>
            <a:off x="9818689" y="38211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 name="Line 116"/>
          <p:cNvSpPr>
            <a:spLocks noChangeShapeType="1"/>
          </p:cNvSpPr>
          <p:nvPr/>
        </p:nvSpPr>
        <p:spPr bwMode="auto">
          <a:xfrm>
            <a:off x="10809289" y="3668712"/>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 name="Rectangle 117"/>
          <p:cNvSpPr>
            <a:spLocks noChangeArrowheads="1"/>
          </p:cNvSpPr>
          <p:nvPr/>
        </p:nvSpPr>
        <p:spPr bwMode="auto">
          <a:xfrm>
            <a:off x="8578851" y="4103687"/>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0" name="Group 118"/>
          <p:cNvGrpSpPr>
            <a:grpSpLocks/>
          </p:cNvGrpSpPr>
          <p:nvPr/>
        </p:nvGrpSpPr>
        <p:grpSpPr bwMode="auto">
          <a:xfrm>
            <a:off x="9340851" y="4103687"/>
            <a:ext cx="700088" cy="327025"/>
            <a:chOff x="3827" y="2434"/>
            <a:chExt cx="441" cy="206"/>
          </a:xfrm>
        </p:grpSpPr>
        <p:sp>
          <p:nvSpPr>
            <p:cNvPr id="121" name="Rectangle 119"/>
            <p:cNvSpPr>
              <a:spLocks noChangeArrowheads="1"/>
            </p:cNvSpPr>
            <p:nvPr/>
          </p:nvSpPr>
          <p:spPr bwMode="auto">
            <a:xfrm>
              <a:off x="3827" y="2434"/>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Line 120"/>
            <p:cNvSpPr>
              <a:spLocks noChangeShapeType="1"/>
            </p:cNvSpPr>
            <p:nvPr/>
          </p:nvSpPr>
          <p:spPr bwMode="auto">
            <a:xfrm>
              <a:off x="4080" y="244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3" name="Line 121"/>
          <p:cNvSpPr>
            <a:spLocks noChangeShapeType="1"/>
          </p:cNvSpPr>
          <p:nvPr/>
        </p:nvSpPr>
        <p:spPr bwMode="auto">
          <a:xfrm>
            <a:off x="8828089" y="42783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Line 122"/>
          <p:cNvSpPr>
            <a:spLocks noChangeShapeType="1"/>
          </p:cNvSpPr>
          <p:nvPr/>
        </p:nvSpPr>
        <p:spPr bwMode="auto">
          <a:xfrm>
            <a:off x="9742489" y="4125912"/>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Rectangle 123"/>
          <p:cNvSpPr>
            <a:spLocks noChangeArrowheads="1"/>
          </p:cNvSpPr>
          <p:nvPr/>
        </p:nvSpPr>
        <p:spPr bwMode="auto">
          <a:xfrm>
            <a:off x="8578851" y="4560887"/>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6" name="Group 124"/>
          <p:cNvGrpSpPr>
            <a:grpSpLocks/>
          </p:cNvGrpSpPr>
          <p:nvPr/>
        </p:nvGrpSpPr>
        <p:grpSpPr bwMode="auto">
          <a:xfrm>
            <a:off x="10365970" y="4548174"/>
            <a:ext cx="700088" cy="327025"/>
            <a:chOff x="3827" y="2722"/>
            <a:chExt cx="441" cy="206"/>
          </a:xfrm>
        </p:grpSpPr>
        <p:sp>
          <p:nvSpPr>
            <p:cNvPr id="127" name="Rectangle 125"/>
            <p:cNvSpPr>
              <a:spLocks noChangeArrowheads="1"/>
            </p:cNvSpPr>
            <p:nvPr/>
          </p:nvSpPr>
          <p:spPr bwMode="auto">
            <a:xfrm>
              <a:off x="3827" y="272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Line 126"/>
            <p:cNvSpPr>
              <a:spLocks noChangeShapeType="1"/>
            </p:cNvSpPr>
            <p:nvPr/>
          </p:nvSpPr>
          <p:spPr bwMode="auto">
            <a:xfrm>
              <a:off x="4080" y="273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9" name="Group 127"/>
          <p:cNvGrpSpPr>
            <a:grpSpLocks/>
          </p:cNvGrpSpPr>
          <p:nvPr/>
        </p:nvGrpSpPr>
        <p:grpSpPr bwMode="auto">
          <a:xfrm>
            <a:off x="11432770" y="4548174"/>
            <a:ext cx="700088" cy="327025"/>
            <a:chOff x="4499" y="2722"/>
            <a:chExt cx="441" cy="206"/>
          </a:xfrm>
        </p:grpSpPr>
        <p:sp>
          <p:nvSpPr>
            <p:cNvPr id="130" name="Rectangle 128"/>
            <p:cNvSpPr>
              <a:spLocks noChangeArrowheads="1"/>
            </p:cNvSpPr>
            <p:nvPr/>
          </p:nvSpPr>
          <p:spPr bwMode="auto">
            <a:xfrm>
              <a:off x="4499" y="272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Line 129"/>
            <p:cNvSpPr>
              <a:spLocks noChangeShapeType="1"/>
            </p:cNvSpPr>
            <p:nvPr/>
          </p:nvSpPr>
          <p:spPr bwMode="auto">
            <a:xfrm>
              <a:off x="4752" y="273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2" name="Line 130"/>
          <p:cNvSpPr>
            <a:spLocks noChangeShapeType="1"/>
          </p:cNvSpPr>
          <p:nvPr/>
        </p:nvSpPr>
        <p:spPr bwMode="auto">
          <a:xfrm>
            <a:off x="8828089" y="47355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 name="Line 131"/>
          <p:cNvSpPr>
            <a:spLocks noChangeShapeType="1"/>
          </p:cNvSpPr>
          <p:nvPr/>
        </p:nvSpPr>
        <p:spPr bwMode="auto">
          <a:xfrm>
            <a:off x="10843808" y="4722799"/>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 name="Line 132"/>
          <p:cNvSpPr>
            <a:spLocks noChangeShapeType="1"/>
          </p:cNvSpPr>
          <p:nvPr/>
        </p:nvSpPr>
        <p:spPr bwMode="auto">
          <a:xfrm>
            <a:off x="11834408" y="4570399"/>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5" name="Rectangle 133"/>
          <p:cNvSpPr>
            <a:spLocks noChangeArrowheads="1"/>
          </p:cNvSpPr>
          <p:nvPr/>
        </p:nvSpPr>
        <p:spPr bwMode="auto">
          <a:xfrm>
            <a:off x="8578851" y="5018087"/>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36" name="Group 134"/>
          <p:cNvGrpSpPr>
            <a:grpSpLocks/>
          </p:cNvGrpSpPr>
          <p:nvPr/>
        </p:nvGrpSpPr>
        <p:grpSpPr bwMode="auto">
          <a:xfrm>
            <a:off x="9340851" y="5018087"/>
            <a:ext cx="700088" cy="327025"/>
            <a:chOff x="3827" y="3010"/>
            <a:chExt cx="441" cy="206"/>
          </a:xfrm>
        </p:grpSpPr>
        <p:sp>
          <p:nvSpPr>
            <p:cNvPr id="137" name="Rectangle 135"/>
            <p:cNvSpPr>
              <a:spLocks noChangeArrowheads="1"/>
            </p:cNvSpPr>
            <p:nvPr/>
          </p:nvSpPr>
          <p:spPr bwMode="auto">
            <a:xfrm>
              <a:off x="3827" y="301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Line 136"/>
            <p:cNvSpPr>
              <a:spLocks noChangeShapeType="1"/>
            </p:cNvSpPr>
            <p:nvPr/>
          </p:nvSpPr>
          <p:spPr bwMode="auto">
            <a:xfrm>
              <a:off x="4080" y="302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9" name="Group 137"/>
          <p:cNvGrpSpPr>
            <a:grpSpLocks/>
          </p:cNvGrpSpPr>
          <p:nvPr/>
        </p:nvGrpSpPr>
        <p:grpSpPr bwMode="auto">
          <a:xfrm>
            <a:off x="10407651" y="5018087"/>
            <a:ext cx="700088" cy="327025"/>
            <a:chOff x="4499" y="3010"/>
            <a:chExt cx="441" cy="206"/>
          </a:xfrm>
        </p:grpSpPr>
        <p:sp>
          <p:nvSpPr>
            <p:cNvPr id="140" name="Rectangle 138"/>
            <p:cNvSpPr>
              <a:spLocks noChangeArrowheads="1"/>
            </p:cNvSpPr>
            <p:nvPr/>
          </p:nvSpPr>
          <p:spPr bwMode="auto">
            <a:xfrm>
              <a:off x="4499" y="301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 name="Line 139"/>
            <p:cNvSpPr>
              <a:spLocks noChangeShapeType="1"/>
            </p:cNvSpPr>
            <p:nvPr/>
          </p:nvSpPr>
          <p:spPr bwMode="auto">
            <a:xfrm>
              <a:off x="4752" y="302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42" name="Line 140"/>
          <p:cNvSpPr>
            <a:spLocks noChangeShapeType="1"/>
          </p:cNvSpPr>
          <p:nvPr/>
        </p:nvSpPr>
        <p:spPr bwMode="auto">
          <a:xfrm>
            <a:off x="8828089" y="51927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 name="Line 141"/>
          <p:cNvSpPr>
            <a:spLocks noChangeShapeType="1"/>
          </p:cNvSpPr>
          <p:nvPr/>
        </p:nvSpPr>
        <p:spPr bwMode="auto">
          <a:xfrm>
            <a:off x="9818689" y="51927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4" name="Line 142"/>
          <p:cNvSpPr>
            <a:spLocks noChangeShapeType="1"/>
          </p:cNvSpPr>
          <p:nvPr/>
        </p:nvSpPr>
        <p:spPr bwMode="auto">
          <a:xfrm>
            <a:off x="10809289" y="5040312"/>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 name="Rectangle 143"/>
          <p:cNvSpPr>
            <a:spLocks noChangeArrowheads="1"/>
          </p:cNvSpPr>
          <p:nvPr/>
        </p:nvSpPr>
        <p:spPr bwMode="auto">
          <a:xfrm>
            <a:off x="8578851" y="5475287"/>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6" name="Group 144"/>
          <p:cNvGrpSpPr>
            <a:grpSpLocks/>
          </p:cNvGrpSpPr>
          <p:nvPr/>
        </p:nvGrpSpPr>
        <p:grpSpPr bwMode="auto">
          <a:xfrm>
            <a:off x="9340851" y="5475287"/>
            <a:ext cx="700088" cy="327025"/>
            <a:chOff x="3827" y="3298"/>
            <a:chExt cx="441" cy="206"/>
          </a:xfrm>
        </p:grpSpPr>
        <p:sp>
          <p:nvSpPr>
            <p:cNvPr id="147" name="Rectangle 145"/>
            <p:cNvSpPr>
              <a:spLocks noChangeArrowheads="1"/>
            </p:cNvSpPr>
            <p:nvPr/>
          </p:nvSpPr>
          <p:spPr bwMode="auto">
            <a:xfrm>
              <a:off x="3827" y="329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 name="Line 146"/>
            <p:cNvSpPr>
              <a:spLocks noChangeShapeType="1"/>
            </p:cNvSpPr>
            <p:nvPr/>
          </p:nvSpPr>
          <p:spPr bwMode="auto">
            <a:xfrm>
              <a:off x="4080" y="331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49" name="Line 147"/>
          <p:cNvSpPr>
            <a:spLocks noChangeShapeType="1"/>
          </p:cNvSpPr>
          <p:nvPr/>
        </p:nvSpPr>
        <p:spPr bwMode="auto">
          <a:xfrm>
            <a:off x="8828089" y="564991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 name="Line 148"/>
          <p:cNvSpPr>
            <a:spLocks noChangeShapeType="1"/>
          </p:cNvSpPr>
          <p:nvPr/>
        </p:nvSpPr>
        <p:spPr bwMode="auto">
          <a:xfrm>
            <a:off x="9742489" y="5497512"/>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 name="Rectangle 149"/>
          <p:cNvSpPr>
            <a:spLocks noChangeArrowheads="1"/>
          </p:cNvSpPr>
          <p:nvPr/>
        </p:nvSpPr>
        <p:spPr bwMode="auto">
          <a:xfrm>
            <a:off x="865188" y="1887538"/>
            <a:ext cx="36195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5000"/>
              </a:lnSpc>
            </a:pPr>
            <a:r>
              <a:rPr lang="en-US" altLang="zh-TW" sz="2800">
                <a:solidFill>
                  <a:schemeClr val="tx1"/>
                </a:solidFill>
                <a:ea typeface="新細明體" charset="-120"/>
              </a:rPr>
              <a:t>0</a:t>
            </a:r>
          </a:p>
          <a:p>
            <a:pPr algn="l" eaLnBrk="0" hangingPunct="0">
              <a:lnSpc>
                <a:spcPct val="105000"/>
              </a:lnSpc>
            </a:pPr>
            <a:r>
              <a:rPr lang="en-US" altLang="zh-TW" sz="2800">
                <a:solidFill>
                  <a:schemeClr val="tx1"/>
                </a:solidFill>
                <a:ea typeface="新細明體" charset="-120"/>
              </a:rPr>
              <a:t>1</a:t>
            </a:r>
          </a:p>
          <a:p>
            <a:pPr algn="l" eaLnBrk="0" hangingPunct="0">
              <a:lnSpc>
                <a:spcPct val="105000"/>
              </a:lnSpc>
            </a:pPr>
            <a:r>
              <a:rPr lang="en-US" altLang="zh-TW" sz="2800">
                <a:solidFill>
                  <a:schemeClr val="tx1"/>
                </a:solidFill>
                <a:ea typeface="新細明體" charset="-120"/>
              </a:rPr>
              <a:t>2</a:t>
            </a:r>
          </a:p>
          <a:p>
            <a:pPr algn="l" eaLnBrk="0" hangingPunct="0">
              <a:lnSpc>
                <a:spcPct val="105000"/>
              </a:lnSpc>
            </a:pPr>
            <a:r>
              <a:rPr lang="en-US" altLang="zh-TW" sz="2800">
                <a:solidFill>
                  <a:schemeClr val="tx1"/>
                </a:solidFill>
                <a:ea typeface="新細明體" charset="-120"/>
              </a:rPr>
              <a:t>3</a:t>
            </a:r>
          </a:p>
        </p:txBody>
      </p:sp>
      <p:sp>
        <p:nvSpPr>
          <p:cNvPr id="152" name="Rectangle 150"/>
          <p:cNvSpPr>
            <a:spLocks noChangeArrowheads="1"/>
          </p:cNvSpPr>
          <p:nvPr/>
        </p:nvSpPr>
        <p:spPr bwMode="auto">
          <a:xfrm>
            <a:off x="865188" y="4478338"/>
            <a:ext cx="36195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5000"/>
              </a:lnSpc>
            </a:pPr>
            <a:r>
              <a:rPr lang="en-US" altLang="zh-TW" sz="2800">
                <a:solidFill>
                  <a:schemeClr val="tx1"/>
                </a:solidFill>
                <a:ea typeface="新細明體" charset="-120"/>
              </a:rPr>
              <a:t>0</a:t>
            </a:r>
          </a:p>
          <a:p>
            <a:pPr algn="l" eaLnBrk="0" hangingPunct="0">
              <a:lnSpc>
                <a:spcPct val="105000"/>
              </a:lnSpc>
            </a:pPr>
            <a:r>
              <a:rPr lang="en-US" altLang="zh-TW" sz="2800">
                <a:solidFill>
                  <a:schemeClr val="tx1"/>
                </a:solidFill>
                <a:ea typeface="新細明體" charset="-120"/>
              </a:rPr>
              <a:t>1</a:t>
            </a:r>
          </a:p>
          <a:p>
            <a:pPr algn="l" eaLnBrk="0" hangingPunct="0">
              <a:lnSpc>
                <a:spcPct val="105000"/>
              </a:lnSpc>
            </a:pPr>
            <a:r>
              <a:rPr lang="en-US" altLang="zh-TW" sz="2800">
                <a:solidFill>
                  <a:schemeClr val="tx1"/>
                </a:solidFill>
                <a:ea typeface="新細明體" charset="-120"/>
              </a:rPr>
              <a:t>2</a:t>
            </a:r>
          </a:p>
        </p:txBody>
      </p:sp>
      <p:sp>
        <p:nvSpPr>
          <p:cNvPr id="153" name="Rectangle 151"/>
          <p:cNvSpPr>
            <a:spLocks noChangeArrowheads="1"/>
          </p:cNvSpPr>
          <p:nvPr/>
        </p:nvSpPr>
        <p:spPr bwMode="auto">
          <a:xfrm>
            <a:off x="8050214" y="2249487"/>
            <a:ext cx="3619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5000"/>
              </a:lnSpc>
            </a:pPr>
            <a:r>
              <a:rPr lang="en-US" altLang="zh-TW" sz="2800" dirty="0">
                <a:solidFill>
                  <a:schemeClr val="tx1"/>
                </a:solidFill>
                <a:ea typeface="新細明體" charset="-120"/>
              </a:rPr>
              <a:t>0</a:t>
            </a:r>
          </a:p>
          <a:p>
            <a:pPr algn="l" eaLnBrk="0" hangingPunct="0">
              <a:lnSpc>
                <a:spcPct val="105000"/>
              </a:lnSpc>
            </a:pPr>
            <a:r>
              <a:rPr lang="en-US" altLang="zh-TW" sz="2800" dirty="0">
                <a:solidFill>
                  <a:schemeClr val="tx1"/>
                </a:solidFill>
                <a:ea typeface="新細明體" charset="-120"/>
              </a:rPr>
              <a:t>1</a:t>
            </a:r>
          </a:p>
          <a:p>
            <a:pPr algn="l" eaLnBrk="0" hangingPunct="0">
              <a:lnSpc>
                <a:spcPct val="105000"/>
              </a:lnSpc>
            </a:pPr>
            <a:r>
              <a:rPr lang="en-US" altLang="zh-TW" sz="2800" dirty="0">
                <a:solidFill>
                  <a:schemeClr val="tx1"/>
                </a:solidFill>
                <a:ea typeface="新細明體" charset="-120"/>
              </a:rPr>
              <a:t>2</a:t>
            </a:r>
          </a:p>
          <a:p>
            <a:pPr algn="l" eaLnBrk="0" hangingPunct="0">
              <a:lnSpc>
                <a:spcPct val="105000"/>
              </a:lnSpc>
            </a:pPr>
            <a:r>
              <a:rPr lang="en-US" altLang="zh-TW" sz="2800" dirty="0">
                <a:solidFill>
                  <a:schemeClr val="tx1"/>
                </a:solidFill>
                <a:ea typeface="新細明體" charset="-120"/>
              </a:rPr>
              <a:t>3</a:t>
            </a:r>
          </a:p>
          <a:p>
            <a:pPr algn="l" eaLnBrk="0" hangingPunct="0">
              <a:lnSpc>
                <a:spcPct val="105000"/>
              </a:lnSpc>
            </a:pPr>
            <a:r>
              <a:rPr lang="en-US" altLang="zh-TW" sz="2800" dirty="0">
                <a:solidFill>
                  <a:schemeClr val="tx1"/>
                </a:solidFill>
                <a:ea typeface="新細明體" charset="-120"/>
              </a:rPr>
              <a:t>4</a:t>
            </a:r>
          </a:p>
          <a:p>
            <a:pPr algn="l" eaLnBrk="0" hangingPunct="0">
              <a:lnSpc>
                <a:spcPct val="105000"/>
              </a:lnSpc>
            </a:pPr>
            <a:r>
              <a:rPr lang="en-US" altLang="zh-TW" sz="2800" dirty="0">
                <a:solidFill>
                  <a:schemeClr val="tx1"/>
                </a:solidFill>
                <a:ea typeface="新細明體" charset="-120"/>
              </a:rPr>
              <a:t>5</a:t>
            </a:r>
          </a:p>
          <a:p>
            <a:pPr algn="l" eaLnBrk="0" hangingPunct="0">
              <a:lnSpc>
                <a:spcPct val="105000"/>
              </a:lnSpc>
            </a:pPr>
            <a:r>
              <a:rPr lang="en-US" altLang="zh-TW" sz="2800" dirty="0">
                <a:solidFill>
                  <a:schemeClr val="tx1"/>
                </a:solidFill>
                <a:ea typeface="新細明體" charset="-120"/>
              </a:rPr>
              <a:t>6</a:t>
            </a:r>
          </a:p>
          <a:p>
            <a:pPr algn="l" eaLnBrk="0" hangingPunct="0">
              <a:lnSpc>
                <a:spcPct val="105000"/>
              </a:lnSpc>
            </a:pPr>
            <a:r>
              <a:rPr lang="en-US" altLang="zh-TW" sz="2800" dirty="0">
                <a:solidFill>
                  <a:schemeClr val="tx1"/>
                </a:solidFill>
                <a:ea typeface="新細明體" charset="-120"/>
              </a:rPr>
              <a:t>7</a:t>
            </a:r>
          </a:p>
        </p:txBody>
      </p:sp>
      <p:sp>
        <p:nvSpPr>
          <p:cNvPr id="154" name="Rectangle 152"/>
          <p:cNvSpPr>
            <a:spLocks noChangeArrowheads="1"/>
          </p:cNvSpPr>
          <p:nvPr/>
        </p:nvSpPr>
        <p:spPr bwMode="auto">
          <a:xfrm>
            <a:off x="2076450" y="1930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1</a:t>
            </a:r>
          </a:p>
        </p:txBody>
      </p:sp>
      <p:sp>
        <p:nvSpPr>
          <p:cNvPr id="155" name="Rectangle 153"/>
          <p:cNvSpPr>
            <a:spLocks noChangeArrowheads="1"/>
          </p:cNvSpPr>
          <p:nvPr/>
        </p:nvSpPr>
        <p:spPr bwMode="auto">
          <a:xfrm>
            <a:off x="3100388" y="19335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2</a:t>
            </a:r>
          </a:p>
        </p:txBody>
      </p:sp>
      <p:sp>
        <p:nvSpPr>
          <p:cNvPr id="156" name="Rectangle 154"/>
          <p:cNvSpPr>
            <a:spLocks noChangeArrowheads="1"/>
          </p:cNvSpPr>
          <p:nvPr/>
        </p:nvSpPr>
        <p:spPr bwMode="auto">
          <a:xfrm>
            <a:off x="4106863" y="19335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3</a:t>
            </a:r>
          </a:p>
        </p:txBody>
      </p:sp>
      <p:sp>
        <p:nvSpPr>
          <p:cNvPr id="157" name="Rectangle 155"/>
          <p:cNvSpPr>
            <a:spLocks noChangeArrowheads="1"/>
          </p:cNvSpPr>
          <p:nvPr/>
        </p:nvSpPr>
        <p:spPr bwMode="auto">
          <a:xfrm>
            <a:off x="2092325" y="2381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0</a:t>
            </a:r>
          </a:p>
        </p:txBody>
      </p:sp>
      <p:sp>
        <p:nvSpPr>
          <p:cNvPr id="158" name="Rectangle 156"/>
          <p:cNvSpPr>
            <a:spLocks noChangeArrowheads="1"/>
          </p:cNvSpPr>
          <p:nvPr/>
        </p:nvSpPr>
        <p:spPr bwMode="auto">
          <a:xfrm>
            <a:off x="3100388" y="238125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r>
              <a:rPr lang="en-US" altLang="zh-TW" sz="2800">
                <a:solidFill>
                  <a:schemeClr val="tx1"/>
                </a:solidFill>
                <a:ea typeface="新細明體" charset="-120"/>
              </a:rPr>
              <a:t>2</a:t>
            </a:r>
          </a:p>
        </p:txBody>
      </p:sp>
      <p:sp>
        <p:nvSpPr>
          <p:cNvPr id="159" name="Rectangle 157"/>
          <p:cNvSpPr>
            <a:spLocks noChangeArrowheads="1"/>
          </p:cNvSpPr>
          <p:nvPr/>
        </p:nvSpPr>
        <p:spPr bwMode="auto">
          <a:xfrm>
            <a:off x="4092575" y="23812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3</a:t>
            </a:r>
          </a:p>
        </p:txBody>
      </p:sp>
      <p:sp>
        <p:nvSpPr>
          <p:cNvPr id="160" name="Rectangle 158"/>
          <p:cNvSpPr>
            <a:spLocks noChangeArrowheads="1"/>
          </p:cNvSpPr>
          <p:nvPr/>
        </p:nvSpPr>
        <p:spPr bwMode="auto">
          <a:xfrm>
            <a:off x="2092325" y="2830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0</a:t>
            </a:r>
          </a:p>
        </p:txBody>
      </p:sp>
      <p:sp>
        <p:nvSpPr>
          <p:cNvPr id="161" name="Rectangle 159"/>
          <p:cNvSpPr>
            <a:spLocks noChangeArrowheads="1"/>
          </p:cNvSpPr>
          <p:nvPr/>
        </p:nvSpPr>
        <p:spPr bwMode="auto">
          <a:xfrm>
            <a:off x="3087688" y="2830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1</a:t>
            </a:r>
          </a:p>
        </p:txBody>
      </p:sp>
      <p:sp>
        <p:nvSpPr>
          <p:cNvPr id="162" name="Rectangle 160"/>
          <p:cNvSpPr>
            <a:spLocks noChangeArrowheads="1"/>
          </p:cNvSpPr>
          <p:nvPr/>
        </p:nvSpPr>
        <p:spPr bwMode="auto">
          <a:xfrm>
            <a:off x="4092575" y="28305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3</a:t>
            </a:r>
          </a:p>
        </p:txBody>
      </p:sp>
      <p:sp>
        <p:nvSpPr>
          <p:cNvPr id="163" name="Rectangle 161"/>
          <p:cNvSpPr>
            <a:spLocks noChangeArrowheads="1"/>
          </p:cNvSpPr>
          <p:nvPr/>
        </p:nvSpPr>
        <p:spPr bwMode="auto">
          <a:xfrm>
            <a:off x="2092325" y="33067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0</a:t>
            </a:r>
          </a:p>
        </p:txBody>
      </p:sp>
      <p:sp>
        <p:nvSpPr>
          <p:cNvPr id="164" name="Rectangle 162"/>
          <p:cNvSpPr>
            <a:spLocks noChangeArrowheads="1"/>
          </p:cNvSpPr>
          <p:nvPr/>
        </p:nvSpPr>
        <p:spPr bwMode="auto">
          <a:xfrm>
            <a:off x="3086100" y="32797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1</a:t>
            </a:r>
          </a:p>
        </p:txBody>
      </p:sp>
      <p:sp>
        <p:nvSpPr>
          <p:cNvPr id="165" name="Rectangle 163"/>
          <p:cNvSpPr>
            <a:spLocks noChangeArrowheads="1"/>
          </p:cNvSpPr>
          <p:nvPr/>
        </p:nvSpPr>
        <p:spPr bwMode="auto">
          <a:xfrm>
            <a:off x="4106863" y="32797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2</a:t>
            </a:r>
          </a:p>
        </p:txBody>
      </p:sp>
      <p:sp>
        <p:nvSpPr>
          <p:cNvPr id="166" name="Rectangle 164"/>
          <p:cNvSpPr>
            <a:spLocks noChangeArrowheads="1"/>
          </p:cNvSpPr>
          <p:nvPr/>
        </p:nvSpPr>
        <p:spPr bwMode="auto">
          <a:xfrm>
            <a:off x="3966962" y="44450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dirty="0">
                <a:solidFill>
                  <a:schemeClr val="tx1"/>
                </a:solidFill>
                <a:ea typeface="新細明體" charset="-120"/>
              </a:rPr>
              <a:t>G</a:t>
            </a:r>
            <a:r>
              <a:rPr lang="en-US" altLang="zh-TW" sz="1600" dirty="0">
                <a:solidFill>
                  <a:schemeClr val="tx1"/>
                </a:solidFill>
                <a:ea typeface="新細明體" charset="-120"/>
              </a:rPr>
              <a:t>1</a:t>
            </a:r>
          </a:p>
        </p:txBody>
      </p:sp>
      <p:sp>
        <p:nvSpPr>
          <p:cNvPr id="167" name="Rectangle 165"/>
          <p:cNvSpPr>
            <a:spLocks noChangeArrowheads="1"/>
          </p:cNvSpPr>
          <p:nvPr/>
        </p:nvSpPr>
        <p:spPr bwMode="auto">
          <a:xfrm>
            <a:off x="2092325" y="45307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1</a:t>
            </a:r>
          </a:p>
        </p:txBody>
      </p:sp>
      <p:sp>
        <p:nvSpPr>
          <p:cNvPr id="168" name="Rectangle 166"/>
          <p:cNvSpPr>
            <a:spLocks noChangeArrowheads="1"/>
          </p:cNvSpPr>
          <p:nvPr/>
        </p:nvSpPr>
        <p:spPr bwMode="auto">
          <a:xfrm>
            <a:off x="2092325" y="49657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0</a:t>
            </a:r>
          </a:p>
        </p:txBody>
      </p:sp>
      <p:sp>
        <p:nvSpPr>
          <p:cNvPr id="169" name="Rectangle 167"/>
          <p:cNvSpPr>
            <a:spLocks noChangeArrowheads="1"/>
          </p:cNvSpPr>
          <p:nvPr/>
        </p:nvSpPr>
        <p:spPr bwMode="auto">
          <a:xfrm>
            <a:off x="30988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2</a:t>
            </a:r>
          </a:p>
        </p:txBody>
      </p:sp>
      <p:sp>
        <p:nvSpPr>
          <p:cNvPr id="170" name="Rectangle 168"/>
          <p:cNvSpPr>
            <a:spLocks noChangeArrowheads="1"/>
          </p:cNvSpPr>
          <p:nvPr/>
        </p:nvSpPr>
        <p:spPr bwMode="auto">
          <a:xfrm>
            <a:off x="2306638" y="5724525"/>
            <a:ext cx="516167"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dirty="0" smtClean="0">
                <a:solidFill>
                  <a:schemeClr val="tx1"/>
                </a:solidFill>
                <a:ea typeface="新細明體" charset="-120"/>
              </a:rPr>
              <a:t>G</a:t>
            </a:r>
            <a:r>
              <a:rPr lang="en-US" altLang="zh-TW" sz="1600" dirty="0" smtClean="0">
                <a:ea typeface="新細明體" charset="-120"/>
              </a:rPr>
              <a:t>2</a:t>
            </a:r>
            <a:endParaRPr lang="en-US" altLang="zh-TW" sz="1600" dirty="0">
              <a:solidFill>
                <a:schemeClr val="tx1"/>
              </a:solidFill>
              <a:ea typeface="新細明體" charset="-120"/>
            </a:endParaRPr>
          </a:p>
        </p:txBody>
      </p:sp>
      <p:sp>
        <p:nvSpPr>
          <p:cNvPr id="171" name="Rectangle 169"/>
          <p:cNvSpPr>
            <a:spLocks noChangeArrowheads="1"/>
          </p:cNvSpPr>
          <p:nvPr/>
        </p:nvSpPr>
        <p:spPr bwMode="auto">
          <a:xfrm>
            <a:off x="9367839" y="2212975"/>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1</a:t>
            </a:r>
          </a:p>
        </p:txBody>
      </p:sp>
      <p:sp>
        <p:nvSpPr>
          <p:cNvPr id="172" name="Rectangle 170"/>
          <p:cNvSpPr>
            <a:spLocks noChangeArrowheads="1"/>
          </p:cNvSpPr>
          <p:nvPr/>
        </p:nvSpPr>
        <p:spPr bwMode="auto">
          <a:xfrm>
            <a:off x="10429876" y="222726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2</a:t>
            </a:r>
          </a:p>
        </p:txBody>
      </p:sp>
      <p:sp>
        <p:nvSpPr>
          <p:cNvPr id="173" name="Rectangle 171"/>
          <p:cNvSpPr>
            <a:spLocks noChangeArrowheads="1"/>
          </p:cNvSpPr>
          <p:nvPr/>
        </p:nvSpPr>
        <p:spPr bwMode="auto">
          <a:xfrm>
            <a:off x="9382126" y="2674937"/>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0</a:t>
            </a:r>
          </a:p>
        </p:txBody>
      </p:sp>
      <p:sp>
        <p:nvSpPr>
          <p:cNvPr id="174" name="Rectangle 172"/>
          <p:cNvSpPr>
            <a:spLocks noChangeArrowheads="1"/>
          </p:cNvSpPr>
          <p:nvPr/>
        </p:nvSpPr>
        <p:spPr bwMode="auto">
          <a:xfrm>
            <a:off x="10428289" y="2676525"/>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dirty="0">
                <a:solidFill>
                  <a:schemeClr val="tx1"/>
                </a:solidFill>
                <a:ea typeface="新細明體" charset="-120"/>
              </a:rPr>
              <a:t>3</a:t>
            </a:r>
          </a:p>
        </p:txBody>
      </p:sp>
      <p:sp>
        <p:nvSpPr>
          <p:cNvPr id="175" name="Rectangle 173"/>
          <p:cNvSpPr>
            <a:spLocks noChangeArrowheads="1"/>
          </p:cNvSpPr>
          <p:nvPr/>
        </p:nvSpPr>
        <p:spPr bwMode="auto">
          <a:xfrm>
            <a:off x="9369426" y="3136900"/>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0</a:t>
            </a:r>
          </a:p>
        </p:txBody>
      </p:sp>
      <p:sp>
        <p:nvSpPr>
          <p:cNvPr id="176" name="Rectangle 174"/>
          <p:cNvSpPr>
            <a:spLocks noChangeArrowheads="1"/>
          </p:cNvSpPr>
          <p:nvPr/>
        </p:nvSpPr>
        <p:spPr bwMode="auto">
          <a:xfrm>
            <a:off x="10415589" y="3138487"/>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3</a:t>
            </a:r>
          </a:p>
        </p:txBody>
      </p:sp>
      <p:sp>
        <p:nvSpPr>
          <p:cNvPr id="177" name="Rectangle 175"/>
          <p:cNvSpPr>
            <a:spLocks noChangeArrowheads="1"/>
          </p:cNvSpPr>
          <p:nvPr/>
        </p:nvSpPr>
        <p:spPr bwMode="auto">
          <a:xfrm>
            <a:off x="9353551" y="3587750"/>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1</a:t>
            </a:r>
          </a:p>
        </p:txBody>
      </p:sp>
      <p:sp>
        <p:nvSpPr>
          <p:cNvPr id="178" name="Rectangle 176"/>
          <p:cNvSpPr>
            <a:spLocks noChangeArrowheads="1"/>
          </p:cNvSpPr>
          <p:nvPr/>
        </p:nvSpPr>
        <p:spPr bwMode="auto">
          <a:xfrm>
            <a:off x="10442576" y="3587750"/>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2</a:t>
            </a:r>
          </a:p>
        </p:txBody>
      </p:sp>
      <p:sp>
        <p:nvSpPr>
          <p:cNvPr id="179" name="Rectangle 177"/>
          <p:cNvSpPr>
            <a:spLocks noChangeArrowheads="1"/>
          </p:cNvSpPr>
          <p:nvPr/>
        </p:nvSpPr>
        <p:spPr bwMode="auto">
          <a:xfrm>
            <a:off x="9367839" y="404971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5</a:t>
            </a:r>
          </a:p>
        </p:txBody>
      </p:sp>
      <p:sp>
        <p:nvSpPr>
          <p:cNvPr id="180" name="Rectangle 178"/>
          <p:cNvSpPr>
            <a:spLocks noChangeArrowheads="1"/>
          </p:cNvSpPr>
          <p:nvPr/>
        </p:nvSpPr>
        <p:spPr bwMode="auto">
          <a:xfrm>
            <a:off x="10380258" y="4513249"/>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4</a:t>
            </a:r>
          </a:p>
        </p:txBody>
      </p:sp>
      <p:sp>
        <p:nvSpPr>
          <p:cNvPr id="181" name="Rectangle 179"/>
          <p:cNvSpPr>
            <a:spLocks noChangeArrowheads="1"/>
          </p:cNvSpPr>
          <p:nvPr/>
        </p:nvSpPr>
        <p:spPr bwMode="auto">
          <a:xfrm>
            <a:off x="11442295" y="4486262"/>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6</a:t>
            </a:r>
          </a:p>
        </p:txBody>
      </p:sp>
      <p:sp>
        <p:nvSpPr>
          <p:cNvPr id="182" name="Rectangle 180"/>
          <p:cNvSpPr>
            <a:spLocks noChangeArrowheads="1"/>
          </p:cNvSpPr>
          <p:nvPr/>
        </p:nvSpPr>
        <p:spPr bwMode="auto">
          <a:xfrm>
            <a:off x="9369426" y="4960937"/>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5</a:t>
            </a:r>
          </a:p>
        </p:txBody>
      </p:sp>
      <p:sp>
        <p:nvSpPr>
          <p:cNvPr id="183" name="Rectangle 181"/>
          <p:cNvSpPr>
            <a:spLocks noChangeArrowheads="1"/>
          </p:cNvSpPr>
          <p:nvPr/>
        </p:nvSpPr>
        <p:spPr bwMode="auto">
          <a:xfrm>
            <a:off x="10442576" y="4960937"/>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7</a:t>
            </a:r>
          </a:p>
        </p:txBody>
      </p:sp>
      <p:sp>
        <p:nvSpPr>
          <p:cNvPr id="184" name="Rectangle 182"/>
          <p:cNvSpPr>
            <a:spLocks noChangeArrowheads="1"/>
          </p:cNvSpPr>
          <p:nvPr/>
        </p:nvSpPr>
        <p:spPr bwMode="auto">
          <a:xfrm>
            <a:off x="9364664" y="5432425"/>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6</a:t>
            </a:r>
          </a:p>
        </p:txBody>
      </p:sp>
      <p:sp>
        <p:nvSpPr>
          <p:cNvPr id="185" name="Rectangle 183"/>
          <p:cNvSpPr>
            <a:spLocks noChangeArrowheads="1"/>
          </p:cNvSpPr>
          <p:nvPr/>
        </p:nvSpPr>
        <p:spPr bwMode="auto">
          <a:xfrm>
            <a:off x="9711714" y="5973762"/>
            <a:ext cx="516167"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dirty="0" smtClean="0">
                <a:solidFill>
                  <a:schemeClr val="tx1"/>
                </a:solidFill>
                <a:ea typeface="新細明體" charset="-120"/>
              </a:rPr>
              <a:t>G</a:t>
            </a:r>
            <a:r>
              <a:rPr lang="en-US" altLang="zh-TW" sz="1600" dirty="0">
                <a:ea typeface="新細明體" charset="-120"/>
              </a:rPr>
              <a:t>3</a:t>
            </a:r>
            <a:endParaRPr lang="en-US" altLang="zh-TW" sz="1600" dirty="0">
              <a:solidFill>
                <a:schemeClr val="tx1"/>
              </a:solidFill>
              <a:ea typeface="新細明體" charset="-120"/>
            </a:endParaRPr>
          </a:p>
        </p:txBody>
      </p:sp>
      <p:sp>
        <p:nvSpPr>
          <p:cNvPr id="186" name="Oval 184"/>
          <p:cNvSpPr>
            <a:spLocks noChangeArrowheads="1"/>
          </p:cNvSpPr>
          <p:nvPr/>
        </p:nvSpPr>
        <p:spPr bwMode="auto">
          <a:xfrm>
            <a:off x="2538413" y="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0</a:t>
            </a:r>
          </a:p>
        </p:txBody>
      </p:sp>
      <p:sp>
        <p:nvSpPr>
          <p:cNvPr id="187" name="Oval 185"/>
          <p:cNvSpPr>
            <a:spLocks noChangeArrowheads="1"/>
          </p:cNvSpPr>
          <p:nvPr/>
        </p:nvSpPr>
        <p:spPr bwMode="auto">
          <a:xfrm>
            <a:off x="1852613" y="7620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1</a:t>
            </a:r>
          </a:p>
        </p:txBody>
      </p:sp>
      <p:sp>
        <p:nvSpPr>
          <p:cNvPr id="188" name="Oval 186"/>
          <p:cNvSpPr>
            <a:spLocks noChangeArrowheads="1"/>
          </p:cNvSpPr>
          <p:nvPr/>
        </p:nvSpPr>
        <p:spPr bwMode="auto">
          <a:xfrm>
            <a:off x="3224213" y="7620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2</a:t>
            </a:r>
          </a:p>
        </p:txBody>
      </p:sp>
      <p:sp>
        <p:nvSpPr>
          <p:cNvPr id="189" name="Oval 187"/>
          <p:cNvSpPr>
            <a:spLocks noChangeArrowheads="1"/>
          </p:cNvSpPr>
          <p:nvPr/>
        </p:nvSpPr>
        <p:spPr bwMode="auto">
          <a:xfrm>
            <a:off x="2538413" y="13716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3</a:t>
            </a:r>
          </a:p>
        </p:txBody>
      </p:sp>
      <p:sp>
        <p:nvSpPr>
          <p:cNvPr id="190" name="Line 188"/>
          <p:cNvSpPr>
            <a:spLocks noChangeShapeType="1"/>
          </p:cNvSpPr>
          <p:nvPr/>
        </p:nvSpPr>
        <p:spPr bwMode="auto">
          <a:xfrm>
            <a:off x="2760663" y="450850"/>
            <a:ext cx="0" cy="914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1" name="Line 189"/>
          <p:cNvSpPr>
            <a:spLocks noChangeShapeType="1"/>
          </p:cNvSpPr>
          <p:nvPr/>
        </p:nvSpPr>
        <p:spPr bwMode="auto">
          <a:xfrm>
            <a:off x="2303463" y="984250"/>
            <a:ext cx="9144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2" name="Line 190"/>
          <p:cNvSpPr>
            <a:spLocks noChangeShapeType="1"/>
          </p:cNvSpPr>
          <p:nvPr/>
        </p:nvSpPr>
        <p:spPr bwMode="auto">
          <a:xfrm flipH="1">
            <a:off x="2192338" y="374650"/>
            <a:ext cx="407987"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3" name="Line 191"/>
          <p:cNvSpPr>
            <a:spLocks noChangeShapeType="1"/>
          </p:cNvSpPr>
          <p:nvPr/>
        </p:nvSpPr>
        <p:spPr bwMode="auto">
          <a:xfrm>
            <a:off x="2913063" y="374650"/>
            <a:ext cx="422275" cy="4349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 name="Line 192"/>
          <p:cNvSpPr>
            <a:spLocks noChangeShapeType="1"/>
          </p:cNvSpPr>
          <p:nvPr/>
        </p:nvSpPr>
        <p:spPr bwMode="auto">
          <a:xfrm>
            <a:off x="2178050" y="1190625"/>
            <a:ext cx="354013" cy="3127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5" name="Line 193"/>
          <p:cNvSpPr>
            <a:spLocks noChangeShapeType="1"/>
          </p:cNvSpPr>
          <p:nvPr/>
        </p:nvSpPr>
        <p:spPr bwMode="auto">
          <a:xfrm flipH="1">
            <a:off x="2967038" y="1163638"/>
            <a:ext cx="327025" cy="339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 name="Oval 194"/>
          <p:cNvSpPr>
            <a:spLocks noChangeArrowheads="1"/>
          </p:cNvSpPr>
          <p:nvPr/>
        </p:nvSpPr>
        <p:spPr bwMode="auto">
          <a:xfrm>
            <a:off x="4311650" y="3822700"/>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0</a:t>
            </a:r>
          </a:p>
        </p:txBody>
      </p:sp>
      <p:sp>
        <p:nvSpPr>
          <p:cNvPr id="197" name="Oval 195"/>
          <p:cNvSpPr>
            <a:spLocks noChangeArrowheads="1"/>
          </p:cNvSpPr>
          <p:nvPr/>
        </p:nvSpPr>
        <p:spPr bwMode="auto">
          <a:xfrm>
            <a:off x="4310063" y="4926013"/>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1</a:t>
            </a:r>
          </a:p>
        </p:txBody>
      </p:sp>
      <p:sp>
        <p:nvSpPr>
          <p:cNvPr id="198" name="Oval 196"/>
          <p:cNvSpPr>
            <a:spLocks noChangeArrowheads="1"/>
          </p:cNvSpPr>
          <p:nvPr/>
        </p:nvSpPr>
        <p:spPr bwMode="auto">
          <a:xfrm>
            <a:off x="4325938" y="5945188"/>
            <a:ext cx="444500" cy="444500"/>
          </a:xfrm>
          <a:prstGeom prst="ellipse">
            <a:avLst/>
          </a:prstGeom>
          <a:solidFill>
            <a:schemeClr val="bg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ltLang="zh-TW" sz="2800">
                <a:solidFill>
                  <a:schemeClr val="tx2"/>
                </a:solidFill>
                <a:ea typeface="新細明體" charset="-120"/>
              </a:rPr>
              <a:t>2</a:t>
            </a:r>
          </a:p>
        </p:txBody>
      </p:sp>
      <p:sp>
        <p:nvSpPr>
          <p:cNvPr id="199" name="Line 197"/>
          <p:cNvSpPr>
            <a:spLocks noChangeShapeType="1"/>
          </p:cNvSpPr>
          <p:nvPr/>
        </p:nvSpPr>
        <p:spPr bwMode="auto">
          <a:xfrm>
            <a:off x="4548188" y="5381625"/>
            <a:ext cx="0" cy="558800"/>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0" name="Line 198"/>
          <p:cNvSpPr>
            <a:spLocks noChangeShapeType="1"/>
          </p:cNvSpPr>
          <p:nvPr/>
        </p:nvSpPr>
        <p:spPr bwMode="auto">
          <a:xfrm flipV="1">
            <a:off x="4725988" y="4211638"/>
            <a:ext cx="0" cy="720725"/>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 name="Line 199"/>
          <p:cNvSpPr>
            <a:spLocks noChangeShapeType="1"/>
          </p:cNvSpPr>
          <p:nvPr/>
        </p:nvSpPr>
        <p:spPr bwMode="auto">
          <a:xfrm>
            <a:off x="4357688" y="4238625"/>
            <a:ext cx="0" cy="735013"/>
          </a:xfrm>
          <a:prstGeom prst="line">
            <a:avLst/>
          </a:prstGeom>
          <a:noFill/>
          <a:ln w="127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02" name="Group 200"/>
          <p:cNvGrpSpPr>
            <a:grpSpLocks/>
          </p:cNvGrpSpPr>
          <p:nvPr/>
        </p:nvGrpSpPr>
        <p:grpSpPr bwMode="auto">
          <a:xfrm>
            <a:off x="8210551" y="293687"/>
            <a:ext cx="2854325" cy="2143125"/>
            <a:chOff x="636" y="409"/>
            <a:chExt cx="3240" cy="3461"/>
          </a:xfrm>
        </p:grpSpPr>
        <p:sp>
          <p:nvSpPr>
            <p:cNvPr id="203" name="Oval 201"/>
            <p:cNvSpPr>
              <a:spLocks noChangeArrowheads="1"/>
            </p:cNvSpPr>
            <p:nvPr/>
          </p:nvSpPr>
          <p:spPr bwMode="auto">
            <a:xfrm>
              <a:off x="1920" y="13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1</a:t>
              </a:r>
            </a:p>
          </p:txBody>
        </p:sp>
        <p:sp>
          <p:nvSpPr>
            <p:cNvPr id="204" name="Line 202"/>
            <p:cNvSpPr>
              <a:spLocks noChangeShapeType="1"/>
            </p:cNvSpPr>
            <p:nvPr/>
          </p:nvSpPr>
          <p:spPr bwMode="auto">
            <a:xfrm>
              <a:off x="1728" y="948"/>
              <a:ext cx="300" cy="4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 name="Line 203"/>
            <p:cNvSpPr>
              <a:spLocks noChangeShapeType="1"/>
            </p:cNvSpPr>
            <p:nvPr/>
          </p:nvSpPr>
          <p:spPr bwMode="auto">
            <a:xfrm flipH="1">
              <a:off x="1812" y="1704"/>
              <a:ext cx="204"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06" name="Group 204"/>
            <p:cNvGrpSpPr>
              <a:grpSpLocks/>
            </p:cNvGrpSpPr>
            <p:nvPr/>
          </p:nvGrpSpPr>
          <p:grpSpPr bwMode="auto">
            <a:xfrm>
              <a:off x="864" y="612"/>
              <a:ext cx="960" cy="1824"/>
              <a:chOff x="852" y="1116"/>
              <a:chExt cx="960" cy="1824"/>
            </a:xfrm>
          </p:grpSpPr>
          <p:sp>
            <p:nvSpPr>
              <p:cNvPr id="218" name="Oval 205"/>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0</a:t>
                </a:r>
              </a:p>
            </p:txBody>
          </p:sp>
          <p:sp>
            <p:nvSpPr>
              <p:cNvPr id="219" name="Oval 206"/>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2</a:t>
                </a:r>
              </a:p>
            </p:txBody>
          </p:sp>
          <p:sp>
            <p:nvSpPr>
              <p:cNvPr id="220" name="Oval 207"/>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3</a:t>
                </a:r>
              </a:p>
            </p:txBody>
          </p:sp>
          <p:sp>
            <p:nvSpPr>
              <p:cNvPr id="221" name="Line 208"/>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2" name="Line 209"/>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07" name="Group 210"/>
            <p:cNvGrpSpPr>
              <a:grpSpLocks/>
            </p:cNvGrpSpPr>
            <p:nvPr/>
          </p:nvGrpSpPr>
          <p:grpSpPr bwMode="auto">
            <a:xfrm>
              <a:off x="2916" y="576"/>
              <a:ext cx="960" cy="1824"/>
              <a:chOff x="852" y="1116"/>
              <a:chExt cx="960" cy="1824"/>
            </a:xfrm>
          </p:grpSpPr>
          <p:sp>
            <p:nvSpPr>
              <p:cNvPr id="213" name="Oval 211"/>
              <p:cNvSpPr>
                <a:spLocks noChangeArrowheads="1"/>
              </p:cNvSpPr>
              <p:nvPr/>
            </p:nvSpPr>
            <p:spPr bwMode="auto">
              <a:xfrm>
                <a:off x="1356" y="1116"/>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4</a:t>
                </a:r>
              </a:p>
            </p:txBody>
          </p:sp>
          <p:sp>
            <p:nvSpPr>
              <p:cNvPr id="214" name="Oval 212"/>
              <p:cNvSpPr>
                <a:spLocks noChangeArrowheads="1"/>
              </p:cNvSpPr>
              <p:nvPr/>
            </p:nvSpPr>
            <p:spPr bwMode="auto">
              <a:xfrm>
                <a:off x="852" y="1848"/>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5</a:t>
                </a:r>
              </a:p>
            </p:txBody>
          </p:sp>
          <p:sp>
            <p:nvSpPr>
              <p:cNvPr id="215" name="Oval 213"/>
              <p:cNvSpPr>
                <a:spLocks noChangeArrowheads="1"/>
              </p:cNvSpPr>
              <p:nvPr/>
            </p:nvSpPr>
            <p:spPr bwMode="auto">
              <a:xfrm>
                <a:off x="1392" y="2532"/>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6</a:t>
                </a:r>
              </a:p>
            </p:txBody>
          </p:sp>
          <p:sp>
            <p:nvSpPr>
              <p:cNvPr id="216" name="Line 214"/>
              <p:cNvSpPr>
                <a:spLocks noChangeShapeType="1"/>
              </p:cNvSpPr>
              <p:nvPr/>
            </p:nvSpPr>
            <p:spPr bwMode="auto">
              <a:xfrm flipH="1">
                <a:off x="1140" y="1476"/>
                <a:ext cx="276"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7" name="Line 215"/>
              <p:cNvSpPr>
                <a:spLocks noChangeShapeType="1"/>
              </p:cNvSpPr>
              <p:nvPr/>
            </p:nvSpPr>
            <p:spPr bwMode="auto">
              <a:xfrm>
                <a:off x="1176" y="2220"/>
                <a:ext cx="216" cy="4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08" name="Oval 216"/>
            <p:cNvSpPr>
              <a:spLocks noChangeArrowheads="1"/>
            </p:cNvSpPr>
            <p:nvPr/>
          </p:nvSpPr>
          <p:spPr bwMode="auto">
            <a:xfrm>
              <a:off x="2988" y="2940"/>
              <a:ext cx="420" cy="40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400" b="1">
                  <a:solidFill>
                    <a:schemeClr val="tx2"/>
                  </a:solidFill>
                  <a:ea typeface="新細明體" charset="-120"/>
                </a:rPr>
                <a:t>7</a:t>
              </a:r>
            </a:p>
          </p:txBody>
        </p:sp>
        <p:sp>
          <p:nvSpPr>
            <p:cNvPr id="209" name="Line 217"/>
            <p:cNvSpPr>
              <a:spLocks noChangeShapeType="1"/>
            </p:cNvSpPr>
            <p:nvPr/>
          </p:nvSpPr>
          <p:spPr bwMode="auto">
            <a:xfrm flipH="1">
              <a:off x="3312" y="2388"/>
              <a:ext cx="252" cy="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 name="Text Box 218"/>
            <p:cNvSpPr txBox="1">
              <a:spLocks noChangeArrowheads="1"/>
            </p:cNvSpPr>
            <p:nvPr/>
          </p:nvSpPr>
          <p:spPr bwMode="auto">
            <a:xfrm>
              <a:off x="636" y="409"/>
              <a:ext cx="209" cy="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a:solidFill>
                  <a:schemeClr val="tx2"/>
                </a:solidFill>
                <a:ea typeface="新細明體" charset="-120"/>
              </a:endParaRPr>
            </a:p>
          </p:txBody>
        </p:sp>
        <p:sp>
          <p:nvSpPr>
            <p:cNvPr id="211" name="Rectangle 219"/>
            <p:cNvSpPr>
              <a:spLocks noChangeArrowheads="1"/>
            </p:cNvSpPr>
            <p:nvPr/>
          </p:nvSpPr>
          <p:spPr bwMode="auto">
            <a:xfrm>
              <a:off x="2726" y="494"/>
              <a:ext cx="209"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charset="-120"/>
              </a:endParaRPr>
            </a:p>
          </p:txBody>
        </p:sp>
        <p:sp>
          <p:nvSpPr>
            <p:cNvPr id="212" name="Rectangle 220"/>
            <p:cNvSpPr>
              <a:spLocks noChangeArrowheads="1"/>
            </p:cNvSpPr>
            <p:nvPr/>
          </p:nvSpPr>
          <p:spPr bwMode="auto">
            <a:xfrm>
              <a:off x="2525" y="3327"/>
              <a:ext cx="209"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2400" b="1" baseline="-25000">
                <a:solidFill>
                  <a:schemeClr val="tx2"/>
                </a:solidFill>
                <a:ea typeface="新細明體" charset="-120"/>
              </a:endParaRPr>
            </a:p>
          </p:txBody>
        </p:sp>
      </p:grpSp>
      <p:sp>
        <p:nvSpPr>
          <p:cNvPr id="223" name="Text Box 221"/>
          <p:cNvSpPr txBox="1">
            <a:spLocks noChangeArrowheads="1"/>
          </p:cNvSpPr>
          <p:nvPr/>
        </p:nvSpPr>
        <p:spPr bwMode="auto">
          <a:xfrm>
            <a:off x="428625" y="6461125"/>
            <a:ext cx="871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a:solidFill>
                  <a:schemeClr val="tx1"/>
                </a:solidFill>
                <a:ea typeface="新細明體" charset="-120"/>
              </a:rPr>
              <a:t>An undirected graph with </a:t>
            </a:r>
            <a:r>
              <a:rPr lang="en-US" altLang="zh-TW">
                <a:solidFill>
                  <a:schemeClr val="tx2"/>
                </a:solidFill>
                <a:ea typeface="新細明體" charset="-120"/>
              </a:rPr>
              <a:t>n</a:t>
            </a:r>
            <a:r>
              <a:rPr lang="en-US" altLang="zh-TW">
                <a:solidFill>
                  <a:schemeClr val="tx1"/>
                </a:solidFill>
                <a:ea typeface="新細明體" charset="-120"/>
              </a:rPr>
              <a:t> vertices and </a:t>
            </a:r>
            <a:r>
              <a:rPr lang="en-US" altLang="zh-TW">
                <a:solidFill>
                  <a:schemeClr val="tx2"/>
                </a:solidFill>
                <a:ea typeface="新細明體" charset="-120"/>
              </a:rPr>
              <a:t>e</a:t>
            </a:r>
            <a:r>
              <a:rPr lang="en-US" altLang="zh-TW">
                <a:solidFill>
                  <a:schemeClr val="tx1"/>
                </a:solidFill>
                <a:ea typeface="新細明體" charset="-120"/>
              </a:rPr>
              <a:t> edges ==&gt; </a:t>
            </a:r>
            <a:r>
              <a:rPr lang="en-US" altLang="zh-TW">
                <a:ea typeface="新細明體" charset="-120"/>
              </a:rPr>
              <a:t>n</a:t>
            </a:r>
            <a:r>
              <a:rPr lang="en-US" altLang="zh-TW">
                <a:solidFill>
                  <a:schemeClr val="tx1"/>
                </a:solidFill>
                <a:ea typeface="新細明體" charset="-120"/>
              </a:rPr>
              <a:t> head nodes and </a:t>
            </a:r>
            <a:r>
              <a:rPr lang="en-US" altLang="zh-TW">
                <a:ea typeface="新細明體" charset="-120"/>
              </a:rPr>
              <a:t>2e</a:t>
            </a:r>
            <a:r>
              <a:rPr lang="en-US" altLang="zh-TW">
                <a:solidFill>
                  <a:schemeClr val="tx1"/>
                </a:solidFill>
                <a:ea typeface="新細明體" charset="-120"/>
              </a:rPr>
              <a:t> list nodes</a:t>
            </a:r>
            <a:endParaRPr lang="en-US" altLang="zh-TW" sz="2400">
              <a:solidFill>
                <a:schemeClr val="tx1"/>
              </a:solidFill>
              <a:ea typeface="新細明體" charset="-120"/>
            </a:endParaRPr>
          </a:p>
        </p:txBody>
      </p:sp>
      <p:sp>
        <p:nvSpPr>
          <p:cNvPr id="224" name="Line 215"/>
          <p:cNvSpPr>
            <a:spLocks noChangeShapeType="1"/>
          </p:cNvSpPr>
          <p:nvPr/>
        </p:nvSpPr>
        <p:spPr bwMode="auto">
          <a:xfrm>
            <a:off x="9711714" y="984250"/>
            <a:ext cx="524175" cy="94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25" name="Group 91"/>
          <p:cNvGrpSpPr>
            <a:grpSpLocks/>
          </p:cNvGrpSpPr>
          <p:nvPr/>
        </p:nvGrpSpPr>
        <p:grpSpPr bwMode="auto">
          <a:xfrm>
            <a:off x="11345071" y="2728911"/>
            <a:ext cx="700088" cy="327025"/>
            <a:chOff x="4499" y="1570"/>
            <a:chExt cx="441" cy="206"/>
          </a:xfrm>
        </p:grpSpPr>
        <p:sp>
          <p:nvSpPr>
            <p:cNvPr id="226" name="Rectangle 92"/>
            <p:cNvSpPr>
              <a:spLocks noChangeArrowheads="1"/>
            </p:cNvSpPr>
            <p:nvPr/>
          </p:nvSpPr>
          <p:spPr bwMode="auto">
            <a:xfrm>
              <a:off x="4499"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7" name="Line 93"/>
            <p:cNvSpPr>
              <a:spLocks noChangeShapeType="1"/>
            </p:cNvSpPr>
            <p:nvPr/>
          </p:nvSpPr>
          <p:spPr bwMode="auto">
            <a:xfrm>
              <a:off x="4752"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28" name="Line 96"/>
          <p:cNvSpPr>
            <a:spLocks noChangeShapeType="1"/>
          </p:cNvSpPr>
          <p:nvPr/>
        </p:nvSpPr>
        <p:spPr bwMode="auto">
          <a:xfrm>
            <a:off x="11761789" y="2751428"/>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9" name="Line 95"/>
          <p:cNvSpPr>
            <a:spLocks noChangeShapeType="1"/>
          </p:cNvSpPr>
          <p:nvPr/>
        </p:nvSpPr>
        <p:spPr bwMode="auto">
          <a:xfrm>
            <a:off x="10961689" y="2917825"/>
            <a:ext cx="40084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0" name="Rectangle 172"/>
          <p:cNvSpPr>
            <a:spLocks noChangeArrowheads="1"/>
          </p:cNvSpPr>
          <p:nvPr/>
        </p:nvSpPr>
        <p:spPr bwMode="auto">
          <a:xfrm>
            <a:off x="11403013" y="2643980"/>
            <a:ext cx="368691"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dirty="0" smtClean="0">
                <a:ea typeface="新細明體" charset="-120"/>
              </a:rPr>
              <a:t>5</a:t>
            </a:r>
            <a:endParaRPr lang="en-US" altLang="zh-TW" sz="2800" dirty="0">
              <a:solidFill>
                <a:schemeClr val="tx1"/>
              </a:solidFill>
              <a:ea typeface="新細明體" charset="-120"/>
            </a:endParaRPr>
          </a:p>
        </p:txBody>
      </p:sp>
      <p:grpSp>
        <p:nvGrpSpPr>
          <p:cNvPr id="231" name="Group 108"/>
          <p:cNvGrpSpPr>
            <a:grpSpLocks/>
          </p:cNvGrpSpPr>
          <p:nvPr/>
        </p:nvGrpSpPr>
        <p:grpSpPr bwMode="auto">
          <a:xfrm>
            <a:off x="9365262" y="4571998"/>
            <a:ext cx="700088" cy="327025"/>
            <a:chOff x="3827" y="2146"/>
            <a:chExt cx="441" cy="206"/>
          </a:xfrm>
        </p:grpSpPr>
        <p:sp>
          <p:nvSpPr>
            <p:cNvPr id="232" name="Rectangle 109"/>
            <p:cNvSpPr>
              <a:spLocks noChangeArrowheads="1"/>
            </p:cNvSpPr>
            <p:nvPr/>
          </p:nvSpPr>
          <p:spPr bwMode="auto">
            <a:xfrm>
              <a:off x="3827"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3" name="Line 110"/>
            <p:cNvSpPr>
              <a:spLocks noChangeShapeType="1"/>
            </p:cNvSpPr>
            <p:nvPr/>
          </p:nvSpPr>
          <p:spPr bwMode="auto">
            <a:xfrm>
              <a:off x="4080"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34" name="Line 115"/>
          <p:cNvSpPr>
            <a:spLocks noChangeShapeType="1"/>
          </p:cNvSpPr>
          <p:nvPr/>
        </p:nvSpPr>
        <p:spPr bwMode="auto">
          <a:xfrm>
            <a:off x="9843100" y="4746623"/>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 name="Rectangle 175"/>
          <p:cNvSpPr>
            <a:spLocks noChangeArrowheads="1"/>
          </p:cNvSpPr>
          <p:nvPr/>
        </p:nvSpPr>
        <p:spPr bwMode="auto">
          <a:xfrm>
            <a:off x="9377962" y="4513261"/>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1</a:t>
            </a:r>
          </a:p>
        </p:txBody>
      </p:sp>
    </p:spTree>
    <p:extLst>
      <p:ext uri="{BB962C8B-B14F-4D97-AF65-F5344CB8AC3E}">
        <p14:creationId xmlns:p14="http://schemas.microsoft.com/office/powerpoint/2010/main" val="1508662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4EAA311-F8B8-413B-ACCD-5A57951484CD}" type="slidenum">
              <a:rPr lang="en-US" smtClean="0"/>
              <a:pPr/>
              <a:t>9</a:t>
            </a:fld>
            <a:endParaRPr lang="en-US"/>
          </a:p>
        </p:txBody>
      </p:sp>
      <p:sp>
        <p:nvSpPr>
          <p:cNvPr id="3" name="Rectangle 2"/>
          <p:cNvSpPr/>
          <p:nvPr/>
        </p:nvSpPr>
        <p:spPr>
          <a:xfrm>
            <a:off x="0" y="-77895"/>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t>Data Structures for Adjacency </a:t>
            </a:r>
            <a:r>
              <a:rPr lang="en-US" altLang="zh-TW" sz="3200" dirty="0" smtClean="0"/>
              <a:t>Lists (Linked list)</a:t>
            </a:r>
            <a:endParaRPr lang="en-US" altLang="zh-TW" sz="3200" dirty="0"/>
          </a:p>
        </p:txBody>
      </p:sp>
      <p:sp>
        <p:nvSpPr>
          <p:cNvPr id="4" name="Rectangle 3"/>
          <p:cNvSpPr>
            <a:spLocks noChangeArrowheads="1"/>
          </p:cNvSpPr>
          <p:nvPr/>
        </p:nvSpPr>
        <p:spPr bwMode="auto">
          <a:xfrm>
            <a:off x="0" y="856266"/>
            <a:ext cx="696064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charset="-120"/>
              </a:defRPr>
            </a:lvl1pPr>
            <a:lvl2pPr marL="742950" indent="-285750" algn="l">
              <a:spcBef>
                <a:spcPct val="20000"/>
              </a:spcBef>
              <a:buChar char="–"/>
              <a:defRPr kumimoji="1" sz="2800">
                <a:solidFill>
                  <a:schemeClr val="tx1"/>
                </a:solidFill>
                <a:latin typeface="Times New Roman" panose="02020603050405020304" pitchFamily="18" charset="0"/>
                <a:ea typeface="新細明體" charset="-120"/>
              </a:defRPr>
            </a:lvl2pPr>
            <a:lvl3pPr marL="1143000" indent="-228600" algn="l">
              <a:spcBef>
                <a:spcPct val="20000"/>
              </a:spcBef>
              <a:buChar char="•"/>
              <a:defRPr kumimoji="1" sz="2400">
                <a:solidFill>
                  <a:schemeClr val="tx1"/>
                </a:solidFill>
                <a:latin typeface="Times New Roman" panose="02020603050405020304" pitchFamily="18" charset="0"/>
                <a:ea typeface="新細明體" charset="-120"/>
              </a:defRPr>
            </a:lvl3pPr>
            <a:lvl4pPr marL="1600200" indent="-228600" algn="l">
              <a:spcBef>
                <a:spcPct val="20000"/>
              </a:spcBef>
              <a:buChar char="–"/>
              <a:defRPr kumimoji="1" sz="2000">
                <a:solidFill>
                  <a:schemeClr val="tx1"/>
                </a:solidFill>
                <a:latin typeface="Times New Roman" panose="02020603050405020304" pitchFamily="18" charset="0"/>
                <a:ea typeface="新細明體" charset="-120"/>
              </a:defRPr>
            </a:lvl4pPr>
            <a:lvl5pPr marL="2057400" indent="-228600" algn="l">
              <a:spcBef>
                <a:spcPct val="20000"/>
              </a:spcBef>
              <a:buChar char="»"/>
              <a:defRPr kumimoji="1" sz="2000">
                <a:solidFill>
                  <a:schemeClr val="tx1"/>
                </a:solidFill>
                <a:latin typeface="Times New Roman" panose="02020603050405020304" pitchFamily="18" charset="0"/>
                <a:ea typeface="新細明體" charset="-120"/>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新細明體" charset="-120"/>
              </a:defRPr>
            </a:lvl9pPr>
          </a:lstStyle>
          <a:p>
            <a:pPr>
              <a:lnSpc>
                <a:spcPct val="90000"/>
              </a:lnSpc>
              <a:buFont typeface="Monotype Sorts" pitchFamily="2" charset="2"/>
              <a:buNone/>
            </a:pPr>
            <a:r>
              <a:rPr lang="en-US" altLang="zh-TW" sz="2800" b="1" dirty="0">
                <a:latin typeface="Courier New" panose="02070309020205020404" pitchFamily="49" charset="0"/>
              </a:rPr>
              <a:t>#define MAX_VERTICES 50</a:t>
            </a:r>
          </a:p>
          <a:p>
            <a:pPr>
              <a:lnSpc>
                <a:spcPct val="90000"/>
              </a:lnSpc>
              <a:buFont typeface="Monotype Sorts" pitchFamily="2" charset="2"/>
              <a:buNone/>
            </a:pPr>
            <a:r>
              <a:rPr lang="en-US" altLang="zh-TW" sz="2800" b="1" dirty="0" err="1" smtClean="0">
                <a:latin typeface="Courier New" panose="02070309020205020404" pitchFamily="49" charset="0"/>
              </a:rPr>
              <a:t>struct</a:t>
            </a:r>
            <a:r>
              <a:rPr lang="en-US" altLang="zh-TW" sz="2800" b="1" dirty="0" smtClean="0">
                <a:latin typeface="Courier New" panose="02070309020205020404" pitchFamily="49" charset="0"/>
              </a:rPr>
              <a:t> </a:t>
            </a:r>
            <a:r>
              <a:rPr lang="en-US" altLang="zh-TW" sz="2800" b="1" dirty="0">
                <a:latin typeface="Courier New" panose="02070309020205020404" pitchFamily="49" charset="0"/>
              </a:rPr>
              <a:t>node {</a:t>
            </a:r>
          </a:p>
          <a:p>
            <a:pPr>
              <a:lnSpc>
                <a:spcPct val="90000"/>
              </a:lnSpc>
              <a:buFont typeface="Monotype Sorts" pitchFamily="2" charset="2"/>
              <a:buNone/>
            </a:pPr>
            <a:r>
              <a:rPr lang="en-US" altLang="zh-TW" sz="2800" b="1" dirty="0">
                <a:latin typeface="Courier New" panose="02070309020205020404" pitchFamily="49" charset="0"/>
              </a:rPr>
              <a:t>    </a:t>
            </a:r>
            <a:r>
              <a:rPr lang="en-US" altLang="zh-TW" sz="2800" b="1" dirty="0" err="1">
                <a:latin typeface="Courier New" panose="02070309020205020404" pitchFamily="49" charset="0"/>
              </a:rPr>
              <a:t>int</a:t>
            </a:r>
            <a:r>
              <a:rPr lang="en-US" altLang="zh-TW" sz="2800" b="1" dirty="0">
                <a:latin typeface="Courier New" panose="02070309020205020404" pitchFamily="49" charset="0"/>
              </a:rPr>
              <a:t> vertex;</a:t>
            </a:r>
          </a:p>
          <a:p>
            <a:pPr>
              <a:lnSpc>
                <a:spcPct val="90000"/>
              </a:lnSpc>
              <a:buFont typeface="Monotype Sorts" pitchFamily="2" charset="2"/>
              <a:buNone/>
            </a:pPr>
            <a:r>
              <a:rPr lang="en-US" altLang="zh-TW" sz="2800" b="1" dirty="0">
                <a:latin typeface="Courier New" panose="02070309020205020404" pitchFamily="49" charset="0"/>
              </a:rPr>
              <a:t>    </a:t>
            </a:r>
            <a:r>
              <a:rPr lang="en-US" altLang="zh-TW" sz="2800" b="1" dirty="0" err="1">
                <a:latin typeface="Courier New" panose="02070309020205020404" pitchFamily="49" charset="0"/>
              </a:rPr>
              <a:t>struct</a:t>
            </a:r>
            <a:r>
              <a:rPr lang="en-US" altLang="zh-TW" sz="2800" b="1" dirty="0">
                <a:latin typeface="Courier New" panose="02070309020205020404" pitchFamily="49" charset="0"/>
              </a:rPr>
              <a:t> node *link;</a:t>
            </a:r>
          </a:p>
          <a:p>
            <a:pPr>
              <a:lnSpc>
                <a:spcPct val="90000"/>
              </a:lnSpc>
              <a:buFont typeface="Monotype Sorts" pitchFamily="2" charset="2"/>
              <a:buNone/>
            </a:pPr>
            <a:r>
              <a:rPr lang="en-US" altLang="zh-TW" sz="2800" b="1" dirty="0">
                <a:latin typeface="Courier New" panose="02070309020205020404" pitchFamily="49" charset="0"/>
              </a:rPr>
              <a:t>};</a:t>
            </a:r>
          </a:p>
          <a:p>
            <a:pPr>
              <a:lnSpc>
                <a:spcPct val="90000"/>
              </a:lnSpc>
              <a:buFont typeface="Monotype Sorts" pitchFamily="2" charset="2"/>
              <a:buNone/>
            </a:pPr>
            <a:r>
              <a:rPr lang="en-US" altLang="zh-TW" sz="2800" b="1" dirty="0" err="1" smtClean="0">
                <a:latin typeface="Courier New" panose="02070309020205020404" pitchFamily="49" charset="0"/>
              </a:rPr>
              <a:t>Struct</a:t>
            </a:r>
            <a:r>
              <a:rPr lang="en-US" altLang="zh-TW" sz="2800" b="1" dirty="0" smtClean="0">
                <a:latin typeface="Courier New" panose="02070309020205020404" pitchFamily="49" charset="0"/>
              </a:rPr>
              <a:t> node graph[MAX_VERTICES</a:t>
            </a:r>
            <a:r>
              <a:rPr lang="en-US" altLang="zh-TW" sz="2800" b="1" dirty="0">
                <a:latin typeface="Courier New" panose="02070309020205020404" pitchFamily="49" charset="0"/>
              </a:rPr>
              <a:t>];</a:t>
            </a:r>
          </a:p>
          <a:p>
            <a:pPr>
              <a:lnSpc>
                <a:spcPct val="90000"/>
              </a:lnSpc>
              <a:buFont typeface="Monotype Sorts" pitchFamily="2" charset="2"/>
              <a:buNone/>
            </a:pPr>
            <a:r>
              <a:rPr lang="en-US" altLang="zh-TW" sz="2800" b="1" dirty="0" err="1">
                <a:latin typeface="Courier New" panose="02070309020205020404" pitchFamily="49" charset="0"/>
              </a:rPr>
              <a:t>int</a:t>
            </a:r>
            <a:r>
              <a:rPr lang="en-US" altLang="zh-TW" sz="2800" b="1" dirty="0">
                <a:latin typeface="Courier New" panose="02070309020205020404" pitchFamily="49" charset="0"/>
              </a:rPr>
              <a:t> n=0; /* vertices currently in use */</a:t>
            </a:r>
          </a:p>
        </p:txBody>
      </p:sp>
      <p:sp>
        <p:nvSpPr>
          <p:cNvPr id="5" name="Rectangle 77"/>
          <p:cNvSpPr>
            <a:spLocks noChangeArrowheads="1"/>
          </p:cNvSpPr>
          <p:nvPr/>
        </p:nvSpPr>
        <p:spPr bwMode="auto">
          <a:xfrm>
            <a:off x="8025060" y="1510625"/>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 name="Group 78"/>
          <p:cNvGrpSpPr>
            <a:grpSpLocks/>
          </p:cNvGrpSpPr>
          <p:nvPr/>
        </p:nvGrpSpPr>
        <p:grpSpPr bwMode="auto">
          <a:xfrm>
            <a:off x="8787060" y="1510625"/>
            <a:ext cx="700088" cy="327025"/>
            <a:chOff x="3827" y="1282"/>
            <a:chExt cx="441" cy="206"/>
          </a:xfrm>
        </p:grpSpPr>
        <p:sp>
          <p:nvSpPr>
            <p:cNvPr id="7" name="Rectangle 79"/>
            <p:cNvSpPr>
              <a:spLocks noChangeArrowheads="1"/>
            </p:cNvSpPr>
            <p:nvPr/>
          </p:nvSpPr>
          <p:spPr bwMode="auto">
            <a:xfrm>
              <a:off x="3827"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Line 80"/>
            <p:cNvSpPr>
              <a:spLocks noChangeShapeType="1"/>
            </p:cNvSpPr>
            <p:nvPr/>
          </p:nvSpPr>
          <p:spPr bwMode="auto">
            <a:xfrm>
              <a:off x="4080"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9" name="Group 81"/>
          <p:cNvGrpSpPr>
            <a:grpSpLocks/>
          </p:cNvGrpSpPr>
          <p:nvPr/>
        </p:nvGrpSpPr>
        <p:grpSpPr bwMode="auto">
          <a:xfrm>
            <a:off x="9853860" y="1510625"/>
            <a:ext cx="700088" cy="327025"/>
            <a:chOff x="4499" y="1282"/>
            <a:chExt cx="441" cy="206"/>
          </a:xfrm>
        </p:grpSpPr>
        <p:sp>
          <p:nvSpPr>
            <p:cNvPr id="10" name="Rectangle 82"/>
            <p:cNvSpPr>
              <a:spLocks noChangeArrowheads="1"/>
            </p:cNvSpPr>
            <p:nvPr/>
          </p:nvSpPr>
          <p:spPr bwMode="auto">
            <a:xfrm>
              <a:off x="4499" y="128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Line 83"/>
            <p:cNvSpPr>
              <a:spLocks noChangeShapeType="1"/>
            </p:cNvSpPr>
            <p:nvPr/>
          </p:nvSpPr>
          <p:spPr bwMode="auto">
            <a:xfrm>
              <a:off x="4752" y="129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 name="Line 84"/>
          <p:cNvSpPr>
            <a:spLocks noChangeShapeType="1"/>
          </p:cNvSpPr>
          <p:nvPr/>
        </p:nvSpPr>
        <p:spPr bwMode="auto">
          <a:xfrm>
            <a:off x="8274298" y="16852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85"/>
          <p:cNvSpPr>
            <a:spLocks noChangeShapeType="1"/>
          </p:cNvSpPr>
          <p:nvPr/>
        </p:nvSpPr>
        <p:spPr bwMode="auto">
          <a:xfrm>
            <a:off x="9264898" y="16852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Line 86"/>
          <p:cNvSpPr>
            <a:spLocks noChangeShapeType="1"/>
          </p:cNvSpPr>
          <p:nvPr/>
        </p:nvSpPr>
        <p:spPr bwMode="auto">
          <a:xfrm>
            <a:off x="10255498" y="153285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87"/>
          <p:cNvSpPr>
            <a:spLocks noChangeArrowheads="1"/>
          </p:cNvSpPr>
          <p:nvPr/>
        </p:nvSpPr>
        <p:spPr bwMode="auto">
          <a:xfrm>
            <a:off x="8025060" y="1967825"/>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6" name="Group 88"/>
          <p:cNvGrpSpPr>
            <a:grpSpLocks/>
          </p:cNvGrpSpPr>
          <p:nvPr/>
        </p:nvGrpSpPr>
        <p:grpSpPr bwMode="auto">
          <a:xfrm>
            <a:off x="8787060" y="1967825"/>
            <a:ext cx="700088" cy="327025"/>
            <a:chOff x="3827" y="1570"/>
            <a:chExt cx="441" cy="206"/>
          </a:xfrm>
        </p:grpSpPr>
        <p:sp>
          <p:nvSpPr>
            <p:cNvPr id="17" name="Rectangle 89"/>
            <p:cNvSpPr>
              <a:spLocks noChangeArrowheads="1"/>
            </p:cNvSpPr>
            <p:nvPr/>
          </p:nvSpPr>
          <p:spPr bwMode="auto">
            <a:xfrm>
              <a:off x="3827"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90"/>
            <p:cNvSpPr>
              <a:spLocks noChangeShapeType="1"/>
            </p:cNvSpPr>
            <p:nvPr/>
          </p:nvSpPr>
          <p:spPr bwMode="auto">
            <a:xfrm>
              <a:off x="4080"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 name="Group 91"/>
          <p:cNvGrpSpPr>
            <a:grpSpLocks/>
          </p:cNvGrpSpPr>
          <p:nvPr/>
        </p:nvGrpSpPr>
        <p:grpSpPr bwMode="auto">
          <a:xfrm>
            <a:off x="9853860" y="1967825"/>
            <a:ext cx="700088" cy="327025"/>
            <a:chOff x="4499" y="1570"/>
            <a:chExt cx="441" cy="206"/>
          </a:xfrm>
        </p:grpSpPr>
        <p:sp>
          <p:nvSpPr>
            <p:cNvPr id="20" name="Rectangle 92"/>
            <p:cNvSpPr>
              <a:spLocks noChangeArrowheads="1"/>
            </p:cNvSpPr>
            <p:nvPr/>
          </p:nvSpPr>
          <p:spPr bwMode="auto">
            <a:xfrm>
              <a:off x="4499"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93"/>
            <p:cNvSpPr>
              <a:spLocks noChangeShapeType="1"/>
            </p:cNvSpPr>
            <p:nvPr/>
          </p:nvSpPr>
          <p:spPr bwMode="auto">
            <a:xfrm>
              <a:off x="4752"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2" name="Line 94"/>
          <p:cNvSpPr>
            <a:spLocks noChangeShapeType="1"/>
          </p:cNvSpPr>
          <p:nvPr/>
        </p:nvSpPr>
        <p:spPr bwMode="auto">
          <a:xfrm>
            <a:off x="8274298" y="21424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95"/>
          <p:cNvSpPr>
            <a:spLocks noChangeShapeType="1"/>
          </p:cNvSpPr>
          <p:nvPr/>
        </p:nvSpPr>
        <p:spPr bwMode="auto">
          <a:xfrm>
            <a:off x="9264898" y="21424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Rectangle 97"/>
          <p:cNvSpPr>
            <a:spLocks noChangeArrowheads="1"/>
          </p:cNvSpPr>
          <p:nvPr/>
        </p:nvSpPr>
        <p:spPr bwMode="auto">
          <a:xfrm>
            <a:off x="8025060" y="2425025"/>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5" name="Group 98"/>
          <p:cNvGrpSpPr>
            <a:grpSpLocks/>
          </p:cNvGrpSpPr>
          <p:nvPr/>
        </p:nvGrpSpPr>
        <p:grpSpPr bwMode="auto">
          <a:xfrm>
            <a:off x="8787060" y="2425025"/>
            <a:ext cx="700088" cy="327025"/>
            <a:chOff x="3827" y="1858"/>
            <a:chExt cx="441" cy="206"/>
          </a:xfrm>
        </p:grpSpPr>
        <p:sp>
          <p:nvSpPr>
            <p:cNvPr id="26" name="Rectangle 99"/>
            <p:cNvSpPr>
              <a:spLocks noChangeArrowheads="1"/>
            </p:cNvSpPr>
            <p:nvPr/>
          </p:nvSpPr>
          <p:spPr bwMode="auto">
            <a:xfrm>
              <a:off x="3827"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100"/>
            <p:cNvSpPr>
              <a:spLocks noChangeShapeType="1"/>
            </p:cNvSpPr>
            <p:nvPr/>
          </p:nvSpPr>
          <p:spPr bwMode="auto">
            <a:xfrm>
              <a:off x="4080"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8" name="Group 101"/>
          <p:cNvGrpSpPr>
            <a:grpSpLocks/>
          </p:cNvGrpSpPr>
          <p:nvPr/>
        </p:nvGrpSpPr>
        <p:grpSpPr bwMode="auto">
          <a:xfrm>
            <a:off x="9853860" y="2425025"/>
            <a:ext cx="700088" cy="327025"/>
            <a:chOff x="4499" y="1858"/>
            <a:chExt cx="441" cy="206"/>
          </a:xfrm>
        </p:grpSpPr>
        <p:sp>
          <p:nvSpPr>
            <p:cNvPr id="29" name="Rectangle 102"/>
            <p:cNvSpPr>
              <a:spLocks noChangeArrowheads="1"/>
            </p:cNvSpPr>
            <p:nvPr/>
          </p:nvSpPr>
          <p:spPr bwMode="auto">
            <a:xfrm>
              <a:off x="4499" y="185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103"/>
            <p:cNvSpPr>
              <a:spLocks noChangeShapeType="1"/>
            </p:cNvSpPr>
            <p:nvPr/>
          </p:nvSpPr>
          <p:spPr bwMode="auto">
            <a:xfrm>
              <a:off x="4752" y="187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1" name="Line 104"/>
          <p:cNvSpPr>
            <a:spLocks noChangeShapeType="1"/>
          </p:cNvSpPr>
          <p:nvPr/>
        </p:nvSpPr>
        <p:spPr bwMode="auto">
          <a:xfrm>
            <a:off x="8274298" y="25996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105"/>
          <p:cNvSpPr>
            <a:spLocks noChangeShapeType="1"/>
          </p:cNvSpPr>
          <p:nvPr/>
        </p:nvSpPr>
        <p:spPr bwMode="auto">
          <a:xfrm>
            <a:off x="9264898" y="25996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106"/>
          <p:cNvSpPr>
            <a:spLocks noChangeShapeType="1"/>
          </p:cNvSpPr>
          <p:nvPr/>
        </p:nvSpPr>
        <p:spPr bwMode="auto">
          <a:xfrm>
            <a:off x="10255498" y="244725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Rectangle 107"/>
          <p:cNvSpPr>
            <a:spLocks noChangeArrowheads="1"/>
          </p:cNvSpPr>
          <p:nvPr/>
        </p:nvSpPr>
        <p:spPr bwMode="auto">
          <a:xfrm>
            <a:off x="8025060" y="2882225"/>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35" name="Group 108"/>
          <p:cNvGrpSpPr>
            <a:grpSpLocks/>
          </p:cNvGrpSpPr>
          <p:nvPr/>
        </p:nvGrpSpPr>
        <p:grpSpPr bwMode="auto">
          <a:xfrm>
            <a:off x="8787060" y="2882225"/>
            <a:ext cx="700088" cy="327025"/>
            <a:chOff x="3827" y="2146"/>
            <a:chExt cx="441" cy="206"/>
          </a:xfrm>
        </p:grpSpPr>
        <p:sp>
          <p:nvSpPr>
            <p:cNvPr id="36" name="Rectangle 109"/>
            <p:cNvSpPr>
              <a:spLocks noChangeArrowheads="1"/>
            </p:cNvSpPr>
            <p:nvPr/>
          </p:nvSpPr>
          <p:spPr bwMode="auto">
            <a:xfrm>
              <a:off x="3827"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110"/>
            <p:cNvSpPr>
              <a:spLocks noChangeShapeType="1"/>
            </p:cNvSpPr>
            <p:nvPr/>
          </p:nvSpPr>
          <p:spPr bwMode="auto">
            <a:xfrm>
              <a:off x="4080"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8" name="Group 111"/>
          <p:cNvGrpSpPr>
            <a:grpSpLocks/>
          </p:cNvGrpSpPr>
          <p:nvPr/>
        </p:nvGrpSpPr>
        <p:grpSpPr bwMode="auto">
          <a:xfrm>
            <a:off x="9853860" y="2882225"/>
            <a:ext cx="700088" cy="327025"/>
            <a:chOff x="4499" y="2146"/>
            <a:chExt cx="441" cy="206"/>
          </a:xfrm>
        </p:grpSpPr>
        <p:sp>
          <p:nvSpPr>
            <p:cNvPr id="39" name="Rectangle 112"/>
            <p:cNvSpPr>
              <a:spLocks noChangeArrowheads="1"/>
            </p:cNvSpPr>
            <p:nvPr/>
          </p:nvSpPr>
          <p:spPr bwMode="auto">
            <a:xfrm>
              <a:off x="4499"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113"/>
            <p:cNvSpPr>
              <a:spLocks noChangeShapeType="1"/>
            </p:cNvSpPr>
            <p:nvPr/>
          </p:nvSpPr>
          <p:spPr bwMode="auto">
            <a:xfrm>
              <a:off x="4752"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1" name="Line 114"/>
          <p:cNvSpPr>
            <a:spLocks noChangeShapeType="1"/>
          </p:cNvSpPr>
          <p:nvPr/>
        </p:nvSpPr>
        <p:spPr bwMode="auto">
          <a:xfrm>
            <a:off x="8274298" y="30568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115"/>
          <p:cNvSpPr>
            <a:spLocks noChangeShapeType="1"/>
          </p:cNvSpPr>
          <p:nvPr/>
        </p:nvSpPr>
        <p:spPr bwMode="auto">
          <a:xfrm>
            <a:off x="9264898" y="30568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116"/>
          <p:cNvSpPr>
            <a:spLocks noChangeShapeType="1"/>
          </p:cNvSpPr>
          <p:nvPr/>
        </p:nvSpPr>
        <p:spPr bwMode="auto">
          <a:xfrm>
            <a:off x="10255498" y="290445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117"/>
          <p:cNvSpPr>
            <a:spLocks noChangeArrowheads="1"/>
          </p:cNvSpPr>
          <p:nvPr/>
        </p:nvSpPr>
        <p:spPr bwMode="auto">
          <a:xfrm>
            <a:off x="8025060" y="3339425"/>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5" name="Group 118"/>
          <p:cNvGrpSpPr>
            <a:grpSpLocks/>
          </p:cNvGrpSpPr>
          <p:nvPr/>
        </p:nvGrpSpPr>
        <p:grpSpPr bwMode="auto">
          <a:xfrm>
            <a:off x="8787060" y="3339425"/>
            <a:ext cx="700088" cy="327025"/>
            <a:chOff x="3827" y="2434"/>
            <a:chExt cx="441" cy="206"/>
          </a:xfrm>
        </p:grpSpPr>
        <p:sp>
          <p:nvSpPr>
            <p:cNvPr id="46" name="Rectangle 119"/>
            <p:cNvSpPr>
              <a:spLocks noChangeArrowheads="1"/>
            </p:cNvSpPr>
            <p:nvPr/>
          </p:nvSpPr>
          <p:spPr bwMode="auto">
            <a:xfrm>
              <a:off x="3827" y="2434"/>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Line 120"/>
            <p:cNvSpPr>
              <a:spLocks noChangeShapeType="1"/>
            </p:cNvSpPr>
            <p:nvPr/>
          </p:nvSpPr>
          <p:spPr bwMode="auto">
            <a:xfrm>
              <a:off x="4080" y="244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48" name="Line 121"/>
          <p:cNvSpPr>
            <a:spLocks noChangeShapeType="1"/>
          </p:cNvSpPr>
          <p:nvPr/>
        </p:nvSpPr>
        <p:spPr bwMode="auto">
          <a:xfrm>
            <a:off x="8274298" y="35140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Line 122"/>
          <p:cNvSpPr>
            <a:spLocks noChangeShapeType="1"/>
          </p:cNvSpPr>
          <p:nvPr/>
        </p:nvSpPr>
        <p:spPr bwMode="auto">
          <a:xfrm>
            <a:off x="9188698" y="336165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Rectangle 123"/>
          <p:cNvSpPr>
            <a:spLocks noChangeArrowheads="1"/>
          </p:cNvSpPr>
          <p:nvPr/>
        </p:nvSpPr>
        <p:spPr bwMode="auto">
          <a:xfrm>
            <a:off x="8025060" y="3796625"/>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1" name="Group 124"/>
          <p:cNvGrpSpPr>
            <a:grpSpLocks/>
          </p:cNvGrpSpPr>
          <p:nvPr/>
        </p:nvGrpSpPr>
        <p:grpSpPr bwMode="auto">
          <a:xfrm>
            <a:off x="9812179" y="3783912"/>
            <a:ext cx="700088" cy="327025"/>
            <a:chOff x="3827" y="2722"/>
            <a:chExt cx="441" cy="206"/>
          </a:xfrm>
        </p:grpSpPr>
        <p:sp>
          <p:nvSpPr>
            <p:cNvPr id="52" name="Rectangle 125"/>
            <p:cNvSpPr>
              <a:spLocks noChangeArrowheads="1"/>
            </p:cNvSpPr>
            <p:nvPr/>
          </p:nvSpPr>
          <p:spPr bwMode="auto">
            <a:xfrm>
              <a:off x="3827" y="272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Line 126"/>
            <p:cNvSpPr>
              <a:spLocks noChangeShapeType="1"/>
            </p:cNvSpPr>
            <p:nvPr/>
          </p:nvSpPr>
          <p:spPr bwMode="auto">
            <a:xfrm>
              <a:off x="4080" y="273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4" name="Group 127"/>
          <p:cNvGrpSpPr>
            <a:grpSpLocks/>
          </p:cNvGrpSpPr>
          <p:nvPr/>
        </p:nvGrpSpPr>
        <p:grpSpPr bwMode="auto">
          <a:xfrm>
            <a:off x="10878979" y="3783912"/>
            <a:ext cx="700088" cy="327025"/>
            <a:chOff x="4499" y="2722"/>
            <a:chExt cx="441" cy="206"/>
          </a:xfrm>
        </p:grpSpPr>
        <p:sp>
          <p:nvSpPr>
            <p:cNvPr id="55" name="Rectangle 128"/>
            <p:cNvSpPr>
              <a:spLocks noChangeArrowheads="1"/>
            </p:cNvSpPr>
            <p:nvPr/>
          </p:nvSpPr>
          <p:spPr bwMode="auto">
            <a:xfrm>
              <a:off x="4499" y="2722"/>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Line 129"/>
            <p:cNvSpPr>
              <a:spLocks noChangeShapeType="1"/>
            </p:cNvSpPr>
            <p:nvPr/>
          </p:nvSpPr>
          <p:spPr bwMode="auto">
            <a:xfrm>
              <a:off x="4752" y="2736"/>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7" name="Line 130"/>
          <p:cNvSpPr>
            <a:spLocks noChangeShapeType="1"/>
          </p:cNvSpPr>
          <p:nvPr/>
        </p:nvSpPr>
        <p:spPr bwMode="auto">
          <a:xfrm>
            <a:off x="8274298" y="39712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Line 131"/>
          <p:cNvSpPr>
            <a:spLocks noChangeShapeType="1"/>
          </p:cNvSpPr>
          <p:nvPr/>
        </p:nvSpPr>
        <p:spPr bwMode="auto">
          <a:xfrm>
            <a:off x="10290017" y="3958537"/>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Line 132"/>
          <p:cNvSpPr>
            <a:spLocks noChangeShapeType="1"/>
          </p:cNvSpPr>
          <p:nvPr/>
        </p:nvSpPr>
        <p:spPr bwMode="auto">
          <a:xfrm>
            <a:off x="11280617" y="3806137"/>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Rectangle 133"/>
          <p:cNvSpPr>
            <a:spLocks noChangeArrowheads="1"/>
          </p:cNvSpPr>
          <p:nvPr/>
        </p:nvSpPr>
        <p:spPr bwMode="auto">
          <a:xfrm>
            <a:off x="8025060" y="4253825"/>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1" name="Group 134"/>
          <p:cNvGrpSpPr>
            <a:grpSpLocks/>
          </p:cNvGrpSpPr>
          <p:nvPr/>
        </p:nvGrpSpPr>
        <p:grpSpPr bwMode="auto">
          <a:xfrm>
            <a:off x="8787060" y="4253825"/>
            <a:ext cx="700088" cy="327025"/>
            <a:chOff x="3827" y="3010"/>
            <a:chExt cx="441" cy="206"/>
          </a:xfrm>
        </p:grpSpPr>
        <p:sp>
          <p:nvSpPr>
            <p:cNvPr id="62" name="Rectangle 135"/>
            <p:cNvSpPr>
              <a:spLocks noChangeArrowheads="1"/>
            </p:cNvSpPr>
            <p:nvPr/>
          </p:nvSpPr>
          <p:spPr bwMode="auto">
            <a:xfrm>
              <a:off x="3827" y="301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Line 136"/>
            <p:cNvSpPr>
              <a:spLocks noChangeShapeType="1"/>
            </p:cNvSpPr>
            <p:nvPr/>
          </p:nvSpPr>
          <p:spPr bwMode="auto">
            <a:xfrm>
              <a:off x="4080" y="302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4" name="Group 137"/>
          <p:cNvGrpSpPr>
            <a:grpSpLocks/>
          </p:cNvGrpSpPr>
          <p:nvPr/>
        </p:nvGrpSpPr>
        <p:grpSpPr bwMode="auto">
          <a:xfrm>
            <a:off x="9853860" y="4253825"/>
            <a:ext cx="700088" cy="327025"/>
            <a:chOff x="4499" y="3010"/>
            <a:chExt cx="441" cy="206"/>
          </a:xfrm>
        </p:grpSpPr>
        <p:sp>
          <p:nvSpPr>
            <p:cNvPr id="65" name="Rectangle 138"/>
            <p:cNvSpPr>
              <a:spLocks noChangeArrowheads="1"/>
            </p:cNvSpPr>
            <p:nvPr/>
          </p:nvSpPr>
          <p:spPr bwMode="auto">
            <a:xfrm>
              <a:off x="4499" y="301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Line 139"/>
            <p:cNvSpPr>
              <a:spLocks noChangeShapeType="1"/>
            </p:cNvSpPr>
            <p:nvPr/>
          </p:nvSpPr>
          <p:spPr bwMode="auto">
            <a:xfrm>
              <a:off x="4752" y="302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7" name="Line 140"/>
          <p:cNvSpPr>
            <a:spLocks noChangeShapeType="1"/>
          </p:cNvSpPr>
          <p:nvPr/>
        </p:nvSpPr>
        <p:spPr bwMode="auto">
          <a:xfrm>
            <a:off x="8274298" y="44284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Line 141"/>
          <p:cNvSpPr>
            <a:spLocks noChangeShapeType="1"/>
          </p:cNvSpPr>
          <p:nvPr/>
        </p:nvSpPr>
        <p:spPr bwMode="auto">
          <a:xfrm>
            <a:off x="9264898" y="44284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Line 142"/>
          <p:cNvSpPr>
            <a:spLocks noChangeShapeType="1"/>
          </p:cNvSpPr>
          <p:nvPr/>
        </p:nvSpPr>
        <p:spPr bwMode="auto">
          <a:xfrm>
            <a:off x="10255498" y="427605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Rectangle 143"/>
          <p:cNvSpPr>
            <a:spLocks noChangeArrowheads="1"/>
          </p:cNvSpPr>
          <p:nvPr/>
        </p:nvSpPr>
        <p:spPr bwMode="auto">
          <a:xfrm>
            <a:off x="8025060" y="4711025"/>
            <a:ext cx="471488" cy="320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71" name="Group 144"/>
          <p:cNvGrpSpPr>
            <a:grpSpLocks/>
          </p:cNvGrpSpPr>
          <p:nvPr/>
        </p:nvGrpSpPr>
        <p:grpSpPr bwMode="auto">
          <a:xfrm>
            <a:off x="8787060" y="4711025"/>
            <a:ext cx="700088" cy="327025"/>
            <a:chOff x="3827" y="3298"/>
            <a:chExt cx="441" cy="206"/>
          </a:xfrm>
        </p:grpSpPr>
        <p:sp>
          <p:nvSpPr>
            <p:cNvPr id="72" name="Rectangle 145"/>
            <p:cNvSpPr>
              <a:spLocks noChangeArrowheads="1"/>
            </p:cNvSpPr>
            <p:nvPr/>
          </p:nvSpPr>
          <p:spPr bwMode="auto">
            <a:xfrm>
              <a:off x="3827" y="3298"/>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Line 146"/>
            <p:cNvSpPr>
              <a:spLocks noChangeShapeType="1"/>
            </p:cNvSpPr>
            <p:nvPr/>
          </p:nvSpPr>
          <p:spPr bwMode="auto">
            <a:xfrm>
              <a:off x="4080" y="3312"/>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4" name="Line 147"/>
          <p:cNvSpPr>
            <a:spLocks noChangeShapeType="1"/>
          </p:cNvSpPr>
          <p:nvPr/>
        </p:nvSpPr>
        <p:spPr bwMode="auto">
          <a:xfrm>
            <a:off x="8274298" y="488565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Line 148"/>
          <p:cNvSpPr>
            <a:spLocks noChangeShapeType="1"/>
          </p:cNvSpPr>
          <p:nvPr/>
        </p:nvSpPr>
        <p:spPr bwMode="auto">
          <a:xfrm>
            <a:off x="9188698" y="473325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Rectangle 151"/>
          <p:cNvSpPr>
            <a:spLocks noChangeArrowheads="1"/>
          </p:cNvSpPr>
          <p:nvPr/>
        </p:nvSpPr>
        <p:spPr bwMode="auto">
          <a:xfrm>
            <a:off x="7496423" y="1485225"/>
            <a:ext cx="3619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105000"/>
              </a:lnSpc>
            </a:pPr>
            <a:r>
              <a:rPr lang="en-US" altLang="zh-TW" sz="2800" dirty="0">
                <a:solidFill>
                  <a:schemeClr val="tx1"/>
                </a:solidFill>
                <a:ea typeface="新細明體" charset="-120"/>
              </a:rPr>
              <a:t>0</a:t>
            </a:r>
          </a:p>
          <a:p>
            <a:pPr algn="l" eaLnBrk="0" hangingPunct="0">
              <a:lnSpc>
                <a:spcPct val="105000"/>
              </a:lnSpc>
            </a:pPr>
            <a:r>
              <a:rPr lang="en-US" altLang="zh-TW" sz="2800" dirty="0">
                <a:solidFill>
                  <a:schemeClr val="tx1"/>
                </a:solidFill>
                <a:ea typeface="新細明體" charset="-120"/>
              </a:rPr>
              <a:t>1</a:t>
            </a:r>
          </a:p>
          <a:p>
            <a:pPr algn="l" eaLnBrk="0" hangingPunct="0">
              <a:lnSpc>
                <a:spcPct val="105000"/>
              </a:lnSpc>
            </a:pPr>
            <a:r>
              <a:rPr lang="en-US" altLang="zh-TW" sz="2800" dirty="0">
                <a:solidFill>
                  <a:schemeClr val="tx1"/>
                </a:solidFill>
                <a:ea typeface="新細明體" charset="-120"/>
              </a:rPr>
              <a:t>2</a:t>
            </a:r>
          </a:p>
          <a:p>
            <a:pPr algn="l" eaLnBrk="0" hangingPunct="0">
              <a:lnSpc>
                <a:spcPct val="105000"/>
              </a:lnSpc>
            </a:pPr>
            <a:r>
              <a:rPr lang="en-US" altLang="zh-TW" sz="2800" dirty="0">
                <a:solidFill>
                  <a:schemeClr val="tx1"/>
                </a:solidFill>
                <a:ea typeface="新細明體" charset="-120"/>
              </a:rPr>
              <a:t>3</a:t>
            </a:r>
          </a:p>
          <a:p>
            <a:pPr algn="l" eaLnBrk="0" hangingPunct="0">
              <a:lnSpc>
                <a:spcPct val="105000"/>
              </a:lnSpc>
            </a:pPr>
            <a:r>
              <a:rPr lang="en-US" altLang="zh-TW" sz="2800" dirty="0">
                <a:solidFill>
                  <a:schemeClr val="tx1"/>
                </a:solidFill>
                <a:ea typeface="新細明體" charset="-120"/>
              </a:rPr>
              <a:t>4</a:t>
            </a:r>
          </a:p>
          <a:p>
            <a:pPr algn="l" eaLnBrk="0" hangingPunct="0">
              <a:lnSpc>
                <a:spcPct val="105000"/>
              </a:lnSpc>
            </a:pPr>
            <a:r>
              <a:rPr lang="en-US" altLang="zh-TW" sz="2800" dirty="0">
                <a:solidFill>
                  <a:schemeClr val="tx1"/>
                </a:solidFill>
                <a:ea typeface="新細明體" charset="-120"/>
              </a:rPr>
              <a:t>5</a:t>
            </a:r>
          </a:p>
          <a:p>
            <a:pPr algn="l" eaLnBrk="0" hangingPunct="0">
              <a:lnSpc>
                <a:spcPct val="105000"/>
              </a:lnSpc>
            </a:pPr>
            <a:r>
              <a:rPr lang="en-US" altLang="zh-TW" sz="2800" dirty="0">
                <a:solidFill>
                  <a:schemeClr val="tx1"/>
                </a:solidFill>
                <a:ea typeface="新細明體" charset="-120"/>
              </a:rPr>
              <a:t>6</a:t>
            </a:r>
          </a:p>
          <a:p>
            <a:pPr algn="l" eaLnBrk="0" hangingPunct="0">
              <a:lnSpc>
                <a:spcPct val="105000"/>
              </a:lnSpc>
            </a:pPr>
            <a:r>
              <a:rPr lang="en-US" altLang="zh-TW" sz="2800" dirty="0">
                <a:solidFill>
                  <a:schemeClr val="tx1"/>
                </a:solidFill>
                <a:ea typeface="新細明體" charset="-120"/>
              </a:rPr>
              <a:t>7</a:t>
            </a:r>
          </a:p>
        </p:txBody>
      </p:sp>
      <p:sp>
        <p:nvSpPr>
          <p:cNvPr id="77" name="Rectangle 169"/>
          <p:cNvSpPr>
            <a:spLocks noChangeArrowheads="1"/>
          </p:cNvSpPr>
          <p:nvPr/>
        </p:nvSpPr>
        <p:spPr bwMode="auto">
          <a:xfrm>
            <a:off x="8814048" y="144871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1</a:t>
            </a:r>
          </a:p>
        </p:txBody>
      </p:sp>
      <p:sp>
        <p:nvSpPr>
          <p:cNvPr id="78" name="Rectangle 170"/>
          <p:cNvSpPr>
            <a:spLocks noChangeArrowheads="1"/>
          </p:cNvSpPr>
          <p:nvPr/>
        </p:nvSpPr>
        <p:spPr bwMode="auto">
          <a:xfrm>
            <a:off x="9876085" y="1463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2</a:t>
            </a:r>
          </a:p>
        </p:txBody>
      </p:sp>
      <p:sp>
        <p:nvSpPr>
          <p:cNvPr id="79" name="Rectangle 171"/>
          <p:cNvSpPr>
            <a:spLocks noChangeArrowheads="1"/>
          </p:cNvSpPr>
          <p:nvPr/>
        </p:nvSpPr>
        <p:spPr bwMode="auto">
          <a:xfrm>
            <a:off x="8828335" y="1910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0</a:t>
            </a:r>
          </a:p>
        </p:txBody>
      </p:sp>
      <p:sp>
        <p:nvSpPr>
          <p:cNvPr id="80" name="Rectangle 172"/>
          <p:cNvSpPr>
            <a:spLocks noChangeArrowheads="1"/>
          </p:cNvSpPr>
          <p:nvPr/>
        </p:nvSpPr>
        <p:spPr bwMode="auto">
          <a:xfrm>
            <a:off x="9874498" y="19122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dirty="0">
                <a:solidFill>
                  <a:schemeClr val="tx1"/>
                </a:solidFill>
                <a:ea typeface="新細明體" charset="-120"/>
              </a:rPr>
              <a:t>3</a:t>
            </a:r>
          </a:p>
        </p:txBody>
      </p:sp>
      <p:sp>
        <p:nvSpPr>
          <p:cNvPr id="81" name="Rectangle 173"/>
          <p:cNvSpPr>
            <a:spLocks noChangeArrowheads="1"/>
          </p:cNvSpPr>
          <p:nvPr/>
        </p:nvSpPr>
        <p:spPr bwMode="auto">
          <a:xfrm>
            <a:off x="8815635" y="23726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0</a:t>
            </a:r>
          </a:p>
        </p:txBody>
      </p:sp>
      <p:sp>
        <p:nvSpPr>
          <p:cNvPr id="82" name="Rectangle 174"/>
          <p:cNvSpPr>
            <a:spLocks noChangeArrowheads="1"/>
          </p:cNvSpPr>
          <p:nvPr/>
        </p:nvSpPr>
        <p:spPr bwMode="auto">
          <a:xfrm>
            <a:off x="9861798" y="237422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3</a:t>
            </a:r>
          </a:p>
        </p:txBody>
      </p:sp>
      <p:sp>
        <p:nvSpPr>
          <p:cNvPr id="83" name="Rectangle 175"/>
          <p:cNvSpPr>
            <a:spLocks noChangeArrowheads="1"/>
          </p:cNvSpPr>
          <p:nvPr/>
        </p:nvSpPr>
        <p:spPr bwMode="auto">
          <a:xfrm>
            <a:off x="8799760" y="2823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1</a:t>
            </a:r>
          </a:p>
        </p:txBody>
      </p:sp>
      <p:sp>
        <p:nvSpPr>
          <p:cNvPr id="84" name="Rectangle 176"/>
          <p:cNvSpPr>
            <a:spLocks noChangeArrowheads="1"/>
          </p:cNvSpPr>
          <p:nvPr/>
        </p:nvSpPr>
        <p:spPr bwMode="auto">
          <a:xfrm>
            <a:off x="9888785" y="2823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2</a:t>
            </a:r>
          </a:p>
        </p:txBody>
      </p:sp>
      <p:sp>
        <p:nvSpPr>
          <p:cNvPr id="85" name="Rectangle 177"/>
          <p:cNvSpPr>
            <a:spLocks noChangeArrowheads="1"/>
          </p:cNvSpPr>
          <p:nvPr/>
        </p:nvSpPr>
        <p:spPr bwMode="auto">
          <a:xfrm>
            <a:off x="8814048" y="32854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5</a:t>
            </a:r>
          </a:p>
        </p:txBody>
      </p:sp>
      <p:sp>
        <p:nvSpPr>
          <p:cNvPr id="86" name="Rectangle 178"/>
          <p:cNvSpPr>
            <a:spLocks noChangeArrowheads="1"/>
          </p:cNvSpPr>
          <p:nvPr/>
        </p:nvSpPr>
        <p:spPr bwMode="auto">
          <a:xfrm>
            <a:off x="9826467" y="3748987"/>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4</a:t>
            </a:r>
          </a:p>
        </p:txBody>
      </p:sp>
      <p:sp>
        <p:nvSpPr>
          <p:cNvPr id="87" name="Rectangle 179"/>
          <p:cNvSpPr>
            <a:spLocks noChangeArrowheads="1"/>
          </p:cNvSpPr>
          <p:nvPr/>
        </p:nvSpPr>
        <p:spPr bwMode="auto">
          <a:xfrm>
            <a:off x="10888504" y="3722000"/>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6</a:t>
            </a:r>
          </a:p>
        </p:txBody>
      </p:sp>
      <p:sp>
        <p:nvSpPr>
          <p:cNvPr id="88" name="Rectangle 180"/>
          <p:cNvSpPr>
            <a:spLocks noChangeArrowheads="1"/>
          </p:cNvSpPr>
          <p:nvPr/>
        </p:nvSpPr>
        <p:spPr bwMode="auto">
          <a:xfrm>
            <a:off x="8815635" y="4196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5</a:t>
            </a:r>
          </a:p>
        </p:txBody>
      </p:sp>
      <p:sp>
        <p:nvSpPr>
          <p:cNvPr id="89" name="Rectangle 181"/>
          <p:cNvSpPr>
            <a:spLocks noChangeArrowheads="1"/>
          </p:cNvSpPr>
          <p:nvPr/>
        </p:nvSpPr>
        <p:spPr bwMode="auto">
          <a:xfrm>
            <a:off x="9888785" y="4196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7</a:t>
            </a:r>
          </a:p>
        </p:txBody>
      </p:sp>
      <p:sp>
        <p:nvSpPr>
          <p:cNvPr id="90" name="Rectangle 182"/>
          <p:cNvSpPr>
            <a:spLocks noChangeArrowheads="1"/>
          </p:cNvSpPr>
          <p:nvPr/>
        </p:nvSpPr>
        <p:spPr bwMode="auto">
          <a:xfrm>
            <a:off x="8810873" y="46681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6</a:t>
            </a:r>
          </a:p>
        </p:txBody>
      </p:sp>
      <p:grpSp>
        <p:nvGrpSpPr>
          <p:cNvPr id="91" name="Group 91"/>
          <p:cNvGrpSpPr>
            <a:grpSpLocks/>
          </p:cNvGrpSpPr>
          <p:nvPr/>
        </p:nvGrpSpPr>
        <p:grpSpPr bwMode="auto">
          <a:xfrm>
            <a:off x="10791280" y="1964649"/>
            <a:ext cx="700088" cy="327025"/>
            <a:chOff x="4499" y="1570"/>
            <a:chExt cx="441" cy="206"/>
          </a:xfrm>
        </p:grpSpPr>
        <p:sp>
          <p:nvSpPr>
            <p:cNvPr id="92" name="Rectangle 92"/>
            <p:cNvSpPr>
              <a:spLocks noChangeArrowheads="1"/>
            </p:cNvSpPr>
            <p:nvPr/>
          </p:nvSpPr>
          <p:spPr bwMode="auto">
            <a:xfrm>
              <a:off x="4499" y="1570"/>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Line 93"/>
            <p:cNvSpPr>
              <a:spLocks noChangeShapeType="1"/>
            </p:cNvSpPr>
            <p:nvPr/>
          </p:nvSpPr>
          <p:spPr bwMode="auto">
            <a:xfrm>
              <a:off x="4752" y="1584"/>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94" name="Line 96"/>
          <p:cNvSpPr>
            <a:spLocks noChangeShapeType="1"/>
          </p:cNvSpPr>
          <p:nvPr/>
        </p:nvSpPr>
        <p:spPr bwMode="auto">
          <a:xfrm>
            <a:off x="11207998" y="1987166"/>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Line 95"/>
          <p:cNvSpPr>
            <a:spLocks noChangeShapeType="1"/>
          </p:cNvSpPr>
          <p:nvPr/>
        </p:nvSpPr>
        <p:spPr bwMode="auto">
          <a:xfrm>
            <a:off x="10407898" y="2153563"/>
            <a:ext cx="40084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Rectangle 172"/>
          <p:cNvSpPr>
            <a:spLocks noChangeArrowheads="1"/>
          </p:cNvSpPr>
          <p:nvPr/>
        </p:nvSpPr>
        <p:spPr bwMode="auto">
          <a:xfrm>
            <a:off x="10849222" y="1879718"/>
            <a:ext cx="368691"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dirty="0" smtClean="0">
                <a:ea typeface="新細明體" charset="-120"/>
              </a:rPr>
              <a:t>5</a:t>
            </a:r>
            <a:endParaRPr lang="en-US" altLang="zh-TW" sz="2800" dirty="0">
              <a:solidFill>
                <a:schemeClr val="tx1"/>
              </a:solidFill>
              <a:ea typeface="新細明體" charset="-120"/>
            </a:endParaRPr>
          </a:p>
        </p:txBody>
      </p:sp>
      <p:grpSp>
        <p:nvGrpSpPr>
          <p:cNvPr id="97" name="Group 108"/>
          <p:cNvGrpSpPr>
            <a:grpSpLocks/>
          </p:cNvGrpSpPr>
          <p:nvPr/>
        </p:nvGrpSpPr>
        <p:grpSpPr bwMode="auto">
          <a:xfrm>
            <a:off x="8811471" y="3807736"/>
            <a:ext cx="700088" cy="327025"/>
            <a:chOff x="3827" y="2146"/>
            <a:chExt cx="441" cy="206"/>
          </a:xfrm>
        </p:grpSpPr>
        <p:sp>
          <p:nvSpPr>
            <p:cNvPr id="98" name="Rectangle 109"/>
            <p:cNvSpPr>
              <a:spLocks noChangeArrowheads="1"/>
            </p:cNvSpPr>
            <p:nvPr/>
          </p:nvSpPr>
          <p:spPr bwMode="auto">
            <a:xfrm>
              <a:off x="3827" y="2146"/>
              <a:ext cx="441" cy="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Line 110"/>
            <p:cNvSpPr>
              <a:spLocks noChangeShapeType="1"/>
            </p:cNvSpPr>
            <p:nvPr/>
          </p:nvSpPr>
          <p:spPr bwMode="auto">
            <a:xfrm>
              <a:off x="4080" y="216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00" name="Line 115"/>
          <p:cNvSpPr>
            <a:spLocks noChangeShapeType="1"/>
          </p:cNvSpPr>
          <p:nvPr/>
        </p:nvSpPr>
        <p:spPr bwMode="auto">
          <a:xfrm>
            <a:off x="9289309" y="3982361"/>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Rectangle 175"/>
          <p:cNvSpPr>
            <a:spLocks noChangeArrowheads="1"/>
          </p:cNvSpPr>
          <p:nvPr/>
        </p:nvSpPr>
        <p:spPr bwMode="auto">
          <a:xfrm>
            <a:off x="8824171" y="3748999"/>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ltLang="zh-TW" sz="2800">
                <a:solidFill>
                  <a:schemeClr val="tx1"/>
                </a:solidFill>
                <a:ea typeface="新細明體" charset="-120"/>
              </a:rPr>
              <a:t>1</a:t>
            </a:r>
          </a:p>
        </p:txBody>
      </p:sp>
    </p:spTree>
    <p:extLst>
      <p:ext uri="{BB962C8B-B14F-4D97-AF65-F5344CB8AC3E}">
        <p14:creationId xmlns:p14="http://schemas.microsoft.com/office/powerpoint/2010/main" val="1484746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60366</TotalTime>
  <Words>1170</Words>
  <Application>Microsoft Office PowerPoint</Application>
  <PresentationFormat>Widescreen</PresentationFormat>
  <Paragraphs>342</Paragraphs>
  <Slides>24</Slides>
  <Notes>0</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42" baseType="lpstr">
      <vt:lpstr>微软雅黑</vt:lpstr>
      <vt:lpstr>MS PGothic</vt:lpstr>
      <vt:lpstr>Arial</vt:lpstr>
      <vt:lpstr>Calibri</vt:lpstr>
      <vt:lpstr>Calibri Light</vt:lpstr>
      <vt:lpstr>Courier New</vt:lpstr>
      <vt:lpstr>Gill Sans Std</vt:lpstr>
      <vt:lpstr>HG Mincho Light J</vt:lpstr>
      <vt:lpstr>Monotype Sorts</vt:lpstr>
      <vt:lpstr>MS Mincho</vt:lpstr>
      <vt:lpstr>新細明體</vt:lpstr>
      <vt:lpstr>Symbol</vt:lpstr>
      <vt:lpstr>Tahoma</vt:lpstr>
      <vt:lpstr>Times New Roman</vt:lpstr>
      <vt:lpstr>Verdana</vt:lpstr>
      <vt:lpstr>Office Theme</vt:lpstr>
      <vt:lpstr>方程式</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murali krishna</cp:lastModifiedBy>
  <cp:revision>1299</cp:revision>
  <dcterms:created xsi:type="dcterms:W3CDTF">2017-05-19T08:19:07Z</dcterms:created>
  <dcterms:modified xsi:type="dcterms:W3CDTF">2019-03-27T07:27:05Z</dcterms:modified>
</cp:coreProperties>
</file>