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81" r:id="rId2"/>
    <p:sldId id="347" r:id="rId3"/>
    <p:sldId id="348" r:id="rId4"/>
    <p:sldId id="371" r:id="rId5"/>
    <p:sldId id="349" r:id="rId6"/>
    <p:sldId id="350" r:id="rId7"/>
    <p:sldId id="351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282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72" r:id="rId40"/>
    <p:sldId id="373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374" r:id="rId70"/>
    <p:sldId id="403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2" r:id="rId104"/>
    <p:sldId id="333" r:id="rId105"/>
    <p:sldId id="334" r:id="rId106"/>
    <p:sldId id="335" r:id="rId107"/>
    <p:sldId id="336" r:id="rId108"/>
    <p:sldId id="337" r:id="rId109"/>
    <p:sldId id="338" r:id="rId110"/>
    <p:sldId id="339" r:id="rId111"/>
    <p:sldId id="340" r:id="rId112"/>
    <p:sldId id="341" r:id="rId113"/>
    <p:sldId id="342" r:id="rId114"/>
    <p:sldId id="343" r:id="rId115"/>
    <p:sldId id="344" r:id="rId116"/>
    <p:sldId id="345" r:id="rId117"/>
    <p:sldId id="346" r:id="rId118"/>
    <p:sldId id="404" r:id="rId119"/>
    <p:sldId id="405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64" autoAdjust="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B3FB-C58B-4117-A022-06DBF9610DCA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7EB91-5422-49F3-B805-51CBC94F9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5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41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50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51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52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53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54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1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55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0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56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57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3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58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8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59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42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1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60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61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62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4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63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6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64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65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6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66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67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4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68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43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44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9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45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46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47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48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4/1/2019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49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64EC-FC5B-4EB5-BBBC-53502B5DAEE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4E6B-CFDE-4105-BB11-A5949D9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4384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Searching and Sorting </a:t>
            </a:r>
            <a:r>
              <a:rPr lang="en-US" sz="4800" b="1" dirty="0"/>
              <a:t>Algorithms</a:t>
            </a:r>
            <a:endParaRPr lang="en-IN" sz="4800" dirty="0"/>
          </a:p>
        </p:txBody>
      </p:sp>
      <p:sp>
        <p:nvSpPr>
          <p:cNvPr id="3" name="Rectangle 2"/>
          <p:cNvSpPr/>
          <p:nvPr/>
        </p:nvSpPr>
        <p:spPr>
          <a:xfrm>
            <a:off x="0" y="742121"/>
            <a:ext cx="9144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82881" y="1860708"/>
            <a:ext cx="896112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The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sz="2400" b="1" dirty="0" smtClean="0"/>
              <a:t>“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sz="2400" b="1" dirty="0" smtClean="0"/>
              <a:t>”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4343400"/>
            <a:ext cx="7251700" cy="457200"/>
            <a:chOff x="480" y="2832"/>
            <a:chExt cx="4568" cy="2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832"/>
              <a:ext cx="1784" cy="288"/>
              <a:chOff x="2544" y="3456"/>
              <a:chExt cx="1784" cy="288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1784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11354" y="4314652"/>
            <a:ext cx="72007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600" dirty="0">
                <a:latin typeface="Arial" charset="0"/>
                <a:ea typeface="ＭＳ Ｐゴシック" charset="0"/>
              </a:rPr>
              <a:t>1     7    9  </a:t>
            </a:r>
            <a:r>
              <a:rPr lang="en-US" sz="2600" dirty="0" smtClean="0">
                <a:latin typeface="Arial" charset="0"/>
                <a:ea typeface="ＭＳ Ｐゴシック" charset="0"/>
              </a:rPr>
              <a:t>12   </a:t>
            </a:r>
            <a:r>
              <a:rPr lang="en-US" sz="2600" dirty="0">
                <a:latin typeface="Arial" charset="0"/>
                <a:ea typeface="ＭＳ Ｐゴシック" charset="0"/>
              </a:rPr>
              <a:t>33  </a:t>
            </a:r>
            <a:r>
              <a:rPr lang="en-US" sz="2600" dirty="0" smtClean="0">
                <a:latin typeface="Arial" charset="0"/>
                <a:ea typeface="ＭＳ Ｐゴシック" charset="0"/>
              </a:rPr>
              <a:t>42  59 76   </a:t>
            </a:r>
            <a:r>
              <a:rPr lang="en-US" sz="2600" dirty="0">
                <a:latin typeface="Arial" charset="0"/>
                <a:ea typeface="ＭＳ Ｐゴシック" charset="0"/>
              </a:rPr>
              <a:t>81  84  91   </a:t>
            </a:r>
            <a:r>
              <a:rPr lang="en-US" sz="2600" dirty="0" smtClean="0">
                <a:latin typeface="Arial" charset="0"/>
                <a:ea typeface="ＭＳ Ｐゴシック" charset="0"/>
              </a:rPr>
              <a:t>92 93  </a:t>
            </a:r>
            <a:endParaRPr lang="en-US" sz="2600" dirty="0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216664" y="4226689"/>
            <a:ext cx="18477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870433" y="4226689"/>
            <a:ext cx="596667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962400" y="4114800"/>
            <a:ext cx="4032764" cy="838200"/>
            <a:chOff x="2496" y="2592"/>
            <a:chExt cx="2928" cy="52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09600" y="4191000"/>
            <a:ext cx="1524000" cy="838200"/>
            <a:chOff x="2496" y="2592"/>
            <a:chExt cx="2928" cy="528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Cloud Callout 29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2855538" y="4259742"/>
            <a:ext cx="653070" cy="695893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" name="Text Box 1073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" name="Text Box 1074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186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5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402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38D2AEAD-E280-42C5-9A50-01A70CD06494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4623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2CAB498C-6241-425E-848A-4ABC6E8407CA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2442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0B75069D-BCF2-4B05-9237-A3682E669276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7920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321C29DF-104A-43A1-A32F-EE3CEBAB84A3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" name="Text Box 107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558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27EB9715-0ADD-4F33-9BA3-E5FCA7AEADB0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6" name="Text Box 107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" name="Text Box 108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57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8621D543-7770-4C8F-B596-D48BCD652D44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" name="Text Box 1079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" name="Text Box 1080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" name="Text Box 1081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3862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563F6F3E-D041-468E-A120-9DD4F76C1497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6" name="Text Box 1079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" name="Text Box 1080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8" name="Text Box 1081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" name="Text Box 1082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630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The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sz="2400" b="1" dirty="0" smtClean="0"/>
              <a:t>“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sz="2400" b="1" dirty="0" smtClean="0"/>
              <a:t>”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4343400"/>
            <a:ext cx="7226300" cy="457200"/>
            <a:chOff x="480" y="2832"/>
            <a:chExt cx="4552" cy="2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832"/>
              <a:ext cx="1768" cy="288"/>
              <a:chOff x="2544" y="3456"/>
              <a:chExt cx="1768" cy="288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1768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62000" y="4343400"/>
            <a:ext cx="7358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1     7    9   12   33  42    59  76   81  84  91   92   93 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11902" y="4191000"/>
            <a:ext cx="621572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962400" y="4114800"/>
            <a:ext cx="3949700" cy="838200"/>
            <a:chOff x="2496" y="2592"/>
            <a:chExt cx="2928" cy="528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9600" y="4191000"/>
            <a:ext cx="1524000" cy="838200"/>
            <a:chOff x="2496" y="2592"/>
            <a:chExt cx="2928" cy="52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2209800" y="4191000"/>
            <a:ext cx="1066800" cy="838200"/>
            <a:chOff x="2496" y="2592"/>
            <a:chExt cx="2928" cy="528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2" name="Cloud Callout 31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3396153" y="4197927"/>
            <a:ext cx="653070" cy="695893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F8B8DA0B-06DE-42CB-8C5B-0B0C447A4C83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5" name="Text Box 105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5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3" name="Text Box 106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" name="Text Box 106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7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" name="Text Box 107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" name="Text Box 1072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0" name="Text Box 1073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" name="Text Box 1074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" name="Text Box 1075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" name="Text Box 1076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4" name="Text Box 1077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5" name="Text Box 1078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6" name="Text Box 1079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" name="Text Box 1080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8" name="Text Box 1081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211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FD1E2D81-2772-4F12-9F96-031A5FD74E9D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BCECE25E-0391-4931-98E8-5AD7ED90A751}" type="slidenum">
              <a:rPr lang="en-US" altLang="en-US"/>
              <a:pPr/>
              <a:t>112</a:t>
            </a:fld>
            <a:endParaRPr lang="en-US" altLang="en-US"/>
          </a:p>
        </p:txBody>
      </p:sp>
      <p:graphicFrame>
        <p:nvGraphicFramePr>
          <p:cNvPr id="3" name="Group 447"/>
          <p:cNvGraphicFramePr>
            <a:graphicFrameLocks noGrp="1"/>
          </p:cNvGraphicFramePr>
          <p:nvPr/>
        </p:nvGraphicFramePr>
        <p:xfrm>
          <a:off x="1676400" y="1370013"/>
          <a:ext cx="5791200" cy="724218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10417574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86633589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851474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7368749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17320852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1777547139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47327519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68969668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82909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7104943"/>
                  </a:ext>
                </a:extLst>
              </a:tr>
            </a:tbl>
          </a:graphicData>
        </a:graphic>
      </p:graphicFrame>
      <p:graphicFrame>
        <p:nvGraphicFramePr>
          <p:cNvPr id="4" name="Group 446"/>
          <p:cNvGraphicFramePr>
            <a:graphicFrameLocks noGrp="1"/>
          </p:cNvGraphicFramePr>
          <p:nvPr/>
        </p:nvGraphicFramePr>
        <p:xfrm>
          <a:off x="1879600" y="5884863"/>
          <a:ext cx="5791200" cy="724218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366822311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1329432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87379461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97103358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152478856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58767891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50364772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1960000638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202828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4727868"/>
                  </a:ext>
                </a:extLst>
              </a:tr>
            </a:tbl>
          </a:graphicData>
        </a:graphic>
      </p:graphicFrame>
      <p:graphicFrame>
        <p:nvGraphicFramePr>
          <p:cNvPr id="5" name="Group 445"/>
          <p:cNvGraphicFramePr>
            <a:graphicFrameLocks noGrp="1"/>
          </p:cNvGraphicFramePr>
          <p:nvPr/>
        </p:nvGraphicFramePr>
        <p:xfrm>
          <a:off x="1371600" y="2112963"/>
          <a:ext cx="2946400" cy="73533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="" xmlns:a16="http://schemas.microsoft.com/office/drawing/2014/main" val="2917659000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2606145297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122853756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340452954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218082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3259852"/>
                  </a:ext>
                </a:extLst>
              </a:tr>
            </a:tbl>
          </a:graphicData>
        </a:graphic>
      </p:graphicFrame>
      <p:graphicFrame>
        <p:nvGraphicFramePr>
          <p:cNvPr id="6" name="Group 444"/>
          <p:cNvGraphicFramePr>
            <a:graphicFrameLocks noGrp="1"/>
          </p:cNvGraphicFramePr>
          <p:nvPr/>
        </p:nvGraphicFramePr>
        <p:xfrm>
          <a:off x="4927600" y="2112963"/>
          <a:ext cx="2946400" cy="73533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="" xmlns:a16="http://schemas.microsoft.com/office/drawing/2014/main" val="471321367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290354064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254223336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3132673115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727965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2578049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/>
        </p:nvGraphicFramePr>
        <p:xfrm>
          <a:off x="1371600" y="5141913"/>
          <a:ext cx="2946400" cy="73533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="" xmlns:a16="http://schemas.microsoft.com/office/drawing/2014/main" val="3477475762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609778400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3704061492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728096399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637541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9806111"/>
                  </a:ext>
                </a:extLst>
              </a:tr>
            </a:tbl>
          </a:graphicData>
        </a:graphic>
      </p:graphicFrame>
      <p:graphicFrame>
        <p:nvGraphicFramePr>
          <p:cNvPr id="8" name="Group 442"/>
          <p:cNvGraphicFramePr>
            <a:graphicFrameLocks noGrp="1"/>
          </p:cNvGraphicFramePr>
          <p:nvPr/>
        </p:nvGraphicFramePr>
        <p:xfrm>
          <a:off x="4927600" y="5141913"/>
          <a:ext cx="2946400" cy="73533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="" xmlns:a16="http://schemas.microsoft.com/office/drawing/2014/main" val="1234390699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1683826737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2313518273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3779476759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63032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8373682"/>
                  </a:ext>
                </a:extLst>
              </a:tr>
            </a:tbl>
          </a:graphicData>
        </a:graphic>
      </p:graphicFrame>
      <p:graphicFrame>
        <p:nvGraphicFramePr>
          <p:cNvPr id="9" name="Group 441"/>
          <p:cNvGraphicFramePr>
            <a:graphicFrameLocks noGrp="1"/>
          </p:cNvGraphicFramePr>
          <p:nvPr/>
        </p:nvGraphicFramePr>
        <p:xfrm>
          <a:off x="863600" y="291306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105806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33958631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22848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1352826"/>
                  </a:ext>
                </a:extLst>
              </a:tr>
            </a:tbl>
          </a:graphicData>
        </a:graphic>
      </p:graphicFrame>
      <p:graphicFrame>
        <p:nvGraphicFramePr>
          <p:cNvPr id="10" name="Group 440"/>
          <p:cNvGraphicFramePr>
            <a:graphicFrameLocks noGrp="1"/>
          </p:cNvGraphicFramePr>
          <p:nvPr/>
        </p:nvGraphicFramePr>
        <p:xfrm>
          <a:off x="2794000" y="291306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5801195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26570952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3677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6923564"/>
                  </a:ext>
                </a:extLst>
              </a:tr>
            </a:tbl>
          </a:graphicData>
        </a:graphic>
      </p:graphicFrame>
      <p:graphicFrame>
        <p:nvGraphicFramePr>
          <p:cNvPr id="11" name="Group 439"/>
          <p:cNvGraphicFramePr>
            <a:graphicFrameLocks noGrp="1"/>
          </p:cNvGraphicFramePr>
          <p:nvPr/>
        </p:nvGraphicFramePr>
        <p:xfrm>
          <a:off x="4927600" y="291306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7156253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71709007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32568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85574487"/>
                  </a:ext>
                </a:extLst>
              </a:tr>
            </a:tbl>
          </a:graphicData>
        </a:graphic>
      </p:graphicFrame>
      <p:graphicFrame>
        <p:nvGraphicFramePr>
          <p:cNvPr id="12" name="Group 438"/>
          <p:cNvGraphicFramePr>
            <a:graphicFrameLocks noGrp="1"/>
          </p:cNvGraphicFramePr>
          <p:nvPr/>
        </p:nvGraphicFramePr>
        <p:xfrm>
          <a:off x="6858000" y="291306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15440542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69704270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63888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2045923"/>
                  </a:ext>
                </a:extLst>
              </a:tr>
            </a:tbl>
          </a:graphicData>
        </a:graphic>
      </p:graphicFrame>
      <p:graphicFrame>
        <p:nvGraphicFramePr>
          <p:cNvPr id="13" name="Group 437"/>
          <p:cNvGraphicFramePr>
            <a:graphicFrameLocks noGrp="1"/>
          </p:cNvGraphicFramePr>
          <p:nvPr/>
        </p:nvGraphicFramePr>
        <p:xfrm>
          <a:off x="863600" y="445611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2349288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97064115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016482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8799884"/>
                  </a:ext>
                </a:extLst>
              </a:tr>
            </a:tbl>
          </a:graphicData>
        </a:graphic>
      </p:graphicFrame>
      <p:graphicFrame>
        <p:nvGraphicFramePr>
          <p:cNvPr id="14" name="Group 436"/>
          <p:cNvGraphicFramePr>
            <a:graphicFrameLocks noGrp="1"/>
          </p:cNvGraphicFramePr>
          <p:nvPr/>
        </p:nvGraphicFramePr>
        <p:xfrm>
          <a:off x="2794000" y="445611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51396871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24938275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06928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33398050"/>
                  </a:ext>
                </a:extLst>
              </a:tr>
            </a:tbl>
          </a:graphicData>
        </a:graphic>
      </p:graphicFrame>
      <p:graphicFrame>
        <p:nvGraphicFramePr>
          <p:cNvPr id="15" name="Group 435"/>
          <p:cNvGraphicFramePr>
            <a:graphicFrameLocks noGrp="1"/>
          </p:cNvGraphicFramePr>
          <p:nvPr/>
        </p:nvGraphicFramePr>
        <p:xfrm>
          <a:off x="4927600" y="445611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61069362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71527534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743065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6859121"/>
                  </a:ext>
                </a:extLst>
              </a:tr>
            </a:tbl>
          </a:graphicData>
        </a:graphic>
      </p:graphicFrame>
      <p:graphicFrame>
        <p:nvGraphicFramePr>
          <p:cNvPr id="16" name="Group 434"/>
          <p:cNvGraphicFramePr>
            <a:graphicFrameLocks noGrp="1"/>
          </p:cNvGraphicFramePr>
          <p:nvPr/>
        </p:nvGraphicFramePr>
        <p:xfrm>
          <a:off x="6858000" y="4456113"/>
          <a:ext cx="1524000" cy="7242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2089762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40024044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327476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6811153"/>
                  </a:ext>
                </a:extLst>
              </a:tr>
            </a:tbl>
          </a:graphicData>
        </a:graphic>
      </p:graphicFrame>
      <p:graphicFrame>
        <p:nvGraphicFramePr>
          <p:cNvPr id="17" name="Group 433"/>
          <p:cNvGraphicFramePr>
            <a:graphicFrameLocks noGrp="1"/>
          </p:cNvGraphicFramePr>
          <p:nvPr/>
        </p:nvGraphicFramePr>
        <p:xfrm>
          <a:off x="660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4275238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013106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849960"/>
                  </a:ext>
                </a:extLst>
              </a:tr>
            </a:tbl>
          </a:graphicData>
        </a:graphic>
      </p:graphicFrame>
      <p:graphicFrame>
        <p:nvGraphicFramePr>
          <p:cNvPr id="18" name="Group 432"/>
          <p:cNvGraphicFramePr>
            <a:graphicFrameLocks noGrp="1"/>
          </p:cNvGraphicFramePr>
          <p:nvPr/>
        </p:nvGraphicFramePr>
        <p:xfrm>
          <a:off x="1676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94139999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65806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7677363"/>
                  </a:ext>
                </a:extLst>
              </a:tr>
            </a:tbl>
          </a:graphicData>
        </a:graphic>
      </p:graphicFrame>
      <p:graphicFrame>
        <p:nvGraphicFramePr>
          <p:cNvPr id="19" name="Group 431"/>
          <p:cNvGraphicFramePr>
            <a:graphicFrameLocks noGrp="1"/>
          </p:cNvGraphicFramePr>
          <p:nvPr/>
        </p:nvGraphicFramePr>
        <p:xfrm>
          <a:off x="2692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3092602817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671187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3308873"/>
                  </a:ext>
                </a:extLst>
              </a:tr>
            </a:tbl>
          </a:graphicData>
        </a:graphic>
      </p:graphicFrame>
      <p:graphicFrame>
        <p:nvGraphicFramePr>
          <p:cNvPr id="20" name="Group 430"/>
          <p:cNvGraphicFramePr>
            <a:graphicFrameLocks noGrp="1"/>
          </p:cNvGraphicFramePr>
          <p:nvPr/>
        </p:nvGraphicFramePr>
        <p:xfrm>
          <a:off x="3708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348977316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224722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1036221"/>
                  </a:ext>
                </a:extLst>
              </a:tr>
            </a:tbl>
          </a:graphicData>
        </a:graphic>
      </p:graphicFrame>
      <p:graphicFrame>
        <p:nvGraphicFramePr>
          <p:cNvPr id="21" name="Group 429"/>
          <p:cNvGraphicFramePr>
            <a:graphicFrameLocks noGrp="1"/>
          </p:cNvGraphicFramePr>
          <p:nvPr/>
        </p:nvGraphicFramePr>
        <p:xfrm>
          <a:off x="4724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315641898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455796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4960451"/>
                  </a:ext>
                </a:extLst>
              </a:tr>
            </a:tbl>
          </a:graphicData>
        </a:graphic>
      </p:graphicFrame>
      <p:graphicFrame>
        <p:nvGraphicFramePr>
          <p:cNvPr id="22" name="Group 428"/>
          <p:cNvGraphicFramePr>
            <a:graphicFrameLocks noGrp="1"/>
          </p:cNvGraphicFramePr>
          <p:nvPr/>
        </p:nvGraphicFramePr>
        <p:xfrm>
          <a:off x="5740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72792042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108218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584498"/>
                  </a:ext>
                </a:extLst>
              </a:tr>
            </a:tbl>
          </a:graphicData>
        </a:graphic>
      </p:graphicFrame>
      <p:graphicFrame>
        <p:nvGraphicFramePr>
          <p:cNvPr id="23" name="Group 427"/>
          <p:cNvGraphicFramePr>
            <a:graphicFrameLocks noGrp="1"/>
          </p:cNvGraphicFramePr>
          <p:nvPr/>
        </p:nvGraphicFramePr>
        <p:xfrm>
          <a:off x="6756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438557038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801107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5034228"/>
                  </a:ext>
                </a:extLst>
              </a:tr>
            </a:tbl>
          </a:graphicData>
        </a:graphic>
      </p:graphicFrame>
      <p:graphicFrame>
        <p:nvGraphicFramePr>
          <p:cNvPr id="24" name="Group 426"/>
          <p:cNvGraphicFramePr>
            <a:graphicFrameLocks noGrp="1"/>
          </p:cNvGraphicFramePr>
          <p:nvPr/>
        </p:nvGraphicFramePr>
        <p:xfrm>
          <a:off x="7772400" y="3713163"/>
          <a:ext cx="812800" cy="72421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442977307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767203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9290483"/>
                  </a:ext>
                </a:extLst>
              </a:tr>
            </a:tbl>
          </a:graphicData>
        </a:graphic>
      </p:graphicFrame>
      <p:sp>
        <p:nvSpPr>
          <p:cNvPr id="25" name="Rectangle 381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 smtClean="0"/>
              <a:t>Merge sort illustrated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69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/>
          <a:p>
            <a:fld id="{C28FB491-A6EB-4F99-99C1-F7409635DC19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370013"/>
            <a:ext cx="86106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sz="2800" i="1" dirty="0" smtClean="0"/>
              <a:t>merge </a:t>
            </a:r>
            <a:r>
              <a:rPr lang="en-US" altLang="en-US" sz="2800" dirty="0" smtClean="0"/>
              <a:t>operation:</a:t>
            </a:r>
          </a:p>
          <a:p>
            <a:pPr lvl="1"/>
            <a:r>
              <a:rPr lang="en-US" altLang="en-US" sz="2400" dirty="0" smtClean="0"/>
              <a:t>Given two sorted </a:t>
            </a:r>
            <a:r>
              <a:rPr lang="en-US" altLang="en-US" sz="2400" dirty="0" smtClean="0"/>
              <a:t>arrays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merge</a:t>
            </a:r>
            <a:r>
              <a:rPr lang="en-US" altLang="en-US" sz="2400" dirty="0" smtClean="0"/>
              <a:t> operation produces a sorted array with all the elements of the two </a:t>
            </a:r>
            <a:r>
              <a:rPr lang="en-US" altLang="en-US" sz="2400" dirty="0" smtClean="0"/>
              <a:t>arrays</a:t>
            </a:r>
            <a:endParaRPr lang="en-US" altLang="en-US" sz="2400" dirty="0"/>
          </a:p>
        </p:txBody>
      </p:sp>
      <p:graphicFrame>
        <p:nvGraphicFramePr>
          <p:cNvPr id="4" name="Group 61"/>
          <p:cNvGraphicFramePr>
            <a:graphicFrameLocks noGrp="1"/>
          </p:cNvGraphicFramePr>
          <p:nvPr/>
        </p:nvGraphicFramePr>
        <p:xfrm>
          <a:off x="863600" y="3255963"/>
          <a:ext cx="3556000" cy="4572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140762636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4155705774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684556029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261174189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136021405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7663489"/>
                  </a:ext>
                </a:extLst>
              </a:tr>
            </a:tbl>
          </a:graphicData>
        </a:graphic>
      </p:graphicFrame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4826000" y="3255963"/>
          <a:ext cx="3556000" cy="4572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62201288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631214526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762824368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592602882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3965999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4401563"/>
                  </a:ext>
                </a:extLst>
              </a:tr>
            </a:tbl>
          </a:graphicData>
        </a:graphic>
      </p:graphicFrame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1371600" y="4741863"/>
          <a:ext cx="6400800" cy="4572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3049522692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4282535423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1159601695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575724602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740535177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16077058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19857546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906540399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637776414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223316"/>
                  </a:ext>
                </a:extLst>
              </a:tr>
            </a:tbl>
          </a:graphicData>
        </a:graphic>
      </p:graphicFrame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304800" y="5484813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Running time of </a:t>
            </a:r>
            <a:r>
              <a:rPr lang="en-US" altLang="en-US" i="1"/>
              <a:t>merge</a:t>
            </a:r>
            <a:r>
              <a:rPr lang="en-US" altLang="en-US"/>
              <a:t>: O(</a:t>
            </a:r>
            <a:r>
              <a:rPr lang="en-US" altLang="en-US" i="1"/>
              <a:t>n</a:t>
            </a:r>
            <a:r>
              <a:rPr lang="en-US" altLang="en-US"/>
              <a:t>), where </a:t>
            </a:r>
            <a:r>
              <a:rPr lang="en-US" altLang="en-US" i="1"/>
              <a:t>n</a:t>
            </a:r>
            <a:r>
              <a:rPr lang="en-US" altLang="en-US"/>
              <a:t> is the number of elements in the merged array.</a:t>
            </a:r>
          </a:p>
        </p:txBody>
      </p:sp>
      <p:sp>
        <p:nvSpPr>
          <p:cNvPr id="8" name="Rectangle 64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Merging two sorted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5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7543800" cy="5954054"/>
          </a:xfrm>
          <a:prstGeom prst="rect">
            <a:avLst/>
          </a:prstGeom>
        </p:spPr>
      </p:pic>
      <p:sp>
        <p:nvSpPr>
          <p:cNvPr id="5" name="Rectangle 64"/>
          <p:cNvSpPr txBox="1">
            <a:spLocks noChangeArrowheads="1"/>
          </p:cNvSpPr>
          <p:nvPr/>
        </p:nvSpPr>
        <p:spPr>
          <a:xfrm>
            <a:off x="1143000" y="-226325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Merging two sorted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1"/>
          <p:cNvSpPr txBox="1">
            <a:spLocks noChangeArrowheads="1"/>
          </p:cNvSpPr>
          <p:nvPr/>
        </p:nvSpPr>
        <p:spPr>
          <a:xfrm>
            <a:off x="4191000" y="-107185"/>
            <a:ext cx="51054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 smtClean="0"/>
              <a:t>Merge sort in C code</a:t>
            </a:r>
            <a:endParaRPr lang="en-US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" y="0"/>
            <a:ext cx="4631140" cy="699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53" y="412983"/>
            <a:ext cx="446509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Merge Sort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solidFill>
                  <a:srgbClr val="3333FF"/>
                </a:solidFill>
              </a:rPr>
              <a:t>Divide</a:t>
            </a:r>
            <a:r>
              <a:rPr lang="en-US" altLang="en-US" sz="2800" b="1" dirty="0" smtClean="0"/>
              <a:t> the unsorted collection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into two (O(log n))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3333FF"/>
                </a:solidFill>
              </a:rPr>
              <a:t> </a:t>
            </a:r>
          </a:p>
          <a:p>
            <a:r>
              <a:rPr lang="en-US" altLang="en-US" sz="2800" b="1" dirty="0" smtClean="0"/>
              <a:t>Until the </a:t>
            </a:r>
            <a:r>
              <a:rPr lang="en-US" altLang="en-US" sz="2800" b="1" dirty="0" smtClean="0"/>
              <a:t>sub-arrays </a:t>
            </a:r>
            <a:r>
              <a:rPr lang="en-US" altLang="en-US" sz="2800" b="1" dirty="0" smtClean="0"/>
              <a:t>only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contain one element (O(n))</a:t>
            </a:r>
          </a:p>
          <a:p>
            <a:pPr>
              <a:buFontTx/>
              <a:buNone/>
            </a:pPr>
            <a:endParaRPr lang="en-US" altLang="en-US" sz="2800" b="1" dirty="0" smtClean="0">
              <a:solidFill>
                <a:srgbClr val="3333FF"/>
              </a:solidFill>
            </a:endParaRPr>
          </a:p>
          <a:p>
            <a:r>
              <a:rPr lang="en-US" altLang="en-US" sz="2800" b="1" dirty="0" smtClean="0"/>
              <a:t>Then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merge the sub-problem solutions</a:t>
            </a:r>
            <a:r>
              <a:rPr lang="en-US" altLang="en-US" sz="2800" b="1" dirty="0" smtClean="0"/>
              <a:t> together</a:t>
            </a:r>
          </a:p>
          <a:p>
            <a:r>
              <a:rPr lang="en-US" altLang="en-US" sz="2800" b="1" dirty="0" smtClean="0"/>
              <a:t>Total runtime O(n log n).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84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47065"/>
              </p:ext>
            </p:extLst>
          </p:nvPr>
        </p:nvGraphicFramePr>
        <p:xfrm>
          <a:off x="381000" y="533400"/>
          <a:ext cx="8305800" cy="5573082"/>
        </p:xfrm>
        <a:graphic>
          <a:graphicData uri="http://schemas.openxmlformats.org/drawingml/2006/table">
            <a:tbl>
              <a:tblPr/>
              <a:tblGrid>
                <a:gridCol w="4377381">
                  <a:extLst>
                    <a:ext uri="{9D8B030D-6E8A-4147-A177-3AD203B41FA5}">
                      <a16:colId xmlns="" xmlns:a16="http://schemas.microsoft.com/office/drawing/2014/main" val="700132022"/>
                    </a:ext>
                  </a:extLst>
                </a:gridCol>
                <a:gridCol w="3928419">
                  <a:extLst>
                    <a:ext uri="{9D8B030D-6E8A-4147-A177-3AD203B41FA5}">
                      <a16:colId xmlns="" xmlns:a16="http://schemas.microsoft.com/office/drawing/2014/main" val="2750761555"/>
                    </a:ext>
                  </a:extLst>
                </a:gridCol>
              </a:tblGrid>
              <a:tr h="10117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Runtime (n=</a:t>
                      </a:r>
                      <a:r>
                        <a:rPr kumimoji="0" lang="en-GB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GB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(L))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401006"/>
                  </a:ext>
                </a:extLst>
              </a:tr>
              <a:tr h="6955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Linear Search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906218"/>
                  </a:ext>
                </a:extLst>
              </a:tr>
              <a:tr h="65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Binary Search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1023241"/>
                  </a:ext>
                </a:extLst>
              </a:tr>
              <a:tr h="731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dirty="0" smtClean="0"/>
                        <a:t>Bubble Sort </a:t>
                      </a:r>
                      <a:endParaRPr kumimoji="0" lang="en-GB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O(n^2)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6182307"/>
                  </a:ext>
                </a:extLst>
              </a:tr>
              <a:tr h="867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Selection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O(n^2)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9921651"/>
                  </a:ext>
                </a:extLst>
              </a:tr>
              <a:tr h="808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O(n^2)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08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Merge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9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0" y="489971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I  </a:t>
            </a:r>
            <a:endParaRPr lang="en-IN" b="1" dirty="0" smtClean="0"/>
          </a:p>
          <a:p>
            <a:r>
              <a:rPr lang="en-IN" b="1" dirty="0"/>
              <a:t>Introduction to C programming</a:t>
            </a:r>
            <a:r>
              <a:rPr lang="en-IN" dirty="0"/>
              <a:t>, identifiers, basic data types, constants, variables, keywords, </a:t>
            </a:r>
            <a:r>
              <a:rPr lang="en-IN" b="1" dirty="0"/>
              <a:t>Operators: </a:t>
            </a:r>
            <a:r>
              <a:rPr lang="en-IN" dirty="0"/>
              <a:t>arithmetic, relational and logical, increment and decrement operators, conditional operator, assignment operators, </a:t>
            </a:r>
            <a:r>
              <a:rPr lang="en-IN" b="1" dirty="0"/>
              <a:t>Instruction: </a:t>
            </a:r>
            <a:r>
              <a:rPr lang="en-IN" dirty="0"/>
              <a:t>type declaration, Input-output, conditional, loop control, Arrays, Functions, pointers, dynamic memory management functions</a:t>
            </a:r>
            <a:endParaRPr lang="en-US" dirty="0"/>
          </a:p>
          <a:p>
            <a:r>
              <a:rPr lang="en-IN" b="1" dirty="0"/>
              <a:t>Derived types- </a:t>
            </a:r>
            <a:r>
              <a:rPr lang="en-IN" dirty="0"/>
              <a:t>structures- declaration, definition and initialization of structures, accessing member of structure, arrays of structures, structures and functions, pointers to structures, self referential </a:t>
            </a:r>
            <a:r>
              <a:rPr lang="en-IN" dirty="0" smtClean="0"/>
              <a:t>structures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46" y="3429000"/>
            <a:ext cx="89711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II </a:t>
            </a:r>
            <a:endParaRPr lang="en-IN" b="1" dirty="0"/>
          </a:p>
          <a:p>
            <a:r>
              <a:rPr lang="en-IN" dirty="0"/>
              <a:t>Introduction to data structures</a:t>
            </a:r>
          </a:p>
          <a:p>
            <a:r>
              <a:rPr lang="en-IN" b="1" dirty="0" smtClean="0"/>
              <a:t>Arrays: </a:t>
            </a:r>
            <a:r>
              <a:rPr lang="en-IN" dirty="0" smtClean="0"/>
              <a:t>Definition</a:t>
            </a:r>
            <a:r>
              <a:rPr lang="en-IN" dirty="0"/>
              <a:t>, representation, Implementation of Array operations using C: Insertion and deletion algorithm. </a:t>
            </a:r>
          </a:p>
          <a:p>
            <a:r>
              <a:rPr lang="en-IN" b="1" dirty="0" smtClean="0"/>
              <a:t>Stacks: </a:t>
            </a:r>
            <a:r>
              <a:rPr lang="en-IN" dirty="0" smtClean="0"/>
              <a:t>Definition</a:t>
            </a:r>
            <a:r>
              <a:rPr lang="en-IN" dirty="0"/>
              <a:t>, Representation using array, Operations: PUSH, POP and PEEP, Application: evaluation of postfix expression, recursion</a:t>
            </a:r>
          </a:p>
          <a:p>
            <a:r>
              <a:rPr lang="en-IN" b="1" dirty="0"/>
              <a:t>Queues: </a:t>
            </a:r>
            <a:r>
              <a:rPr lang="en-IN" dirty="0" smtClean="0"/>
              <a:t>Definition</a:t>
            </a:r>
            <a:r>
              <a:rPr lang="en-IN" dirty="0"/>
              <a:t>, representation using array, Operations: insertion and deletion, example of application of queue, Circular queue, algorithm for insertion and deletion in circular queue </a:t>
            </a:r>
          </a:p>
          <a:p>
            <a:r>
              <a:rPr lang="en-IN" b="1" dirty="0"/>
              <a:t>Linked lists: </a:t>
            </a:r>
            <a:r>
              <a:rPr lang="en-IN" dirty="0" smtClean="0"/>
              <a:t>Single </a:t>
            </a:r>
            <a:r>
              <a:rPr lang="en-IN" dirty="0"/>
              <a:t>linked lists, implementation of various operations using C: Searching an element in the list, Insertion an </a:t>
            </a:r>
            <a:r>
              <a:rPr lang="en-IN" dirty="0" smtClean="0"/>
              <a:t>element, </a:t>
            </a:r>
            <a:r>
              <a:rPr lang="en-IN" dirty="0"/>
              <a:t>deletion of an element, doubly linked list (concept only), circular list (concept only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510" y="0"/>
            <a:ext cx="913149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Syllabus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0" y="457200"/>
            <a:ext cx="9161060" cy="337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  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Trees: Tree terminology, Binary tree, In-order traversal, Pre-order traversal and post-order traversal of binary tree, Binary search tree: Insertion and deletion in binary search tree.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Graphs: Graph terminology, Representation of graphs: Adjacency matrix, adjacency list, Traversal: BFS (breadth first search) algorithm, DFS (depth first search) algorithm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Sorting: Bubble sort, Insertion sort, selection sort, merge sort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Searching: Linear search and Binary search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0" y="0"/>
            <a:ext cx="913149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Syllabus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240" y="4565947"/>
            <a:ext cx="8991600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Carefully question and answer to it.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choice Questions especially.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3, 4 and 5.  (50 to 60 Marks).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914067"/>
            <a:ext cx="1524000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IN" sz="3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The Binary Search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8305800" cy="243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/>
              <a:t>Return found or not found (true or false), so it should be a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function</a:t>
            </a:r>
            <a:r>
              <a:rPr lang="en-US" altLang="en-US" sz="2400" b="1" dirty="0" smtClean="0"/>
              <a:t>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When move </a:t>
            </a:r>
            <a:r>
              <a:rPr lang="en-US" altLang="en-US" sz="2400" b="1" i="1" dirty="0" smtClean="0">
                <a:solidFill>
                  <a:srgbClr val="3333FF"/>
                </a:solidFill>
              </a:rPr>
              <a:t>left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 </a:t>
            </a:r>
            <a:r>
              <a:rPr lang="en-US" altLang="en-US" sz="2400" b="1" dirty="0" smtClean="0"/>
              <a:t>or </a:t>
            </a:r>
            <a:r>
              <a:rPr lang="en-US" altLang="en-US" sz="2400" b="1" i="1" dirty="0" smtClean="0">
                <a:solidFill>
                  <a:srgbClr val="3333FF"/>
                </a:solidFill>
              </a:rPr>
              <a:t>right</a:t>
            </a:r>
            <a:r>
              <a:rPr lang="en-US" altLang="en-US" sz="2400" b="1" dirty="0" smtClean="0"/>
              <a:t>, change the list boundaries</a:t>
            </a:r>
          </a:p>
          <a:p>
            <a:pPr lvl="1"/>
            <a:r>
              <a:rPr lang="en-US" altLang="en-US" sz="2400" b="1" dirty="0" smtClean="0"/>
              <a:t>We</a:t>
            </a:r>
            <a:r>
              <a:rPr lang="ja-JP" altLang="en-US" sz="2400" b="1" dirty="0" smtClean="0"/>
              <a:t>’</a:t>
            </a:r>
            <a:r>
              <a:rPr lang="en-US" altLang="ja-JP" sz="2400" b="1" dirty="0" err="1" smtClean="0"/>
              <a:t>ll</a:t>
            </a:r>
            <a:r>
              <a:rPr lang="en-US" altLang="ja-JP" sz="2400" b="1" dirty="0" smtClean="0"/>
              <a:t> need a </a:t>
            </a:r>
            <a:r>
              <a:rPr lang="en-US" altLang="ja-JP" sz="2400" b="1" dirty="0" smtClean="0">
                <a:solidFill>
                  <a:srgbClr val="FF0033"/>
                </a:solidFill>
              </a:rPr>
              <a:t>first</a:t>
            </a:r>
            <a:r>
              <a:rPr lang="en-US" altLang="ja-JP" sz="2400" b="1" dirty="0" smtClean="0"/>
              <a:t> and </a:t>
            </a:r>
            <a:r>
              <a:rPr lang="en-US" altLang="ja-JP" sz="2400" b="1" dirty="0" smtClean="0">
                <a:solidFill>
                  <a:srgbClr val="FF0033"/>
                </a:solidFill>
              </a:rPr>
              <a:t>last</a:t>
            </a:r>
            <a:endParaRPr lang="en-US" altLang="en-US" sz="2400" b="1" dirty="0" smtClean="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Looking Left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smtClean="0"/>
              <a:t>Use indices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first</a:t>
            </a:r>
            <a:r>
              <a:rPr lang="ja-JP" altLang="en-US" b="1" smtClean="0"/>
              <a:t>”</a:t>
            </a:r>
            <a:r>
              <a:rPr lang="en-US" altLang="ja-JP" b="1" smtClean="0"/>
              <a:t> and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last</a:t>
            </a:r>
            <a:r>
              <a:rPr lang="ja-JP" altLang="en-US" b="1" smtClean="0"/>
              <a:t>”</a:t>
            </a:r>
            <a:r>
              <a:rPr lang="en-US" altLang="ja-JP" b="1" smtClean="0"/>
              <a:t> to keep track of where we are looking</a:t>
            </a:r>
          </a:p>
          <a:p>
            <a:r>
              <a:rPr lang="en-US" altLang="en-US" b="1" smtClean="0"/>
              <a:t>Move </a:t>
            </a:r>
            <a:r>
              <a:rPr lang="en-US" altLang="en-US" b="1" smtClean="0">
                <a:solidFill>
                  <a:srgbClr val="3333FF"/>
                </a:solidFill>
              </a:rPr>
              <a:t>left</a:t>
            </a:r>
            <a:r>
              <a:rPr lang="en-US" altLang="en-US" b="1" smtClean="0"/>
              <a:t> by setting </a:t>
            </a:r>
            <a:r>
              <a:rPr lang="en-US" altLang="en-US" b="1" smtClean="0">
                <a:solidFill>
                  <a:srgbClr val="3333FF"/>
                </a:solidFill>
              </a:rPr>
              <a:t>last = middle – 1</a:t>
            </a:r>
          </a:p>
          <a:p>
            <a:endParaRPr lang="en-US" altLang="en-US" b="1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3741738"/>
            <a:ext cx="7315200" cy="1155700"/>
            <a:chOff x="576" y="1330"/>
            <a:chExt cx="4608" cy="7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2000" y="3673475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33775" y="3763963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81088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572375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33800" y="5135563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flipH="1">
            <a:off x="2286000" y="5715000"/>
            <a:ext cx="5715000" cy="533400"/>
          </a:xfrm>
          <a:prstGeom prst="curvedUpArrow">
            <a:avLst>
              <a:gd name="adj1" fmla="val 93155"/>
              <a:gd name="adj2" fmla="val 296726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895600" y="5105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429000" y="3657600"/>
            <a:ext cx="4953000" cy="1295400"/>
            <a:chOff x="2160" y="2304"/>
            <a:chExt cx="3120" cy="816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0" y="3657600"/>
            <a:ext cx="7620000" cy="129540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2000" y="3657600"/>
            <a:ext cx="28956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utoUpdateAnimBg="0"/>
      <p:bldP spid="21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Looking Right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smtClean="0"/>
              <a:t>Use indices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first</a:t>
            </a:r>
            <a:r>
              <a:rPr lang="ja-JP" altLang="en-US" b="1" smtClean="0"/>
              <a:t>”</a:t>
            </a:r>
            <a:r>
              <a:rPr lang="en-US" altLang="ja-JP" b="1" smtClean="0"/>
              <a:t> and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last</a:t>
            </a:r>
            <a:r>
              <a:rPr lang="ja-JP" altLang="en-US" b="1" smtClean="0"/>
              <a:t>”</a:t>
            </a:r>
            <a:r>
              <a:rPr lang="en-US" altLang="ja-JP" b="1" smtClean="0"/>
              <a:t> to keep track of where we are looking</a:t>
            </a:r>
          </a:p>
          <a:p>
            <a:r>
              <a:rPr lang="en-US" altLang="en-US" b="1" smtClean="0"/>
              <a:t>Move </a:t>
            </a:r>
            <a:r>
              <a:rPr lang="en-US" altLang="en-US" b="1" smtClean="0">
                <a:solidFill>
                  <a:srgbClr val="FF0033"/>
                </a:solidFill>
              </a:rPr>
              <a:t>right</a:t>
            </a:r>
            <a:r>
              <a:rPr lang="en-US" altLang="en-US" b="1" smtClean="0"/>
              <a:t> by setting </a:t>
            </a:r>
            <a:r>
              <a:rPr lang="en-US" altLang="en-US" b="1" smtClean="0">
                <a:solidFill>
                  <a:srgbClr val="FF0033"/>
                </a:solidFill>
              </a:rPr>
              <a:t>first = middle + 1</a:t>
            </a:r>
          </a:p>
          <a:p>
            <a:endParaRPr lang="en-US" altLang="en-US" b="1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3741738"/>
            <a:ext cx="7315200" cy="1155700"/>
            <a:chOff x="576" y="1330"/>
            <a:chExt cx="4608" cy="7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2000" y="3673475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33775" y="3763963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81088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572375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33800" y="5135563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990600" y="5715000"/>
            <a:ext cx="4572000" cy="533400"/>
          </a:xfrm>
          <a:prstGeom prst="curvedUpArrow">
            <a:avLst>
              <a:gd name="adj1" fmla="val 74524"/>
              <a:gd name="adj2" fmla="val 237381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724400" y="5105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990600" y="5181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0" y="3657600"/>
            <a:ext cx="7620000" cy="129540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762000" y="3733800"/>
            <a:ext cx="3733800" cy="1295400"/>
            <a:chOff x="2160" y="2304"/>
            <a:chExt cx="3120" cy="816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6" name="Rectangle 26"/>
          <p:cNvSpPr>
            <a:spLocks noChangeArrowheads="1"/>
          </p:cNvSpPr>
          <p:nvPr/>
        </p:nvSpPr>
        <p:spPr bwMode="auto">
          <a:xfrm flipH="1">
            <a:off x="4343400" y="3657600"/>
            <a:ext cx="3962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2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utoUpdateAnimBg="0"/>
      <p:bldP spid="21" grpId="0" animBg="1"/>
      <p:bldP spid="22" grpId="0" animBg="1"/>
      <p:bldP spid="2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Binary Search Example –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2000" y="2043113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33775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48000" y="48768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42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81088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338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05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Binary Search Example –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738313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42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429000" y="2057400"/>
            <a:ext cx="48768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429000" y="2057400"/>
            <a:ext cx="4953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804863" y="2043113"/>
            <a:ext cx="2819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066800" y="3429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00375" y="3429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905000" y="34290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33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Binary Search Example –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05000" y="4953000"/>
            <a:ext cx="499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/>
              <a:t>42 found – in 3 comparisons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 flipH="1">
            <a:off x="2667000" y="2133600"/>
            <a:ext cx="8382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762000" y="2071688"/>
            <a:ext cx="1981200" cy="1281112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62000" y="2071688"/>
            <a:ext cx="1905000" cy="1281112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 flipH="1">
            <a:off x="2547938" y="2043113"/>
            <a:ext cx="10668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flipH="1">
            <a:off x="2901950" y="352425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 flipH="1">
            <a:off x="2882900" y="428148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flipH="1">
            <a:off x="2854325" y="3900488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3429000" y="2057400"/>
            <a:ext cx="48768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429000" y="2057400"/>
            <a:ext cx="4953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76200" y="569913"/>
            <a:ext cx="84582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Binary Search Example – Not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2000" y="2043113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24250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48000" y="48768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81088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338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759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609600"/>
            <a:ext cx="84582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Binary Search Example – Not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472113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343400" y="2043113"/>
            <a:ext cx="40386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7244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150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934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732713" cy="3203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19100" y="12969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 dirty="0">
                <a:latin typeface="Arial" panose="020B0604020202020204" pitchFamily="34" charset="0"/>
              </a:rPr>
              <a:t>The process used to find the location of a target among a list of objects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Searching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 list </a:t>
            </a:r>
            <a:r>
              <a:rPr lang="en-US" altLang="en-US" sz="2000" dirty="0">
                <a:latin typeface="Courier New" panose="02070309020205020404" pitchFamily="49" charset="0"/>
              </a:rPr>
              <a:t>finds the index of first element in 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list </a:t>
            </a:r>
            <a:r>
              <a:rPr lang="en-US" altLang="en-US" sz="2000" dirty="0">
                <a:latin typeface="Courier New" panose="02070309020205020404" pitchFamily="49" charset="0"/>
              </a:rPr>
              <a:t>containing that value</a:t>
            </a:r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609600" y="228600"/>
            <a:ext cx="7848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Searching</a:t>
            </a:r>
            <a:endParaRPr lang="en-US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838200" y="4648200"/>
            <a:ext cx="7620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Binary Search Example – Not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448425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419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419600" y="2057400"/>
            <a:ext cx="2057400" cy="13716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324600" y="2043113"/>
            <a:ext cx="2057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7056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629400" y="41148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Binary Search Example – Not Found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05000" y="5029200"/>
            <a:ext cx="522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/>
              <a:t>89 not found – </a:t>
            </a:r>
            <a:r>
              <a:rPr lang="en-US" altLang="en-US" sz="2800">
                <a:solidFill>
                  <a:srgbClr val="FF0033"/>
                </a:solidFill>
              </a:rPr>
              <a:t>3</a:t>
            </a:r>
            <a:r>
              <a:rPr lang="en-US" altLang="en-US" sz="2800"/>
              <a:t> comparisons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294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6388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324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324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400800" y="2043113"/>
            <a:ext cx="762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4419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419600" y="2057400"/>
            <a:ext cx="2057400" cy="13716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-152400"/>
            <a:ext cx="6754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Implementation Binary Search in </a:t>
            </a:r>
            <a:r>
              <a:rPr lang="en-US" sz="3600" dirty="0"/>
              <a:t>C</a:t>
            </a:r>
            <a:r>
              <a:rPr lang="en-US" sz="3600" dirty="0" smtClean="0"/>
              <a:t> 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8991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#include &lt;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stdio.h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 smtClean="0">
                <a:solidFill>
                  <a:srgbClr val="993333"/>
                </a:solidFill>
                <a:latin typeface="Courier New" panose="02070309020205020404" pitchFamily="49" charset="0"/>
              </a:rPr>
              <a:t>void</a:t>
            </a:r>
            <a:r>
              <a:rPr lang="en-IN" sz="1400" dirty="0" smtClean="0">
                <a:latin typeface="Courier New" panose="02070309020205020404" pitchFamily="49" charset="0"/>
              </a:rPr>
              <a:t> </a:t>
            </a:r>
            <a:r>
              <a:rPr lang="en-IN" sz="1400" dirty="0">
                <a:latin typeface="Courier New" panose="02070309020205020404" pitchFamily="49" charset="0"/>
              </a:rPr>
              <a:t>main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r>
              <a:rPr lang="en-IN" sz="1400" dirty="0" smtClean="0">
                <a:latin typeface="Courier New" panose="02070309020205020404" pitchFamily="49" charset="0"/>
              </a:rPr>
              <a:t> 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 err="1">
                <a:solidFill>
                  <a:srgbClr val="993333"/>
                </a:solidFill>
                <a:latin typeface="Courier New" panose="02070309020205020404" pitchFamily="49" charset="0"/>
              </a:rPr>
              <a:t>int</a:t>
            </a:r>
            <a:r>
              <a:rPr lang="en-IN" sz="1400" dirty="0">
                <a:latin typeface="Courier New" panose="02070309020205020404" pitchFamily="49" charset="0"/>
              </a:rPr>
              <a:t> c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first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last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middle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search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100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"Enter number of elements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</a:t>
            </a:r>
            <a:r>
              <a:rPr lang="en-IN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d"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,&amp;</a:t>
            </a:r>
            <a:r>
              <a:rPr lang="en-IN" sz="1400" dirty="0" err="1">
                <a:latin typeface="Courier New" panose="02070309020205020404" pitchFamily="49" charset="0"/>
              </a:rPr>
              <a:t>n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"Enter %d integers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for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latin typeface="Courier New" panose="02070309020205020404" pitchFamily="49" charset="0"/>
              </a:rPr>
              <a:t>c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</a:t>
            </a:r>
            <a:r>
              <a:rPr lang="en-IN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d"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,&amp;</a:t>
            </a:r>
            <a:r>
              <a:rPr lang="en-IN" sz="1400" dirty="0" err="1">
                <a:latin typeface="Courier New" panose="02070309020205020404" pitchFamily="49" charset="0"/>
              </a:rPr>
              <a:t>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c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"Enter value to find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400" dirty="0">
                <a:latin typeface="Courier New" panose="02070309020205020404" pitchFamily="49" charset="0"/>
              </a:rPr>
              <a:t>search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smtClean="0">
                <a:latin typeface="Courier New" panose="02070309020205020404" pitchFamily="49" charset="0"/>
              </a:rPr>
              <a:t>first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smtClean="0">
                <a:latin typeface="Courier New" panose="02070309020205020404" pitchFamily="49" charset="0"/>
              </a:rPr>
              <a:t>last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n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smtClean="0">
                <a:latin typeface="Courier New" panose="02070309020205020404" pitchFamily="49" charset="0"/>
              </a:rPr>
              <a:t>middle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latin typeface="Courier New" panose="02070309020205020404" pitchFamily="49" charset="0"/>
              </a:rPr>
              <a:t>first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400" dirty="0" err="1">
                <a:latin typeface="Courier New" panose="02070309020205020404" pitchFamily="49" charset="0"/>
              </a:rPr>
              <a:t>last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/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2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</a:rPr>
              <a:t>while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first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&lt;=</a:t>
            </a:r>
            <a:r>
              <a:rPr lang="en-IN" sz="1400" dirty="0">
                <a:latin typeface="Courier New" panose="02070309020205020404" pitchFamily="49" charset="0"/>
              </a:rPr>
              <a:t> last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</a:rPr>
              <a:t>  if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middle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search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   first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middle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  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</a:rPr>
              <a:t>else if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middle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==</a:t>
            </a:r>
            <a:r>
              <a:rPr lang="en-IN" sz="1400" dirty="0">
                <a:latin typeface="Courier New" panose="02070309020205020404" pitchFamily="49" charset="0"/>
              </a:rPr>
              <a:t> search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   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"%d found at location %d.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search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middle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   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break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   last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middle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middle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first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400" dirty="0">
                <a:latin typeface="Courier New" panose="02070309020205020404" pitchFamily="49" charset="0"/>
              </a:rPr>
              <a:t> last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/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2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first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400" dirty="0">
                <a:latin typeface="Courier New" panose="02070309020205020404" pitchFamily="49" charset="0"/>
              </a:rPr>
              <a:t> last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"Not found! %d isn't present in the list.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search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0661" y="34636"/>
            <a:ext cx="844501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5072" y="872836"/>
            <a:ext cx="8770328" cy="5756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/>
              <a:t>Binary search </a:t>
            </a:r>
            <a:r>
              <a:rPr lang="en-US" b="1" dirty="0" smtClean="0">
                <a:solidFill>
                  <a:srgbClr val="3333FF"/>
                </a:solidFill>
              </a:rPr>
              <a:t>reduces the work by half</a:t>
            </a:r>
            <a:r>
              <a:rPr lang="en-US" b="1" dirty="0" smtClean="0"/>
              <a:t> at each comparison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If array is not sorted </a:t>
            </a:r>
            <a:r>
              <a:rPr lang="en-US" b="1" dirty="0" smtClean="0">
                <a:sym typeface="Wingdings"/>
              </a:rPr>
              <a:t> Linear Search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sym typeface="Wingdings"/>
              </a:rPr>
              <a:t>Worst Case O(N)</a:t>
            </a:r>
          </a:p>
          <a:p>
            <a:pPr>
              <a:defRPr/>
            </a:pPr>
            <a:endParaRPr lang="en-US" b="1" dirty="0" smtClean="0">
              <a:solidFill>
                <a:srgbClr val="3333FF"/>
              </a:solidFill>
              <a:sym typeface="Wingdings"/>
            </a:endParaRPr>
          </a:p>
          <a:p>
            <a:pPr>
              <a:defRPr/>
            </a:pPr>
            <a:r>
              <a:rPr lang="en-US" b="1" dirty="0" smtClean="0">
                <a:sym typeface="Wingdings"/>
              </a:rPr>
              <a:t>If array is sorted  Binary search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sym typeface="Wingdings"/>
              </a:rPr>
              <a:t>Worst Case O(Log</a:t>
            </a:r>
            <a:r>
              <a:rPr lang="en-US" b="1" baseline="-25000" dirty="0" smtClean="0">
                <a:solidFill>
                  <a:srgbClr val="3333FF"/>
                </a:solidFill>
                <a:sym typeface="Wingdings"/>
              </a:rPr>
              <a:t>2</a:t>
            </a:r>
            <a:r>
              <a:rPr lang="en-US" b="1" dirty="0" smtClean="0">
                <a:solidFill>
                  <a:srgbClr val="3333FF"/>
                </a:solidFill>
                <a:sym typeface="Wingdings"/>
              </a:rPr>
              <a:t>N)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1512" y="4572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Sorting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/>
              <a:t>Sorting</a:t>
            </a:r>
            <a:r>
              <a:rPr lang="en-US" altLang="en-US" dirty="0" smtClean="0"/>
              <a:t> = putting objects in order in array/list</a:t>
            </a:r>
          </a:p>
          <a:p>
            <a:r>
              <a:rPr lang="en-US" altLang="en-US" dirty="0" smtClean="0"/>
              <a:t>one of the fundamental problems in computer science</a:t>
            </a:r>
          </a:p>
          <a:p>
            <a:pPr>
              <a:buClr>
                <a:schemeClr val="tx1"/>
              </a:buClr>
            </a:pPr>
            <a:r>
              <a:rPr lang="en-US" altLang="en-US" dirty="0" smtClean="0"/>
              <a:t>comparison-based sorting: must determine order through comparison operations on the input data: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dirty="0" smtClean="0"/>
              <a:t>              &lt;, &gt;, </a:t>
            </a:r>
            <a:r>
              <a:rPr lang="en-US" altLang="en-US" dirty="0" err="1" smtClean="0"/>
              <a:t>compareTo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Times New Roman" panose="02020603050405020304" pitchFamily="18" charset="0"/>
              </a:rPr>
              <a:t>…</a:t>
            </a:r>
            <a:endParaRPr lang="en-US" alt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dirty="0" smtClean="0"/>
              <a:t>    </a:t>
            </a:r>
          </a:p>
          <a:p>
            <a:endParaRPr lang="en-US" altLang="en-US" dirty="0"/>
          </a:p>
        </p:txBody>
      </p:sp>
      <p:graphicFrame>
        <p:nvGraphicFramePr>
          <p:cNvPr id="4" name="Group 42"/>
          <p:cNvGraphicFramePr>
            <a:graphicFrameLocks noGrp="1"/>
          </p:cNvGraphicFramePr>
          <p:nvPr/>
        </p:nvGraphicFramePr>
        <p:xfrm>
          <a:off x="1295400" y="5410200"/>
          <a:ext cx="6096000" cy="10363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173089742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73426414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427321824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16808480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87803895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17392989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5553416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645843354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2323202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358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152400"/>
            <a:ext cx="7802563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/>
              <a:t>2. Bubble sort</a:t>
            </a:r>
            <a:endParaRPr lang="en-US" alt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smtClean="0"/>
              <a:t>Bubble sort </a:t>
            </a:r>
            <a:r>
              <a:rPr lang="en-US" altLang="en-US" smtClean="0"/>
              <a:t>orders a list of values by repetitively comparing neighboring elements and swapping their positions if necessary</a:t>
            </a:r>
          </a:p>
          <a:p>
            <a:r>
              <a:rPr lang="en-US" altLang="en-US" smtClean="0"/>
              <a:t>More specifically:</a:t>
            </a:r>
          </a:p>
          <a:p>
            <a:pPr lvl="1"/>
            <a:r>
              <a:rPr lang="en-US" altLang="en-US" smtClean="0"/>
              <a:t>scan the list, exchanging adjacent elements if they are not in relative order; this bubbles the highest value to the top</a:t>
            </a:r>
          </a:p>
          <a:p>
            <a:pPr lvl="1"/>
            <a:r>
              <a:rPr lang="en-US" altLang="en-US" smtClean="0"/>
              <a:t>scan the list again, bubbling up the second highest value</a:t>
            </a:r>
          </a:p>
          <a:p>
            <a:pPr lvl="1"/>
            <a:r>
              <a:rPr lang="en-US" altLang="en-US" smtClean="0"/>
              <a:t>repeat until all elements have been placed in their proper order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9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35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42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77</a:t>
              </a:r>
            </a:p>
          </p:txBody>
        </p:sp>
      </p:grpSp>
      <p:sp>
        <p:nvSpPr>
          <p:cNvPr id="22" name="Rectangle 23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1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35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42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5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12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35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42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2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35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42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14826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24602" y="228600"/>
            <a:ext cx="6400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57802" y="371445"/>
            <a:ext cx="49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A</a:t>
            </a:r>
            <a:r>
              <a:rPr lang="en-US" sz="2000" dirty="0" smtClean="0">
                <a:latin typeface="Courier New" charset="0"/>
                <a:ea typeface="ＭＳ Ｐゴシック" charset="0"/>
              </a:rPr>
              <a:t>=</a:t>
            </a: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246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914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582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9250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918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058602" y="228600"/>
            <a:ext cx="1066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05590" y="914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172402" y="91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39202" y="91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06002" y="91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372802" y="91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39602" y="91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927" y="838200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target = 13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1533" y="1905000"/>
            <a:ext cx="8118475" cy="1143000"/>
            <a:chOff x="31533" y="1905000"/>
            <a:chExt cx="8118475" cy="1143000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749208" y="1905000"/>
              <a:ext cx="6400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643773" y="1990755"/>
              <a:ext cx="49244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 smtClean="0">
                  <a:latin typeface="Courier New" charset="0"/>
                  <a:ea typeface="ＭＳ Ｐゴシック" charset="0"/>
                </a:rPr>
                <a:t>A=</a:t>
              </a:r>
              <a:endParaRPr lang="en-US" sz="2000" dirty="0"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7492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 smtClean="0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  7</a:t>
              </a:r>
              <a:endParaRPr lang="en-US" dirty="0">
                <a:solidFill>
                  <a:srgbClr val="3333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8160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12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38828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9496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22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60164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13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7083208" y="1905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030196" y="2590800"/>
              <a:ext cx="354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197008" y="2590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4263808" y="2590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330608" y="2590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6397408" y="2590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7464208" y="2590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31533" y="2514600"/>
              <a:ext cx="1717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target = 13</a:t>
              </a: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844188" y="2438400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1776195" y="1924110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808" y="3505200"/>
            <a:ext cx="8118475" cy="1173337"/>
            <a:chOff x="72808" y="3505200"/>
            <a:chExt cx="8118475" cy="1173337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1790483" y="3505200"/>
              <a:ext cx="6400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643772" y="3648045"/>
              <a:ext cx="49244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 smtClean="0">
                  <a:latin typeface="Courier New" charset="0"/>
                  <a:ea typeface="ＭＳ Ｐゴシック" charset="0"/>
                </a:rPr>
                <a:t>A=</a:t>
              </a:r>
              <a:endParaRPr lang="en-US" sz="2000" dirty="0"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7904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28572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 smtClean="0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 12</a:t>
              </a:r>
              <a:endParaRPr lang="en-US" dirty="0">
                <a:solidFill>
                  <a:srgbClr val="3333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9240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9908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22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60576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13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7124483" y="35052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071471" y="4191000"/>
              <a:ext cx="354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3238283" y="41910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4305083" y="41910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5371883" y="41910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6438683" y="41910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7505483" y="41910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72808" y="4114800"/>
              <a:ext cx="1717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target = 13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865764" y="4068937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2882683" y="3577936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3525" y="5334000"/>
            <a:ext cx="8118475" cy="1143000"/>
            <a:chOff x="263525" y="5334000"/>
            <a:chExt cx="8118475" cy="1143000"/>
          </a:xfrm>
        </p:grpSpPr>
        <p:sp>
          <p:nvSpPr>
            <p:cNvPr id="51" name="Rectangle 3"/>
            <p:cNvSpPr>
              <a:spLocks noChangeArrowheads="1"/>
            </p:cNvSpPr>
            <p:nvPr/>
          </p:nvSpPr>
          <p:spPr bwMode="auto">
            <a:xfrm>
              <a:off x="1981200" y="5334000"/>
              <a:ext cx="6400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726627" y="5514945"/>
              <a:ext cx="49244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 smtClean="0">
                  <a:latin typeface="Courier New" charset="0"/>
                  <a:ea typeface="ＭＳ Ｐゴシック" charset="0"/>
                </a:rPr>
                <a:t>A=</a:t>
              </a:r>
              <a:endParaRPr lang="en-US" sz="2000" dirty="0"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812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0480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12</a:t>
              </a: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 smtClean="0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      5</a:t>
              </a:r>
              <a:endParaRPr lang="en-US" dirty="0">
                <a:solidFill>
                  <a:srgbClr val="3333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51816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22</a:t>
              </a: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62484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13</a:t>
              </a: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7315200" y="5334000"/>
              <a:ext cx="1066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32</a:t>
              </a: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2262188" y="6019800"/>
              <a:ext cx="354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3429000" y="601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4495800" y="601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5562600" y="601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6629400" y="601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7696200" y="60198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63525" y="5943600"/>
              <a:ext cx="1717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target = 13</a:t>
              </a:r>
            </a:p>
          </p:txBody>
        </p:sp>
        <p:sp>
          <p:nvSpPr>
            <p:cNvPr id="66" name="Oval 18"/>
            <p:cNvSpPr>
              <a:spLocks noChangeArrowheads="1"/>
            </p:cNvSpPr>
            <p:nvPr/>
          </p:nvSpPr>
          <p:spPr bwMode="auto">
            <a:xfrm>
              <a:off x="1087148" y="5821537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4343400" y="5362575"/>
              <a:ext cx="609600" cy="609600"/>
            </a:xfrm>
            <a:prstGeom prst="ellips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6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77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35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42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8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"Bubbling" largest element</a:t>
            </a:r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Traverse a collection of elements</a:t>
            </a:r>
          </a:p>
          <a:p>
            <a:pPr lvl="1"/>
            <a:r>
              <a:rPr lang="en-US" altLang="en-US" smtClean="0"/>
              <a:t>Move from the front to the end</a:t>
            </a:r>
          </a:p>
          <a:p>
            <a:pPr lvl="1"/>
            <a:r>
              <a:rPr lang="en-US" altLang="en-US" smtClean="0"/>
              <a:t>"Bubble" the largest value to the end using pair-wise comparisons and swapping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77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35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42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  5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6834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90625" y="-97809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Bubble sort C code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472" y="321291"/>
            <a:ext cx="8991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#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include &lt;</a:t>
            </a:r>
            <a:r>
              <a:rPr lang="en-IN" sz="1600" dirty="0" err="1">
                <a:solidFill>
                  <a:srgbClr val="339933"/>
                </a:solidFill>
                <a:latin typeface="Courier New" panose="02070309020205020404" pitchFamily="49" charset="0"/>
              </a:rPr>
              <a:t>stdio.h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6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600" dirty="0" smtClean="0">
                <a:solidFill>
                  <a:srgbClr val="993333"/>
                </a:solidFill>
                <a:latin typeface="Courier New" panose="02070309020205020404" pitchFamily="49" charset="0"/>
              </a:rPr>
              <a:t>void</a:t>
            </a:r>
            <a:r>
              <a:rPr lang="en-IN" sz="1600" dirty="0" smtClean="0">
                <a:latin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</a:rPr>
              <a:t>main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err="1">
                <a:solidFill>
                  <a:srgbClr val="993333"/>
                </a:solidFill>
                <a:latin typeface="Courier New" panose="02070309020205020404" pitchFamily="49" charset="0"/>
              </a:rPr>
              <a:t>int</a:t>
            </a:r>
            <a:r>
              <a:rPr lang="en-IN" sz="1600" dirty="0">
                <a:latin typeface="Courier New" panose="02070309020205020404" pitchFamily="49" charset="0"/>
              </a:rPr>
              <a:t>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100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n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c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d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 smtClean="0">
                <a:latin typeface="Courier New" panose="02070309020205020404" pitchFamily="49" charset="0"/>
              </a:rPr>
              <a:t>temp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"Enter number of elements</a:t>
            </a:r>
            <a:r>
              <a:rPr lang="en-I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600" dirty="0">
                <a:latin typeface="Courier New" panose="02070309020205020404" pitchFamily="49" charset="0"/>
              </a:rPr>
              <a:t>n</a:t>
            </a:r>
            <a:r>
              <a:rPr lang="en-IN" sz="16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"Enter %d integers</a:t>
            </a:r>
            <a:r>
              <a:rPr lang="en-I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n</a:t>
            </a:r>
            <a:r>
              <a:rPr lang="en-IN" sz="16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latin typeface="Courier New" panose="02070309020205020404" pitchFamily="49" charset="0"/>
              </a:rPr>
              <a:t>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600" dirty="0">
                <a:latin typeface="Courier New" panose="02070309020205020404" pitchFamily="49" charset="0"/>
              </a:rPr>
              <a:t> n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</a:rPr>
              <a:t>c</a:t>
            </a:r>
            <a:r>
              <a:rPr lang="en-IN" sz="16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600" dirty="0">
                <a:latin typeface="Courier New" panose="02070309020205020404" pitchFamily="49" charset="0"/>
              </a:rPr>
              <a:t>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c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latin typeface="Courier New" panose="02070309020205020404" pitchFamily="49" charset="0"/>
              </a:rPr>
              <a:t>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600" dirty="0">
                <a:latin typeface="Courier New" panose="02070309020205020404" pitchFamily="49" charset="0"/>
              </a:rPr>
              <a:t> n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</a:rPr>
              <a:t>c</a:t>
            </a:r>
            <a:r>
              <a:rPr lang="en-IN" sz="16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</a:t>
            </a:r>
            <a:r>
              <a:rPr lang="en-IN" sz="1600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latin typeface="Courier New" panose="02070309020205020404" pitchFamily="49" charset="0"/>
              </a:rPr>
              <a:t>d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d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600" dirty="0">
                <a:latin typeface="Courier New" panose="02070309020205020404" pitchFamily="49" charset="0"/>
              </a:rPr>
              <a:t> n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600" dirty="0">
                <a:latin typeface="Courier New" panose="02070309020205020404" pitchFamily="49" charset="0"/>
              </a:rPr>
              <a:t> 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d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</a:t>
            </a:r>
            <a:r>
              <a:rPr lang="en-IN" sz="1600" dirty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latin typeface="Courier New" panose="02070309020205020404" pitchFamily="49" charset="0"/>
              </a:rPr>
              <a:t>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600" dirty="0">
                <a:latin typeface="Courier New" panose="02070309020205020404" pitchFamily="49" charset="0"/>
              </a:rPr>
              <a:t>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i="1" dirty="0">
                <a:solidFill>
                  <a:srgbClr val="808080"/>
                </a:solidFill>
                <a:latin typeface="Courier New" panose="02070309020205020404" pitchFamily="49" charset="0"/>
              </a:rPr>
              <a:t>/* For decreasing order use &lt; */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  </a:t>
            </a:r>
            <a:r>
              <a:rPr lang="en-IN" sz="1600" dirty="0" smtClean="0">
                <a:latin typeface="Courier New" panose="02070309020205020404" pitchFamily="49" charset="0"/>
              </a:rPr>
              <a:t>temp </a:t>
            </a:r>
            <a:r>
              <a:rPr lang="en-IN" sz="1600" dirty="0">
                <a:latin typeface="Courier New" panose="02070309020205020404" pitchFamily="49" charset="0"/>
              </a:rPr>
              <a:t>     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 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latin typeface="Courier New" panose="02070309020205020404" pitchFamily="49" charset="0"/>
              </a:rPr>
              <a:t>  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 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d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 smtClean="0">
                <a:latin typeface="Courier New" panose="02070309020205020404" pitchFamily="49" charset="0"/>
              </a:rPr>
              <a:t>temp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"Sorted list in ascending order:</a:t>
            </a:r>
            <a:r>
              <a:rPr lang="en-I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6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</a:t>
            </a:r>
            <a:r>
              <a:rPr lang="en-IN" sz="1600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latin typeface="Courier New" panose="02070309020205020404" pitchFamily="49" charset="0"/>
              </a:rPr>
              <a:t>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c 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600" dirty="0">
                <a:latin typeface="Courier New" panose="02070309020205020404" pitchFamily="49" charset="0"/>
              </a:rPr>
              <a:t> n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600" dirty="0"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</a:rPr>
              <a:t>c</a:t>
            </a:r>
            <a:r>
              <a:rPr lang="en-IN" sz="16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Courier New" panose="02070309020205020404" pitchFamily="49" charset="0"/>
              </a:rPr>
              <a:t>     </a:t>
            </a:r>
            <a:r>
              <a:rPr lang="en-IN" sz="16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"%d</a:t>
            </a:r>
            <a:r>
              <a:rPr lang="en-I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600" dirty="0">
                <a:latin typeface="Courier New" panose="02070309020205020404" pitchFamily="49" charset="0"/>
              </a:rPr>
              <a:t> array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600" dirty="0">
                <a:latin typeface="Courier New" panose="02070309020205020404" pitchFamily="49" charset="0"/>
              </a:rPr>
              <a:t>c</a:t>
            </a:r>
            <a:r>
              <a:rPr lang="en-IN" sz="16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6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600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Bubble sort runtime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8763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Running time (# comparisons) for input size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number of actual swaps performed depends on the data; out-of-order data performs many swaps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3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152400"/>
            <a:ext cx="7802563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3. Selection sort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/>
              <a:t>Selection sort</a:t>
            </a:r>
            <a:r>
              <a:rPr lang="en-US" altLang="en-US" dirty="0" smtClean="0"/>
              <a:t> orders a </a:t>
            </a:r>
            <a:r>
              <a:rPr lang="en-US" altLang="en-US" dirty="0" smtClean="0"/>
              <a:t>array</a:t>
            </a:r>
            <a:r>
              <a:rPr lang="en-US" altLang="en-US" dirty="0" smtClean="0"/>
              <a:t> </a:t>
            </a:r>
            <a:r>
              <a:rPr lang="en-US" altLang="en-US" dirty="0" smtClean="0"/>
              <a:t>of values by repetitively putting a particular value into its final position</a:t>
            </a:r>
          </a:p>
          <a:p>
            <a:r>
              <a:rPr lang="en-US" altLang="en-US" dirty="0" smtClean="0"/>
              <a:t>More specifically:</a:t>
            </a:r>
          </a:p>
          <a:p>
            <a:pPr lvl="1"/>
            <a:r>
              <a:rPr lang="en-US" altLang="en-US" dirty="0" smtClean="0"/>
              <a:t>find the smallest value in the </a:t>
            </a:r>
            <a:r>
              <a:rPr lang="en-US" altLang="en-US" dirty="0" smtClean="0"/>
              <a:t>array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switch it with the value in the first position</a:t>
            </a:r>
          </a:p>
          <a:p>
            <a:pPr lvl="1"/>
            <a:r>
              <a:rPr lang="en-US" altLang="en-US" dirty="0" smtClean="0"/>
              <a:t>find the next smallest value in the </a:t>
            </a:r>
            <a:r>
              <a:rPr lang="en-US" altLang="en-US" dirty="0" smtClean="0"/>
              <a:t>array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switch it with the value in the second position</a:t>
            </a:r>
          </a:p>
          <a:p>
            <a:pPr lvl="1"/>
            <a:r>
              <a:rPr lang="en-US" altLang="en-US" dirty="0" smtClean="0"/>
              <a:t>repeat until all values are in their proper places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84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Selection sort example</a:t>
            </a:r>
            <a:endParaRPr lang="en-US" altLang="en-US"/>
          </a:p>
        </p:txBody>
      </p:sp>
      <p:pic>
        <p:nvPicPr>
          <p:cNvPr id="3" name="Picture 4" descr="art05_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729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480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30230"/>
              </p:ext>
            </p:extLst>
          </p:nvPr>
        </p:nvGraphicFramePr>
        <p:xfrm>
          <a:off x="533400" y="1447800"/>
          <a:ext cx="8229600" cy="502920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="" xmlns:a16="http://schemas.microsoft.com/office/drawing/2014/main" val="700132022"/>
                    </a:ext>
                  </a:extLst>
                </a:gridCol>
                <a:gridCol w="890588">
                  <a:extLst>
                    <a:ext uri="{9D8B030D-6E8A-4147-A177-3AD203B41FA5}">
                      <a16:colId xmlns="" xmlns:a16="http://schemas.microsoft.com/office/drawing/2014/main" val="2750761555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1767926072"/>
                    </a:ext>
                  </a:extLst>
                </a:gridCol>
                <a:gridCol w="741362">
                  <a:extLst>
                    <a:ext uri="{9D8B030D-6E8A-4147-A177-3AD203B41FA5}">
                      <a16:colId xmlns="" xmlns:a16="http://schemas.microsoft.com/office/drawing/2014/main" val="3297877830"/>
                    </a:ext>
                  </a:extLst>
                </a:gridCol>
                <a:gridCol w="890588">
                  <a:extLst>
                    <a:ext uri="{9D8B030D-6E8A-4147-A177-3AD203B41FA5}">
                      <a16:colId xmlns="" xmlns:a16="http://schemas.microsoft.com/office/drawing/2014/main" val="4211299774"/>
                    </a:ext>
                  </a:extLst>
                </a:gridCol>
                <a:gridCol w="814387">
                  <a:extLst>
                    <a:ext uri="{9D8B030D-6E8A-4147-A177-3AD203B41FA5}">
                      <a16:colId xmlns="" xmlns:a16="http://schemas.microsoft.com/office/drawing/2014/main" val="1961955402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2778089271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3083097615"/>
                    </a:ext>
                  </a:extLst>
                </a:gridCol>
                <a:gridCol w="739775">
                  <a:extLst>
                    <a:ext uri="{9D8B030D-6E8A-4147-A177-3AD203B41FA5}">
                      <a16:colId xmlns="" xmlns:a16="http://schemas.microsoft.com/office/drawing/2014/main" val="2752553048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401006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906218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GB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102324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1365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GB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6182307"/>
                  </a:ext>
                </a:extLst>
              </a:tr>
              <a:tr h="965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9921651"/>
                  </a:ext>
                </a:extLst>
              </a:tr>
            </a:tbl>
          </a:graphicData>
        </a:graphic>
      </p:graphicFrame>
      <p:sp>
        <p:nvSpPr>
          <p:cNvPr id="4" name="Rectangle 76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Selection sort example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0" y="-152400"/>
            <a:ext cx="72390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Selection sort code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-40942"/>
            <a:ext cx="914400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#include &lt;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stdio.h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 smtClean="0">
                <a:solidFill>
                  <a:srgbClr val="993333"/>
                </a:solidFill>
                <a:latin typeface="Courier New" panose="02070309020205020404" pitchFamily="49" charset="0"/>
              </a:rPr>
              <a:t>void</a:t>
            </a:r>
            <a:r>
              <a:rPr lang="en-IN" sz="1400" dirty="0" smtClean="0">
                <a:latin typeface="Courier New" panose="02070309020205020404" pitchFamily="49" charset="0"/>
              </a:rPr>
              <a:t> </a:t>
            </a:r>
            <a:r>
              <a:rPr lang="en-IN" sz="1400" dirty="0">
                <a:latin typeface="Courier New" panose="02070309020205020404" pitchFamily="49" charset="0"/>
              </a:rPr>
              <a:t>main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>
                <a:solidFill>
                  <a:srgbClr val="993333"/>
                </a:solidFill>
                <a:latin typeface="Courier New" panose="02070309020205020404" pitchFamily="49" charset="0"/>
              </a:rPr>
              <a:t>int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100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c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d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position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smtClean="0">
                <a:latin typeface="Courier New" panose="02070309020205020404" pitchFamily="49" charset="0"/>
              </a:rPr>
              <a:t>temp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"Enter number of elements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400" dirty="0">
                <a:latin typeface="Courier New" panose="02070309020205020404" pitchFamily="49" charset="0"/>
              </a:rPr>
              <a:t>n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"Enter %d integers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for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latin typeface="Courier New" panose="02070309020205020404" pitchFamily="49" charset="0"/>
              </a:rPr>
              <a:t>c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400" dirty="0">
                <a:latin typeface="Courier New" panose="02070309020205020404" pitchFamily="49" charset="0"/>
              </a:rPr>
              <a:t>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c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for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n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latin typeface="Courier New" panose="02070309020205020404" pitchFamily="49" charset="0"/>
              </a:rPr>
              <a:t>c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position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c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for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d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d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d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if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position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d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  position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d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if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position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!=</a:t>
            </a:r>
            <a:r>
              <a:rPr lang="en-IN" sz="1400" dirty="0">
                <a:latin typeface="Courier New" panose="02070309020205020404" pitchFamily="49" charset="0"/>
              </a:rPr>
              <a:t> c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</a:t>
            </a:r>
            <a:r>
              <a:rPr lang="en-IN" sz="1400" dirty="0" smtClean="0">
                <a:latin typeface="Courier New" panose="02070309020205020404" pitchFamily="49" charset="0"/>
              </a:rPr>
              <a:t>temp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c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c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position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 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position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smtClean="0">
                <a:latin typeface="Courier New" panose="02070309020205020404" pitchFamily="49" charset="0"/>
              </a:rPr>
              <a:t>temp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"Sorted </a:t>
            </a:r>
            <a:r>
              <a:rPr lang="en-I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array 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 ascending order: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</a:t>
            </a:r>
            <a:r>
              <a:rPr lang="en-IN" sz="1400" dirty="0">
                <a:solidFill>
                  <a:srgbClr val="B1B100"/>
                </a:solidFill>
                <a:latin typeface="Courier New" panose="02070309020205020404" pitchFamily="49" charset="0"/>
              </a:rPr>
              <a:t>for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latin typeface="Courier New" panose="02070309020205020404" pitchFamily="49" charset="0"/>
              </a:rPr>
              <a:t>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c 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400" dirty="0">
                <a:latin typeface="Courier New" panose="02070309020205020404" pitchFamily="49" charset="0"/>
              </a:rPr>
              <a:t> n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400" dirty="0"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latin typeface="Courier New" panose="02070309020205020404" pitchFamily="49" charset="0"/>
              </a:rPr>
              <a:t>c</a:t>
            </a:r>
            <a:r>
              <a:rPr lang="en-IN" sz="14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Courier New" panose="02070309020205020404" pitchFamily="49" charset="0"/>
              </a:rPr>
              <a:t>    </a:t>
            </a:r>
            <a:r>
              <a:rPr lang="en-IN" sz="1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"%d</a:t>
            </a:r>
            <a:r>
              <a:rPr lang="en-IN" sz="14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4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400" dirty="0">
                <a:latin typeface="Courier New" panose="02070309020205020404" pitchFamily="49" charset="0"/>
              </a:rPr>
              <a:t> array</a:t>
            </a: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400" dirty="0">
                <a:latin typeface="Courier New" panose="02070309020205020404" pitchFamily="49" charset="0"/>
              </a:rPr>
              <a:t>c</a:t>
            </a:r>
            <a:r>
              <a:rPr lang="en-IN" sz="14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4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4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400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Selection sort runtime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Running time for input size </a:t>
            </a:r>
            <a:r>
              <a:rPr lang="en-US" altLang="en-US" i="1" smtClean="0"/>
              <a:t>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in practice, a bit faster than bubble sort.  Why?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9" y="4754433"/>
            <a:ext cx="8639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faster because fewer swaps are made.  (Constant c is smaller on O(n^2).)</a:t>
            </a:r>
          </a:p>
        </p:txBody>
      </p:sp>
    </p:spTree>
    <p:extLst>
      <p:ext uri="{BB962C8B-B14F-4D97-AF65-F5344CB8AC3E}">
        <p14:creationId xmlns:p14="http://schemas.microsoft.com/office/powerpoint/2010/main" val="35970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7802563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4. Insertion sort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360" y="988325"/>
            <a:ext cx="8714640" cy="2620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mtClean="0"/>
              <a:t>while some elements unsorted:</a:t>
            </a:r>
          </a:p>
          <a:p>
            <a:pPr lvl="1"/>
            <a:r>
              <a:rPr lang="en-US" sz="2200" smtClean="0"/>
              <a:t>Using linear search, find the location in the sorted portion where the 1</a:t>
            </a:r>
            <a:r>
              <a:rPr lang="en-US" sz="2200" baseline="30000" smtClean="0"/>
              <a:t>st</a:t>
            </a:r>
            <a:r>
              <a:rPr lang="en-US" sz="2200" smtClean="0"/>
              <a:t> element of the unsorted portion should be inserted </a:t>
            </a:r>
          </a:p>
          <a:p>
            <a:pPr lvl="1"/>
            <a:r>
              <a:rPr lang="en-US" sz="2200" smtClean="0"/>
              <a:t>Move all the elements after the insertion location up one position to make space for the new element</a:t>
            </a:r>
            <a:endParaRPr lang="en-US" sz="2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213312"/>
            <a:ext cx="84709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4" y="685800"/>
            <a:ext cx="91587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#include &lt;</a:t>
            </a:r>
            <a:r>
              <a:rPr lang="en-IN" dirty="0" err="1">
                <a:solidFill>
                  <a:srgbClr val="339933"/>
                </a:solidFill>
                <a:latin typeface="Courier New" panose="02070309020205020404" pitchFamily="49" charset="0"/>
              </a:rPr>
              <a:t>stdio.h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993333"/>
                </a:solidFill>
                <a:latin typeface="Courier New" panose="02070309020205020404" pitchFamily="49" charset="0"/>
              </a:rPr>
              <a:t>Void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</a:rPr>
              <a:t>main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 err="1">
                <a:solidFill>
                  <a:srgbClr val="993333"/>
                </a:solidFill>
                <a:latin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</a:rPr>
              <a:t> array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0000DD"/>
                </a:solidFill>
                <a:latin typeface="Courier New" panose="02070309020205020404" pitchFamily="49" charset="0"/>
              </a:rPr>
              <a:t>100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search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</a:rPr>
              <a:t>n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"Enter number of elements in array</a:t>
            </a:r>
            <a:r>
              <a:rPr lang="en-IN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dirty="0">
                <a:latin typeface="Courier New" panose="02070309020205020404" pitchFamily="49" charset="0"/>
              </a:rPr>
              <a:t>n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"Enter %d integer(s)</a:t>
            </a:r>
            <a:r>
              <a:rPr lang="en-IN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n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latin typeface="Courier New" panose="02070309020205020404" pitchFamily="49" charset="0"/>
              </a:rPr>
              <a:t> n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dirty="0" smtClean="0">
                <a:latin typeface="Courier New" panose="02070309020205020404" pitchFamily="49" charset="0"/>
              </a:rPr>
              <a:t>array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</a:t>
            </a:r>
            <a:r>
              <a:rPr lang="en-IN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"Enter a number to search</a:t>
            </a:r>
            <a:r>
              <a:rPr lang="en-IN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</a:t>
            </a:r>
            <a:r>
              <a:rPr lang="en-IN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dirty="0">
                <a:latin typeface="Courier New" panose="02070309020205020404" pitchFamily="49" charset="0"/>
              </a:rPr>
              <a:t>search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latin typeface="Courier New" panose="02070309020205020404" pitchFamily="49" charset="0"/>
              </a:rPr>
              <a:t> n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 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</a:rPr>
              <a:t> if 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 smtClean="0">
                <a:latin typeface="Courier New" panose="02070309020205020404" pitchFamily="49" charset="0"/>
              </a:rPr>
              <a:t>array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==</a:t>
            </a:r>
            <a:r>
              <a:rPr lang="en-IN" dirty="0">
                <a:latin typeface="Courier New" panose="02070309020205020404" pitchFamily="49" charset="0"/>
              </a:rPr>
              <a:t> search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>
                <a:latin typeface="Courier New" panose="02070309020205020404" pitchFamily="49" charset="0"/>
              </a:rPr>
              <a:t>        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    </a:t>
            </a:r>
            <a:r>
              <a:rPr lang="en-IN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"%d is present at location %d.</a:t>
            </a:r>
            <a:r>
              <a:rPr lang="en-IN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search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+</a:t>
            </a:r>
            <a:r>
              <a:rPr lang="en-IN" dirty="0" smtClean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    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break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  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 smtClean="0">
                <a:latin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==</a:t>
            </a:r>
            <a:r>
              <a:rPr lang="en-IN" dirty="0">
                <a:latin typeface="Courier New" panose="02070309020205020404" pitchFamily="49" charset="0"/>
              </a:rPr>
              <a:t> n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</a:rPr>
              <a:t>    </a:t>
            </a:r>
            <a:r>
              <a:rPr lang="en-IN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"%d isn't present in the array.</a:t>
            </a:r>
            <a:r>
              <a:rPr lang="en-IN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dirty="0">
                <a:latin typeface="Courier New" panose="02070309020205020404" pitchFamily="49" charset="0"/>
              </a:rPr>
              <a:t> search</a:t>
            </a:r>
            <a:r>
              <a:rPr lang="en-IN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0"/>
            <a:ext cx="7627433" cy="728405"/>
          </a:xfrm>
          <a:prstGeom prst="rect">
            <a:avLst/>
          </a:prstGeom>
        </p:spPr>
        <p:txBody>
          <a:bodyPr wrap="square" lIns="63500" tIns="25400" rIns="63500" bIns="254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Linear Search: C Code</a:t>
            </a:r>
          </a:p>
        </p:txBody>
      </p:sp>
    </p:spTree>
    <p:extLst>
      <p:ext uri="{BB962C8B-B14F-4D97-AF65-F5344CB8AC3E}">
        <p14:creationId xmlns:p14="http://schemas.microsoft.com/office/powerpoint/2010/main" val="31830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77257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52400"/>
            <a:ext cx="7802563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4. Insertion sort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5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5817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5487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43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8412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44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01810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45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8674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46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470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47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3209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48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6062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49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5089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0"/>
            <a:ext cx="7627433" cy="728405"/>
          </a:xfrm>
          <a:prstGeom prst="rect">
            <a:avLst/>
          </a:prstGeom>
        </p:spPr>
        <p:txBody>
          <a:bodyPr wrap="square" lIns="63500" tIns="25400" rIns="63500" bIns="254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Linear Search: A Simple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737" y="791792"/>
            <a:ext cx="8599957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sz="2800" b="1" dirty="0" smtClean="0"/>
              <a:t>1. A </a:t>
            </a:r>
            <a:r>
              <a:rPr lang="en-US" sz="2800" b="1" dirty="0"/>
              <a:t>search </a:t>
            </a:r>
            <a:r>
              <a:rPr lang="en-US" sz="2800" b="1" dirty="0">
                <a:solidFill>
                  <a:srgbClr val="3333FF"/>
                </a:solidFill>
              </a:rPr>
              <a:t>traverses</a:t>
            </a:r>
            <a:r>
              <a:rPr lang="en-US" sz="2800" b="1" dirty="0"/>
              <a:t> the </a:t>
            </a:r>
            <a:r>
              <a:rPr lang="en-US" sz="2800" b="1" dirty="0" smtClean="0"/>
              <a:t>collection </a:t>
            </a:r>
            <a:r>
              <a:rPr lang="en-US" sz="2800" b="1" dirty="0"/>
              <a:t>until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800" b="1" dirty="0" smtClean="0"/>
              <a:t>--The </a:t>
            </a:r>
            <a:r>
              <a:rPr lang="en-US" sz="2800" b="1" dirty="0"/>
              <a:t>desired element is </a:t>
            </a:r>
            <a:r>
              <a:rPr lang="en-US" sz="2800" b="1" dirty="0">
                <a:solidFill>
                  <a:srgbClr val="3333FF"/>
                </a:solidFill>
              </a:rPr>
              <a:t>found</a:t>
            </a:r>
            <a:r>
              <a:rPr lang="en-US" sz="2800" b="1" dirty="0"/>
              <a:t>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800" b="1" dirty="0" smtClean="0"/>
              <a:t>--Or </a:t>
            </a:r>
            <a:r>
              <a:rPr lang="en-US" sz="2800" b="1" dirty="0"/>
              <a:t>the </a:t>
            </a:r>
            <a:r>
              <a:rPr lang="en-US" sz="2800" b="1" dirty="0" smtClean="0"/>
              <a:t>collection </a:t>
            </a:r>
            <a:r>
              <a:rPr lang="en-US" sz="2800" b="1" dirty="0"/>
              <a:t>is </a:t>
            </a:r>
            <a:r>
              <a:rPr lang="en-US" sz="2800" b="1" dirty="0">
                <a:solidFill>
                  <a:srgbClr val="3333FF"/>
                </a:solidFill>
              </a:rPr>
              <a:t>exhausted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449957"/>
            <a:ext cx="264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Runtime O(length(array))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644" y="32217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If array is not sorted </a:t>
            </a:r>
            <a:r>
              <a:rPr lang="en-US" b="1" dirty="0">
                <a:sym typeface="Wingdings"/>
              </a:rPr>
              <a:t> Linear Search</a:t>
            </a:r>
          </a:p>
          <a:p>
            <a:pPr lvl="1">
              <a:defRPr/>
            </a:pPr>
            <a:r>
              <a:rPr lang="en-US" b="1" dirty="0">
                <a:solidFill>
                  <a:srgbClr val="3333FF"/>
                </a:solidFill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b="1" dirty="0">
                <a:solidFill>
                  <a:srgbClr val="3333FF"/>
                </a:solidFill>
                <a:sym typeface="Wingdings"/>
              </a:rPr>
              <a:t>Worst Case O(N)</a:t>
            </a:r>
          </a:p>
        </p:txBody>
      </p:sp>
    </p:spTree>
    <p:extLst>
      <p:ext uri="{BB962C8B-B14F-4D97-AF65-F5344CB8AC3E}">
        <p14:creationId xmlns:p14="http://schemas.microsoft.com/office/powerpoint/2010/main" val="15220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50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9701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51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2531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52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3907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53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021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54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96262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55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9641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56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944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57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283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58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5940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59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8649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14" y="-42996"/>
            <a:ext cx="8558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Binary or</a:t>
            </a:r>
            <a:r>
              <a:rPr lang="en-US" sz="4000" dirty="0"/>
              <a:t> Bisection</a:t>
            </a:r>
            <a:r>
              <a:rPr lang="en-US" sz="4000" dirty="0" smtClean="0"/>
              <a:t> </a:t>
            </a:r>
            <a:r>
              <a:rPr lang="en-US" sz="4000" dirty="0"/>
              <a:t>Search on Sorted </a:t>
            </a:r>
            <a:r>
              <a:rPr lang="en-US" sz="4000" dirty="0" smtClean="0"/>
              <a:t>List</a:t>
            </a:r>
            <a:endParaRPr lang="en-IN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4663" y="778602"/>
            <a:ext cx="8001000" cy="2819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smtClean="0"/>
              <a:t>We have a </a:t>
            </a:r>
            <a:r>
              <a:rPr lang="en-US" sz="2400" b="1" dirty="0" smtClean="0">
                <a:solidFill>
                  <a:srgbClr val="3333FF"/>
                </a:solidFill>
              </a:rPr>
              <a:t>sorted array</a:t>
            </a:r>
          </a:p>
          <a:p>
            <a:pPr>
              <a:defRPr/>
            </a:pPr>
            <a:endParaRPr lang="en-US" sz="2400" b="1" dirty="0" smtClean="0">
              <a:solidFill>
                <a:srgbClr val="3333FF"/>
              </a:solidFill>
            </a:endParaRPr>
          </a:p>
          <a:p>
            <a:pPr>
              <a:defRPr/>
            </a:pPr>
            <a:r>
              <a:rPr lang="en-US" sz="2400" b="1" dirty="0" smtClean="0"/>
              <a:t>We want to determine if a </a:t>
            </a:r>
            <a:r>
              <a:rPr lang="en-US" sz="2400" b="1" dirty="0" smtClean="0">
                <a:solidFill>
                  <a:srgbClr val="3333FF"/>
                </a:solidFill>
              </a:rPr>
              <a:t>particular element</a:t>
            </a:r>
            <a:r>
              <a:rPr lang="en-US" sz="2400" b="1" dirty="0" smtClean="0"/>
              <a:t> is in the array</a:t>
            </a:r>
          </a:p>
          <a:p>
            <a:pPr lvl="1">
              <a:defRPr/>
            </a:pPr>
            <a:r>
              <a:rPr lang="en-US" sz="2400" b="1" dirty="0" smtClean="0"/>
              <a:t>Once </a:t>
            </a:r>
            <a:r>
              <a:rPr lang="en-US" sz="2400" b="1" dirty="0" smtClean="0">
                <a:solidFill>
                  <a:srgbClr val="FF0033"/>
                </a:solidFill>
              </a:rPr>
              <a:t>found</a:t>
            </a:r>
            <a:r>
              <a:rPr lang="en-US" sz="2400" b="1" dirty="0" smtClean="0"/>
              <a:t>, print or return (index,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, etc.)</a:t>
            </a:r>
          </a:p>
          <a:p>
            <a:pPr lvl="1">
              <a:defRPr/>
            </a:pPr>
            <a:r>
              <a:rPr lang="en-US" sz="2400" b="1" dirty="0" smtClean="0"/>
              <a:t>If </a:t>
            </a:r>
            <a:r>
              <a:rPr lang="en-US" sz="2400" b="1" dirty="0" smtClean="0">
                <a:solidFill>
                  <a:srgbClr val="FF0033"/>
                </a:solidFill>
              </a:rPr>
              <a:t>not found</a:t>
            </a:r>
            <a:r>
              <a:rPr lang="en-US" sz="2400" b="1" dirty="0" smtClean="0"/>
              <a:t>, indicate the element is not in the list</a:t>
            </a:r>
          </a:p>
          <a:p>
            <a:pPr>
              <a:defRPr/>
            </a:pPr>
            <a:endParaRPr lang="en-US" sz="2400" b="1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4419600"/>
            <a:ext cx="7315200" cy="1155700"/>
            <a:chOff x="576" y="1330"/>
            <a:chExt cx="4608" cy="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60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15312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61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0810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62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2457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63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0677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64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670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65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8318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66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8894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67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9479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68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>
          <a:xfrm>
            <a:off x="304800" y="10236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9204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0" y="-152400"/>
            <a:ext cx="72390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Insertion </a:t>
            </a:r>
            <a:r>
              <a:rPr lang="en-US" altLang="en-US" dirty="0" smtClean="0"/>
              <a:t>sort code</a:t>
            </a:r>
            <a:endParaRPr lang="en-US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88392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#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include &lt;</a:t>
            </a:r>
            <a:r>
              <a:rPr lang="en-IN" sz="1700" dirty="0" err="1">
                <a:solidFill>
                  <a:srgbClr val="339933"/>
                </a:solidFill>
                <a:latin typeface="Courier New" panose="02070309020205020404" pitchFamily="49" charset="0"/>
              </a:rPr>
              <a:t>stdio.h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7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700" dirty="0" smtClean="0">
                <a:solidFill>
                  <a:srgbClr val="993333"/>
                </a:solidFill>
                <a:latin typeface="Courier New" panose="02070309020205020404" pitchFamily="49" charset="0"/>
              </a:rPr>
              <a:t>void</a:t>
            </a:r>
            <a:r>
              <a:rPr lang="en-IN" sz="1700" dirty="0" smtClean="0">
                <a:latin typeface="Courier New" panose="02070309020205020404" pitchFamily="49" charset="0"/>
              </a:rPr>
              <a:t> </a:t>
            </a:r>
            <a:r>
              <a:rPr lang="en-IN" sz="1700" dirty="0">
                <a:latin typeface="Courier New" panose="02070309020205020404" pitchFamily="49" charset="0"/>
              </a:rPr>
              <a:t>main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()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err="1">
                <a:solidFill>
                  <a:srgbClr val="993333"/>
                </a:solidFill>
                <a:latin typeface="Courier New" panose="02070309020205020404" pitchFamily="49" charset="0"/>
              </a:rPr>
              <a:t>int</a:t>
            </a:r>
            <a:r>
              <a:rPr lang="en-IN" sz="1700" dirty="0">
                <a:latin typeface="Courier New" panose="02070309020205020404" pitchFamily="49" charset="0"/>
              </a:rPr>
              <a:t> n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1000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c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d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t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"Enter number of elements</a:t>
            </a:r>
            <a:r>
              <a:rPr lang="en-IN" sz="17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700" dirty="0">
                <a:latin typeface="Courier New" panose="02070309020205020404" pitchFamily="49" charset="0"/>
              </a:rPr>
              <a:t>n</a:t>
            </a: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"Enter %d integers</a:t>
            </a:r>
            <a:r>
              <a:rPr lang="en-IN" sz="17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n</a:t>
            </a: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latin typeface="Courier New" panose="02070309020205020404" pitchFamily="49" charset="0"/>
              </a:rPr>
              <a:t>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&lt;</a:t>
            </a:r>
            <a:r>
              <a:rPr lang="en-IN" sz="1700" dirty="0">
                <a:latin typeface="Courier New" panose="02070309020205020404" pitchFamily="49" charset="0"/>
              </a:rPr>
              <a:t> n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 err="1">
                <a:latin typeface="Courier New" panose="02070309020205020404" pitchFamily="49" charset="0"/>
              </a:rPr>
              <a:t>c</a:t>
            </a:r>
            <a:r>
              <a:rPr lang="en-IN" sz="17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scanf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"%d"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&amp;</a:t>
            </a:r>
            <a:r>
              <a:rPr lang="en-IN" sz="1700" dirty="0">
                <a:latin typeface="Courier New" panose="02070309020205020404" pitchFamily="49" charset="0"/>
              </a:rPr>
              <a:t>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c</a:t>
            </a: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latin typeface="Courier New" panose="02070309020205020404" pitchFamily="49" charset="0"/>
              </a:rPr>
              <a:t>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&lt;=</a:t>
            </a:r>
            <a:r>
              <a:rPr lang="en-IN" sz="1700" dirty="0">
                <a:latin typeface="Courier New" panose="02070309020205020404" pitchFamily="49" charset="0"/>
              </a:rPr>
              <a:t> n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 err="1">
                <a:latin typeface="Courier New" panose="02070309020205020404" pitchFamily="49" charset="0"/>
              </a:rPr>
              <a:t>c</a:t>
            </a:r>
            <a:r>
              <a:rPr lang="en-IN" sz="17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d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c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</a:t>
            </a:r>
            <a:r>
              <a:rPr lang="en-IN" sz="1700" dirty="0">
                <a:solidFill>
                  <a:srgbClr val="0070C0"/>
                </a:solidFill>
                <a:latin typeface="Courier New" panose="02070309020205020404" pitchFamily="49" charset="0"/>
              </a:rPr>
              <a:t> while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latin typeface="Courier New" panose="02070309020205020404" pitchFamily="49" charset="0"/>
              </a:rPr>
              <a:t> d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&amp;&amp;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&gt;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  t          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 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latin typeface="Courier New" panose="02070309020205020404" pitchFamily="49" charset="0"/>
              </a:rPr>
              <a:t>  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 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d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t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  d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--;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"Sorted </a:t>
            </a:r>
            <a:r>
              <a:rPr lang="en-IN" sz="17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array 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in ascending order:</a:t>
            </a:r>
            <a:r>
              <a:rPr lang="en-IN" sz="17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7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latin typeface="Courier New" panose="02070309020205020404" pitchFamily="49" charset="0"/>
              </a:rPr>
              <a:t>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=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0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c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&lt;=</a:t>
            </a:r>
            <a:r>
              <a:rPr lang="en-IN" sz="1700" dirty="0">
                <a:latin typeface="Courier New" panose="02070309020205020404" pitchFamily="49" charset="0"/>
              </a:rPr>
              <a:t> n 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-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00DD"/>
                </a:solidFill>
                <a:latin typeface="Courier New" panose="02070309020205020404" pitchFamily="49" charset="0"/>
              </a:rPr>
              <a:t>1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 err="1">
                <a:latin typeface="Courier New" panose="02070309020205020404" pitchFamily="49" charset="0"/>
              </a:rPr>
              <a:t>c</a:t>
            </a:r>
            <a:r>
              <a:rPr lang="en-IN" sz="1700" dirty="0" err="1">
                <a:solidFill>
                  <a:srgbClr val="339933"/>
                </a:solidFill>
                <a:latin typeface="Courier New" panose="02070309020205020404" pitchFamily="49" charset="0"/>
              </a:rPr>
              <a:t>++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r>
              <a:rPr lang="en-IN" sz="1700" dirty="0">
                <a:latin typeface="Courier New" panose="02070309020205020404" pitchFamily="49" charset="0"/>
              </a:rPr>
              <a:t> 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  </a:t>
            </a:r>
            <a:r>
              <a:rPr lang="en-IN" sz="1700" dirty="0" err="1">
                <a:solidFill>
                  <a:srgbClr val="000066"/>
                </a:solidFill>
                <a:latin typeface="Courier New" panose="02070309020205020404" pitchFamily="49" charset="0"/>
              </a:rPr>
              <a:t>printf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(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"%d</a:t>
            </a:r>
            <a:r>
              <a:rPr lang="en-IN" sz="1700" b="1" dirty="0">
                <a:solidFill>
                  <a:srgbClr val="000099"/>
                </a:solidFill>
                <a:latin typeface="Courier New" panose="02070309020205020404" pitchFamily="49" charset="0"/>
              </a:rPr>
              <a:t>\n</a:t>
            </a:r>
            <a:r>
              <a:rPr lang="en-IN" sz="17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IN" sz="1700" dirty="0">
                <a:latin typeface="Courier New" panose="02070309020205020404" pitchFamily="49" charset="0"/>
              </a:rPr>
              <a:t> array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[</a:t>
            </a:r>
            <a:r>
              <a:rPr lang="en-IN" sz="1700" dirty="0">
                <a:latin typeface="Courier New" panose="02070309020205020404" pitchFamily="49" charset="0"/>
              </a:rPr>
              <a:t>c</a:t>
            </a:r>
            <a:r>
              <a:rPr lang="en-IN" sz="1700" dirty="0">
                <a:solidFill>
                  <a:srgbClr val="009900"/>
                </a:solidFill>
                <a:latin typeface="Courier New" panose="02070309020205020404" pitchFamily="49" charset="0"/>
              </a:rPr>
              <a:t>])</a:t>
            </a:r>
            <a:r>
              <a:rPr lang="en-IN" sz="17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>
                <a:latin typeface="Courier New" panose="02070309020205020404" pitchFamily="49" charset="0"/>
              </a:rPr>
              <a:t>  </a:t>
            </a: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700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IN" sz="17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IN" sz="1700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A Better Search Algorithm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752600"/>
            <a:ext cx="8077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 smtClean="0"/>
              <a:t>Of course we </a:t>
            </a:r>
            <a:r>
              <a:rPr lang="en-US" sz="2800" b="1" dirty="0" smtClean="0">
                <a:solidFill>
                  <a:srgbClr val="3333FF"/>
                </a:solidFill>
              </a:rPr>
              <a:t>could use our simpler search</a:t>
            </a:r>
            <a:r>
              <a:rPr lang="en-US" sz="2800" b="1" dirty="0" smtClean="0"/>
              <a:t> and traverse the list</a:t>
            </a:r>
          </a:p>
          <a:p>
            <a:pPr>
              <a:defRPr/>
            </a:pPr>
            <a:endParaRPr lang="en-US" sz="2800" b="1" dirty="0" smtClean="0"/>
          </a:p>
          <a:p>
            <a:pPr>
              <a:defRPr/>
            </a:pPr>
            <a:r>
              <a:rPr lang="en-US" sz="2800" b="1" dirty="0" smtClean="0"/>
              <a:t>But we can use the fact that </a:t>
            </a:r>
            <a:r>
              <a:rPr lang="en-US" sz="2800" b="1" dirty="0" smtClean="0">
                <a:solidFill>
                  <a:srgbClr val="3333FF"/>
                </a:solidFill>
              </a:rPr>
              <a:t>the list is sorted</a:t>
            </a:r>
            <a:r>
              <a:rPr lang="en-US" sz="2800" b="1" dirty="0" smtClean="0"/>
              <a:t> to our advantage</a:t>
            </a:r>
          </a:p>
          <a:p>
            <a:pPr>
              <a:defRPr/>
            </a:pPr>
            <a:endParaRPr lang="en-US" sz="2800" b="1" dirty="0" smtClean="0"/>
          </a:p>
          <a:p>
            <a:pPr>
              <a:defRPr/>
            </a:pPr>
            <a:r>
              <a:rPr lang="en-US" sz="2800" b="1" dirty="0" smtClean="0"/>
              <a:t>This will allow us to </a:t>
            </a:r>
            <a:r>
              <a:rPr lang="en-US" sz="2800" b="1" dirty="0" smtClean="0">
                <a:solidFill>
                  <a:srgbClr val="3333FF"/>
                </a:solidFill>
              </a:rPr>
              <a:t>reduce the number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15961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76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case complexity of insertion sort is O(n), average and the worst case complexity is O(n</a:t>
            </a:r>
            <a:r>
              <a:rPr lang="en-US" sz="2400" baseline="30000" dirty="0"/>
              <a:t>2</a:t>
            </a:r>
            <a:r>
              <a:rPr lang="en-US" sz="2400" dirty="0"/>
              <a:t>).</a:t>
            </a:r>
            <a:endParaRPr lang="en-IN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-30707"/>
            <a:ext cx="72390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Insertion </a:t>
            </a:r>
            <a:r>
              <a:rPr lang="en-US" altLang="en-US" dirty="0" smtClean="0"/>
              <a:t>sort Run Time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1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7802563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5</a:t>
            </a:r>
            <a:r>
              <a:rPr lang="en-US" altLang="en-US" dirty="0" smtClean="0"/>
              <a:t>. Merge sort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/>
              <a:t>Merge sort</a:t>
            </a:r>
            <a:r>
              <a:rPr lang="en-US" altLang="en-US" dirty="0" smtClean="0"/>
              <a:t> orders a </a:t>
            </a:r>
            <a:r>
              <a:rPr lang="en-US" altLang="en-US" dirty="0" smtClean="0"/>
              <a:t>array </a:t>
            </a:r>
            <a:r>
              <a:rPr lang="en-US" altLang="en-US" dirty="0" smtClean="0"/>
              <a:t>of values by recursively dividing the </a:t>
            </a:r>
            <a:r>
              <a:rPr lang="en-US" altLang="en-US" dirty="0" smtClean="0"/>
              <a:t>array </a:t>
            </a:r>
            <a:r>
              <a:rPr lang="en-US" altLang="en-US" dirty="0" smtClean="0"/>
              <a:t>in half until each </a:t>
            </a:r>
            <a:r>
              <a:rPr lang="en-US" altLang="en-US" dirty="0" smtClean="0"/>
              <a:t>sub-array </a:t>
            </a:r>
            <a:r>
              <a:rPr lang="en-US" altLang="en-US" dirty="0" smtClean="0"/>
              <a:t>has one element, then recombining</a:t>
            </a:r>
          </a:p>
          <a:p>
            <a:r>
              <a:rPr lang="en-US" altLang="en-US" dirty="0" smtClean="0"/>
              <a:t>More specifically:</a:t>
            </a:r>
          </a:p>
          <a:p>
            <a:pPr lvl="1"/>
            <a:r>
              <a:rPr lang="en-US" altLang="en-US" dirty="0" smtClean="0"/>
              <a:t>divide the </a:t>
            </a:r>
            <a:r>
              <a:rPr lang="en-US" altLang="en-US" dirty="0" smtClean="0"/>
              <a:t>array </a:t>
            </a:r>
            <a:r>
              <a:rPr lang="en-US" altLang="en-US" dirty="0" smtClean="0"/>
              <a:t>into two roughly equal parts</a:t>
            </a:r>
          </a:p>
          <a:p>
            <a:pPr lvl="1"/>
            <a:r>
              <a:rPr lang="en-US" altLang="en-US" dirty="0" smtClean="0"/>
              <a:t>recursively divide each part in half, continuing until a part contains only one element</a:t>
            </a:r>
          </a:p>
          <a:p>
            <a:pPr lvl="1"/>
            <a:r>
              <a:rPr lang="en-US" altLang="en-US" dirty="0" smtClean="0"/>
              <a:t>merge the two parts into one sorted </a:t>
            </a:r>
            <a:r>
              <a:rPr lang="en-US" altLang="en-US" dirty="0" smtClean="0"/>
              <a:t>array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continue to merge parts as the recursion unfolds</a:t>
            </a:r>
          </a:p>
          <a:p>
            <a:r>
              <a:rPr lang="en-US" altLang="en-US" dirty="0" smtClean="0"/>
              <a:t>a "divide and conquer" 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9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1371600"/>
            <a:ext cx="82296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Merge sort idea: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Divide the </a:t>
            </a:r>
            <a:r>
              <a:rPr lang="en-US" altLang="en-US" sz="2400" dirty="0" smtClean="0"/>
              <a:t>array </a:t>
            </a:r>
            <a:r>
              <a:rPr lang="en-US" altLang="en-US" sz="2400" dirty="0" smtClean="0"/>
              <a:t>into two halves.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Recursively sort the two halves (using merge sort).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 merge to combine the two </a:t>
            </a:r>
            <a:r>
              <a:rPr lang="en-US" altLang="en-US" sz="2400" dirty="0" smtClean="0"/>
              <a:t>arrays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36800" y="3086100"/>
            <a:ext cx="203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68800" y="3086100"/>
            <a:ext cx="20320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20800" y="4229100"/>
            <a:ext cx="203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486400" y="4229100"/>
            <a:ext cx="20320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30400" y="4743450"/>
            <a:ext cx="85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96000" y="4743450"/>
            <a:ext cx="85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38400" y="5600700"/>
            <a:ext cx="4064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43200" y="51435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merge(0, n/2, n-1)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11200" y="37719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mergeSort(0, n/2-1)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775200" y="37719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mergeSort(n/2, n-1)</a:t>
            </a:r>
          </a:p>
        </p:txBody>
      </p:sp>
      <p:sp>
        <p:nvSpPr>
          <p:cNvPr id="13" name="Rectangle 14"/>
          <p:cNvSpPr txBox="1">
            <a:spLocks noChangeArrowheads="1"/>
          </p:cNvSpPr>
          <p:nvPr/>
        </p:nvSpPr>
        <p:spPr>
          <a:xfrm>
            <a:off x="1143000" y="152400"/>
            <a:ext cx="7800975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Merge sort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694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34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6363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8767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088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7203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5496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328" y="381000"/>
            <a:ext cx="8763000" cy="1185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Binary Search Algorithm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9328" y="1752601"/>
            <a:ext cx="87630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sz="2400" b="1" dirty="0" smtClean="0"/>
              <a:t>“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sz="2400" b="1" dirty="0" smtClean="0"/>
              <a:t>”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look </a:t>
            </a:r>
            <a:r>
              <a:rPr lang="en-US" altLang="en-US" sz="2400" b="1" i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left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smaller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 or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i="1" dirty="0" smtClean="0">
                <a:latin typeface="Courier New" panose="02070309020205020404" pitchFamily="49" charset="0"/>
              </a:rPr>
              <a:t>right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larger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9600" y="4495800"/>
            <a:ext cx="8165197" cy="474133"/>
            <a:chOff x="480" y="2832"/>
            <a:chExt cx="4562" cy="2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832"/>
              <a:ext cx="1778" cy="288"/>
              <a:chOff x="2544" y="3456"/>
              <a:chExt cx="1778" cy="288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1778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8679" y="4505569"/>
            <a:ext cx="86949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00" dirty="0">
                <a:latin typeface="Arial" charset="0"/>
                <a:ea typeface="ＭＳ Ｐゴシック" charset="0"/>
              </a:rPr>
              <a:t>1     7    9   12   33  42    59  76   81  84  91   92   93  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57199" y="4343401"/>
            <a:ext cx="8451273" cy="790222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83938" y="4331894"/>
            <a:ext cx="616112" cy="790222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Cloud Callout 23"/>
          <p:cNvSpPr>
            <a:spLocks noChangeArrowheads="1"/>
          </p:cNvSpPr>
          <p:nvPr/>
        </p:nvSpPr>
        <p:spPr bwMode="auto">
          <a:xfrm>
            <a:off x="4383938" y="5850469"/>
            <a:ext cx="3264647" cy="7112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4394819" y="4343401"/>
            <a:ext cx="653070" cy="695893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49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87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87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104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850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011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5197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2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2086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2084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The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sz="2400" b="1" dirty="0" smtClean="0"/>
              <a:t>“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sz="2400" b="1" dirty="0" smtClean="0"/>
              <a:t>”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4343400"/>
            <a:ext cx="7226300" cy="457200"/>
            <a:chOff x="480" y="2832"/>
            <a:chExt cx="4552" cy="2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832"/>
              <a:ext cx="1768" cy="288"/>
              <a:chOff x="2544" y="3456"/>
              <a:chExt cx="1768" cy="288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1768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26100" y="4332038"/>
            <a:ext cx="73558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1     7    9   12   33  42    59  76   81  84  91   92   93 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33400" y="4191000"/>
            <a:ext cx="3530964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726439" y="4191000"/>
            <a:ext cx="56492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962400" y="4114800"/>
            <a:ext cx="4119528" cy="838200"/>
            <a:chOff x="2496" y="2592"/>
            <a:chExt cx="2928" cy="52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" name="Cloud Callout 26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Look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42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1692310" y="4222465"/>
            <a:ext cx="653070" cy="695893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138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7097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928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4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963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4811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98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7488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8" name="Text Box 1072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2279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0033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8" name="Text Box 1072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" name="Text Box 1073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8939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34509</TotalTime>
  <Words>5529</Words>
  <Application>Microsoft Office PowerPoint</Application>
  <PresentationFormat>On-screen Show (4:3)</PresentationFormat>
  <Paragraphs>3067</Paragraphs>
  <Slides>119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ＭＳ Ｐゴシック</vt:lpstr>
      <vt:lpstr>Arial</vt:lpstr>
      <vt:lpstr>Calibri</vt:lpstr>
      <vt:lpstr>Courier New</vt:lpstr>
      <vt:lpstr>Gill Sans Std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murali krishna</cp:lastModifiedBy>
  <cp:revision>559</cp:revision>
  <dcterms:created xsi:type="dcterms:W3CDTF">2017-08-31T13:33:27Z</dcterms:created>
  <dcterms:modified xsi:type="dcterms:W3CDTF">2019-04-02T03:30:17Z</dcterms:modified>
</cp:coreProperties>
</file>