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6"/>
  </p:notesMasterIdLst>
  <p:sldIdLst>
    <p:sldId id="257" r:id="rId2"/>
    <p:sldId id="307" r:id="rId3"/>
    <p:sldId id="308" r:id="rId4"/>
    <p:sldId id="309" r:id="rId5"/>
    <p:sldId id="322" r:id="rId6"/>
    <p:sldId id="310" r:id="rId7"/>
    <p:sldId id="311" r:id="rId8"/>
    <p:sldId id="312" r:id="rId9"/>
    <p:sldId id="313" r:id="rId10"/>
    <p:sldId id="318" r:id="rId11"/>
    <p:sldId id="314" r:id="rId12"/>
    <p:sldId id="315" r:id="rId13"/>
    <p:sldId id="319" r:id="rId14"/>
    <p:sldId id="320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6" r:id="rId25"/>
    <p:sldId id="337" r:id="rId26"/>
    <p:sldId id="331" r:id="rId27"/>
    <p:sldId id="332" r:id="rId28"/>
    <p:sldId id="333" r:id="rId29"/>
    <p:sldId id="334" r:id="rId30"/>
    <p:sldId id="335" r:id="rId31"/>
    <p:sldId id="338" r:id="rId32"/>
    <p:sldId id="339" r:id="rId33"/>
    <p:sldId id="340" r:id="rId34"/>
    <p:sldId id="34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82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sz="4400" dirty="0" smtClean="0"/>
              <a:t> </a:t>
            </a:r>
            <a:r>
              <a:rPr lang="en-US" sz="4400" b="1" dirty="0" smtClean="0"/>
              <a:t>CSE223: </a:t>
            </a:r>
            <a:r>
              <a:rPr lang="en-IN" sz="4400" b="1" dirty="0" smtClean="0"/>
              <a:t>Data </a:t>
            </a:r>
            <a:r>
              <a:rPr lang="en-IN" sz="4400" b="1" dirty="0"/>
              <a:t>Structures and Algorithms using </a:t>
            </a:r>
            <a:r>
              <a:rPr lang="en-IN" sz="4400" b="1" dirty="0" smtClean="0"/>
              <a:t>C</a:t>
            </a:r>
          </a:p>
          <a:p>
            <a:pPr algn="ctr"/>
            <a:endParaRPr lang="en-US" sz="4400" b="1" dirty="0" smtClean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06" y="-39068"/>
            <a:ext cx="12193806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C: </a:t>
            </a:r>
            <a:r>
              <a:rPr lang="en-US" sz="3200" dirty="0" smtClean="0"/>
              <a:t>Application</a:t>
            </a:r>
            <a:endParaRPr lang="en-US" sz="3200" dirty="0"/>
          </a:p>
        </p:txBody>
      </p: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182880" y="1219200"/>
            <a:ext cx="11816862" cy="512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27CA3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Developed in the 1970s – in conjunction with development of UNIX operating system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When writing an OS kernel, efficiency is crucial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	This requires low-level access to the underlying hardware: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e.g. programmer can leverage knowledge of how data is laid out in memory, to enable faster data access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UNIX originally written in low-level assembly language – but there were problems: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No structured programming (e.g. encapsulating routines as “functions”, “methods”, etc.) – code hard to maintain</a:t>
            </a:r>
          </a:p>
          <a:p>
            <a:pPr marL="822325" marR="0" lvl="2" indent="-22860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Code worked only for particular hardware – not portable</a:t>
            </a:r>
          </a:p>
        </p:txBody>
      </p:sp>
    </p:spTree>
    <p:extLst>
      <p:ext uri="{BB962C8B-B14F-4D97-AF65-F5344CB8AC3E}">
        <p14:creationId xmlns:p14="http://schemas.microsoft.com/office/powerpoint/2010/main" val="267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C: Characteristics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199" y="1219200"/>
            <a:ext cx="11022037" cy="49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27CA3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C takes a middle path between low-level assembly language…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Direct access to memory layout through pointer manipulation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Concise syntax, small set of keywords</a:t>
            </a:r>
          </a:p>
          <a:p>
            <a:pPr marL="274638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727CA3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… and a high-level programming language like Java: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Block structure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Some encapsulation of code, via functions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9FB8CD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/>
              </a:rPr>
              <a:t>Type checking (pretty weak)</a:t>
            </a:r>
          </a:p>
        </p:txBody>
      </p:sp>
    </p:spTree>
    <p:extLst>
      <p:ext uri="{BB962C8B-B14F-4D97-AF65-F5344CB8AC3E}">
        <p14:creationId xmlns:p14="http://schemas.microsoft.com/office/powerpoint/2010/main" val="26412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C: Compilation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4"/>
          <p:cNvSpPr txBox="1">
            <a:spLocks/>
          </p:cNvSpPr>
          <p:nvPr/>
        </p:nvSpPr>
        <p:spPr bwMode="auto">
          <a:xfrm>
            <a:off x="85534" y="975833"/>
            <a:ext cx="1175439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A C program consists of source code in one or more files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Each source file is run through the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</a:rPr>
              <a:t>preprocessor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 and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</a:rPr>
              <a:t>compiler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, resulting in a file containing object code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Object files are tied together by the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/>
              </a:rPr>
              <a:t>linker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</a:rPr>
              <a:t> to form a single executable program</a:t>
            </a:r>
          </a:p>
          <a:p>
            <a:pPr marL="274320" indent="-274320" fontAlgn="auto">
              <a:spcAft>
                <a:spcPts val="0"/>
              </a:spcAft>
              <a:buClr>
                <a:srgbClr val="727CA3"/>
              </a:buClr>
              <a:buFont typeface="Wingdings 3"/>
              <a:buChar char=""/>
              <a:defRPr/>
            </a:pPr>
            <a:r>
              <a:rPr lang="en-US" sz="2400" dirty="0"/>
              <a:t>Compilers:  Microsoft Visual C++, GCC, Borland 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599" y="3179762"/>
            <a:ext cx="7099495" cy="3488323"/>
            <a:chOff x="609600" y="3179763"/>
            <a:chExt cx="6324600" cy="3028950"/>
          </a:xfrm>
        </p:grpSpPr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609600" y="3200400"/>
              <a:ext cx="1479550" cy="646113"/>
            </a:xfrm>
            <a:prstGeom prst="rect">
              <a:avLst/>
            </a:prstGeom>
            <a:solidFill>
              <a:srgbClr val="DD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cs typeface="Arial" panose="020B0604020202020204" pitchFamily="34" charset="0"/>
                </a:rPr>
                <a:t>Source code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cs typeface="Arial" panose="020B0604020202020204" pitchFamily="34" charset="0"/>
                </a:rPr>
                <a:t>file1.c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3179763"/>
              <a:ext cx="2057400" cy="685800"/>
            </a:xfrm>
            <a:prstGeom prst="ellipse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</a:rPr>
                <a:t>Preprocessor/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</a:rPr>
                <a:t>Compiler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45050" y="3200400"/>
              <a:ext cx="1416050" cy="646113"/>
            </a:xfrm>
            <a:prstGeom prst="rect">
              <a:avLst/>
            </a:prstGeom>
            <a:solidFill>
              <a:srgbClr val="DDE9EC">
                <a:lumMod val="75000"/>
              </a:srgbClr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rPr>
                <a:t>Object code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itchFamily="49" charset="0"/>
                </a:rPr>
                <a:t>file1.o</a:t>
              </a:r>
            </a:p>
          </p:txBody>
        </p:sp>
        <p:cxnSp>
          <p:nvCxnSpPr>
            <p:cNvPr id="30" name="Elbow Connector 29"/>
            <p:cNvCxnSpPr>
              <a:stCxn id="27" idx="3"/>
              <a:endCxn id="28" idx="2"/>
            </p:cNvCxnSpPr>
            <p:nvPr/>
          </p:nvCxnSpPr>
          <p:spPr>
            <a:xfrm flipV="1">
              <a:off x="2089150" y="3522663"/>
              <a:ext cx="349250" cy="15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cxnSp>
          <p:nvCxnSpPr>
            <p:cNvPr id="31" name="Elbow Connector 30"/>
            <p:cNvCxnSpPr>
              <a:stCxn id="28" idx="6"/>
              <a:endCxn id="29" idx="1"/>
            </p:cNvCxnSpPr>
            <p:nvPr/>
          </p:nvCxnSpPr>
          <p:spPr>
            <a:xfrm>
              <a:off x="4495800" y="3522663"/>
              <a:ext cx="349250" cy="1587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sp>
          <p:nvSpPr>
            <p:cNvPr id="32" name="TextBox 12"/>
            <p:cNvSpPr txBox="1">
              <a:spLocks noChangeArrowheads="1"/>
            </p:cNvSpPr>
            <p:nvPr/>
          </p:nvSpPr>
          <p:spPr bwMode="auto">
            <a:xfrm>
              <a:off x="609600" y="4059238"/>
              <a:ext cx="1479550" cy="646112"/>
            </a:xfrm>
            <a:prstGeom prst="rect">
              <a:avLst/>
            </a:prstGeom>
            <a:solidFill>
              <a:srgbClr val="DD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cs typeface="Arial" panose="020B0604020202020204" pitchFamily="34" charset="0"/>
                </a:rPr>
                <a:t>Source code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cs typeface="Arial" panose="020B0604020202020204" pitchFamily="34" charset="0"/>
                </a:rPr>
                <a:t>file2.c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4038600"/>
              <a:ext cx="2057400" cy="685800"/>
            </a:xfrm>
            <a:prstGeom prst="ellipse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</a:rPr>
                <a:t>Preprocessor/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</a:rPr>
                <a:t>Compiler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45050" y="4059238"/>
              <a:ext cx="1416050" cy="646112"/>
            </a:xfrm>
            <a:prstGeom prst="rect">
              <a:avLst/>
            </a:prstGeom>
            <a:solidFill>
              <a:srgbClr val="DDE9EC">
                <a:lumMod val="75000"/>
              </a:srgbClr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rPr>
                <a:t>Object code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itchFamily="49" charset="0"/>
                </a:rPr>
                <a:t>file2.o</a:t>
              </a:r>
            </a:p>
          </p:txBody>
        </p:sp>
        <p:cxnSp>
          <p:nvCxnSpPr>
            <p:cNvPr id="35" name="Elbow Connector 34"/>
            <p:cNvCxnSpPr>
              <a:stCxn id="32" idx="3"/>
              <a:endCxn id="33" idx="2"/>
            </p:cNvCxnSpPr>
            <p:nvPr/>
          </p:nvCxnSpPr>
          <p:spPr>
            <a:xfrm flipV="1">
              <a:off x="2089150" y="4381500"/>
              <a:ext cx="349250" cy="158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cxnSp>
          <p:nvCxnSpPr>
            <p:cNvPr id="36" name="Elbow Connector 35"/>
            <p:cNvCxnSpPr>
              <a:stCxn id="33" idx="6"/>
              <a:endCxn id="34" idx="1"/>
            </p:cNvCxnSpPr>
            <p:nvPr/>
          </p:nvCxnSpPr>
          <p:spPr>
            <a:xfrm>
              <a:off x="4495800" y="4381500"/>
              <a:ext cx="349250" cy="158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sp>
          <p:nvSpPr>
            <p:cNvPr id="37" name="Oval 36"/>
            <p:cNvSpPr/>
            <p:nvPr/>
          </p:nvSpPr>
          <p:spPr>
            <a:xfrm>
              <a:off x="2438400" y="4953000"/>
              <a:ext cx="2057400" cy="685800"/>
            </a:xfrm>
            <a:prstGeom prst="ellipse">
              <a:avLst/>
            </a:prstGeom>
            <a:solidFill>
              <a:srgbClr val="727CA3"/>
            </a:solidFill>
            <a:ln w="19050" cap="flat" cmpd="sng" algn="ctr">
              <a:solidFill>
                <a:srgbClr val="727CA3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</a:rPr>
                <a:t>Linker</a:t>
              </a:r>
            </a:p>
          </p:txBody>
        </p:sp>
        <p:cxnSp>
          <p:nvCxnSpPr>
            <p:cNvPr id="38" name="Elbow Connector 37"/>
            <p:cNvCxnSpPr>
              <a:stCxn id="41" idx="3"/>
              <a:endCxn id="37" idx="2"/>
            </p:cNvCxnSpPr>
            <p:nvPr/>
          </p:nvCxnSpPr>
          <p:spPr>
            <a:xfrm>
              <a:off x="2133600" y="5276850"/>
              <a:ext cx="304800" cy="1905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cxnSp>
          <p:nvCxnSpPr>
            <p:cNvPr id="39" name="Elbow Connector 38"/>
            <p:cNvCxnSpPr>
              <a:stCxn id="29" idx="3"/>
              <a:endCxn id="37" idx="6"/>
            </p:cNvCxnSpPr>
            <p:nvPr/>
          </p:nvCxnSpPr>
          <p:spPr>
            <a:xfrm flipH="1">
              <a:off x="4495800" y="3524250"/>
              <a:ext cx="1765300" cy="1771650"/>
            </a:xfrm>
            <a:prstGeom prst="bentConnector3">
              <a:avLst>
                <a:gd name="adj1" fmla="val -12954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cxnSp>
          <p:nvCxnSpPr>
            <p:cNvPr id="40" name="Elbow Connector 39"/>
            <p:cNvCxnSpPr>
              <a:stCxn id="34" idx="3"/>
              <a:endCxn id="37" idx="6"/>
            </p:cNvCxnSpPr>
            <p:nvPr/>
          </p:nvCxnSpPr>
          <p:spPr>
            <a:xfrm flipH="1">
              <a:off x="4495800" y="4383088"/>
              <a:ext cx="1765300" cy="912812"/>
            </a:xfrm>
            <a:prstGeom prst="bentConnector3">
              <a:avLst>
                <a:gd name="adj1" fmla="val -12954"/>
              </a:avLst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  <p:sp>
          <p:nvSpPr>
            <p:cNvPr id="41" name="TextBox 26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524000" cy="646113"/>
            </a:xfrm>
            <a:prstGeom prst="rect">
              <a:avLst/>
            </a:prstGeom>
            <a:solidFill>
              <a:srgbClr val="DDE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cs typeface="Arial" panose="020B0604020202020204" pitchFamily="34" charset="0"/>
                </a:rPr>
                <a:t>Libraries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6800" y="5562600"/>
              <a:ext cx="2057400" cy="646113"/>
            </a:xfrm>
            <a:prstGeom prst="rect">
              <a:avLst/>
            </a:prstGeom>
            <a:solidFill>
              <a:srgbClr val="DDE9EC">
                <a:lumMod val="50000"/>
              </a:srgbClr>
            </a:solidFill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</a:rPr>
                <a:t>Executable code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ucida Console" pitchFamily="49" charset="0"/>
                </a:rPr>
                <a:t>a.out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cxnSp>
          <p:nvCxnSpPr>
            <p:cNvPr id="43" name="Shape 30"/>
            <p:cNvCxnSpPr>
              <a:stCxn id="37" idx="4"/>
              <a:endCxn id="42" idx="1"/>
            </p:cNvCxnSpPr>
            <p:nvPr/>
          </p:nvCxnSpPr>
          <p:spPr>
            <a:xfrm rot="16200000" flipH="1">
              <a:off x="4048125" y="5057775"/>
              <a:ext cx="247650" cy="1409700"/>
            </a:xfrm>
            <a:prstGeom prst="bentConnector2">
              <a:avLst/>
            </a:prstGeom>
            <a:noFill/>
            <a:ln w="9525" cap="flat" cmpd="sng" algn="ctr">
              <a:solidFill>
                <a:srgbClr val="727CA3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60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06" y="-39068"/>
            <a:ext cx="12193806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 Simple C Program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9350" y="1007843"/>
            <a:ext cx="6642686" cy="57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Create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example file: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test.c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Compile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using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gcc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: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–o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testout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test.c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The standard C library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libc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is included automatically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Execute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program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./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testout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Note, I always specify an absolute path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Normal termination: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void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exit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status);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calls functions registered with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atexit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flush output streams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close all open streams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return status value and control to host environment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566270" y="2157498"/>
            <a:ext cx="4217767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/* 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you generally want to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* include </a:t>
            </a: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stdio.h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and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*/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#include &lt;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stdio.h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main()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urier New" panose="02070309020205020404" pitchFamily="49" charset="0"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(“Hello World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\n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”);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return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0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3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06" y="-39068"/>
            <a:ext cx="12193806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In Sample Program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9315"/>
            <a:ext cx="7090117" cy="3034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Comments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Text surrounded by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/*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is ignored by computer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Used to describe program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Preprocessor directive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Tells computer to load contents of a certain file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allows standard input/output operations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92879" y="1088354"/>
            <a:ext cx="4217767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/* 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you generally want to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* include </a:t>
            </a: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stdio.h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and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*/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#include &lt;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stdio.h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main()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urier New" panose="02070309020205020404" pitchFamily="49" charset="0"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(“Hello World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\n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”);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return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0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088155"/>
            <a:ext cx="11535508" cy="25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C++ programs contain one or more functions, exactly one of which must be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Parenthesis used to indicate a function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means that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"returns" an integer value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Braces (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) indicate a block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The bodies of all functions must be contained in braces</a:t>
            </a:r>
          </a:p>
        </p:txBody>
      </p:sp>
    </p:spTree>
    <p:extLst>
      <p:ext uri="{BB962C8B-B14F-4D97-AF65-F5344CB8AC3E}">
        <p14:creationId xmlns:p14="http://schemas.microsoft.com/office/powerpoint/2010/main" val="34990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In Sample Program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3164" y="957998"/>
            <a:ext cx="8262426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Hello World</a:t>
            </a:r>
            <a:r>
              <a:rPr lang="en-US" sz="2800" b="1" kern="0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\n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Instructs computer to perform an action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Specifically, prints the string of characters within quotes (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Entire line called a statement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All statements must end with a semicolon (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Escape character (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Indicates that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should do something out of the ordinary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is the newline character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974233" y="1869017"/>
            <a:ext cx="4217767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/* 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you generally want to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* include </a:t>
            </a:r>
            <a:r>
              <a:rPr kumimoji="0" lang="en-US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stdio.h</a:t>
            </a: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and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 *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*/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#include &lt;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stdio.h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main()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urier New" panose="02070309020205020404" pitchFamily="49" charset="0"/>
              </a:rPr>
              <a:t>printf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(“Hello World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anose="02070309020205020404" pitchFamily="49" charset="0"/>
              </a:rPr>
              <a:t>\n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”);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return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0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2" y="4071525"/>
            <a:ext cx="6096000" cy="25976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0;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A way to exit a function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, in this case, means that the program terminated normally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Right brace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200" dirty="0">
                <a:solidFill>
                  <a:srgbClr val="000000"/>
                </a:solidFill>
                <a:latin typeface="Times New Roman"/>
              </a:rPr>
              <a:t>Indicates end of 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Times New Roman"/>
              </a:rPr>
              <a:t>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2140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Basic Data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0676" y="1123071"/>
            <a:ext cx="11394831" cy="486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The most common types are:  char,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, float, and double.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Strings are arrays of characters (we’ll cover arrays later).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Declare a variable before you use it:</a:t>
            </a:r>
          </a:p>
          <a:p>
            <a:pPr marL="1027113" marR="0" lvl="1" indent="-455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C16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 x;  /* declares an integer called x.  Its value is not assigned. */</a:t>
            </a:r>
          </a:p>
          <a:p>
            <a:pPr marL="1027113" marR="0" lvl="1" indent="-455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C16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float y, z = 3.14159; /* declares two floating point numbers.  z is set equal to pi */</a:t>
            </a:r>
          </a:p>
          <a:p>
            <a:pPr marL="1027113" marR="0" lvl="1" indent="-455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C16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z = 4; /* now z is equal to 4 */</a:t>
            </a:r>
          </a:p>
          <a:p>
            <a:pPr marL="1027113" marR="0" lvl="1" indent="-455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C16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/>
            </a:endParaRPr>
          </a:p>
          <a:p>
            <a:pPr marL="1027113" marR="0" lvl="1" indent="-4556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C164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</a:rPr>
              <a:t>myVal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 = 2; /* This would be an error, because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/>
              </a:rPr>
              <a:t>myVal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</a:rPr>
              <a:t> was not yet declared */</a:t>
            </a:r>
          </a:p>
        </p:txBody>
      </p:sp>
    </p:spTree>
    <p:extLst>
      <p:ext uri="{BB962C8B-B14F-4D97-AF65-F5344CB8AC3E}">
        <p14:creationId xmlns:p14="http://schemas.microsoft.com/office/powerpoint/2010/main" val="12799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Basic Data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1066800"/>
            <a:ext cx="11317458" cy="325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Integral Types</a:t>
            </a:r>
            <a:endParaRPr kumimoji="1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Integers are stored in various sizes. They can be signed or unsigned.</a:t>
            </a:r>
          </a:p>
          <a:p>
            <a:pPr marL="569913" marR="0" lvl="1" indent="-17145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2000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Example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Suppose an integer is represented by a byte (8 bits). Leftmost bit is sign bit.  If the sign bit is 0, the number is treated as positive. </a:t>
            </a:r>
            <a:b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Bit pattern 01001011 = 75 (decimal). </a:t>
            </a:r>
            <a:b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</a:b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The largest positive number is 01111111 = 2</a:t>
            </a:r>
            <a:r>
              <a:rPr kumimoji="1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 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– 1 = 127.</a:t>
            </a:r>
          </a:p>
        </p:txBody>
      </p:sp>
    </p:spTree>
    <p:extLst>
      <p:ext uri="{BB962C8B-B14F-4D97-AF65-F5344CB8AC3E}">
        <p14:creationId xmlns:p14="http://schemas.microsoft.com/office/powerpoint/2010/main" val="30616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Basic Data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1052966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Integral Types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char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		Stored as 8 bits. Unsigned 0 to 255. </a:t>
            </a:r>
            <a:b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	Signed  -128 to 127.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short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Stored as 16 bits. Unsigned 0 to 65535. </a:t>
            </a:r>
            <a:b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	Signed -32768 to 32767.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		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Same as either short or long int.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long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		Stored as 32 bits. Unsigned 0 to 4294967295.</a:t>
            </a:r>
            <a:b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	Signed  -2147483648 to  2147483647</a:t>
            </a:r>
          </a:p>
        </p:txBody>
      </p:sp>
    </p:spTree>
    <p:extLst>
      <p:ext uri="{BB962C8B-B14F-4D97-AF65-F5344CB8AC3E}">
        <p14:creationId xmlns:p14="http://schemas.microsoft.com/office/powerpoint/2010/main" val="40098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Basic Data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81" y="1123069"/>
            <a:ext cx="12192001" cy="385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Floating Point Numbers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Floating point numbers are rational numbers. Always signed numbers.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float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Approximate precision of 6 decimal digits 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Typically stored in 4 bytes with 24 bits of signed mantissa and 8 bits of signed exponent.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double</a:t>
            </a: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Approximate precision of 14 decimal digits.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Typically stored in 8 bytes with 56 bits of signed mantissa and 8 bits of signed exponent.</a:t>
            </a:r>
          </a:p>
          <a:p>
            <a:pPr marL="39846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Syllabus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13125"/>
              </p:ext>
            </p:extLst>
          </p:nvPr>
        </p:nvGraphicFramePr>
        <p:xfrm>
          <a:off x="435429" y="1165656"/>
          <a:ext cx="11393713" cy="975360"/>
        </p:xfrm>
        <a:graphic>
          <a:graphicData uri="http://schemas.openxmlformats.org/drawingml/2006/table">
            <a:tbl>
              <a:tblPr/>
              <a:tblGrid>
                <a:gridCol w="1724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7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7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34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34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34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34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SUBJECT CODE</a:t>
                      </a:r>
                      <a:endParaRPr lang="en-IN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SUBJECT TITLE</a:t>
                      </a:r>
                      <a:endParaRPr lang="en-IN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CORE/ ELECTIVE</a:t>
                      </a:r>
                      <a:endParaRPr lang="en-IN" sz="20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CREDITS</a:t>
                      </a:r>
                      <a:endParaRPr lang="en-IN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L</a:t>
                      </a:r>
                      <a:endParaRPr lang="en-IN" sz="20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T</a:t>
                      </a:r>
                      <a:endParaRPr lang="en-IN" sz="20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Times New Roman"/>
                          <a:cs typeface="Calibri"/>
                        </a:rPr>
                        <a:t>P</a:t>
                      </a:r>
                      <a:endParaRPr lang="en-IN" sz="20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Times New Roman"/>
                          <a:cs typeface="Calibri"/>
                        </a:rPr>
                        <a:t>C</a:t>
                      </a:r>
                      <a:endParaRPr lang="en-IN" sz="20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Calibri"/>
                        </a:rPr>
                        <a:t>CSE 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Calibri"/>
                        </a:rPr>
                        <a:t>223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IN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Structures and Algorithms using C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Calibri"/>
                        </a:rPr>
                        <a:t>C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Calibri"/>
                        </a:rPr>
                        <a:t>3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Calibri"/>
                        </a:rPr>
                        <a:t>0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n-lt"/>
                          <a:ea typeface="Calibri"/>
                          <a:cs typeface="Calibri"/>
                        </a:rPr>
                        <a:t>4</a:t>
                      </a:r>
                      <a:endParaRPr lang="en-IN" sz="2400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96" y="2583547"/>
            <a:ext cx="12172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I  </a:t>
            </a:r>
            <a:endParaRPr lang="en-IN" sz="2400" b="1" dirty="0" smtClean="0"/>
          </a:p>
          <a:p>
            <a:r>
              <a:rPr lang="en-IN" sz="2400" b="1" dirty="0"/>
              <a:t>Introduction to C programming</a:t>
            </a:r>
            <a:r>
              <a:rPr lang="en-IN" sz="2400" dirty="0"/>
              <a:t>, identifiers, basic data types, constants, variables, keywords, </a:t>
            </a:r>
            <a:r>
              <a:rPr lang="en-IN" sz="2400" b="1" dirty="0"/>
              <a:t>Operators: </a:t>
            </a:r>
            <a:r>
              <a:rPr lang="en-IN" sz="2400" dirty="0"/>
              <a:t>arithmetic, relational and logical, increment and decrement operators, conditional operator, assignment operators, </a:t>
            </a:r>
            <a:r>
              <a:rPr lang="en-IN" sz="2400" b="1" dirty="0"/>
              <a:t>Instruction: </a:t>
            </a:r>
            <a:r>
              <a:rPr lang="en-IN" sz="2400" dirty="0"/>
              <a:t>type declaration, Input-output, conditional, loop control, Arrays, Functions, pointers, dynamic memory management functions</a:t>
            </a:r>
            <a:endParaRPr lang="en-US" sz="2400" dirty="0"/>
          </a:p>
          <a:p>
            <a:r>
              <a:rPr lang="en-IN" sz="2400" b="1" dirty="0"/>
              <a:t>Derived types- </a:t>
            </a:r>
            <a:r>
              <a:rPr lang="en-IN" sz="2400" dirty="0"/>
              <a:t>structures- declaration, definition and initialization of structures, accessing member of structure, arrays of structures, structures and functions, pointers to structures, self referential </a:t>
            </a:r>
            <a:r>
              <a:rPr lang="en-IN" sz="2400" dirty="0" smtClean="0"/>
              <a:t>structures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5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Basic Data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326" y="1879768"/>
            <a:ext cx="74572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Numbers </a:t>
            </a:r>
            <a:r>
              <a:rPr lang="en-US" sz="2400" dirty="0"/>
              <a:t>with a decimal point (12.34) are stored </a:t>
            </a:r>
            <a:r>
              <a:rPr lang="en-US" sz="2400" dirty="0" smtClean="0"/>
              <a:t>as  </a:t>
            </a:r>
            <a:r>
              <a:rPr lang="en-US" sz="2400" dirty="0" smtClean="0">
                <a:solidFill>
                  <a:srgbClr val="FF0000"/>
                </a:solidFill>
              </a:rPr>
              <a:t>??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Integers </a:t>
            </a:r>
            <a:r>
              <a:rPr lang="en-US" sz="2400" dirty="0"/>
              <a:t>like 12, 253 are stored </a:t>
            </a:r>
            <a:r>
              <a:rPr lang="en-US" sz="2400" dirty="0" smtClean="0"/>
              <a:t>as  </a:t>
            </a:r>
            <a:r>
              <a:rPr lang="en-US" sz="2400" b="1" dirty="0" smtClean="0">
                <a:latin typeface="Courier New" panose="02070309020205020404" pitchFamily="49" charset="0"/>
              </a:rPr>
              <a:t>?? Data type</a:t>
            </a:r>
            <a:r>
              <a:rPr lang="en-US" sz="2400" dirty="0" smtClean="0"/>
              <a:t> </a:t>
            </a:r>
          </a:p>
          <a:p>
            <a:pPr marL="457200" indent="-457200">
              <a:buAutoNum type="arabicPeriod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5033" y="1089633"/>
            <a:ext cx="1522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Questions: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1110" y="3841790"/>
            <a:ext cx="6338842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float c = 5.0;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("Temperature in Fahrenheit is %.2f", (9/5)*c + 32);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6546" y="6396335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48468" y="3763424"/>
            <a:ext cx="3198056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 smtClean="0"/>
              <a:t>&gt;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 = 125;	</a:t>
            </a:r>
            <a:endParaRPr lang="en-US" sz="2000" dirty="0" smtClean="0"/>
          </a:p>
          <a:p>
            <a:r>
              <a:rPr lang="en-US" sz="2000" dirty="0" smtClean="0"/>
              <a:t>c </a:t>
            </a:r>
            <a:r>
              <a:rPr lang="en-US" sz="2000" dirty="0"/>
              <a:t>= c+10;	</a:t>
            </a:r>
            <a:endParaRPr lang="en-US" sz="2000" dirty="0" smtClean="0"/>
          </a:p>
          <a:p>
            <a:r>
              <a:rPr lang="en-US" sz="2000" dirty="0" err="1" smtClean="0"/>
              <a:t>printf</a:t>
            </a:r>
            <a:r>
              <a:rPr lang="en-US" sz="2000" dirty="0"/>
              <a:t>("%d", c);	</a:t>
            </a:r>
            <a:endParaRPr lang="en-US" sz="2000" dirty="0" smtClean="0"/>
          </a:p>
          <a:p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758594" y="6317969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544" y="3407151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13664" y="3407150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Variables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69740" y="957998"/>
            <a:ext cx="11387797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Naming a Variable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Must be a valid identifier.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Must not be a keyword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Names are case sensitive.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Variables are identified by only first 32 characters.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Library commonly uses names beginning with _.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Naming Styles: Uppercase style and Underscore style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Examples: </a:t>
            </a:r>
          </a:p>
          <a:p>
            <a:pPr marL="39846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lowerLimit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lower_limit</a:t>
            </a: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39846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incomeTax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	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income_tax</a:t>
            </a:r>
            <a:endParaRPr kumimoji="1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56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Variable </a:t>
            </a:r>
            <a:r>
              <a:rPr lang="en-US" sz="3200" b="1" dirty="0"/>
              <a:t>Declarations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609" y="1066800"/>
            <a:ext cx="1149330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Declaring a Variable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variable used must be declared.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form of a declaration statement is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data-type var1, var2,…;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Declaration announces the data type of a variable and  allocates appropriate memory location. No initial value (like 0 for integers) should be assumed.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is possible to assign an initial value to a variable in the declaration itself.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data-type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var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expression;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Examples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int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sum = 0;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char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newLine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= ‘\n’;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float epsilon = 1.0e-6;</a:t>
            </a:r>
          </a:p>
        </p:txBody>
      </p:sp>
    </p:spTree>
    <p:extLst>
      <p:ext uri="{BB962C8B-B14F-4D97-AF65-F5344CB8AC3E}">
        <p14:creationId xmlns:p14="http://schemas.microsoft.com/office/powerpoint/2010/main" val="15185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3981" y="1080868"/>
            <a:ext cx="1058593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Arithmetic Operators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+, - , *, /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and the modulus operator %.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 and – have the same precedence and associate left to right.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3 – 5 + 7 = ( 3 – 5 ) + 7 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 3 – ( 5 + 7 )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3 + 7 – 5 + 2 = ( ( 3 + 7 ) – 5 ) + 2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*, /, %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have the same precedence and associate left to right.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The 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+, -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group has lower </a:t>
            </a:r>
            <a:r>
              <a:rPr kumimoji="1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precendence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than the 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*, / %</a:t>
            </a:r>
            <a:r>
              <a:rPr kumimoji="1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group.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3 – 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5 * 7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 / 8 + 6 / 2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3 – 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35 / 8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 + 6 / 2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3 – 4.375 + 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6 / 2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3 – 4.375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 + 3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-1.375 + 3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	1.625</a:t>
            </a:r>
          </a:p>
        </p:txBody>
      </p:sp>
    </p:spTree>
    <p:extLst>
      <p:ext uri="{BB962C8B-B14F-4D97-AF65-F5344CB8AC3E}">
        <p14:creationId xmlns:p14="http://schemas.microsoft.com/office/powerpoint/2010/main" val="29720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8" y="1106544"/>
            <a:ext cx="9058171" cy="5626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5133" y="906489"/>
            <a:ext cx="6638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Assume variable </a:t>
            </a:r>
            <a:r>
              <a:rPr lang="en-US" sz="2000" b="1" dirty="0"/>
              <a:t>A</a:t>
            </a:r>
            <a:r>
              <a:rPr lang="en-US" sz="2000" dirty="0"/>
              <a:t> holds 10 and variable </a:t>
            </a:r>
            <a:r>
              <a:rPr lang="en-US" sz="2000" b="1" dirty="0"/>
              <a:t>B</a:t>
            </a:r>
            <a:r>
              <a:rPr lang="en-US" sz="2000" dirty="0"/>
              <a:t> holds 20</a:t>
            </a:r>
          </a:p>
        </p:txBody>
      </p:sp>
    </p:spTree>
    <p:extLst>
      <p:ext uri="{BB962C8B-B14F-4D97-AF65-F5344CB8AC3E}">
        <p14:creationId xmlns:p14="http://schemas.microsoft.com/office/powerpoint/2010/main" val="412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385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#include 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stdio.h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void </a:t>
            </a:r>
            <a:r>
              <a:rPr lang="en-US" sz="2400" dirty="0" smtClean="0"/>
              <a:t>main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a = </a:t>
            </a:r>
            <a:r>
              <a:rPr lang="en-US" sz="2400" dirty="0" smtClean="0"/>
              <a:t>21,b=10, </a:t>
            </a:r>
            <a:r>
              <a:rPr lang="en-US" sz="2400" dirty="0"/>
              <a:t>c 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c = a + b;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1 - Value of c is %d\n", c 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c = a - b;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2 - Value of c is %d\n", c 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c = a * b;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3 - Value of c is %d\n", c 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c = a / b;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4 - Value of c is %d\n", c 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c = a % b;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5 - Value of c is %d\n", c 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c = a++;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6 - Value of c is %d\n", c 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   c = a--;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("Line 7 - Value of c is %d\n", c 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159567" y="2640261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Operators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199" y="1066800"/>
            <a:ext cx="10839157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Arithmetic Operators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% is a modulus operator. x % y results in the remainder when x is divided by y and is zero when x is divisible by y.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Cannot be applied to float or double variables.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Example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if (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num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% 2 == 0 )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printf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(“%d is an even number\n”,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num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)’;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	else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printf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(“%d is an odd number\n”, </a:t>
            </a:r>
            <a:r>
              <a:rPr kumimoji="1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num</a:t>
            </a:r>
            <a:r>
              <a:rPr kumimoji="1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63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Type Conversions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260253" y="957998"/>
            <a:ext cx="12203724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ç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operands of a binary operator must have a the same type and the result is also of the same type.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Integer division: 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 = (9 / 5)*(f - 32)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operands of the division are both int and hence the result also would be int. For correct results, one may write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 = (9.0 / 5.0)*(f - 32)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 case the two operands of a binary operator are different, but compatible, then they are converted to the same type by the compiler. The mechanism (set of rules) is called 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Automatic Type Casting. </a:t>
            </a: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	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 = (9.0 / 5)*(f - 32)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Char char="ç"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is possible to force a conversion of an operand. This is called 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Explicit Type casting</a:t>
            </a: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  <a:endParaRPr kumimoji="1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569913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  <a:r>
              <a:rPr kumimoji="1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 = ((float) 9 / 5)*(f - 32)</a:t>
            </a:r>
            <a:endParaRPr kumimoji="1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Automatic </a:t>
            </a:r>
            <a:r>
              <a:rPr lang="en-US" sz="3200" dirty="0" smtClean="0"/>
              <a:t>Type </a:t>
            </a:r>
            <a:r>
              <a:rPr lang="en-US" sz="3200" dirty="0"/>
              <a:t>Conversions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400930" y="1066800"/>
            <a:ext cx="9277643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/>
              <a:t>char and short operands are converted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/>
              <a:t>Lower data types are converted to the higher data types and result is of higher type.</a:t>
            </a:r>
          </a:p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/>
              <a:t>The conversions between unsigned and signed types may not yield intuitive results.</a:t>
            </a:r>
          </a:p>
          <a:p>
            <a:pPr marL="741363" lvl="1" indent="-342900">
              <a:buFont typeface="Monotype Sorts" pitchFamily="2" charset="2"/>
              <a:buAutoNum type="arabicPeriod"/>
            </a:pPr>
            <a:r>
              <a:rPr lang="en-US" dirty="0" smtClean="0"/>
              <a:t>Example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float f; double d; long l; 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</a:rPr>
              <a:t>; short s;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	d + f	</a:t>
            </a:r>
            <a:r>
              <a:rPr lang="en-US" dirty="0" smtClean="0"/>
              <a:t>f will be converted to </a:t>
            </a:r>
            <a:r>
              <a:rPr lang="en-US" dirty="0" smtClean="0">
                <a:latin typeface="Courier New" panose="02070309020205020404" pitchFamily="49" charset="0"/>
              </a:rPr>
              <a:t>double</a:t>
            </a: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</a:rPr>
              <a:t> / s	</a:t>
            </a:r>
            <a:r>
              <a:rPr lang="en-US" dirty="0" smtClean="0"/>
              <a:t>s will be converted to 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</a:endParaRPr>
          </a:p>
          <a:p>
            <a:pPr marL="741363" lvl="1" indent="-342900"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 smtClean="0">
                <a:latin typeface="Courier New" panose="02070309020205020404" pitchFamily="49" charset="0"/>
              </a:rPr>
              <a:t>	l / </a:t>
            </a:r>
            <a:r>
              <a:rPr 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dirty="0" err="1" smtClean="0"/>
              <a:t>i</a:t>
            </a:r>
            <a:r>
              <a:rPr lang="en-US" dirty="0" smtClean="0"/>
              <a:t> is converted to </a:t>
            </a:r>
            <a:r>
              <a:rPr lang="en-US" dirty="0" smtClean="0">
                <a:latin typeface="Courier New" panose="02070309020205020404" pitchFamily="49" charset="0"/>
              </a:rPr>
              <a:t>long</a:t>
            </a:r>
            <a:r>
              <a:rPr lang="en-US" dirty="0" smtClean="0"/>
              <a:t>; </a:t>
            </a:r>
            <a:r>
              <a:rPr lang="en-US" dirty="0" smtClean="0">
                <a:latin typeface="Courier New" panose="02070309020205020404" pitchFamily="49" charset="0"/>
              </a:rPr>
              <a:t>long</a:t>
            </a:r>
            <a:r>
              <a:rPr lang="en-US" dirty="0" smtClean="0"/>
              <a:t> result</a:t>
            </a:r>
          </a:p>
          <a:p>
            <a:pPr marL="741363" lvl="1" indent="-342900">
              <a:buFont typeface="Monotype Sorts" pitchFamily="2" charset="2"/>
              <a:buNone/>
            </a:pP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156874" y="1179341"/>
            <a:ext cx="1872175" cy="360098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Hierarchy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double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float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long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short </a:t>
            </a:r>
            <a:r>
              <a:rPr lang="en-US" sz="2400" b="1" dirty="0">
                <a:latin typeface="Courier New" panose="02070309020205020404" pitchFamily="49" charset="0"/>
              </a:rPr>
              <a:t>and char</a:t>
            </a:r>
          </a:p>
        </p:txBody>
      </p:sp>
    </p:spTree>
    <p:extLst>
      <p:ext uri="{BB962C8B-B14F-4D97-AF65-F5344CB8AC3E}">
        <p14:creationId xmlns:p14="http://schemas.microsoft.com/office/powerpoint/2010/main" val="9085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2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Keywords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6" y="2404389"/>
            <a:ext cx="9149064" cy="44796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9847" y="1204060"/>
            <a:ext cx="10077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Keywords are those words whose meaning is already defined by Compiler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Cannot be used as </a:t>
            </a:r>
            <a:r>
              <a:rPr lang="en-US" sz="2400" b="1" dirty="0"/>
              <a:t>Variable Name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There are </a:t>
            </a:r>
            <a:r>
              <a:rPr lang="en-US" sz="2400" b="1" dirty="0"/>
              <a:t>32 Keywords</a:t>
            </a:r>
            <a:r>
              <a:rPr lang="en-US" sz="2400" dirty="0"/>
              <a:t> in </a:t>
            </a:r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37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Syllabus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6" y="957998"/>
            <a:ext cx="1203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 II </a:t>
            </a:r>
            <a:endParaRPr lang="en-IN" sz="2400" b="1" dirty="0"/>
          </a:p>
          <a:p>
            <a:r>
              <a:rPr lang="en-IN" sz="2400" b="1" dirty="0"/>
              <a:t>Introduction to data </a:t>
            </a:r>
            <a:r>
              <a:rPr lang="en-IN" sz="2400" b="1" dirty="0" smtClean="0"/>
              <a:t>structures</a:t>
            </a:r>
            <a:r>
              <a:rPr lang="en-US" sz="2400" b="1" dirty="0" smtClean="0"/>
              <a:t>: </a:t>
            </a:r>
            <a:r>
              <a:rPr lang="en-IN" sz="2400" dirty="0" smtClean="0"/>
              <a:t>Stacks </a:t>
            </a:r>
            <a:r>
              <a:rPr lang="en-IN" sz="2400" dirty="0"/>
              <a:t>and Queues:</a:t>
            </a:r>
            <a:r>
              <a:rPr lang="en-IN" sz="2400" b="1" dirty="0"/>
              <a:t> </a:t>
            </a:r>
            <a:r>
              <a:rPr lang="en-IN" sz="2400" dirty="0"/>
              <a:t>representation and application, Implementation of stack and </a:t>
            </a:r>
            <a:r>
              <a:rPr lang="en-IN" sz="2400" dirty="0" smtClean="0"/>
              <a:t>queue operations </a:t>
            </a:r>
            <a:r>
              <a:rPr lang="en-IN" sz="2400" dirty="0"/>
              <a:t>using C. </a:t>
            </a:r>
            <a:endParaRPr lang="en-US" sz="2400" dirty="0"/>
          </a:p>
          <a:p>
            <a:r>
              <a:rPr lang="en-IN" sz="2400" b="1" dirty="0"/>
              <a:t>Linked lists: </a:t>
            </a:r>
            <a:r>
              <a:rPr lang="en-IN" sz="2400" dirty="0"/>
              <a:t>Single linked lists, implementation of link list and various operation using C, Double linked list, circular list.</a:t>
            </a:r>
            <a:endParaRPr lang="en-US" sz="2400" dirty="0"/>
          </a:p>
          <a:p>
            <a:endParaRPr lang="en-US" sz="2400" b="1" dirty="0" smtClean="0"/>
          </a:p>
          <a:p>
            <a:r>
              <a:rPr lang="en-US" sz="2400" b="1" dirty="0" smtClean="0"/>
              <a:t>Unit  III</a:t>
            </a:r>
            <a:endParaRPr lang="en-IN" sz="2400" b="1" dirty="0" smtClean="0"/>
          </a:p>
          <a:p>
            <a:endParaRPr lang="en-IN" sz="2400" dirty="0" smtClean="0"/>
          </a:p>
          <a:p>
            <a:r>
              <a:rPr lang="en-IN" sz="2400" b="1" dirty="0"/>
              <a:t>Trees: </a:t>
            </a:r>
            <a:r>
              <a:rPr lang="en-IN" sz="2400" dirty="0"/>
              <a:t>Tree terminology, Binary tree, Binary search tree, infix to post fix conversion, postfix expression evaluation. General tree, AVL Tree, Complete Binary Tree representation</a:t>
            </a:r>
            <a:endParaRPr lang="en-US" sz="2400" dirty="0"/>
          </a:p>
          <a:p>
            <a:r>
              <a:rPr lang="en-US" sz="2400" dirty="0" smtClean="0"/>
              <a:t> </a:t>
            </a:r>
            <a:endParaRPr lang="en-IN" sz="2400" dirty="0" smtClean="0"/>
          </a:p>
          <a:p>
            <a:r>
              <a:rPr lang="en-US" sz="2400" b="1" dirty="0" smtClean="0"/>
              <a:t>Unit IV</a:t>
            </a:r>
          </a:p>
          <a:p>
            <a:endParaRPr lang="en-IN" sz="2400" dirty="0" smtClean="0"/>
          </a:p>
          <a:p>
            <a:r>
              <a:rPr lang="en-IN" sz="2400" b="1" dirty="0"/>
              <a:t>Graphs: </a:t>
            </a:r>
            <a:r>
              <a:rPr lang="en-IN" sz="2400" dirty="0"/>
              <a:t>Graph terminology, Representation of graphs, Path matrix, BFS (breadth first search), DFS (depth first search), topological sorting,  Shortest path </a:t>
            </a:r>
            <a:r>
              <a:rPr lang="en-IN" sz="2400" dirty="0" smtClean="0"/>
              <a:t>algorithms</a:t>
            </a:r>
            <a:r>
              <a:rPr lang="en-US" sz="2400" dirty="0" smtClean="0"/>
              <a:t> 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6528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8" y="289430"/>
            <a:ext cx="7503082" cy="55767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59567" y="2640261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44" y="236826"/>
            <a:ext cx="10226490" cy="45602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36011" y="5345884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28" y="242803"/>
            <a:ext cx="8889242" cy="560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7" y="77513"/>
            <a:ext cx="7764653" cy="6461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25328" y="5444358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197" y="382575"/>
            <a:ext cx="88509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 C program to demonstrate working of Unary arithmetic operators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#include 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00B050"/>
                </a:solidFill>
              </a:rPr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void </a:t>
            </a:r>
            <a:r>
              <a:rPr lang="en-US" sz="2400" dirty="0"/>
              <a:t>main() {</a:t>
            </a:r>
          </a:p>
          <a:p>
            <a:r>
              <a:rPr lang="en-US" sz="2400" dirty="0" smtClean="0"/>
              <a:t>{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 = 10, b = 4, res; </a:t>
            </a:r>
          </a:p>
          <a:p>
            <a:r>
              <a:rPr lang="en-US" sz="2400" dirty="0"/>
              <a:t>	res = a++;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 is %d and res is %d\n", a, res);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	res = a--;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 is %d and res is %d\n", a, res);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	res = ++a;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 is %d and res is %d\n", a, res); </a:t>
            </a:r>
          </a:p>
          <a:p>
            <a:r>
              <a:rPr lang="en-US" sz="2400" dirty="0"/>
              <a:t>	res = --a;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("a is %d and res is %d\n",</a:t>
            </a:r>
            <a:r>
              <a:rPr lang="en-US" sz="2400" dirty="0" err="1"/>
              <a:t>a,res</a:t>
            </a:r>
            <a:r>
              <a:rPr lang="en-US" sz="2400" dirty="0"/>
              <a:t>); </a:t>
            </a:r>
          </a:p>
          <a:p>
            <a:r>
              <a:rPr lang="en-US" sz="2400" dirty="0"/>
              <a:t>	return 0;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7193" y="4867583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 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Syllabus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74060"/>
            <a:ext cx="1168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V</a:t>
            </a:r>
            <a:endParaRPr lang="en-IN" sz="2400" b="1" dirty="0" smtClean="0"/>
          </a:p>
          <a:p>
            <a:r>
              <a:rPr lang="en-IN" sz="2400" b="1" dirty="0"/>
              <a:t>Sorting and Searching techniques </a:t>
            </a:r>
            <a:r>
              <a:rPr lang="en-IN" sz="2400" dirty="0"/>
              <a:t>– Bubble sort, selection sort, Insertion sort, Quick sort, merge sort, Heap sort, Radix sort, implementation using C. </a:t>
            </a:r>
            <a:endParaRPr lang="en-US" sz="2400" dirty="0"/>
          </a:p>
          <a:p>
            <a:r>
              <a:rPr lang="en-IN" sz="2400" dirty="0"/>
              <a:t>Linear and binary search methods, implementation using C, Hashing techniques and hash functions.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76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Books of Study and References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96" y="9579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Books of Study</a:t>
            </a:r>
            <a:endParaRPr lang="en-IN" sz="2400" dirty="0"/>
          </a:p>
          <a:p>
            <a:pPr marL="457200" lvl="0" indent="-457200">
              <a:buFont typeface="+mj-lt"/>
              <a:buAutoNum type="arabicParenR"/>
            </a:pPr>
            <a:r>
              <a:rPr lang="en-US" sz="2400" dirty="0"/>
              <a:t> </a:t>
            </a:r>
            <a:r>
              <a:rPr lang="en-IN" sz="2400" dirty="0"/>
              <a:t>“Data structure using C”,   Aaron M. </a:t>
            </a:r>
            <a:r>
              <a:rPr lang="en-IN" sz="2400" dirty="0" err="1"/>
              <a:t>Tenenbaum</a:t>
            </a:r>
            <a:r>
              <a:rPr lang="en-IN" sz="2400" dirty="0"/>
              <a:t>,  Y </a:t>
            </a:r>
            <a:r>
              <a:rPr lang="en-IN" sz="2400" dirty="0" err="1"/>
              <a:t>Langsam</a:t>
            </a:r>
            <a:r>
              <a:rPr lang="en-IN" sz="2400" dirty="0"/>
              <a:t> and </a:t>
            </a:r>
            <a:r>
              <a:rPr lang="en-IN" sz="2400" dirty="0" err="1"/>
              <a:t>Mosche</a:t>
            </a:r>
            <a:r>
              <a:rPr lang="en-IN" sz="2400" dirty="0"/>
              <a:t> J. </a:t>
            </a:r>
            <a:r>
              <a:rPr lang="en-IN" sz="2400" dirty="0" err="1"/>
              <a:t>Augenstein</a:t>
            </a:r>
            <a:r>
              <a:rPr lang="en-IN" sz="2400" dirty="0"/>
              <a:t>, Pearson publication.</a:t>
            </a:r>
            <a:endParaRPr lang="en-US" sz="2400" dirty="0"/>
          </a:p>
          <a:p>
            <a:pPr marL="457200" lvl="0" indent="-457200">
              <a:buFont typeface="+mj-lt"/>
              <a:buAutoNum type="arabicParenR"/>
            </a:pPr>
            <a:r>
              <a:rPr lang="en-IN" sz="2400" dirty="0"/>
              <a:t>Data structures and Algorithm Analysis in C , Mark Allen Weiss, Pearson publications, Second Edition</a:t>
            </a:r>
            <a:endParaRPr lang="en-US" sz="2400" dirty="0"/>
          </a:p>
          <a:p>
            <a:pPr marL="457200" lvl="0" indent="-457200">
              <a:buFont typeface="+mj-lt"/>
              <a:buAutoNum type="arabicParenR"/>
            </a:pPr>
            <a:r>
              <a:rPr lang="en-IN" sz="2400" dirty="0"/>
              <a:t>Programming in C. P. </a:t>
            </a:r>
            <a:r>
              <a:rPr lang="en-IN" sz="2400" dirty="0" err="1"/>
              <a:t>Dey</a:t>
            </a:r>
            <a:r>
              <a:rPr lang="en-IN" sz="2400" dirty="0"/>
              <a:t> and M Ghosh , Second Edition, Oxford University Press.</a:t>
            </a:r>
            <a:endParaRPr lang="en-US" sz="2400" dirty="0"/>
          </a:p>
          <a:p>
            <a:pPr marL="457200" lvl="0" indent="-457200">
              <a:buFont typeface="+mj-lt"/>
              <a:buAutoNum type="arabicParenR"/>
            </a:pPr>
            <a:r>
              <a:rPr lang="en-IN" sz="2400" dirty="0"/>
              <a:t>Programming with C, Byron Gottfried, </a:t>
            </a:r>
            <a:r>
              <a:rPr lang="en-IN" sz="2400" dirty="0" err="1"/>
              <a:t>Mcgrawhill</a:t>
            </a:r>
            <a:r>
              <a:rPr lang="en-IN" sz="2400" dirty="0"/>
              <a:t> Education, Fourteenth reprint, 2016</a:t>
            </a:r>
            <a:endParaRPr lang="en-US" sz="2400" dirty="0"/>
          </a:p>
          <a:p>
            <a:r>
              <a:rPr lang="en-US" sz="2400" dirty="0"/>
              <a:t> </a:t>
            </a:r>
            <a:endParaRPr lang="en-IN" sz="2400" dirty="0"/>
          </a:p>
          <a:p>
            <a:r>
              <a:rPr lang="en-US" sz="2400" b="1" dirty="0"/>
              <a:t>Books of References</a:t>
            </a:r>
            <a:endParaRPr lang="en-IN" sz="2400" dirty="0"/>
          </a:p>
          <a:p>
            <a:pPr marL="342900" lvl="0" indent="-342900">
              <a:buFont typeface="+mj-lt"/>
              <a:buAutoNum type="arabicPeriod"/>
            </a:pPr>
            <a:r>
              <a:rPr lang="en-IN" sz="2400" dirty="0"/>
              <a:t>“Fundamentals of data structure in C” Horowitz, </a:t>
            </a:r>
            <a:r>
              <a:rPr lang="en-IN" sz="2400" dirty="0" err="1"/>
              <a:t>Sahani</a:t>
            </a:r>
            <a:r>
              <a:rPr lang="en-IN" sz="2400" dirty="0"/>
              <a:t> &amp;  Anderson Freed, Computer Science Press.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IN" sz="2400" dirty="0"/>
              <a:t>“Fundamental of Data Structures” , (</a:t>
            </a:r>
            <a:r>
              <a:rPr lang="en-IN" sz="2400" dirty="0" err="1"/>
              <a:t>Schaums</a:t>
            </a:r>
            <a:r>
              <a:rPr lang="en-IN" sz="2400" dirty="0"/>
              <a:t> Series) Tata-McGraw-Hill.  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IN" sz="2400" dirty="0"/>
              <a:t>G. A. V. </a:t>
            </a:r>
            <a:r>
              <a:rPr lang="en-IN" sz="2400" dirty="0" err="1"/>
              <a:t>Pai</a:t>
            </a:r>
            <a:r>
              <a:rPr lang="en-IN" sz="2400" dirty="0"/>
              <a:t>: “Data Structures &amp; Algorithms; Concepts, Techniques &amp; </a:t>
            </a:r>
            <a:r>
              <a:rPr lang="en-IN" sz="2400" dirty="0" err="1"/>
              <a:t>Algorithms”Tata</a:t>
            </a:r>
            <a:r>
              <a:rPr lang="en-IN" sz="2400" dirty="0"/>
              <a:t> McGraw Hill.</a:t>
            </a:r>
            <a:endParaRPr lang="en-US" sz="2400" dirty="0"/>
          </a:p>
          <a:p>
            <a:pPr marL="342900" lvl="0" indent="-342900">
              <a:buFont typeface="+mj-lt"/>
              <a:buAutoNum type="arabicPeriod"/>
            </a:pPr>
            <a:r>
              <a:rPr lang="en-IN" sz="2400" dirty="0" err="1"/>
              <a:t>Gilberg</a:t>
            </a:r>
            <a:r>
              <a:rPr lang="en-IN" sz="2400" dirty="0"/>
              <a:t> and </a:t>
            </a:r>
            <a:r>
              <a:rPr lang="en-IN" sz="2400" dirty="0" err="1"/>
              <a:t>Forouzan</a:t>
            </a:r>
            <a:r>
              <a:rPr lang="en-IN" sz="2400" dirty="0"/>
              <a:t>, “Data Structure- A Pseudo code approach with C” by Thomson </a:t>
            </a:r>
            <a:r>
              <a:rPr lang="en-IN" sz="2400" dirty="0" smtClean="0"/>
              <a:t>publication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Distribution of Marks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2877"/>
              </p:ext>
            </p:extLst>
          </p:nvPr>
        </p:nvGraphicFramePr>
        <p:xfrm>
          <a:off x="767535" y="1317060"/>
          <a:ext cx="10416280" cy="3080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256"/>
                <a:gridCol w="2083256"/>
                <a:gridCol w="2083256"/>
                <a:gridCol w="2083256"/>
                <a:gridCol w="2083256"/>
              </a:tblGrid>
              <a:tr h="4936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Assessment tool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Conducting Marks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Converting Marks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Final Conversion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6236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Mid-term-I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47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Mid-term-II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Assignments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Quiz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619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Practical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Lab performance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36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Observation note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23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2806"/>
              </p:ext>
            </p:extLst>
          </p:nvPr>
        </p:nvGraphicFramePr>
        <p:xfrm>
          <a:off x="721866" y="4663440"/>
          <a:ext cx="1065889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724"/>
                <a:gridCol w="2664724"/>
                <a:gridCol w="2664724"/>
                <a:gridCol w="2664724"/>
              </a:tblGrid>
              <a:tr h="3569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Assessment tool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Conducting Marks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Final Conversion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3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End semester theory exam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exam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691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End semester Practical exam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 Lab exam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6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Observation note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691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1868" y="3968563"/>
            <a:ext cx="14689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868" y="957998"/>
            <a:ext cx="1189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3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728716" y="2713470"/>
            <a:ext cx="96250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Introduction to C Programming</a:t>
            </a:r>
          </a:p>
          <a:p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C: History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3863" y="1119188"/>
            <a:ext cx="11252322" cy="532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The C programming language was designed by Dennis Ritchie at Bell Laboratories in the early 1970s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Influenced by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ALGOL 60 (1960),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CPL (Cambridge, 1963),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BCPL (Martin Richard, 1967),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B (Ken Thompson, 1970)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Traditionally used for systems programming, though this may be changing in favor of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Traditional C: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The C Programming Language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, by Brian Kernighan and Dennis Ritchie, 2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Edition, Prentice Hall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Referred to as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K&amp;R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6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96" y="149615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C: History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8938" y="1108075"/>
            <a:ext cx="1169521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Standardized in 1989 by ANSI (American National Standards Institute) known as ANSI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International standard (ISO) in 1990  which was adopted by ANSI and is known as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C89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As part of the normal evolution process the standard was updated in 1995 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C95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and 1999 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C99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C++ and 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C++ extends C to include support for Object Oriented Programming and other features that facilitate large software development projects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 is not strictly a subset of C++, but it is possible to write “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Clean C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” that conforms to both the C++ and C standards.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131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6656</TotalTime>
  <Words>1774</Words>
  <Application>Microsoft Office PowerPoint</Application>
  <PresentationFormat>Widescreen</PresentationFormat>
  <Paragraphs>409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Courier New</vt:lpstr>
      <vt:lpstr>Gill Sans MT</vt:lpstr>
      <vt:lpstr>Gill Sans Std</vt:lpstr>
      <vt:lpstr>Lucida Console</vt:lpstr>
      <vt:lpstr>Monotype Sorts</vt:lpstr>
      <vt:lpstr>Symbol</vt:lpstr>
      <vt:lpstr>Tahoma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murali</cp:lastModifiedBy>
  <cp:revision>429</cp:revision>
  <dcterms:created xsi:type="dcterms:W3CDTF">2017-05-19T08:19:07Z</dcterms:created>
  <dcterms:modified xsi:type="dcterms:W3CDTF">2018-12-21T11:46:07Z</dcterms:modified>
</cp:coreProperties>
</file>