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sldIdLst>
    <p:sldId id="300" r:id="rId2"/>
    <p:sldId id="395" r:id="rId3"/>
    <p:sldId id="399" r:id="rId4"/>
    <p:sldId id="400" r:id="rId5"/>
    <p:sldId id="309" r:id="rId6"/>
    <p:sldId id="374" r:id="rId7"/>
    <p:sldId id="405" r:id="rId8"/>
    <p:sldId id="406" r:id="rId9"/>
    <p:sldId id="410" r:id="rId10"/>
    <p:sldId id="407" r:id="rId11"/>
    <p:sldId id="409" r:id="rId12"/>
    <p:sldId id="408" r:id="rId13"/>
    <p:sldId id="412" r:id="rId14"/>
    <p:sldId id="411" r:id="rId15"/>
    <p:sldId id="368" r:id="rId16"/>
    <p:sldId id="331" r:id="rId17"/>
    <p:sldId id="308" r:id="rId18"/>
    <p:sldId id="310" r:id="rId19"/>
    <p:sldId id="327" r:id="rId20"/>
    <p:sldId id="383" r:id="rId21"/>
    <p:sldId id="413" r:id="rId22"/>
    <p:sldId id="414" r:id="rId23"/>
    <p:sldId id="415" r:id="rId24"/>
    <p:sldId id="416" r:id="rId25"/>
    <p:sldId id="419" r:id="rId26"/>
    <p:sldId id="417" r:id="rId27"/>
    <p:sldId id="418" r:id="rId28"/>
    <p:sldId id="420" r:id="rId29"/>
    <p:sldId id="421" r:id="rId30"/>
    <p:sldId id="361" r:id="rId31"/>
    <p:sldId id="362" r:id="rId32"/>
    <p:sldId id="340" r:id="rId33"/>
    <p:sldId id="341" r:id="rId34"/>
    <p:sldId id="350" r:id="rId35"/>
    <p:sldId id="365" r:id="rId36"/>
    <p:sldId id="364" r:id="rId37"/>
    <p:sldId id="363" r:id="rId38"/>
    <p:sldId id="342" r:id="rId39"/>
    <p:sldId id="396" r:id="rId40"/>
    <p:sldId id="397" r:id="rId41"/>
    <p:sldId id="398" r:id="rId42"/>
    <p:sldId id="313" r:id="rId43"/>
    <p:sldId id="401" r:id="rId44"/>
    <p:sldId id="402" r:id="rId45"/>
    <p:sldId id="394" r:id="rId46"/>
    <p:sldId id="34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Mandal" initials="AM" lastIdx="1" clrIdx="0">
    <p:extLst>
      <p:ext uri="{19B8F6BF-5375-455C-9EA6-DF929625EA0E}">
        <p15:presenceInfo xmlns:p15="http://schemas.microsoft.com/office/powerpoint/2012/main" userId="583a5984ef987039" providerId="Windows Live"/>
      </p:ext>
    </p:extLst>
  </p:cmAuthor>
  <p:cmAuthor id="2" name="Ferrara Pietro" initials="FP" lastIdx="3" clrIdx="1">
    <p:extLst>
      <p:ext uri="{19B8F6BF-5375-455C-9EA6-DF929625EA0E}">
        <p15:presenceInfo xmlns:p15="http://schemas.microsoft.com/office/powerpoint/2012/main" userId="S-1-5-21-3368020974-566109437-3170561532-136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0" d="100"/>
          <a:sy n="110"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5EDE4-B779-4BCB-80B4-984C189F4F53}" type="datetimeFigureOut">
              <a:rPr lang="en-US" smtClean="0"/>
              <a:t>02-Jan-20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5E017-59EF-4DA2-B803-64CA765F07E9}" type="slidenum">
              <a:rPr lang="en-US" smtClean="0"/>
              <a:t>‹#›</a:t>
            </a:fld>
            <a:endParaRPr lang="en-US"/>
          </a:p>
        </p:txBody>
      </p:sp>
    </p:spTree>
    <p:extLst>
      <p:ext uri="{BB962C8B-B14F-4D97-AF65-F5344CB8AC3E}">
        <p14:creationId xmlns:p14="http://schemas.microsoft.com/office/powerpoint/2010/main" val="357752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DDAE0C-028F-46F2-ADD6-5D8B1050FCF8}" type="slidenum">
              <a:rPr lang="en-US" altLang="en-US" smtClean="0"/>
              <a:pPr>
                <a:defRPr/>
              </a:pPr>
              <a:t>1</a:t>
            </a:fld>
            <a:endParaRPr lang="en-US" altLang="en-US" dirty="0"/>
          </a:p>
        </p:txBody>
      </p:sp>
    </p:spTree>
    <p:extLst>
      <p:ext uri="{BB962C8B-B14F-4D97-AF65-F5344CB8AC3E}">
        <p14:creationId xmlns:p14="http://schemas.microsoft.com/office/powerpoint/2010/main" val="141907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4A8A3C5-4A01-468F-8EDD-FEA2C1B741C2}"/>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6147" name="Rectangle 3">
            <a:extLst>
              <a:ext uri="{FF2B5EF4-FFF2-40B4-BE49-F238E27FC236}">
                <a16:creationId xmlns:a16="http://schemas.microsoft.com/office/drawing/2014/main" id="{51725488-6235-454E-9036-D2EBD66DAEF8}"/>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C47BAC1-CD45-494C-914C-37492C49D867}"/>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8195" name="Rectangle 3">
            <a:extLst>
              <a:ext uri="{FF2B5EF4-FFF2-40B4-BE49-F238E27FC236}">
                <a16:creationId xmlns:a16="http://schemas.microsoft.com/office/drawing/2014/main" id="{4BA1058F-1F10-457F-8348-7A1C3B2299F3}"/>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grpSp>
      <p:sp>
        <p:nvSpPr>
          <p:cNvPr id="7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pic>
        <p:nvPicPr>
          <p:cNvPr id="21" name="Picture 20">
            <a:extLst>
              <a:ext uri="{FF2B5EF4-FFF2-40B4-BE49-F238E27FC236}">
                <a16:creationId xmlns:a16="http://schemas.microsoft.com/office/drawing/2014/main" id="{A299A3C0-972E-41E2-B356-A6E8AF4FF5B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
        <p:nvSpPr>
          <p:cNvPr id="22" name="Rectangle 2">
            <a:extLst>
              <a:ext uri="{FF2B5EF4-FFF2-40B4-BE49-F238E27FC236}">
                <a16:creationId xmlns:a16="http://schemas.microsoft.com/office/drawing/2014/main" id="{9BB5A695-F1CC-469F-882C-CD635D91C167}"/>
              </a:ext>
            </a:extLst>
          </p:cNvPr>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dirty="0"/>
              <a:t>SRM-AP, Amravati</a:t>
            </a:r>
            <a:endParaRPr lang="en-US" sz="100" b="1" dirty="0"/>
          </a:p>
        </p:txBody>
      </p:sp>
      <p:sp>
        <p:nvSpPr>
          <p:cNvPr id="23" name="Rectangle 3">
            <a:extLst>
              <a:ext uri="{FF2B5EF4-FFF2-40B4-BE49-F238E27FC236}">
                <a16:creationId xmlns:a16="http://schemas.microsoft.com/office/drawing/2014/main" id="{45D32B10-E0CC-4DB8-9256-8BC249403500}"/>
              </a:ext>
            </a:extLst>
          </p:cNvPr>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sp>
        <p:nvSpPr>
          <p:cNvPr id="24" name="Rectangle 16">
            <a:extLst>
              <a:ext uri="{FF2B5EF4-FFF2-40B4-BE49-F238E27FC236}">
                <a16:creationId xmlns:a16="http://schemas.microsoft.com/office/drawing/2014/main" id="{23288053-DE6B-4047-92A8-0B86233BBF7C}"/>
              </a:ext>
            </a:extLst>
          </p:cNvPr>
          <p:cNvSpPr>
            <a:spLocks noGrp="1" noChangeArrowheads="1"/>
          </p:cNvSpPr>
          <p:nvPr>
            <p:ph type="dt" sz="half" idx="2"/>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B7D241EB-D10D-4922-AD25-8AA939D0AC44}" type="datetime2">
              <a:rPr lang="en-US" smtClean="0"/>
              <a:t>Thursday, January 2, 2020</a:t>
            </a:fld>
            <a:endParaRPr lang="en-US"/>
          </a:p>
        </p:txBody>
      </p:sp>
    </p:spTree>
    <p:extLst>
      <p:ext uri="{BB962C8B-B14F-4D97-AF65-F5344CB8AC3E}">
        <p14:creationId xmlns:p14="http://schemas.microsoft.com/office/powerpoint/2010/main" val="10320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ftr" sz="quarter" idx="10"/>
          </p:nvPr>
        </p:nvSpPr>
        <p:spPr>
          <a:xfrm>
            <a:off x="6236712" y="6248400"/>
            <a:ext cx="2895600" cy="457200"/>
          </a:xfrm>
          <a:ln/>
        </p:spPr>
        <p:txBody>
          <a:bodyPr/>
          <a:lstStyle>
            <a:lvl1pPr>
              <a:defRPr/>
            </a:lvl1pPr>
          </a:lstStyle>
          <a:p>
            <a:pPr algn="r">
              <a:defRPr/>
            </a:pPr>
            <a:r>
              <a:rPr lang="da-DK"/>
              <a:t>SRM-AP, Amravati</a:t>
            </a:r>
            <a:endParaRPr lang="en-US" sz="800" b="1" dirty="0"/>
          </a:p>
        </p:txBody>
      </p:sp>
      <p:sp>
        <p:nvSpPr>
          <p:cNvPr id="5" name="Rectangle 3"/>
          <p:cNvSpPr>
            <a:spLocks noGrp="1" noChangeArrowheads="1"/>
          </p:cNvSpPr>
          <p:nvPr>
            <p:ph type="sldNum" sz="quarter" idx="11"/>
          </p:nvPr>
        </p:nvSpPr>
        <p:spPr>
          <a:xfrm>
            <a:off x="3505200" y="6264275"/>
            <a:ext cx="2133600" cy="457200"/>
          </a:xfrm>
          <a:ln/>
        </p:spPr>
        <p:txBody>
          <a:bodyPr/>
          <a:lstStyle>
            <a:lvl1pPr algn="ctr">
              <a:defRPr/>
            </a:lvl1pPr>
          </a:lstStyle>
          <a:p>
            <a:pPr>
              <a:defRPr/>
            </a:pPr>
            <a:fld id="{F44B3DC9-07A0-4CDC-B873-98365A4F5DE6}" type="slidenum">
              <a:rPr lang="en-US" altLang="en-US" smtClean="0"/>
              <a:pPr>
                <a:defRPr/>
              </a:pPr>
              <a:t>‹#›</a:t>
            </a:fld>
            <a:endParaRPr lang="en-US" altLang="en-US" dirty="0"/>
          </a:p>
        </p:txBody>
      </p:sp>
      <p:sp>
        <p:nvSpPr>
          <p:cNvPr id="6" name="Rectangle 16"/>
          <p:cNvSpPr>
            <a:spLocks noGrp="1" noChangeArrowheads="1"/>
          </p:cNvSpPr>
          <p:nvPr>
            <p:ph type="dt" sz="half" idx="12"/>
          </p:nvPr>
        </p:nvSpPr>
        <p:spPr>
          <a:ln/>
        </p:spPr>
        <p:txBody>
          <a:bodyPr/>
          <a:lstStyle>
            <a:lvl1pPr>
              <a:defRPr/>
            </a:lvl1pPr>
          </a:lstStyle>
          <a:p>
            <a:pPr>
              <a:defRPr/>
            </a:pPr>
            <a:fld id="{C8D27302-6C79-40D8-B69E-D2CE3165C107}" type="datetime2">
              <a:rPr lang="en-US" smtClean="0"/>
              <a:t>Thursday, January 2, 2020</a:t>
            </a:fld>
            <a:endParaRPr lang="en-US"/>
          </a:p>
        </p:txBody>
      </p:sp>
      <p:pic>
        <p:nvPicPr>
          <p:cNvPr id="7" name="Picture 6">
            <a:extLst>
              <a:ext uri="{FF2B5EF4-FFF2-40B4-BE49-F238E27FC236}">
                <a16:creationId xmlns:a16="http://schemas.microsoft.com/office/drawing/2014/main" id="{C355D0A0-7252-4C7C-8343-A41256D24FC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119922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xfrm>
            <a:off x="6248400" y="6230966"/>
            <a:ext cx="2895600" cy="457200"/>
          </a:xfrm>
          <a:ln/>
        </p:spPr>
        <p:txBody>
          <a:bodyPr/>
          <a:lstStyle>
            <a:lvl1pPr>
              <a:defRPr/>
            </a:lvl1pPr>
          </a:lstStyle>
          <a:p>
            <a:pPr algn="r">
              <a:defRPr/>
            </a:pPr>
            <a:r>
              <a:rPr lang="da-DK"/>
              <a:t>SRM-AP, Amravati</a:t>
            </a:r>
            <a:endParaRPr lang="en-US" sz="800" b="1" dirty="0"/>
          </a:p>
        </p:txBody>
      </p:sp>
      <p:sp>
        <p:nvSpPr>
          <p:cNvPr id="5" name="Rectangle 3"/>
          <p:cNvSpPr>
            <a:spLocks noGrp="1" noChangeArrowheads="1"/>
          </p:cNvSpPr>
          <p:nvPr>
            <p:ph type="sldNum" sz="quarter" idx="11"/>
          </p:nvPr>
        </p:nvSpPr>
        <p:spPr>
          <a:xfrm>
            <a:off x="3505200" y="6245225"/>
            <a:ext cx="2133600" cy="457200"/>
          </a:xfrm>
          <a:ln/>
        </p:spPr>
        <p:txBody>
          <a:bodyPr/>
          <a:lstStyle>
            <a:lvl1pPr algn="ctr">
              <a:defRPr/>
            </a:lvl1pPr>
          </a:lstStyle>
          <a:p>
            <a:pPr>
              <a:defRPr/>
            </a:pPr>
            <a:fld id="{94831C4F-1A5A-4659-93FE-6022FF5062ED}" type="slidenum">
              <a:rPr lang="en-US" altLang="en-US" smtClean="0"/>
              <a:pPr>
                <a:defRPr/>
              </a:pPr>
              <a:t>‹#›</a:t>
            </a:fld>
            <a:endParaRPr lang="en-US" altLang="en-US" dirty="0"/>
          </a:p>
        </p:txBody>
      </p:sp>
      <p:sp>
        <p:nvSpPr>
          <p:cNvPr id="6" name="Rectangle 16"/>
          <p:cNvSpPr>
            <a:spLocks noGrp="1" noChangeArrowheads="1"/>
          </p:cNvSpPr>
          <p:nvPr>
            <p:ph type="dt" sz="half" idx="12"/>
          </p:nvPr>
        </p:nvSpPr>
        <p:spPr>
          <a:ln/>
        </p:spPr>
        <p:txBody>
          <a:bodyPr/>
          <a:lstStyle>
            <a:lvl1pPr>
              <a:defRPr/>
            </a:lvl1pPr>
          </a:lstStyle>
          <a:p>
            <a:pPr>
              <a:defRPr/>
            </a:pPr>
            <a:fld id="{6559237F-E12E-44D0-8F66-FEF730CA4901}" type="datetime2">
              <a:rPr lang="en-US" smtClean="0"/>
              <a:t>Thursday, January 2, 2020</a:t>
            </a:fld>
            <a:endParaRPr lang="en-US"/>
          </a:p>
        </p:txBody>
      </p:sp>
    </p:spTree>
    <p:extLst>
      <p:ext uri="{BB962C8B-B14F-4D97-AF65-F5344CB8AC3E}">
        <p14:creationId xmlns:p14="http://schemas.microsoft.com/office/powerpoint/2010/main" val="307743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lgn="r">
              <a:defRPr/>
            </a:pPr>
            <a:r>
              <a:rPr lang="da-DK"/>
              <a:t>SRM-AP, Amravati</a:t>
            </a:r>
            <a:endParaRPr lang="en-US" sz="800" b="1" dirty="0"/>
          </a:p>
        </p:txBody>
      </p:sp>
      <p:sp>
        <p:nvSpPr>
          <p:cNvPr id="5" name="Rectangle 3"/>
          <p:cNvSpPr>
            <a:spLocks noGrp="1" noChangeArrowheads="1"/>
          </p:cNvSpPr>
          <p:nvPr>
            <p:ph type="sldNum" sz="quarter" idx="11"/>
          </p:nvPr>
        </p:nvSpPr>
        <p:spPr>
          <a:ln/>
        </p:spPr>
        <p:txBody>
          <a:bodyPr/>
          <a:lstStyle>
            <a:lvl1pPr>
              <a:defRPr/>
            </a:lvl1pPr>
          </a:lstStyle>
          <a:p>
            <a:pPr>
              <a:defRPr/>
            </a:pPr>
            <a:fld id="{2400421B-ED68-427B-BF3D-501EB705DA7E}"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4A6C7B45-C670-41A0-8F0C-EA9158D3C127}" type="datetime2">
              <a:rPr lang="en-US" smtClean="0"/>
              <a:t>Thursday, January 2, 2020</a:t>
            </a:fld>
            <a:endParaRPr lang="en-US"/>
          </a:p>
        </p:txBody>
      </p:sp>
      <p:pic>
        <p:nvPicPr>
          <p:cNvPr id="7" name="Picture 6">
            <a:extLst>
              <a:ext uri="{FF2B5EF4-FFF2-40B4-BE49-F238E27FC236}">
                <a16:creationId xmlns:a16="http://schemas.microsoft.com/office/drawing/2014/main" id="{6BBF0D60-161F-42B0-AA70-09D6CC2CF7B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Tree>
    <p:extLst>
      <p:ext uri="{BB962C8B-B14F-4D97-AF65-F5344CB8AC3E}">
        <p14:creationId xmlns:p14="http://schemas.microsoft.com/office/powerpoint/2010/main" val="297227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lgn="r">
              <a:defRPr/>
            </a:pPr>
            <a:r>
              <a:rPr lang="da-DK"/>
              <a:t>SRM-AP, Amravati</a:t>
            </a:r>
            <a:endParaRPr lang="en-US" sz="800" b="1" dirty="0"/>
          </a:p>
        </p:txBody>
      </p:sp>
      <p:sp>
        <p:nvSpPr>
          <p:cNvPr id="5" name="Rectangle 3"/>
          <p:cNvSpPr>
            <a:spLocks noGrp="1" noChangeArrowheads="1"/>
          </p:cNvSpPr>
          <p:nvPr>
            <p:ph type="sldNum" sz="quarter" idx="11"/>
          </p:nvPr>
        </p:nvSpPr>
        <p:spPr>
          <a:ln/>
        </p:spPr>
        <p:txBody>
          <a:bodyPr/>
          <a:lstStyle>
            <a:lvl1pPr>
              <a:defRPr/>
            </a:lvl1pPr>
          </a:lstStyle>
          <a:p>
            <a:pPr>
              <a:defRPr/>
            </a:pPr>
            <a:fld id="{6828368A-34F9-4FD9-AFE5-20C986E77196}"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622A9EA1-560A-40B9-8D75-1FAB5ED2442A}" type="datetime2">
              <a:rPr lang="en-US" smtClean="0"/>
              <a:t>Thursday, January 2, 2020</a:t>
            </a:fld>
            <a:endParaRPr lang="en-US"/>
          </a:p>
        </p:txBody>
      </p:sp>
      <p:pic>
        <p:nvPicPr>
          <p:cNvPr id="7" name="Picture 6">
            <a:extLst>
              <a:ext uri="{FF2B5EF4-FFF2-40B4-BE49-F238E27FC236}">
                <a16:creationId xmlns:a16="http://schemas.microsoft.com/office/drawing/2014/main" id="{E79E378E-8228-4EBF-8EC3-C657BB5B52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264083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E874597B-3B6F-4A2F-954E-FC2775B8E9E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
        <p:nvSpPr>
          <p:cNvPr id="12" name="Rectangle 2">
            <a:extLst>
              <a:ext uri="{FF2B5EF4-FFF2-40B4-BE49-F238E27FC236}">
                <a16:creationId xmlns:a16="http://schemas.microsoft.com/office/drawing/2014/main" id="{A1626C30-5C3D-4C3E-81CF-892A24BFF3F2}"/>
              </a:ext>
            </a:extLst>
          </p:cNvPr>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a:t>SRM-AP, Amravati</a:t>
            </a:r>
            <a:endParaRPr lang="en-US" sz="100" b="1" dirty="0"/>
          </a:p>
        </p:txBody>
      </p:sp>
      <p:sp>
        <p:nvSpPr>
          <p:cNvPr id="13" name="Rectangle 3">
            <a:extLst>
              <a:ext uri="{FF2B5EF4-FFF2-40B4-BE49-F238E27FC236}">
                <a16:creationId xmlns:a16="http://schemas.microsoft.com/office/drawing/2014/main" id="{1EC22064-610B-4417-B178-3878CEAD2617}"/>
              </a:ext>
            </a:extLst>
          </p:cNvPr>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sp>
        <p:nvSpPr>
          <p:cNvPr id="14" name="Rectangle 16">
            <a:extLst>
              <a:ext uri="{FF2B5EF4-FFF2-40B4-BE49-F238E27FC236}">
                <a16:creationId xmlns:a16="http://schemas.microsoft.com/office/drawing/2014/main" id="{69D0FBE7-4577-459F-A132-D061F44DD3FF}"/>
              </a:ext>
            </a:extLst>
          </p:cNvPr>
          <p:cNvSpPr>
            <a:spLocks noGrp="1" noChangeArrowheads="1"/>
          </p:cNvSpPr>
          <p:nvPr>
            <p:ph type="dt" sz="half" idx="10"/>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C687B462-CBB0-461E-A05B-9DC158058614}" type="datetime2">
              <a:rPr lang="en-US" smtClean="0"/>
              <a:t>Thursday, January 2, 2020</a:t>
            </a:fld>
            <a:endParaRPr lang="en-US"/>
          </a:p>
        </p:txBody>
      </p:sp>
    </p:spTree>
    <p:extLst>
      <p:ext uri="{BB962C8B-B14F-4D97-AF65-F5344CB8AC3E}">
        <p14:creationId xmlns:p14="http://schemas.microsoft.com/office/powerpoint/2010/main" val="248633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r>
              <a:rPr lang="da-DK"/>
              <a:t>SRM-AP, Amravati</a:t>
            </a: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2FAEED77-7BFA-4AB8-BDAC-FFFF3804F78C}" type="slidenum">
              <a:rPr lang="en-US" altLang="en-US"/>
              <a:pPr>
                <a:defRPr/>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fld id="{3AB36B30-27D1-4A08-B3CF-1D488F6208D0}" type="datetime2">
              <a:rPr lang="en-US" smtClean="0"/>
              <a:t>Thursday, January 2, 2020</a:t>
            </a:fld>
            <a:endParaRPr lang="en-US"/>
          </a:p>
        </p:txBody>
      </p:sp>
      <p:pic>
        <p:nvPicPr>
          <p:cNvPr id="10" name="Picture 9">
            <a:extLst>
              <a:ext uri="{FF2B5EF4-FFF2-40B4-BE49-F238E27FC236}">
                <a16:creationId xmlns:a16="http://schemas.microsoft.com/office/drawing/2014/main" id="{537F3325-E828-4FB8-BD02-B05EECEC63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218050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r>
              <a:rPr lang="da-DK"/>
              <a:t>SRM-AP, Amravati</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8EAEA04A-4862-4252-B0A0-F977128056E6}" type="slidenum">
              <a:rPr lang="en-US" altLang="en-US"/>
              <a:pPr>
                <a:defRPr/>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fld id="{E11C8EEA-BA03-4668-A2BD-945969786D6B}" type="datetime2">
              <a:rPr lang="en-US" smtClean="0"/>
              <a:t>Thursday, January 2, 2020</a:t>
            </a:fld>
            <a:endParaRPr lang="en-US"/>
          </a:p>
        </p:txBody>
      </p:sp>
      <p:pic>
        <p:nvPicPr>
          <p:cNvPr id="6" name="Picture 5">
            <a:extLst>
              <a:ext uri="{FF2B5EF4-FFF2-40B4-BE49-F238E27FC236}">
                <a16:creationId xmlns:a16="http://schemas.microsoft.com/office/drawing/2014/main" id="{D3F3B53E-207E-4D23-8ABA-711882F87E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Tree>
    <p:extLst>
      <p:ext uri="{BB962C8B-B14F-4D97-AF65-F5344CB8AC3E}">
        <p14:creationId xmlns:p14="http://schemas.microsoft.com/office/powerpoint/2010/main" val="45270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70F3E5-C53E-49A7-9B3E-D8926D6A1A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
        <p:nvSpPr>
          <p:cNvPr id="6" name="Rectangle 2">
            <a:extLst>
              <a:ext uri="{FF2B5EF4-FFF2-40B4-BE49-F238E27FC236}">
                <a16:creationId xmlns:a16="http://schemas.microsoft.com/office/drawing/2014/main" id="{06C99EEB-EDFE-4F23-A5A6-C429980B8D34}"/>
              </a:ext>
            </a:extLst>
          </p:cNvPr>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a:t>SRM-AP, Amravati</a:t>
            </a:r>
            <a:endParaRPr lang="en-US" sz="100" b="1" dirty="0"/>
          </a:p>
        </p:txBody>
      </p:sp>
      <p:sp>
        <p:nvSpPr>
          <p:cNvPr id="7" name="Rectangle 3">
            <a:extLst>
              <a:ext uri="{FF2B5EF4-FFF2-40B4-BE49-F238E27FC236}">
                <a16:creationId xmlns:a16="http://schemas.microsoft.com/office/drawing/2014/main" id="{6D8C1ED0-B53E-4489-A7B6-E69E52426DAF}"/>
              </a:ext>
            </a:extLst>
          </p:cNvPr>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sp>
        <p:nvSpPr>
          <p:cNvPr id="8" name="Rectangle 16">
            <a:extLst>
              <a:ext uri="{FF2B5EF4-FFF2-40B4-BE49-F238E27FC236}">
                <a16:creationId xmlns:a16="http://schemas.microsoft.com/office/drawing/2014/main" id="{37E6C202-52F0-4109-8F68-677469FF0862}"/>
              </a:ext>
            </a:extLst>
          </p:cNvPr>
          <p:cNvSpPr>
            <a:spLocks noGrp="1" noChangeArrowheads="1"/>
          </p:cNvSpPr>
          <p:nvPr>
            <p:ph type="dt" sz="half" idx="2"/>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475B6E32-4C62-4628-8774-813466F54761}" type="datetime2">
              <a:rPr lang="en-US" smtClean="0"/>
              <a:t>Thursday, January 2, 2020</a:t>
            </a:fld>
            <a:endParaRPr lang="en-US"/>
          </a:p>
        </p:txBody>
      </p:sp>
    </p:spTree>
    <p:extLst>
      <p:ext uri="{BB962C8B-B14F-4D97-AF65-F5344CB8AC3E}">
        <p14:creationId xmlns:p14="http://schemas.microsoft.com/office/powerpoint/2010/main" val="78738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xfrm>
            <a:off x="6236712" y="6248400"/>
            <a:ext cx="2895600" cy="457200"/>
          </a:xfrm>
          <a:ln/>
        </p:spPr>
        <p:txBody>
          <a:bodyPr/>
          <a:lstStyle>
            <a:lvl1pPr>
              <a:defRPr/>
            </a:lvl1pPr>
          </a:lstStyle>
          <a:p>
            <a:pPr algn="r">
              <a:defRPr/>
            </a:pPr>
            <a:r>
              <a:rPr lang="da-DK"/>
              <a:t>SRM-AP, Amravati</a:t>
            </a:r>
            <a:endParaRPr lang="en-US" sz="800" b="1" dirty="0"/>
          </a:p>
        </p:txBody>
      </p:sp>
      <p:sp>
        <p:nvSpPr>
          <p:cNvPr id="6" name="Rectangle 3"/>
          <p:cNvSpPr>
            <a:spLocks noGrp="1" noChangeArrowheads="1"/>
          </p:cNvSpPr>
          <p:nvPr>
            <p:ph type="sldNum" sz="quarter" idx="11"/>
          </p:nvPr>
        </p:nvSpPr>
        <p:spPr>
          <a:xfrm>
            <a:off x="3505200" y="6264275"/>
            <a:ext cx="2133600" cy="457200"/>
          </a:xfrm>
          <a:ln/>
        </p:spPr>
        <p:txBody>
          <a:bodyPr/>
          <a:lstStyle>
            <a:lvl1pPr algn="ctr">
              <a:defRPr/>
            </a:lvl1pPr>
          </a:lstStyle>
          <a:p>
            <a:pPr>
              <a:defRPr/>
            </a:pPr>
            <a:fld id="{ED35B482-2706-43B3-8D8F-EA2CBD717F2D}" type="slidenum">
              <a:rPr lang="en-US" altLang="en-US" smtClean="0"/>
              <a:pPr>
                <a:defRPr/>
              </a:pPr>
              <a:t>‹#›</a:t>
            </a:fld>
            <a:endParaRPr lang="en-US" altLang="en-US" dirty="0"/>
          </a:p>
        </p:txBody>
      </p:sp>
      <p:sp>
        <p:nvSpPr>
          <p:cNvPr id="7" name="Rectangle 16"/>
          <p:cNvSpPr>
            <a:spLocks noGrp="1" noChangeArrowheads="1"/>
          </p:cNvSpPr>
          <p:nvPr>
            <p:ph type="dt" sz="half" idx="12"/>
          </p:nvPr>
        </p:nvSpPr>
        <p:spPr>
          <a:ln/>
        </p:spPr>
        <p:txBody>
          <a:bodyPr/>
          <a:lstStyle>
            <a:lvl1pPr>
              <a:defRPr/>
            </a:lvl1pPr>
          </a:lstStyle>
          <a:p>
            <a:pPr>
              <a:defRPr/>
            </a:pPr>
            <a:fld id="{D53069D9-2A91-4FF8-BEEF-E74A8F8974A0}" type="datetime2">
              <a:rPr lang="en-US" smtClean="0"/>
              <a:t>Thursday, January 2, 2020</a:t>
            </a:fld>
            <a:endParaRPr lang="en-US"/>
          </a:p>
        </p:txBody>
      </p:sp>
      <p:pic>
        <p:nvPicPr>
          <p:cNvPr id="8" name="Picture 7">
            <a:extLst>
              <a:ext uri="{FF2B5EF4-FFF2-40B4-BE49-F238E27FC236}">
                <a16:creationId xmlns:a16="http://schemas.microsoft.com/office/drawing/2014/main" id="{DC0DDFB2-6386-4618-B7E3-EBD2257E89A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Tree>
    <p:extLst>
      <p:ext uri="{BB962C8B-B14F-4D97-AF65-F5344CB8AC3E}">
        <p14:creationId xmlns:p14="http://schemas.microsoft.com/office/powerpoint/2010/main" val="285261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xfrm>
            <a:off x="6248400" y="6254750"/>
            <a:ext cx="2895600" cy="457200"/>
          </a:xfrm>
          <a:ln/>
        </p:spPr>
        <p:txBody>
          <a:bodyPr/>
          <a:lstStyle>
            <a:lvl1pPr>
              <a:defRPr/>
            </a:lvl1pPr>
          </a:lstStyle>
          <a:p>
            <a:pPr algn="r">
              <a:defRPr/>
            </a:pPr>
            <a:r>
              <a:rPr lang="da-DK"/>
              <a:t>SRM-AP, Amravati</a:t>
            </a:r>
            <a:endParaRPr lang="en-US" sz="800" b="1" dirty="0"/>
          </a:p>
        </p:txBody>
      </p:sp>
      <p:sp>
        <p:nvSpPr>
          <p:cNvPr id="6" name="Rectangle 3"/>
          <p:cNvSpPr>
            <a:spLocks noGrp="1" noChangeArrowheads="1"/>
          </p:cNvSpPr>
          <p:nvPr>
            <p:ph type="sldNum" sz="quarter" idx="11"/>
          </p:nvPr>
        </p:nvSpPr>
        <p:spPr>
          <a:xfrm>
            <a:off x="3467302" y="6281738"/>
            <a:ext cx="2136371" cy="457200"/>
          </a:xfrm>
          <a:ln/>
        </p:spPr>
        <p:txBody>
          <a:bodyPr/>
          <a:lstStyle>
            <a:lvl1pPr algn="ctr">
              <a:defRPr/>
            </a:lvl1pPr>
          </a:lstStyle>
          <a:p>
            <a:pPr>
              <a:defRPr/>
            </a:pPr>
            <a:fld id="{5798B48B-1AD3-4401-9325-77236A2A9E4B}" type="slidenum">
              <a:rPr lang="en-US" altLang="en-US" smtClean="0"/>
              <a:pPr>
                <a:defRPr/>
              </a:pPr>
              <a:t>‹#›</a:t>
            </a:fld>
            <a:endParaRPr lang="en-US" altLang="en-US" dirty="0"/>
          </a:p>
        </p:txBody>
      </p:sp>
      <p:sp>
        <p:nvSpPr>
          <p:cNvPr id="7" name="Rectangle 16"/>
          <p:cNvSpPr>
            <a:spLocks noGrp="1" noChangeArrowheads="1"/>
          </p:cNvSpPr>
          <p:nvPr>
            <p:ph type="dt" sz="half" idx="12"/>
          </p:nvPr>
        </p:nvSpPr>
        <p:spPr>
          <a:ln/>
        </p:spPr>
        <p:txBody>
          <a:bodyPr/>
          <a:lstStyle>
            <a:lvl1pPr>
              <a:defRPr/>
            </a:lvl1pPr>
          </a:lstStyle>
          <a:p>
            <a:pPr>
              <a:defRPr/>
            </a:pPr>
            <a:fld id="{FF6644F2-DB50-4244-BCC9-FF1CB90E97D8}" type="datetime2">
              <a:rPr lang="en-US" smtClean="0"/>
              <a:t>Thursday, January 2, 2020</a:t>
            </a:fld>
            <a:endParaRPr lang="en-US"/>
          </a:p>
        </p:txBody>
      </p:sp>
      <p:pic>
        <p:nvPicPr>
          <p:cNvPr id="8" name="Picture 7">
            <a:extLst>
              <a:ext uri="{FF2B5EF4-FFF2-40B4-BE49-F238E27FC236}">
                <a16:creationId xmlns:a16="http://schemas.microsoft.com/office/drawing/2014/main" id="{C402C467-F4DC-45F8-B02B-31041798AD5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43880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a:t>SRM-AP, Amravati</a:t>
            </a:r>
            <a:endParaRPr lang="en-US" sz="300" b="1" dirty="0"/>
          </a:p>
        </p:txBody>
      </p:sp>
      <p:sp>
        <p:nvSpPr>
          <p:cNvPr id="6147" name="Rectangle 3"/>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60" name="Rectangle 16"/>
          <p:cNvSpPr>
            <a:spLocks noGrp="1" noChangeArrowheads="1"/>
          </p:cNvSpPr>
          <p:nvPr>
            <p:ph type="dt" sz="half" idx="2"/>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8F1321A2-6BE5-4DCE-B3E9-158EA0E43490}" type="datetime2">
              <a:rPr lang="en-US" smtClean="0"/>
              <a:t>Thursday, January 2, 2020</a:t>
            </a:fld>
            <a:endParaRPr lang="en-US"/>
          </a:p>
        </p:txBody>
      </p:sp>
      <p:pic>
        <p:nvPicPr>
          <p:cNvPr id="17" name="Picture 16">
            <a:extLst>
              <a:ext uri="{FF2B5EF4-FFF2-40B4-BE49-F238E27FC236}">
                <a16:creationId xmlns:a16="http://schemas.microsoft.com/office/drawing/2014/main" id="{60A8B54F-B830-43C9-BB3E-339638843A9F}"/>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21749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189" algn="l" rtl="0" fontAlgn="base">
        <a:spcBef>
          <a:spcPct val="0"/>
        </a:spcBef>
        <a:spcAft>
          <a:spcPct val="0"/>
        </a:spcAft>
        <a:defRPr sz="4400">
          <a:solidFill>
            <a:schemeClr val="tx1"/>
          </a:solidFill>
          <a:latin typeface="Arial" charset="0"/>
        </a:defRPr>
      </a:lvl6pPr>
      <a:lvl7pPr marL="914377" algn="l" rtl="0" fontAlgn="base">
        <a:spcBef>
          <a:spcPct val="0"/>
        </a:spcBef>
        <a:spcAft>
          <a:spcPct val="0"/>
        </a:spcAft>
        <a:defRPr sz="4400">
          <a:solidFill>
            <a:schemeClr val="tx1"/>
          </a:solidFill>
          <a:latin typeface="Arial" charset="0"/>
        </a:defRPr>
      </a:lvl7pPr>
      <a:lvl8pPr marL="1371566" algn="l" rtl="0" fontAlgn="base">
        <a:spcBef>
          <a:spcPct val="0"/>
        </a:spcBef>
        <a:spcAft>
          <a:spcPct val="0"/>
        </a:spcAft>
        <a:defRPr sz="4400">
          <a:solidFill>
            <a:schemeClr val="tx1"/>
          </a:solidFill>
          <a:latin typeface="Arial" charset="0"/>
        </a:defRPr>
      </a:lvl8pPr>
      <a:lvl9pPr marL="1828754" algn="l" rtl="0" fontAlgn="base">
        <a:spcBef>
          <a:spcPct val="0"/>
        </a:spcBef>
        <a:spcAft>
          <a:spcPct val="0"/>
        </a:spcAft>
        <a:defRPr sz="4400">
          <a:solidFill>
            <a:schemeClr val="tx1"/>
          </a:solidFill>
          <a:latin typeface="Arial" charset="0"/>
        </a:defRPr>
      </a:lvl9pPr>
    </p:titleStyle>
    <p:bodyStyle>
      <a:lvl1pPr marL="342891" indent="-342891"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2971" indent="-228594"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160" indent="-228594"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349" indent="-228594"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537"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726"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8914"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103"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iveexample.pearsoncmg.com/html/RepeatAdditionQuiz.html" TargetMode="External"/><Relationship Id="rId2" Type="http://schemas.openxmlformats.org/officeDocument/2006/relationships/hyperlink" Target="html/RepeatAdditionQuiz.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iveexample.pearsoncmg.com/html/SentinelValue.html" TargetMode="External"/><Relationship Id="rId2" Type="http://schemas.openxmlformats.org/officeDocument/2006/relationships/hyperlink" Target="html/SentinelValu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iveexample.pearsoncmg.com/html/MultiplicationTable.html" TargetMode="External"/><Relationship Id="rId2" Type="http://schemas.openxmlformats.org/officeDocument/2006/relationships/hyperlink" Target="html/MultiplicationTabl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iveexample.pearsoncmg.com/html/TestSum.html" TargetMode="External"/><Relationship Id="rId2" Type="http://schemas.openxmlformats.org/officeDocument/2006/relationships/hyperlink" Target="html/TestSum.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liveexample.pearsoncmg.com/html/GreatestCommonDivisor.html" TargetMode="External"/><Relationship Id="rId2" Type="http://schemas.openxmlformats.org/officeDocument/2006/relationships/hyperlink" Target="html/GreatestCommonDivisor.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liveexample.pearsoncmg.com/codeanimation/FutureTuition.html?" TargetMode="External"/><Relationship Id="rId2" Type="http://schemas.openxmlformats.org/officeDocument/2006/relationships/hyperlink" Target="html/FutureTuit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hyperlink" Target="html/MonteCarloSimulation.html" TargetMode="External"/><Relationship Id="rId5" Type="http://schemas.openxmlformats.org/officeDocument/2006/relationships/hyperlink" Target="https://liveexample.pearsoncmg.com/html/MonteCarloSimulation.html" TargetMode="External"/><Relationship Id="rId4" Type="http://schemas.openxmlformats.org/officeDocument/2006/relationships/image" Target="../media/image8.wmf"/></Relationships>
</file>

<file path=ppt/slides/_rels/slide42.xml.rels><?xml version="1.0" encoding="UTF-8" standalone="yes"?>
<Relationships xmlns="http://schemas.openxmlformats.org/package/2006/relationships"><Relationship Id="rId3" Type="http://schemas.openxmlformats.org/officeDocument/2006/relationships/hyperlink" Target="html/TestContinue.html" TargetMode="External"/><Relationship Id="rId2" Type="http://schemas.openxmlformats.org/officeDocument/2006/relationships/hyperlink" Target="html/TestBreak.html" TargetMode="External"/><Relationship Id="rId1" Type="http://schemas.openxmlformats.org/officeDocument/2006/relationships/slideLayout" Target="../slideLayouts/slideLayout2.xml"/><Relationship Id="rId5" Type="http://schemas.openxmlformats.org/officeDocument/2006/relationships/hyperlink" Target="https://liveexample.pearsoncmg.com/html/TestContinue.html" TargetMode="External"/><Relationship Id="rId4" Type="http://schemas.openxmlformats.org/officeDocument/2006/relationships/hyperlink" Target="https://liveexample.pearsoncmg.com/html/TestBreak.html" TargetMode="Externa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45.xml.rels><?xml version="1.0" encoding="UTF-8" standalone="yes"?>
<Relationships xmlns="http://schemas.openxmlformats.org/package/2006/relationships"><Relationship Id="rId3" Type="http://schemas.openxmlformats.org/officeDocument/2006/relationships/hyperlink" Target="https://liveexample.pearsoncmg.com/html/GuessNumberUsingBreak.html" TargetMode="External"/><Relationship Id="rId2" Type="http://schemas.openxmlformats.org/officeDocument/2006/relationships/hyperlink" Target="html/GuessNumberUsingBreak.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liveexample.pearsoncmg.com/html/PrimeNumber.html" TargetMode="External"/><Relationship Id="rId2" Type="http://schemas.openxmlformats.org/officeDocument/2006/relationships/hyperlink" Target="html/PrimeNumber.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470245" y="1752600"/>
            <a:ext cx="6340380" cy="2209800"/>
          </a:xfrm>
        </p:spPr>
        <p:txBody>
          <a:bodyPr/>
          <a:lstStyle/>
          <a:p>
            <a:pPr algn="ctr" eaLnBrk="1" hangingPunct="1"/>
            <a:r>
              <a:rPr lang="en-US" altLang="en-US" sz="3200" dirty="0"/>
              <a:t>Loops </a:t>
            </a:r>
            <a:endParaRPr lang="en-US" altLang="en-US" sz="3400" dirty="0"/>
          </a:p>
        </p:txBody>
      </p:sp>
      <p:sp>
        <p:nvSpPr>
          <p:cNvPr id="4" name="TextBox 3">
            <a:extLst>
              <a:ext uri="{FF2B5EF4-FFF2-40B4-BE49-F238E27FC236}">
                <a16:creationId xmlns:a16="http://schemas.microsoft.com/office/drawing/2014/main" id="{CC3C27B8-9AB1-41FF-9BE4-382E98F7DC09}"/>
              </a:ext>
            </a:extLst>
          </p:cNvPr>
          <p:cNvSpPr txBox="1"/>
          <p:nvPr/>
        </p:nvSpPr>
        <p:spPr>
          <a:xfrm>
            <a:off x="6343329" y="6488668"/>
            <a:ext cx="2800671" cy="369332"/>
          </a:xfrm>
          <a:prstGeom prst="rect">
            <a:avLst/>
          </a:prstGeom>
          <a:noFill/>
        </p:spPr>
        <p:txBody>
          <a:bodyPr wrap="square" rtlCol="0">
            <a:spAutoFit/>
          </a:bodyPr>
          <a:lstStyle/>
          <a:p>
            <a:pPr algn="ctr"/>
            <a:r>
              <a:rPr lang="en-US" b="1" dirty="0"/>
              <a:t>Amit Kr Mandal</a:t>
            </a:r>
            <a:endParaRPr lang="en-US" dirty="0"/>
          </a:p>
        </p:txBody>
      </p:sp>
    </p:spTree>
    <p:extLst>
      <p:ext uri="{BB962C8B-B14F-4D97-AF65-F5344CB8AC3E}">
        <p14:creationId xmlns:p14="http://schemas.microsoft.com/office/powerpoint/2010/main" val="320805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107E250A-3610-4E5D-B1F7-2DB2A7D23B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34B3A9-D46E-4646-809F-9325BD10B086}" type="slidenum">
              <a:rPr lang="en-US" altLang="en-US" sz="1400"/>
              <a:pPr>
                <a:spcBef>
                  <a:spcPct val="0"/>
                </a:spcBef>
                <a:buClrTx/>
                <a:buSzTx/>
                <a:buFontTx/>
                <a:buNone/>
              </a:pPr>
              <a:t>10</a:t>
            </a:fld>
            <a:endParaRPr lang="en-US" altLang="en-US" sz="1400"/>
          </a:p>
        </p:txBody>
      </p:sp>
      <p:sp>
        <p:nvSpPr>
          <p:cNvPr id="11267" name="Rectangle 2">
            <a:extLst>
              <a:ext uri="{FF2B5EF4-FFF2-40B4-BE49-F238E27FC236}">
                <a16:creationId xmlns:a16="http://schemas.microsoft.com/office/drawing/2014/main" id="{A33D0116-9DC7-4AE2-A99F-392006AD7965}"/>
              </a:ext>
            </a:extLst>
          </p:cNvPr>
          <p:cNvSpPr>
            <a:spLocks noGrp="1" noChangeArrowheads="1"/>
          </p:cNvSpPr>
          <p:nvPr>
            <p:ph type="title"/>
          </p:nvPr>
        </p:nvSpPr>
        <p:spPr>
          <a:xfrm>
            <a:off x="685800" y="228599"/>
            <a:ext cx="7772400" cy="986413"/>
          </a:xfrm>
        </p:spPr>
        <p:txBody>
          <a:bodyPr/>
          <a:lstStyle/>
          <a:p>
            <a:r>
              <a:rPr lang="en-US" altLang="en-US">
                <a:solidFill>
                  <a:srgbClr val="7030A0"/>
                </a:solidFill>
              </a:rPr>
              <a:t>Trace while Loop</a:t>
            </a:r>
          </a:p>
        </p:txBody>
      </p:sp>
      <p:sp>
        <p:nvSpPr>
          <p:cNvPr id="11268" name="Rectangle 4">
            <a:extLst>
              <a:ext uri="{FF2B5EF4-FFF2-40B4-BE49-F238E27FC236}">
                <a16:creationId xmlns:a16="http://schemas.microsoft.com/office/drawing/2014/main" id="{8585EE31-5211-4782-A222-F243EEB2C1C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8">
            <a:extLst>
              <a:ext uri="{FF2B5EF4-FFF2-40B4-BE49-F238E27FC236}">
                <a16:creationId xmlns:a16="http://schemas.microsoft.com/office/drawing/2014/main" id="{7437F143-2A16-4F57-97E9-43769B2C174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 name="Rectangle 4">
            <a:extLst>
              <a:ext uri="{FF2B5EF4-FFF2-40B4-BE49-F238E27FC236}">
                <a16:creationId xmlns:a16="http://schemas.microsoft.com/office/drawing/2014/main" id="{03E4E4BD-C4EA-42D5-B9BF-7D3DC80F372F}"/>
              </a:ext>
            </a:extLst>
          </p:cNvPr>
          <p:cNvSpPr>
            <a:spLocks noChangeArrowheads="1"/>
          </p:cNvSpPr>
          <p:nvPr/>
        </p:nvSpPr>
        <p:spPr bwMode="auto">
          <a:xfrm>
            <a:off x="228600" y="1447800"/>
            <a:ext cx="5334000" cy="24653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int count = 0;</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while (count &lt; 2) {</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System.out.println("Welcome to Java!");</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count++;</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a:t>
            </a:r>
          </a:p>
        </p:txBody>
      </p:sp>
      <p:sp>
        <p:nvSpPr>
          <p:cNvPr id="22" name="AutoShape 6">
            <a:extLst>
              <a:ext uri="{FF2B5EF4-FFF2-40B4-BE49-F238E27FC236}">
                <a16:creationId xmlns:a16="http://schemas.microsoft.com/office/drawing/2014/main" id="{F95BAC02-21DB-4705-B4D8-D47AE0D373C5}"/>
              </a:ext>
            </a:extLst>
          </p:cNvPr>
          <p:cNvSpPr>
            <a:spLocks noChangeArrowheads="1"/>
          </p:cNvSpPr>
          <p:nvPr/>
        </p:nvSpPr>
        <p:spPr bwMode="auto">
          <a:xfrm>
            <a:off x="5257800" y="1219200"/>
            <a:ext cx="3538538" cy="635000"/>
          </a:xfrm>
          <a:prstGeom prst="wedgeRoundRectCallout">
            <a:avLst>
              <a:gd name="adj1" fmla="val -60454"/>
              <a:gd name="adj2" fmla="val 109250"/>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(count &lt; 2) is still true since count is 1</a:t>
            </a:r>
          </a:p>
        </p:txBody>
      </p:sp>
      <p:sp>
        <p:nvSpPr>
          <p:cNvPr id="23" name="Rectangle 7">
            <a:extLst>
              <a:ext uri="{FF2B5EF4-FFF2-40B4-BE49-F238E27FC236}">
                <a16:creationId xmlns:a16="http://schemas.microsoft.com/office/drawing/2014/main" id="{F68022A9-4A42-4B80-9D09-96647A0CF636}"/>
              </a:ext>
            </a:extLst>
          </p:cNvPr>
          <p:cNvSpPr>
            <a:spLocks noChangeArrowheads="1"/>
          </p:cNvSpPr>
          <p:nvPr/>
        </p:nvSpPr>
        <p:spPr bwMode="auto">
          <a:xfrm>
            <a:off x="309563" y="2008188"/>
            <a:ext cx="5105400" cy="3841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Tree>
    <p:extLst>
      <p:ext uri="{BB962C8B-B14F-4D97-AF65-F5344CB8AC3E}">
        <p14:creationId xmlns:p14="http://schemas.microsoft.com/office/powerpoint/2010/main" val="94411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107E250A-3610-4E5D-B1F7-2DB2A7D23B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34B3A9-D46E-4646-809F-9325BD10B086}" type="slidenum">
              <a:rPr lang="en-US" altLang="en-US" sz="1400"/>
              <a:pPr>
                <a:spcBef>
                  <a:spcPct val="0"/>
                </a:spcBef>
                <a:buClrTx/>
                <a:buSzTx/>
                <a:buFontTx/>
                <a:buNone/>
              </a:pPr>
              <a:t>11</a:t>
            </a:fld>
            <a:endParaRPr lang="en-US" altLang="en-US" sz="1400"/>
          </a:p>
        </p:txBody>
      </p:sp>
      <p:sp>
        <p:nvSpPr>
          <p:cNvPr id="11267" name="Rectangle 2">
            <a:extLst>
              <a:ext uri="{FF2B5EF4-FFF2-40B4-BE49-F238E27FC236}">
                <a16:creationId xmlns:a16="http://schemas.microsoft.com/office/drawing/2014/main" id="{A33D0116-9DC7-4AE2-A99F-392006AD7965}"/>
              </a:ext>
            </a:extLst>
          </p:cNvPr>
          <p:cNvSpPr>
            <a:spLocks noGrp="1" noChangeArrowheads="1"/>
          </p:cNvSpPr>
          <p:nvPr>
            <p:ph type="title"/>
          </p:nvPr>
        </p:nvSpPr>
        <p:spPr>
          <a:xfrm>
            <a:off x="685800" y="228599"/>
            <a:ext cx="7772400" cy="986413"/>
          </a:xfrm>
        </p:spPr>
        <p:txBody>
          <a:bodyPr/>
          <a:lstStyle/>
          <a:p>
            <a:r>
              <a:rPr lang="en-US" altLang="en-US">
                <a:solidFill>
                  <a:srgbClr val="7030A0"/>
                </a:solidFill>
              </a:rPr>
              <a:t>Trace while Loop</a:t>
            </a:r>
          </a:p>
        </p:txBody>
      </p:sp>
      <p:sp>
        <p:nvSpPr>
          <p:cNvPr id="11268" name="Rectangle 4">
            <a:extLst>
              <a:ext uri="{FF2B5EF4-FFF2-40B4-BE49-F238E27FC236}">
                <a16:creationId xmlns:a16="http://schemas.microsoft.com/office/drawing/2014/main" id="{8585EE31-5211-4782-A222-F243EEB2C1C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8">
            <a:extLst>
              <a:ext uri="{FF2B5EF4-FFF2-40B4-BE49-F238E27FC236}">
                <a16:creationId xmlns:a16="http://schemas.microsoft.com/office/drawing/2014/main" id="{7437F143-2A16-4F57-97E9-43769B2C174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EA655033-9A1C-48C2-A14F-4D3552A48776}"/>
              </a:ext>
            </a:extLst>
          </p:cNvPr>
          <p:cNvSpPr>
            <a:spLocks noChangeArrowheads="1"/>
          </p:cNvSpPr>
          <p:nvPr/>
        </p:nvSpPr>
        <p:spPr bwMode="auto">
          <a:xfrm>
            <a:off x="228600" y="1447800"/>
            <a:ext cx="5334000" cy="24653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int count = 0;</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while (count &lt; 2) {</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System.out.println("Welcome to Java!");</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count++;</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a:t>
            </a:r>
          </a:p>
        </p:txBody>
      </p:sp>
      <p:sp>
        <p:nvSpPr>
          <p:cNvPr id="10" name="AutoShape 6">
            <a:extLst>
              <a:ext uri="{FF2B5EF4-FFF2-40B4-BE49-F238E27FC236}">
                <a16:creationId xmlns:a16="http://schemas.microsoft.com/office/drawing/2014/main" id="{69678A45-0E3A-4C30-9126-8DEA0C8884F9}"/>
              </a:ext>
            </a:extLst>
          </p:cNvPr>
          <p:cNvSpPr>
            <a:spLocks noChangeArrowheads="1"/>
          </p:cNvSpPr>
          <p:nvPr/>
        </p:nvSpPr>
        <p:spPr bwMode="auto">
          <a:xfrm>
            <a:off x="5257800" y="1219200"/>
            <a:ext cx="3538538" cy="635000"/>
          </a:xfrm>
          <a:prstGeom prst="wedgeRoundRectCallout">
            <a:avLst>
              <a:gd name="adj1" fmla="val -59333"/>
              <a:gd name="adj2" fmla="val 165250"/>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Print Welcome to Java</a:t>
            </a:r>
          </a:p>
        </p:txBody>
      </p:sp>
      <p:sp>
        <p:nvSpPr>
          <p:cNvPr id="11" name="Rectangle 7">
            <a:extLst>
              <a:ext uri="{FF2B5EF4-FFF2-40B4-BE49-F238E27FC236}">
                <a16:creationId xmlns:a16="http://schemas.microsoft.com/office/drawing/2014/main" id="{ACB65961-3491-40ED-A4B5-C19A4239711A}"/>
              </a:ext>
            </a:extLst>
          </p:cNvPr>
          <p:cNvSpPr>
            <a:spLocks noChangeArrowheads="1"/>
          </p:cNvSpPr>
          <p:nvPr/>
        </p:nvSpPr>
        <p:spPr bwMode="auto">
          <a:xfrm>
            <a:off x="309563" y="2506663"/>
            <a:ext cx="5105400" cy="3841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Tree>
    <p:extLst>
      <p:ext uri="{BB962C8B-B14F-4D97-AF65-F5344CB8AC3E}">
        <p14:creationId xmlns:p14="http://schemas.microsoft.com/office/powerpoint/2010/main" val="1685044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107E250A-3610-4E5D-B1F7-2DB2A7D23B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34B3A9-D46E-4646-809F-9325BD10B086}" type="slidenum">
              <a:rPr lang="en-US" altLang="en-US" sz="1400"/>
              <a:pPr>
                <a:spcBef>
                  <a:spcPct val="0"/>
                </a:spcBef>
                <a:buClrTx/>
                <a:buSzTx/>
                <a:buFontTx/>
                <a:buNone/>
              </a:pPr>
              <a:t>12</a:t>
            </a:fld>
            <a:endParaRPr lang="en-US" altLang="en-US" sz="1400"/>
          </a:p>
        </p:txBody>
      </p:sp>
      <p:sp>
        <p:nvSpPr>
          <p:cNvPr id="11267" name="Rectangle 2">
            <a:extLst>
              <a:ext uri="{FF2B5EF4-FFF2-40B4-BE49-F238E27FC236}">
                <a16:creationId xmlns:a16="http://schemas.microsoft.com/office/drawing/2014/main" id="{A33D0116-9DC7-4AE2-A99F-392006AD7965}"/>
              </a:ext>
            </a:extLst>
          </p:cNvPr>
          <p:cNvSpPr>
            <a:spLocks noGrp="1" noChangeArrowheads="1"/>
          </p:cNvSpPr>
          <p:nvPr>
            <p:ph type="title"/>
          </p:nvPr>
        </p:nvSpPr>
        <p:spPr>
          <a:xfrm>
            <a:off x="685800" y="228599"/>
            <a:ext cx="7772400" cy="986413"/>
          </a:xfrm>
        </p:spPr>
        <p:txBody>
          <a:bodyPr/>
          <a:lstStyle/>
          <a:p>
            <a:r>
              <a:rPr lang="en-US" altLang="en-US">
                <a:solidFill>
                  <a:srgbClr val="7030A0"/>
                </a:solidFill>
              </a:rPr>
              <a:t>Trace while Loop</a:t>
            </a:r>
          </a:p>
        </p:txBody>
      </p:sp>
      <p:sp>
        <p:nvSpPr>
          <p:cNvPr id="11268" name="Rectangle 4">
            <a:extLst>
              <a:ext uri="{FF2B5EF4-FFF2-40B4-BE49-F238E27FC236}">
                <a16:creationId xmlns:a16="http://schemas.microsoft.com/office/drawing/2014/main" id="{8585EE31-5211-4782-A222-F243EEB2C1C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8">
            <a:extLst>
              <a:ext uri="{FF2B5EF4-FFF2-40B4-BE49-F238E27FC236}">
                <a16:creationId xmlns:a16="http://schemas.microsoft.com/office/drawing/2014/main" id="{7437F143-2A16-4F57-97E9-43769B2C174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371A646B-BB55-432D-8C44-44695C45AB6C}"/>
              </a:ext>
            </a:extLst>
          </p:cNvPr>
          <p:cNvSpPr>
            <a:spLocks noChangeArrowheads="1"/>
          </p:cNvSpPr>
          <p:nvPr/>
        </p:nvSpPr>
        <p:spPr bwMode="auto">
          <a:xfrm>
            <a:off x="228600" y="1447800"/>
            <a:ext cx="5334000" cy="24653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int count = 0;</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while (count &lt; 2) {</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System.out.println("Welcome to Java!");</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count++;</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a:t>
            </a:r>
          </a:p>
        </p:txBody>
      </p:sp>
      <p:sp>
        <p:nvSpPr>
          <p:cNvPr id="10" name="AutoShape 6">
            <a:extLst>
              <a:ext uri="{FF2B5EF4-FFF2-40B4-BE49-F238E27FC236}">
                <a16:creationId xmlns:a16="http://schemas.microsoft.com/office/drawing/2014/main" id="{A1D51ACD-486D-435B-A563-52A8EFA562C0}"/>
              </a:ext>
            </a:extLst>
          </p:cNvPr>
          <p:cNvSpPr>
            <a:spLocks noChangeArrowheads="1"/>
          </p:cNvSpPr>
          <p:nvPr/>
        </p:nvSpPr>
        <p:spPr bwMode="auto">
          <a:xfrm>
            <a:off x="5257800" y="1219200"/>
            <a:ext cx="3538538" cy="635000"/>
          </a:xfrm>
          <a:prstGeom prst="wedgeRoundRectCallout">
            <a:avLst>
              <a:gd name="adj1" fmla="val -59333"/>
              <a:gd name="adj2" fmla="val 242000"/>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Increase count by 1</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count is 2 now</a:t>
            </a:r>
          </a:p>
        </p:txBody>
      </p:sp>
      <p:sp>
        <p:nvSpPr>
          <p:cNvPr id="11" name="Rectangle 8">
            <a:extLst>
              <a:ext uri="{FF2B5EF4-FFF2-40B4-BE49-F238E27FC236}">
                <a16:creationId xmlns:a16="http://schemas.microsoft.com/office/drawing/2014/main" id="{DD4BA9E2-536D-4E82-8523-7FEDDA8A6EDB}"/>
              </a:ext>
            </a:extLst>
          </p:cNvPr>
          <p:cNvSpPr>
            <a:spLocks noChangeArrowheads="1"/>
          </p:cNvSpPr>
          <p:nvPr/>
        </p:nvSpPr>
        <p:spPr bwMode="auto">
          <a:xfrm>
            <a:off x="269875" y="2968625"/>
            <a:ext cx="5105400" cy="3841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Tree>
    <p:extLst>
      <p:ext uri="{BB962C8B-B14F-4D97-AF65-F5344CB8AC3E}">
        <p14:creationId xmlns:p14="http://schemas.microsoft.com/office/powerpoint/2010/main" val="2209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107E250A-3610-4E5D-B1F7-2DB2A7D23B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34B3A9-D46E-4646-809F-9325BD10B086}" type="slidenum">
              <a:rPr lang="en-US" altLang="en-US" sz="1400"/>
              <a:pPr>
                <a:spcBef>
                  <a:spcPct val="0"/>
                </a:spcBef>
                <a:buClrTx/>
                <a:buSzTx/>
                <a:buFontTx/>
                <a:buNone/>
              </a:pPr>
              <a:t>13</a:t>
            </a:fld>
            <a:endParaRPr lang="en-US" altLang="en-US" sz="1400"/>
          </a:p>
        </p:txBody>
      </p:sp>
      <p:sp>
        <p:nvSpPr>
          <p:cNvPr id="11267" name="Rectangle 2">
            <a:extLst>
              <a:ext uri="{FF2B5EF4-FFF2-40B4-BE49-F238E27FC236}">
                <a16:creationId xmlns:a16="http://schemas.microsoft.com/office/drawing/2014/main" id="{A33D0116-9DC7-4AE2-A99F-392006AD7965}"/>
              </a:ext>
            </a:extLst>
          </p:cNvPr>
          <p:cNvSpPr>
            <a:spLocks noGrp="1" noChangeArrowheads="1"/>
          </p:cNvSpPr>
          <p:nvPr>
            <p:ph type="title"/>
          </p:nvPr>
        </p:nvSpPr>
        <p:spPr>
          <a:xfrm>
            <a:off x="685800" y="228599"/>
            <a:ext cx="7772400" cy="986413"/>
          </a:xfrm>
        </p:spPr>
        <p:txBody>
          <a:bodyPr/>
          <a:lstStyle/>
          <a:p>
            <a:r>
              <a:rPr lang="en-US" altLang="en-US">
                <a:solidFill>
                  <a:srgbClr val="7030A0"/>
                </a:solidFill>
              </a:rPr>
              <a:t>Trace while Loop</a:t>
            </a:r>
          </a:p>
        </p:txBody>
      </p:sp>
      <p:sp>
        <p:nvSpPr>
          <p:cNvPr id="11268" name="Rectangle 4">
            <a:extLst>
              <a:ext uri="{FF2B5EF4-FFF2-40B4-BE49-F238E27FC236}">
                <a16:creationId xmlns:a16="http://schemas.microsoft.com/office/drawing/2014/main" id="{8585EE31-5211-4782-A222-F243EEB2C1C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8">
            <a:extLst>
              <a:ext uri="{FF2B5EF4-FFF2-40B4-BE49-F238E27FC236}">
                <a16:creationId xmlns:a16="http://schemas.microsoft.com/office/drawing/2014/main" id="{7437F143-2A16-4F57-97E9-43769B2C174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CFD50382-BDD3-4662-94D9-93AA43377D31}"/>
              </a:ext>
            </a:extLst>
          </p:cNvPr>
          <p:cNvSpPr>
            <a:spLocks noChangeArrowheads="1"/>
          </p:cNvSpPr>
          <p:nvPr/>
        </p:nvSpPr>
        <p:spPr bwMode="auto">
          <a:xfrm>
            <a:off x="228600" y="1447800"/>
            <a:ext cx="5334000" cy="24653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int count = 0;</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while (count &lt; 2) {</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System.out.println("Welcome to Java!");</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count++;</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a:t>
            </a:r>
          </a:p>
        </p:txBody>
      </p:sp>
      <p:sp>
        <p:nvSpPr>
          <p:cNvPr id="10" name="AutoShape 6">
            <a:extLst>
              <a:ext uri="{FF2B5EF4-FFF2-40B4-BE49-F238E27FC236}">
                <a16:creationId xmlns:a16="http://schemas.microsoft.com/office/drawing/2014/main" id="{BE87E45E-C86F-424B-B5CC-A829D01F5B48}"/>
              </a:ext>
            </a:extLst>
          </p:cNvPr>
          <p:cNvSpPr>
            <a:spLocks noChangeArrowheads="1"/>
          </p:cNvSpPr>
          <p:nvPr/>
        </p:nvSpPr>
        <p:spPr bwMode="auto">
          <a:xfrm>
            <a:off x="5262563" y="1201738"/>
            <a:ext cx="3538537" cy="635000"/>
          </a:xfrm>
          <a:prstGeom prst="wedgeRoundRectCallout">
            <a:avLst>
              <a:gd name="adj1" fmla="val -63639"/>
              <a:gd name="adj2" fmla="val 110750"/>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(count &lt; 2) is false since count is 2 now</a:t>
            </a:r>
          </a:p>
        </p:txBody>
      </p:sp>
      <p:sp>
        <p:nvSpPr>
          <p:cNvPr id="11" name="Rectangle 7">
            <a:extLst>
              <a:ext uri="{FF2B5EF4-FFF2-40B4-BE49-F238E27FC236}">
                <a16:creationId xmlns:a16="http://schemas.microsoft.com/office/drawing/2014/main" id="{2DE23298-1383-4145-B590-60CF728D5E99}"/>
              </a:ext>
            </a:extLst>
          </p:cNvPr>
          <p:cNvSpPr>
            <a:spLocks noChangeArrowheads="1"/>
          </p:cNvSpPr>
          <p:nvPr/>
        </p:nvSpPr>
        <p:spPr bwMode="auto">
          <a:xfrm>
            <a:off x="309563" y="2008188"/>
            <a:ext cx="5143500" cy="3841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Tree>
    <p:extLst>
      <p:ext uri="{BB962C8B-B14F-4D97-AF65-F5344CB8AC3E}">
        <p14:creationId xmlns:p14="http://schemas.microsoft.com/office/powerpoint/2010/main" val="141706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107E250A-3610-4E5D-B1F7-2DB2A7D23B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34B3A9-D46E-4646-809F-9325BD10B086}" type="slidenum">
              <a:rPr lang="en-US" altLang="en-US" sz="1400"/>
              <a:pPr>
                <a:spcBef>
                  <a:spcPct val="0"/>
                </a:spcBef>
                <a:buClrTx/>
                <a:buSzTx/>
                <a:buFontTx/>
                <a:buNone/>
              </a:pPr>
              <a:t>14</a:t>
            </a:fld>
            <a:endParaRPr lang="en-US" altLang="en-US" sz="1400"/>
          </a:p>
        </p:txBody>
      </p:sp>
      <p:sp>
        <p:nvSpPr>
          <p:cNvPr id="11267" name="Rectangle 2">
            <a:extLst>
              <a:ext uri="{FF2B5EF4-FFF2-40B4-BE49-F238E27FC236}">
                <a16:creationId xmlns:a16="http://schemas.microsoft.com/office/drawing/2014/main" id="{A33D0116-9DC7-4AE2-A99F-392006AD7965}"/>
              </a:ext>
            </a:extLst>
          </p:cNvPr>
          <p:cNvSpPr>
            <a:spLocks noGrp="1" noChangeArrowheads="1"/>
          </p:cNvSpPr>
          <p:nvPr>
            <p:ph type="title"/>
          </p:nvPr>
        </p:nvSpPr>
        <p:spPr>
          <a:xfrm>
            <a:off x="685800" y="228599"/>
            <a:ext cx="7772400" cy="986413"/>
          </a:xfrm>
        </p:spPr>
        <p:txBody>
          <a:bodyPr/>
          <a:lstStyle/>
          <a:p>
            <a:r>
              <a:rPr lang="en-US" altLang="en-US">
                <a:solidFill>
                  <a:srgbClr val="7030A0"/>
                </a:solidFill>
              </a:rPr>
              <a:t>Trace while Loop</a:t>
            </a:r>
          </a:p>
        </p:txBody>
      </p:sp>
      <p:sp>
        <p:nvSpPr>
          <p:cNvPr id="11268" name="Rectangle 4">
            <a:extLst>
              <a:ext uri="{FF2B5EF4-FFF2-40B4-BE49-F238E27FC236}">
                <a16:creationId xmlns:a16="http://schemas.microsoft.com/office/drawing/2014/main" id="{8585EE31-5211-4782-A222-F243EEB2C1C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8">
            <a:extLst>
              <a:ext uri="{FF2B5EF4-FFF2-40B4-BE49-F238E27FC236}">
                <a16:creationId xmlns:a16="http://schemas.microsoft.com/office/drawing/2014/main" id="{7437F143-2A16-4F57-97E9-43769B2C174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64057000-5295-48C7-B3B6-FCDD7D29D8BE}"/>
              </a:ext>
            </a:extLst>
          </p:cNvPr>
          <p:cNvSpPr>
            <a:spLocks noChangeArrowheads="1"/>
          </p:cNvSpPr>
          <p:nvPr/>
        </p:nvSpPr>
        <p:spPr bwMode="auto">
          <a:xfrm>
            <a:off x="228600" y="1447800"/>
            <a:ext cx="5334000" cy="297656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int count = 0;</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while (count &lt; 2) {</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System.out.println("Welcome to Java!");</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count++;</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a:t>
            </a: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endParaRPr>
          </a:p>
        </p:txBody>
      </p:sp>
      <p:sp>
        <p:nvSpPr>
          <p:cNvPr id="10" name="AutoShape 6">
            <a:extLst>
              <a:ext uri="{FF2B5EF4-FFF2-40B4-BE49-F238E27FC236}">
                <a16:creationId xmlns:a16="http://schemas.microsoft.com/office/drawing/2014/main" id="{E7819826-0BAD-4C6B-AB23-1F51F0A8E99D}"/>
              </a:ext>
            </a:extLst>
          </p:cNvPr>
          <p:cNvSpPr>
            <a:spLocks noChangeArrowheads="1"/>
          </p:cNvSpPr>
          <p:nvPr/>
        </p:nvSpPr>
        <p:spPr bwMode="auto">
          <a:xfrm>
            <a:off x="5262563" y="1201738"/>
            <a:ext cx="3538537" cy="635000"/>
          </a:xfrm>
          <a:prstGeom prst="wedgeRoundRectCallout">
            <a:avLst>
              <a:gd name="adj1" fmla="val -64222"/>
              <a:gd name="adj2" fmla="val 411500"/>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The loop exits. Execute the next statement after the loop.</a:t>
            </a:r>
          </a:p>
        </p:txBody>
      </p:sp>
      <p:sp>
        <p:nvSpPr>
          <p:cNvPr id="11" name="Rectangle 8">
            <a:extLst>
              <a:ext uri="{FF2B5EF4-FFF2-40B4-BE49-F238E27FC236}">
                <a16:creationId xmlns:a16="http://schemas.microsoft.com/office/drawing/2014/main" id="{D01C4F5E-006D-4C2D-B1D5-57B46C9D8AAE}"/>
              </a:ext>
            </a:extLst>
          </p:cNvPr>
          <p:cNvSpPr>
            <a:spLocks noChangeArrowheads="1"/>
          </p:cNvSpPr>
          <p:nvPr/>
        </p:nvSpPr>
        <p:spPr bwMode="auto">
          <a:xfrm>
            <a:off x="309563" y="3967163"/>
            <a:ext cx="5143500" cy="3841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Tree>
    <p:extLst>
      <p:ext uri="{BB962C8B-B14F-4D97-AF65-F5344CB8AC3E}">
        <p14:creationId xmlns:p14="http://schemas.microsoft.com/office/powerpoint/2010/main" val="3690453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B26A5D18-795E-49DA-A184-77EB21FDDB3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DDFA3A3-BC8D-4067-BB7A-466A7086927E}" type="slidenum">
              <a:rPr lang="en-US" altLang="en-US" sz="1400"/>
              <a:pPr>
                <a:spcBef>
                  <a:spcPct val="0"/>
                </a:spcBef>
                <a:buClrTx/>
                <a:buSzTx/>
                <a:buFontTx/>
                <a:buNone/>
              </a:pPr>
              <a:t>15</a:t>
            </a:fld>
            <a:endParaRPr lang="en-US" altLang="en-US" sz="1400"/>
          </a:p>
        </p:txBody>
      </p:sp>
      <p:sp>
        <p:nvSpPr>
          <p:cNvPr id="20483" name="Rectangle 2">
            <a:extLst>
              <a:ext uri="{FF2B5EF4-FFF2-40B4-BE49-F238E27FC236}">
                <a16:creationId xmlns:a16="http://schemas.microsoft.com/office/drawing/2014/main" id="{2FFF407C-4654-4240-B44F-4597836E87FD}"/>
              </a:ext>
            </a:extLst>
          </p:cNvPr>
          <p:cNvSpPr>
            <a:spLocks noGrp="1" noChangeArrowheads="1"/>
          </p:cNvSpPr>
          <p:nvPr>
            <p:ph type="title"/>
          </p:nvPr>
        </p:nvSpPr>
        <p:spPr>
          <a:xfrm>
            <a:off x="0" y="258718"/>
            <a:ext cx="9144000" cy="916940"/>
          </a:xfrm>
        </p:spPr>
        <p:txBody>
          <a:bodyPr/>
          <a:lstStyle/>
          <a:p>
            <a:r>
              <a:rPr lang="en-US" altLang="en-US" sz="3600" dirty="0">
                <a:solidFill>
                  <a:srgbClr val="7030A0"/>
                </a:solidFill>
              </a:rPr>
              <a:t>Problem: Repeat Addition Until Correct</a:t>
            </a:r>
            <a:endParaRPr lang="en-US" altLang="en-US" sz="4000" dirty="0">
              <a:solidFill>
                <a:srgbClr val="7030A0"/>
              </a:solidFill>
            </a:endParaRPr>
          </a:p>
        </p:txBody>
      </p:sp>
      <p:sp>
        <p:nvSpPr>
          <p:cNvPr id="20484" name="Rectangle 3">
            <a:extLst>
              <a:ext uri="{FF2B5EF4-FFF2-40B4-BE49-F238E27FC236}">
                <a16:creationId xmlns:a16="http://schemas.microsoft.com/office/drawing/2014/main" id="{61A95E16-6D48-4A05-9076-975CEBE3E637}"/>
              </a:ext>
            </a:extLst>
          </p:cNvPr>
          <p:cNvSpPr>
            <a:spLocks noGrp="1" noChangeArrowheads="1"/>
          </p:cNvSpPr>
          <p:nvPr>
            <p:ph type="body" idx="1"/>
          </p:nvPr>
        </p:nvSpPr>
        <p:spPr>
          <a:xfrm>
            <a:off x="309563" y="1508125"/>
            <a:ext cx="8534400" cy="2689225"/>
          </a:xfrm>
        </p:spPr>
        <p:txBody>
          <a:bodyPr/>
          <a:lstStyle/>
          <a:p>
            <a:pPr marL="0" indent="0">
              <a:spcBef>
                <a:spcPct val="100000"/>
              </a:spcBef>
              <a:buFont typeface="Monotype Sorts" pitchFamily="2" charset="2"/>
              <a:buNone/>
            </a:pPr>
            <a:r>
              <a:rPr lang="en-US" altLang="en-US"/>
              <a:t>Recall that Listing 3.1 AdditionQuiz.java gives a program that prompts the user to enter an answer for a question on addition of two single digits. Using a loop, you can now rewrite the program to let the user enter a new answer until it is correct.</a:t>
            </a:r>
          </a:p>
        </p:txBody>
      </p:sp>
      <p:sp>
        <p:nvSpPr>
          <p:cNvPr id="129032" name="AutoShape 8">
            <a:hlinkClick r:id="" action="ppaction://noaction" highlightClick="1"/>
            <a:extLst>
              <a:ext uri="{FF2B5EF4-FFF2-40B4-BE49-F238E27FC236}">
                <a16:creationId xmlns:a16="http://schemas.microsoft.com/office/drawing/2014/main" id="{6987EE8C-2D53-42D4-B51B-8899DCC500DA}"/>
              </a:ext>
            </a:extLst>
          </p:cNvPr>
          <p:cNvSpPr>
            <a:spLocks noChangeArrowheads="1"/>
          </p:cNvSpPr>
          <p:nvPr/>
        </p:nvSpPr>
        <p:spPr bwMode="auto">
          <a:xfrm>
            <a:off x="1884363" y="5041900"/>
            <a:ext cx="3341687"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RepeatAdditionQuiz</a:t>
            </a:r>
            <a:endParaRPr lang="en-US" dirty="0">
              <a:solidFill>
                <a:schemeClr val="accent1"/>
              </a:solidFill>
            </a:endParaRPr>
          </a:p>
        </p:txBody>
      </p:sp>
      <p:sp>
        <p:nvSpPr>
          <p:cNvPr id="20487" name="AutoShape 12">
            <a:hlinkClick r:id="rId3" highlightClick="1"/>
            <a:extLst>
              <a:ext uri="{FF2B5EF4-FFF2-40B4-BE49-F238E27FC236}">
                <a16:creationId xmlns:a16="http://schemas.microsoft.com/office/drawing/2014/main" id="{E45987CF-997C-4E23-80CB-AACA4A601D73}"/>
              </a:ext>
            </a:extLst>
          </p:cNvPr>
          <p:cNvSpPr>
            <a:spLocks noChangeArrowheads="1"/>
          </p:cNvSpPr>
          <p:nvPr/>
        </p:nvSpPr>
        <p:spPr bwMode="auto">
          <a:xfrm>
            <a:off x="1268413" y="5003800"/>
            <a:ext cx="468312"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BB347274-FF0D-4CA1-945D-314A0332BF44}"/>
              </a:ext>
            </a:extLst>
          </p:cNvPr>
          <p:cNvSpPr>
            <a:spLocks noGrp="1" noChangeArrowheads="1"/>
          </p:cNvSpPr>
          <p:nvPr>
            <p:ph type="title"/>
          </p:nvPr>
        </p:nvSpPr>
        <p:spPr>
          <a:xfrm>
            <a:off x="152400" y="228599"/>
            <a:ext cx="8763000" cy="1875773"/>
          </a:xfrm>
        </p:spPr>
        <p:txBody>
          <a:bodyPr/>
          <a:lstStyle/>
          <a:p>
            <a:r>
              <a:rPr lang="en-US" altLang="en-US" dirty="0">
                <a:solidFill>
                  <a:srgbClr val="7030A0"/>
                </a:solidFill>
              </a:rPr>
              <a:t>Ending a Loop with a Sentinel Value </a:t>
            </a:r>
          </a:p>
        </p:txBody>
      </p:sp>
      <p:sp>
        <p:nvSpPr>
          <p:cNvPr id="23556" name="Rectangle 3">
            <a:extLst>
              <a:ext uri="{FF2B5EF4-FFF2-40B4-BE49-F238E27FC236}">
                <a16:creationId xmlns:a16="http://schemas.microsoft.com/office/drawing/2014/main" id="{B900E751-EF61-45AA-ADF2-C702633532DF}"/>
              </a:ext>
            </a:extLst>
          </p:cNvPr>
          <p:cNvSpPr>
            <a:spLocks noGrp="1" noChangeArrowheads="1"/>
          </p:cNvSpPr>
          <p:nvPr>
            <p:ph type="body" idx="1"/>
          </p:nvPr>
        </p:nvSpPr>
        <p:spPr>
          <a:xfrm>
            <a:off x="228600" y="2254685"/>
            <a:ext cx="8721725" cy="3845490"/>
          </a:xfrm>
        </p:spPr>
        <p:txBody>
          <a:bodyPr/>
          <a:lstStyle/>
          <a:p>
            <a:pPr marL="0" indent="0">
              <a:spcBef>
                <a:spcPct val="100000"/>
              </a:spcBef>
              <a:buFont typeface="Monotype Sorts" pitchFamily="2" charset="2"/>
              <a:buNone/>
            </a:pPr>
            <a:r>
              <a:rPr lang="en-US" altLang="en-US" dirty="0"/>
              <a:t>Often the number of times a loop is executed is not predetermined. You may use an input value to signify the end of the loop. Such a value is known as a </a:t>
            </a:r>
            <a:r>
              <a:rPr lang="en-US" altLang="en-US" i="1" dirty="0"/>
              <a:t>sentinel value</a:t>
            </a:r>
            <a:r>
              <a:rPr lang="en-US" altLang="en-US" dirty="0"/>
              <a:t>. </a:t>
            </a:r>
          </a:p>
        </p:txBody>
      </p:sp>
      <p:sp>
        <p:nvSpPr>
          <p:cNvPr id="4" name="AutoShape 4">
            <a:hlinkClick r:id="" action="ppaction://noaction" highlightClick="1"/>
            <a:extLst>
              <a:ext uri="{FF2B5EF4-FFF2-40B4-BE49-F238E27FC236}">
                <a16:creationId xmlns:a16="http://schemas.microsoft.com/office/drawing/2014/main" id="{42DA5309-26C3-40F6-A02D-2D2546368093}"/>
              </a:ext>
            </a:extLst>
          </p:cNvPr>
          <p:cNvSpPr>
            <a:spLocks noChangeArrowheads="1"/>
          </p:cNvSpPr>
          <p:nvPr/>
        </p:nvSpPr>
        <p:spPr bwMode="auto">
          <a:xfrm>
            <a:off x="1980021" y="5063331"/>
            <a:ext cx="2133600" cy="4572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SentinelValue</a:t>
            </a:r>
            <a:endParaRPr lang="en-US" dirty="0">
              <a:solidFill>
                <a:schemeClr val="accent1"/>
              </a:solidFill>
            </a:endParaRPr>
          </a:p>
        </p:txBody>
      </p:sp>
      <p:sp>
        <p:nvSpPr>
          <p:cNvPr id="5" name="AutoShape 12">
            <a:hlinkClick r:id="rId3" highlightClick="1"/>
            <a:extLst>
              <a:ext uri="{FF2B5EF4-FFF2-40B4-BE49-F238E27FC236}">
                <a16:creationId xmlns:a16="http://schemas.microsoft.com/office/drawing/2014/main" id="{AE1F44A8-7A95-4DF0-AACD-140D9EE3E7D3}"/>
              </a:ext>
            </a:extLst>
          </p:cNvPr>
          <p:cNvSpPr>
            <a:spLocks noChangeArrowheads="1"/>
          </p:cNvSpPr>
          <p:nvPr/>
        </p:nvSpPr>
        <p:spPr bwMode="auto">
          <a:xfrm>
            <a:off x="1268413" y="5003800"/>
            <a:ext cx="468312"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8D8A6558-F7DD-4F9F-8482-866F9BA927D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25E639-4FE5-4D82-9E2A-EA3D1D53774A}" type="slidenum">
              <a:rPr lang="en-US" altLang="en-US" sz="1400"/>
              <a:pPr>
                <a:spcBef>
                  <a:spcPct val="0"/>
                </a:spcBef>
                <a:buClrTx/>
                <a:buSzTx/>
                <a:buFontTx/>
                <a:buNone/>
              </a:pPr>
              <a:t>17</a:t>
            </a:fld>
            <a:endParaRPr lang="en-US" altLang="en-US" sz="1400"/>
          </a:p>
        </p:txBody>
      </p:sp>
      <p:sp>
        <p:nvSpPr>
          <p:cNvPr id="24579" name="Rectangle 2">
            <a:extLst>
              <a:ext uri="{FF2B5EF4-FFF2-40B4-BE49-F238E27FC236}">
                <a16:creationId xmlns:a16="http://schemas.microsoft.com/office/drawing/2014/main" id="{0E48E0E2-C0E3-43B1-A9E7-BC23FCCF9C2C}"/>
              </a:ext>
            </a:extLst>
          </p:cNvPr>
          <p:cNvSpPr>
            <a:spLocks noGrp="1" noChangeArrowheads="1"/>
          </p:cNvSpPr>
          <p:nvPr>
            <p:ph type="title"/>
          </p:nvPr>
        </p:nvSpPr>
        <p:spPr>
          <a:xfrm>
            <a:off x="685800" y="76199"/>
            <a:ext cx="7772400" cy="1201455"/>
          </a:xfrm>
        </p:spPr>
        <p:txBody>
          <a:bodyPr/>
          <a:lstStyle/>
          <a:p>
            <a:r>
              <a:rPr lang="en-US" altLang="en-US" dirty="0">
                <a:solidFill>
                  <a:srgbClr val="7030A0"/>
                </a:solidFill>
              </a:rPr>
              <a:t>Caution</a:t>
            </a:r>
          </a:p>
        </p:txBody>
      </p:sp>
      <p:sp>
        <p:nvSpPr>
          <p:cNvPr id="24580" name="Rectangle 3">
            <a:extLst>
              <a:ext uri="{FF2B5EF4-FFF2-40B4-BE49-F238E27FC236}">
                <a16:creationId xmlns:a16="http://schemas.microsoft.com/office/drawing/2014/main" id="{D195003C-A771-4D75-A672-F65CFF398D3F}"/>
              </a:ext>
            </a:extLst>
          </p:cNvPr>
          <p:cNvSpPr>
            <a:spLocks noGrp="1" noChangeArrowheads="1"/>
          </p:cNvSpPr>
          <p:nvPr>
            <p:ph type="body" idx="1"/>
          </p:nvPr>
        </p:nvSpPr>
        <p:spPr>
          <a:xfrm>
            <a:off x="304800" y="971550"/>
            <a:ext cx="8645525" cy="2495550"/>
          </a:xfrm>
        </p:spPr>
        <p:txBody>
          <a:bodyPr/>
          <a:lstStyle/>
          <a:p>
            <a:pPr marL="0" indent="0">
              <a:lnSpc>
                <a:spcPct val="90000"/>
              </a:lnSpc>
              <a:buFont typeface="Monotype Sorts" pitchFamily="2" charset="2"/>
              <a:buNone/>
            </a:pPr>
            <a:r>
              <a:rPr lang="en-US" altLang="en-US" sz="2900"/>
              <a:t>Don’t use floating-point values for equality checking in a loop control. Since floating-point values are approximations for some values, using them could result in imprecise counter values and inaccurate results. Consider the following code for computing </a:t>
            </a:r>
            <a:r>
              <a:rPr lang="en-US" altLang="en-US" sz="2900" u="sng"/>
              <a:t>1 + 0.9 + 0.8 + ... + 0.1</a:t>
            </a:r>
            <a:r>
              <a:rPr lang="en-US" altLang="en-US" sz="2900"/>
              <a:t>:</a:t>
            </a:r>
          </a:p>
        </p:txBody>
      </p:sp>
      <p:sp>
        <p:nvSpPr>
          <p:cNvPr id="7" name="Rectangle 4">
            <a:extLst>
              <a:ext uri="{FF2B5EF4-FFF2-40B4-BE49-F238E27FC236}">
                <a16:creationId xmlns:a16="http://schemas.microsoft.com/office/drawing/2014/main" id="{B2560F9B-C8AE-4148-B0B8-92A039D22354}"/>
              </a:ext>
            </a:extLst>
          </p:cNvPr>
          <p:cNvSpPr>
            <a:spLocks noChangeArrowheads="1"/>
          </p:cNvSpPr>
          <p:nvPr/>
        </p:nvSpPr>
        <p:spPr bwMode="auto">
          <a:xfrm>
            <a:off x="309563" y="3697288"/>
            <a:ext cx="8602662" cy="2611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2900" b="1" i="0" u="none" strike="noStrike" kern="0" cap="none" spc="0" normalizeH="0" baseline="0" noProof="0" dirty="0">
                <a:ln>
                  <a:noFill/>
                </a:ln>
                <a:solidFill>
                  <a:srgbClr val="000000"/>
                </a:solidFill>
                <a:effectLst/>
                <a:uLnTx/>
                <a:uFillTx/>
                <a:latin typeface="Times New Roman" panose="02020603050405020304" pitchFamily="18" charset="0"/>
              </a:rPr>
              <a:t>double</a:t>
            </a:r>
            <a:r>
              <a:rPr kumimoji="0" lang="en-US" altLang="en-US" sz="2900" b="0" i="0" u="none" strike="noStrike" kern="0" cap="none" spc="0" normalizeH="0" baseline="0" noProof="0" dirty="0">
                <a:ln>
                  <a:noFill/>
                </a:ln>
                <a:solidFill>
                  <a:srgbClr val="000000"/>
                </a:solidFill>
                <a:effectLst/>
                <a:uLnTx/>
                <a:uFillTx/>
                <a:latin typeface="Times New Roman" panose="02020603050405020304" pitchFamily="18" charset="0"/>
              </a:rPr>
              <a:t> item = 1; </a:t>
            </a:r>
            <a:r>
              <a:rPr kumimoji="0" lang="en-US" altLang="en-US" sz="2900" b="1" i="0" u="none" strike="noStrike" kern="0" cap="none" spc="0" normalizeH="0" baseline="0" noProof="0" dirty="0">
                <a:ln>
                  <a:noFill/>
                </a:ln>
                <a:solidFill>
                  <a:srgbClr val="000000"/>
                </a:solidFill>
                <a:effectLst/>
                <a:uLnTx/>
                <a:uFillTx/>
                <a:latin typeface="Times New Roman" panose="02020603050405020304" pitchFamily="18" charset="0"/>
              </a:rPr>
              <a:t>double</a:t>
            </a:r>
            <a:r>
              <a:rPr kumimoji="0" lang="en-US" altLang="en-US" sz="2900" b="0" i="0" u="none" strike="noStrike" kern="0" cap="none" spc="0" normalizeH="0" baseline="0" noProof="0" dirty="0">
                <a:ln>
                  <a:noFill/>
                </a:ln>
                <a:solidFill>
                  <a:srgbClr val="000000"/>
                </a:solidFill>
                <a:effectLst/>
                <a:uLnTx/>
                <a:uFillTx/>
                <a:latin typeface="Times New Roman" panose="02020603050405020304" pitchFamily="18" charset="0"/>
              </a:rPr>
              <a:t> sum = 0;</a:t>
            </a:r>
            <a:endParaRPr kumimoji="0" lang="en-US" altLang="en-US" sz="29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2900" b="1" i="0" u="none" strike="noStrike" kern="0" cap="none" spc="0" normalizeH="0" baseline="0" noProof="0" dirty="0">
                <a:ln>
                  <a:noFill/>
                </a:ln>
                <a:solidFill>
                  <a:srgbClr val="000000"/>
                </a:solidFill>
                <a:effectLst/>
                <a:uLnTx/>
                <a:uFillTx/>
                <a:latin typeface="Times New Roman" panose="02020603050405020304" pitchFamily="18" charset="0"/>
              </a:rPr>
              <a:t>while</a:t>
            </a:r>
            <a:r>
              <a:rPr kumimoji="0" lang="en-US" altLang="en-US" sz="2900" b="0" i="0" u="none" strike="noStrike" kern="0" cap="none" spc="0" normalizeH="0" baseline="0" noProof="0" dirty="0">
                <a:ln>
                  <a:noFill/>
                </a:ln>
                <a:solidFill>
                  <a:srgbClr val="000000"/>
                </a:solidFill>
                <a:effectLst/>
                <a:uLnTx/>
                <a:uFillTx/>
                <a:latin typeface="Times New Roman" panose="02020603050405020304" pitchFamily="18" charset="0"/>
              </a:rPr>
              <a:t> (item != 0) { // No guarantee item will be 0</a:t>
            </a:r>
          </a:p>
          <a:p>
            <a:pPr marL="0" marR="0" lvl="0" indent="0" defTabSz="91440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2900" b="0" i="0" u="none" strike="noStrike" kern="0" cap="none" spc="0" normalizeH="0" baseline="0" noProof="0" dirty="0">
                <a:ln>
                  <a:noFill/>
                </a:ln>
                <a:solidFill>
                  <a:srgbClr val="000000"/>
                </a:solidFill>
                <a:effectLst/>
                <a:uLnTx/>
                <a:uFillTx/>
                <a:latin typeface="Times New Roman" panose="02020603050405020304" pitchFamily="18" charset="0"/>
              </a:rPr>
              <a:t>  sum += item;</a:t>
            </a:r>
          </a:p>
          <a:p>
            <a:pPr marL="0" marR="0" lvl="0" indent="0" defTabSz="91440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2900" b="0" i="0" u="none" strike="noStrike" kern="0" cap="none" spc="0" normalizeH="0" baseline="0" noProof="0" dirty="0">
                <a:ln>
                  <a:noFill/>
                </a:ln>
                <a:solidFill>
                  <a:srgbClr val="000000"/>
                </a:solidFill>
                <a:effectLst/>
                <a:uLnTx/>
                <a:uFillTx/>
                <a:latin typeface="Times New Roman" panose="02020603050405020304" pitchFamily="18" charset="0"/>
              </a:rPr>
              <a:t>  item -= 0.1;</a:t>
            </a:r>
          </a:p>
          <a:p>
            <a:pPr marL="0" marR="0" lvl="0" indent="0" defTabSz="91440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2900" b="0" i="0" u="none" strike="noStrike" kern="0" cap="none" spc="0" normalizeH="0" baseline="0" noProof="0" dirty="0">
                <a:ln>
                  <a:noFill/>
                </a:ln>
                <a:solidFill>
                  <a:srgbClr val="000000"/>
                </a:solidFill>
                <a:effectLst/>
                <a:uLnTx/>
                <a:uFillTx/>
                <a:latin typeface="Times New Roman" panose="02020603050405020304" pitchFamily="18" charset="0"/>
              </a:rPr>
              <a:t>}</a:t>
            </a:r>
          </a:p>
          <a:p>
            <a:pPr marL="0" marR="0" lvl="0" indent="0" defTabSz="914400" eaLnBrk="0" fontAlgn="base" latinLnBrk="0" hangingPunct="0">
              <a:lnSpc>
                <a:spcPct val="80000"/>
              </a:lnSpc>
              <a:spcBef>
                <a:spcPct val="20000"/>
              </a:spcBef>
              <a:spcAft>
                <a:spcPct val="0"/>
              </a:spcAft>
              <a:buClr>
                <a:srgbClr val="FFFF99"/>
              </a:buClr>
              <a:buSzPct val="75000"/>
              <a:buFont typeface="Monotype Sorts" pitchFamily="2" charset="2"/>
              <a:buNone/>
              <a:tabLst/>
              <a:defRPr/>
            </a:pPr>
            <a:r>
              <a:rPr kumimoji="0" lang="en-US" altLang="en-US" sz="2900" b="0" i="0" u="none" strike="noStrike" kern="0" cap="none" spc="0" normalizeH="0" baseline="0" noProof="0" dirty="0" err="1">
                <a:ln>
                  <a:noFill/>
                </a:ln>
                <a:solidFill>
                  <a:srgbClr val="000000"/>
                </a:solidFill>
                <a:effectLst/>
                <a:uLnTx/>
                <a:uFillTx/>
                <a:latin typeface="Times New Roman" panose="02020603050405020304" pitchFamily="18" charset="0"/>
              </a:rPr>
              <a:t>System.out.println</a:t>
            </a:r>
            <a:r>
              <a:rPr kumimoji="0" lang="en-US" altLang="en-US" sz="2900" b="0" i="0" u="none" strike="noStrike" kern="0" cap="none" spc="0" normalizeH="0" baseline="0" noProof="0" dirty="0">
                <a:ln>
                  <a:noFill/>
                </a:ln>
                <a:solidFill>
                  <a:srgbClr val="000000"/>
                </a:solidFill>
                <a:effectLst/>
                <a:uLnTx/>
                <a:uFillTx/>
                <a:latin typeface="Times New Roman" panose="02020603050405020304" pitchFamily="18" charset="0"/>
              </a:rPr>
              <a:t>(sum);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E4C5B0F0-24B6-4685-BB59-20BA09438BC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6D0BCA-A113-4A06-B3E8-F7B6E24C294B}" type="slidenum">
              <a:rPr lang="en-US" altLang="en-US" sz="1400"/>
              <a:pPr>
                <a:spcBef>
                  <a:spcPct val="0"/>
                </a:spcBef>
                <a:buClrTx/>
                <a:buSzTx/>
                <a:buFontTx/>
                <a:buNone/>
              </a:pPr>
              <a:t>18</a:t>
            </a:fld>
            <a:endParaRPr lang="en-US" altLang="en-US" sz="1400"/>
          </a:p>
        </p:txBody>
      </p:sp>
      <p:sp>
        <p:nvSpPr>
          <p:cNvPr id="25603" name="Rectangle 2">
            <a:extLst>
              <a:ext uri="{FF2B5EF4-FFF2-40B4-BE49-F238E27FC236}">
                <a16:creationId xmlns:a16="http://schemas.microsoft.com/office/drawing/2014/main" id="{ACD86A82-17C6-4AD9-9DBA-9BB847230D7C}"/>
              </a:ext>
            </a:extLst>
          </p:cNvPr>
          <p:cNvSpPr>
            <a:spLocks noGrp="1" noChangeArrowheads="1"/>
          </p:cNvSpPr>
          <p:nvPr>
            <p:ph type="title"/>
          </p:nvPr>
        </p:nvSpPr>
        <p:spPr>
          <a:xfrm>
            <a:off x="685800" y="0"/>
            <a:ext cx="7772400" cy="1428750"/>
          </a:xfrm>
        </p:spPr>
        <p:txBody>
          <a:bodyPr/>
          <a:lstStyle/>
          <a:p>
            <a:r>
              <a:rPr lang="en-US" altLang="en-US" sz="4200" dirty="0">
                <a:solidFill>
                  <a:srgbClr val="7030A0"/>
                </a:solidFill>
                <a:latin typeface="Courier New" panose="02070309020205020404" pitchFamily="49" charset="0"/>
              </a:rPr>
              <a:t>do-while</a:t>
            </a:r>
            <a:r>
              <a:rPr lang="en-US" altLang="en-US" dirty="0">
                <a:solidFill>
                  <a:srgbClr val="7030A0"/>
                </a:solidFill>
              </a:rPr>
              <a:t> Loop</a:t>
            </a:r>
          </a:p>
        </p:txBody>
      </p:sp>
      <p:sp>
        <p:nvSpPr>
          <p:cNvPr id="25604" name="Rectangle 12">
            <a:extLst>
              <a:ext uri="{FF2B5EF4-FFF2-40B4-BE49-F238E27FC236}">
                <a16:creationId xmlns:a16="http://schemas.microsoft.com/office/drawing/2014/main" id="{1FBFCCB9-65E2-4F74-869B-83EA4DE7CD8A}"/>
              </a:ext>
            </a:extLst>
          </p:cNvPr>
          <p:cNvSpPr>
            <a:spLocks noChangeArrowheads="1"/>
          </p:cNvSpPr>
          <p:nvPr/>
        </p:nvSpPr>
        <p:spPr bwMode="auto">
          <a:xfrm>
            <a:off x="3455988"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13">
            <a:extLst>
              <a:ext uri="{FF2B5EF4-FFF2-40B4-BE49-F238E27FC236}">
                <a16:creationId xmlns:a16="http://schemas.microsoft.com/office/drawing/2014/main" id="{3D9686B1-9CAD-4EDD-954C-E51E1548EF27}"/>
              </a:ext>
            </a:extLst>
          </p:cNvPr>
          <p:cNvSpPr>
            <a:spLocks noChangeArrowheads="1"/>
          </p:cNvSpPr>
          <p:nvPr/>
        </p:nvSpPr>
        <p:spPr bwMode="auto">
          <a:xfrm>
            <a:off x="152400" y="3810000"/>
            <a:ext cx="73152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pitchFamily="2" charset="2"/>
              <a:buNone/>
            </a:pPr>
            <a:r>
              <a:rPr lang="en-US" altLang="en-US" sz="2400">
                <a:latin typeface="Courier New" panose="02070309020205020404" pitchFamily="49" charset="0"/>
              </a:rPr>
              <a:t>do {</a:t>
            </a:r>
          </a:p>
          <a:p>
            <a:pPr>
              <a:spcBef>
                <a:spcPct val="50000"/>
              </a:spcBef>
              <a:buFont typeface="Monotype Sorts" pitchFamily="2" charset="2"/>
              <a:buNone/>
            </a:pPr>
            <a:r>
              <a:rPr lang="en-US" altLang="en-US" sz="2400">
                <a:latin typeface="Courier New" panose="02070309020205020404" pitchFamily="49" charset="0"/>
              </a:rPr>
              <a:t>  // Loop body;</a:t>
            </a:r>
          </a:p>
          <a:p>
            <a:pPr>
              <a:spcBef>
                <a:spcPct val="50000"/>
              </a:spcBef>
              <a:buFont typeface="Monotype Sorts" pitchFamily="2" charset="2"/>
              <a:buNone/>
            </a:pPr>
            <a:r>
              <a:rPr lang="en-US" altLang="en-US" sz="2400">
                <a:latin typeface="Courier New" panose="02070309020205020404" pitchFamily="49" charset="0"/>
              </a:rPr>
              <a:t>  Statement(s);</a:t>
            </a:r>
          </a:p>
          <a:p>
            <a:pPr>
              <a:spcBef>
                <a:spcPct val="50000"/>
              </a:spcBef>
              <a:buFont typeface="Monotype Sorts" pitchFamily="2" charset="2"/>
              <a:buNone/>
            </a:pPr>
            <a:r>
              <a:rPr lang="en-US" altLang="en-US" sz="2400">
                <a:latin typeface="Courier New" panose="02070309020205020404" pitchFamily="49" charset="0"/>
              </a:rPr>
              <a:t>} while (loop-continuation-condition);</a:t>
            </a:r>
          </a:p>
        </p:txBody>
      </p:sp>
      <p:sp>
        <p:nvSpPr>
          <p:cNvPr id="25606" name="Rectangle 15">
            <a:extLst>
              <a:ext uri="{FF2B5EF4-FFF2-40B4-BE49-F238E27FC236}">
                <a16:creationId xmlns:a16="http://schemas.microsoft.com/office/drawing/2014/main" id="{87EA3182-472D-4D2A-A3AD-D7EA1DFE89E8}"/>
              </a:ext>
            </a:extLst>
          </p:cNvPr>
          <p:cNvSpPr>
            <a:spLocks noChangeArrowheads="1"/>
          </p:cNvSpPr>
          <p:nvPr/>
        </p:nvSpPr>
        <p:spPr bwMode="auto">
          <a:xfrm>
            <a:off x="3667125" y="2300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19">
            <a:extLst>
              <a:ext uri="{FF2B5EF4-FFF2-40B4-BE49-F238E27FC236}">
                <a16:creationId xmlns:a16="http://schemas.microsoft.com/office/drawing/2014/main" id="{5485751E-F02F-45F1-99E7-F458DB3437AB}"/>
              </a:ext>
            </a:extLst>
          </p:cNvPr>
          <p:cNvSpPr>
            <a:spLocks noChangeArrowheads="1"/>
          </p:cNvSpPr>
          <p:nvPr/>
        </p:nvSpPr>
        <p:spPr bwMode="auto">
          <a:xfrm>
            <a:off x="3667125"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 name="Object 18">
            <a:extLst>
              <a:ext uri="{FF2B5EF4-FFF2-40B4-BE49-F238E27FC236}">
                <a16:creationId xmlns:a16="http://schemas.microsoft.com/office/drawing/2014/main" id="{1C5BB2B1-311F-4A29-A5CE-196AAFB2A81C}"/>
              </a:ext>
            </a:extLst>
          </p:cNvPr>
          <p:cNvGraphicFramePr>
            <a:graphicFrameLocks noChangeAspect="1"/>
          </p:cNvGraphicFramePr>
          <p:nvPr/>
        </p:nvGraphicFramePr>
        <p:xfrm>
          <a:off x="4495800" y="1295400"/>
          <a:ext cx="3619500" cy="4038600"/>
        </p:xfrm>
        <a:graphic>
          <a:graphicData uri="http://schemas.openxmlformats.org/presentationml/2006/ole">
            <mc:AlternateContent xmlns:mc="http://schemas.openxmlformats.org/markup-compatibility/2006">
              <mc:Choice xmlns:v="urn:schemas-microsoft-com:vml" Requires="v">
                <p:oleObj spid="_x0000_s30745" r:id="rId3" imgW="1807464" imgH="2016252" progId="Word.Picture.8">
                  <p:embed/>
                </p:oleObj>
              </mc:Choice>
              <mc:Fallback>
                <p:oleObj r:id="rId3" imgW="1807464" imgH="2016252" progId="Word.Picture.8">
                  <p:embed/>
                  <p:pic>
                    <p:nvPicPr>
                      <p:cNvPr id="25608" name="Object 18">
                        <a:extLst>
                          <a:ext uri="{FF2B5EF4-FFF2-40B4-BE49-F238E27FC236}">
                            <a16:creationId xmlns:a16="http://schemas.microsoft.com/office/drawing/2014/main" id="{849BC494-BA08-42E0-BA16-A0CC9D7EEE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95400"/>
                        <a:ext cx="3619500" cy="403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54DA6C96-5C1D-4630-8302-FE997AAE85A3}"/>
              </a:ext>
            </a:extLst>
          </p:cNvPr>
          <p:cNvSpPr>
            <a:spLocks noGrp="1" noChangeArrowheads="1"/>
          </p:cNvSpPr>
          <p:nvPr>
            <p:ph type="title"/>
          </p:nvPr>
        </p:nvSpPr>
        <p:spPr>
          <a:xfrm>
            <a:off x="685800" y="152399"/>
            <a:ext cx="7772400" cy="1062619"/>
          </a:xfrm>
        </p:spPr>
        <p:txBody>
          <a:bodyPr/>
          <a:lstStyle/>
          <a:p>
            <a:r>
              <a:rPr lang="en-US" altLang="en-US" sz="4200" dirty="0">
                <a:solidFill>
                  <a:srgbClr val="7030A0"/>
                </a:solidFill>
                <a:latin typeface="Courier New" panose="02070309020205020404" pitchFamily="49" charset="0"/>
              </a:rPr>
              <a:t>for</a:t>
            </a:r>
            <a:r>
              <a:rPr lang="en-US" altLang="en-US" dirty="0">
                <a:solidFill>
                  <a:srgbClr val="7030A0"/>
                </a:solidFill>
              </a:rPr>
              <a:t> Loops</a:t>
            </a:r>
            <a:endParaRPr lang="en-US" altLang="en-US" b="1" dirty="0">
              <a:solidFill>
                <a:srgbClr val="7030A0"/>
              </a:solidFill>
              <a:latin typeface="Book Antiqua" panose="02040602050305030304" pitchFamily="18" charset="0"/>
            </a:endParaRPr>
          </a:p>
        </p:txBody>
      </p:sp>
      <p:sp>
        <p:nvSpPr>
          <p:cNvPr id="26628" name="Rectangle 3">
            <a:extLst>
              <a:ext uri="{FF2B5EF4-FFF2-40B4-BE49-F238E27FC236}">
                <a16:creationId xmlns:a16="http://schemas.microsoft.com/office/drawing/2014/main" id="{4E056A7D-70B8-4817-8AB8-0223DD8FCEFF}"/>
              </a:ext>
            </a:extLst>
          </p:cNvPr>
          <p:cNvSpPr>
            <a:spLocks noGrp="1" noChangeArrowheads="1"/>
          </p:cNvSpPr>
          <p:nvPr>
            <p:ph type="body" idx="1"/>
          </p:nvPr>
        </p:nvSpPr>
        <p:spPr>
          <a:xfrm>
            <a:off x="228600" y="990600"/>
            <a:ext cx="4114800" cy="1981200"/>
          </a:xfrm>
        </p:spPr>
        <p:txBody>
          <a:bodyPr/>
          <a:lstStyle/>
          <a:p>
            <a:pPr>
              <a:lnSpc>
                <a:spcPct val="90000"/>
              </a:lnSpc>
              <a:spcBef>
                <a:spcPct val="0"/>
              </a:spcBef>
              <a:buFont typeface="Monotype Sorts" pitchFamily="2" charset="2"/>
              <a:buNone/>
            </a:pPr>
            <a:r>
              <a:rPr lang="en-US" altLang="en-US" sz="2400"/>
              <a:t>for (initial-action; loop-continuation-condition; action-after-each-iteration) {</a:t>
            </a:r>
          </a:p>
          <a:p>
            <a:pPr>
              <a:lnSpc>
                <a:spcPct val="90000"/>
              </a:lnSpc>
              <a:spcBef>
                <a:spcPct val="0"/>
              </a:spcBef>
              <a:buFont typeface="Monotype Sorts" pitchFamily="2" charset="2"/>
              <a:buNone/>
            </a:pPr>
            <a:r>
              <a:rPr lang="en-US" altLang="en-US" sz="2400"/>
              <a:t>   // loop body;</a:t>
            </a:r>
          </a:p>
          <a:p>
            <a:pPr>
              <a:lnSpc>
                <a:spcPct val="90000"/>
              </a:lnSpc>
              <a:spcBef>
                <a:spcPct val="0"/>
              </a:spcBef>
              <a:buFont typeface="Monotype Sorts" pitchFamily="2" charset="2"/>
              <a:buNone/>
            </a:pPr>
            <a:r>
              <a:rPr lang="en-US" altLang="en-US" sz="2400"/>
              <a:t>   Statement(s);</a:t>
            </a:r>
          </a:p>
          <a:p>
            <a:pPr>
              <a:lnSpc>
                <a:spcPct val="90000"/>
              </a:lnSpc>
              <a:spcBef>
                <a:spcPct val="0"/>
              </a:spcBef>
              <a:buFont typeface="Monotype Sorts" pitchFamily="2" charset="2"/>
              <a:buNone/>
            </a:pPr>
            <a:r>
              <a:rPr lang="en-US" altLang="en-US" sz="2400"/>
              <a:t>}</a:t>
            </a:r>
          </a:p>
        </p:txBody>
      </p:sp>
      <p:sp>
        <p:nvSpPr>
          <p:cNvPr id="26629" name="Rectangle 5">
            <a:extLst>
              <a:ext uri="{FF2B5EF4-FFF2-40B4-BE49-F238E27FC236}">
                <a16:creationId xmlns:a16="http://schemas.microsoft.com/office/drawing/2014/main" id="{99EFF7AB-C898-480B-B6E8-5435CE8E24DB}"/>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7">
            <a:extLst>
              <a:ext uri="{FF2B5EF4-FFF2-40B4-BE49-F238E27FC236}">
                <a16:creationId xmlns:a16="http://schemas.microsoft.com/office/drawing/2014/main" id="{4F9BE817-E4E7-47E1-8BDE-FBE3D7447024}"/>
              </a:ext>
            </a:extLst>
          </p:cNvPr>
          <p:cNvSpPr>
            <a:spLocks noChangeArrowheads="1"/>
          </p:cNvSpPr>
          <p:nvPr/>
        </p:nvSpPr>
        <p:spPr bwMode="auto">
          <a:xfrm>
            <a:off x="4953000" y="990600"/>
            <a:ext cx="396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t>int i;</a:t>
            </a:r>
          </a:p>
          <a:p>
            <a:pPr>
              <a:spcBef>
                <a:spcPct val="0"/>
              </a:spcBef>
              <a:buFont typeface="Monotype Sorts" pitchFamily="2" charset="2"/>
              <a:buNone/>
            </a:pPr>
            <a:r>
              <a:rPr lang="en-US" altLang="en-US" sz="2400"/>
              <a:t>for (i = 0; i &lt; 100; i++) {	 </a:t>
            </a:r>
          </a:p>
          <a:p>
            <a:pPr>
              <a:spcBef>
                <a:spcPct val="0"/>
              </a:spcBef>
              <a:buFont typeface="Monotype Sorts" pitchFamily="2" charset="2"/>
              <a:buNone/>
            </a:pPr>
            <a:r>
              <a:rPr lang="en-US" altLang="en-US" sz="2400"/>
              <a:t>  System.out.println(</a:t>
            </a:r>
          </a:p>
          <a:p>
            <a:pPr>
              <a:spcBef>
                <a:spcPct val="0"/>
              </a:spcBef>
              <a:buFont typeface="Monotype Sorts" pitchFamily="2" charset="2"/>
              <a:buNone/>
            </a:pPr>
            <a:r>
              <a:rPr lang="en-US" altLang="en-US" sz="2400"/>
              <a:t>     "Welcome to Java!"); </a:t>
            </a:r>
          </a:p>
          <a:p>
            <a:pPr>
              <a:spcBef>
                <a:spcPct val="0"/>
              </a:spcBef>
              <a:buFont typeface="Monotype Sorts" pitchFamily="2" charset="2"/>
              <a:buNone/>
            </a:pPr>
            <a:r>
              <a:rPr lang="en-US" altLang="en-US" sz="2400"/>
              <a:t>}</a:t>
            </a:r>
          </a:p>
        </p:txBody>
      </p:sp>
      <p:sp>
        <p:nvSpPr>
          <p:cNvPr id="26633" name="Rectangle 10">
            <a:extLst>
              <a:ext uri="{FF2B5EF4-FFF2-40B4-BE49-F238E27FC236}">
                <a16:creationId xmlns:a16="http://schemas.microsoft.com/office/drawing/2014/main" id="{C5FCE714-0F3A-4B64-8891-56226617DD8E}"/>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4" name="Rectangle 12">
            <a:extLst>
              <a:ext uri="{FF2B5EF4-FFF2-40B4-BE49-F238E27FC236}">
                <a16:creationId xmlns:a16="http://schemas.microsoft.com/office/drawing/2014/main" id="{8D6C782A-06CD-480D-A352-7412B5B14FCF}"/>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 name="Line 6">
            <a:extLst>
              <a:ext uri="{FF2B5EF4-FFF2-40B4-BE49-F238E27FC236}">
                <a16:creationId xmlns:a16="http://schemas.microsoft.com/office/drawing/2014/main" id="{52E125A4-D49D-48FF-AE28-036BD2DE4F4F}"/>
              </a:ext>
            </a:extLst>
          </p:cNvPr>
          <p:cNvSpPr>
            <a:spLocks noChangeShapeType="1"/>
          </p:cNvSpPr>
          <p:nvPr/>
        </p:nvSpPr>
        <p:spPr bwMode="auto">
          <a:xfrm>
            <a:off x="2286000" y="2286000"/>
            <a:ext cx="3810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latin typeface="Times New Roman" panose="02020603050405020304" pitchFamily="18" charset="0"/>
            </a:endParaRPr>
          </a:p>
        </p:txBody>
      </p:sp>
      <p:sp>
        <p:nvSpPr>
          <p:cNvPr id="19" name="Line 8">
            <a:extLst>
              <a:ext uri="{FF2B5EF4-FFF2-40B4-BE49-F238E27FC236}">
                <a16:creationId xmlns:a16="http://schemas.microsoft.com/office/drawing/2014/main" id="{2B4B69B9-56C6-4975-A860-3707CF456155}"/>
              </a:ext>
            </a:extLst>
          </p:cNvPr>
          <p:cNvSpPr>
            <a:spLocks noChangeShapeType="1"/>
          </p:cNvSpPr>
          <p:nvPr/>
        </p:nvSpPr>
        <p:spPr bwMode="auto">
          <a:xfrm>
            <a:off x="5257800" y="2286000"/>
            <a:ext cx="8382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latin typeface="Times New Roman" panose="02020603050405020304" pitchFamily="18" charset="0"/>
            </a:endParaRPr>
          </a:p>
        </p:txBody>
      </p:sp>
      <p:graphicFrame>
        <p:nvGraphicFramePr>
          <p:cNvPr id="20" name="Object 11">
            <a:extLst>
              <a:ext uri="{FF2B5EF4-FFF2-40B4-BE49-F238E27FC236}">
                <a16:creationId xmlns:a16="http://schemas.microsoft.com/office/drawing/2014/main" id="{75897D85-4175-4AF4-A0D9-07FBC3200E8D}"/>
              </a:ext>
            </a:extLst>
          </p:cNvPr>
          <p:cNvGraphicFramePr>
            <a:graphicFrameLocks noChangeAspect="1"/>
          </p:cNvGraphicFramePr>
          <p:nvPr/>
        </p:nvGraphicFramePr>
        <p:xfrm>
          <a:off x="1676400" y="3048000"/>
          <a:ext cx="5486400" cy="3524250"/>
        </p:xfrm>
        <a:graphic>
          <a:graphicData uri="http://schemas.openxmlformats.org/presentationml/2006/ole">
            <mc:AlternateContent xmlns:mc="http://schemas.openxmlformats.org/markup-compatibility/2006">
              <mc:Choice xmlns:v="urn:schemas-microsoft-com:vml" Requires="v">
                <p:oleObj spid="_x0000_s31769" name="Picture" r:id="rId3" imgW="4664964" imgH="2991612" progId="Word.Picture.8">
                  <p:embed/>
                </p:oleObj>
              </mc:Choice>
              <mc:Fallback>
                <p:oleObj name="Picture" r:id="rId3" imgW="4664964" imgH="2991612" progId="Word.Picture.8">
                  <p:embed/>
                  <p:pic>
                    <p:nvPicPr>
                      <p:cNvPr id="26635" name="Object 11">
                        <a:extLst>
                          <a:ext uri="{FF2B5EF4-FFF2-40B4-BE49-F238E27FC236}">
                            <a16:creationId xmlns:a16="http://schemas.microsoft.com/office/drawing/2014/main" id="{0BC0D941-87EF-4C07-A9EA-E8BB4A3A0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0"/>
                        <a:ext cx="5486400" cy="3524250"/>
                      </a:xfrm>
                      <a:prstGeom prst="rect">
                        <a:avLst/>
                      </a:prstGeom>
                      <a:solidFill>
                        <a:srgbClr val="FFFFFF"/>
                      </a:solidFill>
                      <a:ln w="9525">
                        <a:solidFill>
                          <a:srgbClr val="FFFFFF"/>
                        </a:solidFill>
                        <a:miter lim="800000"/>
                        <a:headEnd/>
                        <a:tailEnd/>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8CD81D61-B0D2-44D7-9C94-0FD42CD4227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15F26E-1587-46C4-A126-BD11ABE93A4C}" type="slidenum">
              <a:rPr lang="en-US" altLang="en-US" sz="1400"/>
              <a:pPr>
                <a:spcBef>
                  <a:spcPct val="0"/>
                </a:spcBef>
                <a:buClrTx/>
                <a:buSzTx/>
                <a:buFontTx/>
                <a:buNone/>
              </a:pPr>
              <a:t>2</a:t>
            </a:fld>
            <a:endParaRPr lang="en-US" altLang="en-US" sz="1400"/>
          </a:p>
        </p:txBody>
      </p:sp>
      <p:sp>
        <p:nvSpPr>
          <p:cNvPr id="4099" name="Rectangle 2">
            <a:extLst>
              <a:ext uri="{FF2B5EF4-FFF2-40B4-BE49-F238E27FC236}">
                <a16:creationId xmlns:a16="http://schemas.microsoft.com/office/drawing/2014/main" id="{83ACACFC-A49D-4CC1-A3A1-C58787DCD804}"/>
              </a:ext>
            </a:extLst>
          </p:cNvPr>
          <p:cNvSpPr>
            <a:spLocks noGrp="1" noChangeArrowheads="1"/>
          </p:cNvSpPr>
          <p:nvPr>
            <p:ph type="title"/>
          </p:nvPr>
        </p:nvSpPr>
        <p:spPr>
          <a:xfrm>
            <a:off x="152400" y="228600"/>
            <a:ext cx="8763000" cy="1234440"/>
          </a:xfrm>
          <a:noFill/>
        </p:spPr>
        <p:txBody>
          <a:bodyPr/>
          <a:lstStyle/>
          <a:p>
            <a:r>
              <a:rPr lang="en-US" altLang="en-US" dirty="0">
                <a:solidFill>
                  <a:srgbClr val="7030A0"/>
                </a:solidFill>
              </a:rPr>
              <a:t>Motivations</a:t>
            </a:r>
          </a:p>
        </p:txBody>
      </p:sp>
      <p:sp>
        <p:nvSpPr>
          <p:cNvPr id="4100" name="Rectangle 3">
            <a:extLst>
              <a:ext uri="{FF2B5EF4-FFF2-40B4-BE49-F238E27FC236}">
                <a16:creationId xmlns:a16="http://schemas.microsoft.com/office/drawing/2014/main" id="{0AB41C2D-E29B-486A-BE24-C1C50C10ECFC}"/>
              </a:ext>
            </a:extLst>
          </p:cNvPr>
          <p:cNvSpPr>
            <a:spLocks noGrp="1" noChangeArrowheads="1"/>
          </p:cNvSpPr>
          <p:nvPr>
            <p:ph type="body" idx="1"/>
          </p:nvPr>
        </p:nvSpPr>
        <p:spPr>
          <a:xfrm>
            <a:off x="231775" y="1371600"/>
            <a:ext cx="8683625" cy="4114800"/>
          </a:xfrm>
          <a:noFill/>
        </p:spPr>
        <p:txBody>
          <a:bodyPr/>
          <a:lstStyle/>
          <a:p>
            <a:pPr marL="0" indent="0" algn="just">
              <a:lnSpc>
                <a:spcPct val="90000"/>
              </a:lnSpc>
              <a:buFont typeface="Monotype Sorts" pitchFamily="2" charset="2"/>
              <a:buNone/>
            </a:pPr>
            <a:r>
              <a:rPr lang="en-US" altLang="en-US" dirty="0"/>
              <a:t>Suppose that you need to print a string (e.g., </a:t>
            </a:r>
            <a:r>
              <a:rPr lang="en-US" altLang="en-US" u="sng" dirty="0"/>
              <a:t>"Welcome to Java!"</a:t>
            </a:r>
            <a:r>
              <a:rPr lang="en-US" altLang="en-US" dirty="0"/>
              <a:t>) a hundred times. It would be tedious to have to write the following statement a hundred times:</a:t>
            </a:r>
          </a:p>
          <a:p>
            <a:pPr marL="0" indent="0" algn="just">
              <a:lnSpc>
                <a:spcPct val="90000"/>
              </a:lnSpc>
              <a:buFont typeface="Monotype Sorts" pitchFamily="2" charset="2"/>
              <a:buNone/>
            </a:pPr>
            <a:endParaRPr lang="en-US" altLang="en-US" u="sng" dirty="0"/>
          </a:p>
          <a:p>
            <a:pPr marL="0" indent="0" algn="just">
              <a:lnSpc>
                <a:spcPct val="90000"/>
              </a:lnSpc>
              <a:buFont typeface="Monotype Sorts" pitchFamily="2" charset="2"/>
              <a:buNone/>
            </a:pPr>
            <a:r>
              <a:rPr lang="en-US" altLang="en-US" u="sng" dirty="0" err="1"/>
              <a:t>System.out.println</a:t>
            </a:r>
            <a:r>
              <a:rPr lang="en-US" altLang="en-US" u="sng" dirty="0"/>
              <a:t>("Welcome to Java!");</a:t>
            </a:r>
          </a:p>
          <a:p>
            <a:pPr marL="0" indent="0" algn="just">
              <a:lnSpc>
                <a:spcPct val="90000"/>
              </a:lnSpc>
              <a:buFont typeface="Monotype Sorts" pitchFamily="2" charset="2"/>
              <a:buNone/>
            </a:pPr>
            <a:endParaRPr lang="en-US" altLang="en-US" dirty="0"/>
          </a:p>
          <a:p>
            <a:pPr marL="0" indent="0" algn="just">
              <a:lnSpc>
                <a:spcPct val="90000"/>
              </a:lnSpc>
              <a:buFont typeface="Monotype Sorts" pitchFamily="2" charset="2"/>
              <a:buNone/>
            </a:pPr>
            <a:r>
              <a:rPr lang="en-US" altLang="en-US" dirty="0"/>
              <a:t>So, how do you solve this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DAB48372-A245-4180-8499-02D93A625D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88A758-DB63-4309-9E57-165DE436DCAF}" type="slidenum">
              <a:rPr lang="en-US" altLang="en-US" sz="1400"/>
              <a:pPr>
                <a:spcBef>
                  <a:spcPct val="0"/>
                </a:spcBef>
                <a:buClrTx/>
                <a:buSzTx/>
                <a:buFontTx/>
                <a:buNone/>
              </a:pPr>
              <a:t>20</a:t>
            </a:fld>
            <a:endParaRPr lang="en-US" altLang="en-US" sz="1400"/>
          </a:p>
        </p:txBody>
      </p:sp>
      <p:sp>
        <p:nvSpPr>
          <p:cNvPr id="27651" name="Rectangle 2">
            <a:extLst>
              <a:ext uri="{FF2B5EF4-FFF2-40B4-BE49-F238E27FC236}">
                <a16:creationId xmlns:a16="http://schemas.microsoft.com/office/drawing/2014/main" id="{0977EB2E-34B9-4601-851B-89CAECC0F4E1}"/>
              </a:ext>
            </a:extLst>
          </p:cNvPr>
          <p:cNvSpPr>
            <a:spLocks noGrp="1" noChangeArrowheads="1"/>
          </p:cNvSpPr>
          <p:nvPr>
            <p:ph type="title"/>
          </p:nvPr>
        </p:nvSpPr>
        <p:spPr>
          <a:xfrm>
            <a:off x="685800" y="228599"/>
            <a:ext cx="7772400" cy="1249469"/>
          </a:xfrm>
        </p:spPr>
        <p:txBody>
          <a:bodyPr/>
          <a:lstStyle/>
          <a:p>
            <a:r>
              <a:rPr lang="en-US" altLang="en-US" dirty="0">
                <a:solidFill>
                  <a:srgbClr val="7030A0"/>
                </a:solidFill>
              </a:rPr>
              <a:t>Trace for Loop</a:t>
            </a:r>
          </a:p>
        </p:txBody>
      </p:sp>
      <p:sp>
        <p:nvSpPr>
          <p:cNvPr id="27652" name="Rectangle 3">
            <a:extLst>
              <a:ext uri="{FF2B5EF4-FFF2-40B4-BE49-F238E27FC236}">
                <a16:creationId xmlns:a16="http://schemas.microsoft.com/office/drawing/2014/main" id="{2735DF89-C014-4DAC-97D2-F27B34D44A6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a:extLst>
              <a:ext uri="{FF2B5EF4-FFF2-40B4-BE49-F238E27FC236}">
                <a16:creationId xmlns:a16="http://schemas.microsoft.com/office/drawing/2014/main" id="{4083EEA9-E7CF-48A1-8496-A1D2594B621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 name="Rectangle 4">
            <a:extLst>
              <a:ext uri="{FF2B5EF4-FFF2-40B4-BE49-F238E27FC236}">
                <a16:creationId xmlns:a16="http://schemas.microsoft.com/office/drawing/2014/main" id="{BAACD927-36C5-4386-B5A9-0D8BB46E0476}"/>
              </a:ext>
            </a:extLst>
          </p:cNvPr>
          <p:cNvSpPr>
            <a:spLocks noChangeArrowheads="1"/>
          </p:cNvSpPr>
          <p:nvPr/>
        </p:nvSpPr>
        <p:spPr bwMode="auto">
          <a:xfrm>
            <a:off x="228600" y="1447800"/>
            <a:ext cx="5334000" cy="19177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int i;</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for (i = 0; i &lt; 2; i++) {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System.out.println(</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"Welcome to Java!");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a:t>
            </a:r>
          </a:p>
        </p:txBody>
      </p:sp>
      <p:sp>
        <p:nvSpPr>
          <p:cNvPr id="24" name="Rectangle 6">
            <a:extLst>
              <a:ext uri="{FF2B5EF4-FFF2-40B4-BE49-F238E27FC236}">
                <a16:creationId xmlns:a16="http://schemas.microsoft.com/office/drawing/2014/main" id="{9023E302-7D5B-4CF5-B680-8C75FD879722}"/>
              </a:ext>
            </a:extLst>
          </p:cNvPr>
          <p:cNvSpPr>
            <a:spLocks noChangeArrowheads="1"/>
          </p:cNvSpPr>
          <p:nvPr/>
        </p:nvSpPr>
        <p:spPr bwMode="auto">
          <a:xfrm>
            <a:off x="304800" y="1470025"/>
            <a:ext cx="5105400" cy="3841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25" name="AutoShape 7">
            <a:extLst>
              <a:ext uri="{FF2B5EF4-FFF2-40B4-BE49-F238E27FC236}">
                <a16:creationId xmlns:a16="http://schemas.microsoft.com/office/drawing/2014/main" id="{EA423967-03E2-4EDF-AA17-E63CC99F1CDC}"/>
              </a:ext>
            </a:extLst>
          </p:cNvPr>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Declare 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DAB48372-A245-4180-8499-02D93A625D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88A758-DB63-4309-9E57-165DE436DCAF}" type="slidenum">
              <a:rPr lang="en-US" altLang="en-US" sz="1400"/>
              <a:pPr>
                <a:spcBef>
                  <a:spcPct val="0"/>
                </a:spcBef>
                <a:buClrTx/>
                <a:buSzTx/>
                <a:buFontTx/>
                <a:buNone/>
              </a:pPr>
              <a:t>21</a:t>
            </a:fld>
            <a:endParaRPr lang="en-US" altLang="en-US" sz="1400"/>
          </a:p>
        </p:txBody>
      </p:sp>
      <p:sp>
        <p:nvSpPr>
          <p:cNvPr id="27651" name="Rectangle 2">
            <a:extLst>
              <a:ext uri="{FF2B5EF4-FFF2-40B4-BE49-F238E27FC236}">
                <a16:creationId xmlns:a16="http://schemas.microsoft.com/office/drawing/2014/main" id="{0977EB2E-34B9-4601-851B-89CAECC0F4E1}"/>
              </a:ext>
            </a:extLst>
          </p:cNvPr>
          <p:cNvSpPr>
            <a:spLocks noGrp="1" noChangeArrowheads="1"/>
          </p:cNvSpPr>
          <p:nvPr>
            <p:ph type="title"/>
          </p:nvPr>
        </p:nvSpPr>
        <p:spPr>
          <a:xfrm>
            <a:off x="685800" y="228599"/>
            <a:ext cx="7772400" cy="1249469"/>
          </a:xfrm>
        </p:spPr>
        <p:txBody>
          <a:bodyPr/>
          <a:lstStyle/>
          <a:p>
            <a:r>
              <a:rPr lang="en-US" altLang="en-US" dirty="0">
                <a:solidFill>
                  <a:srgbClr val="7030A0"/>
                </a:solidFill>
              </a:rPr>
              <a:t>Trace for Loop</a:t>
            </a:r>
          </a:p>
        </p:txBody>
      </p:sp>
      <p:sp>
        <p:nvSpPr>
          <p:cNvPr id="27652" name="Rectangle 3">
            <a:extLst>
              <a:ext uri="{FF2B5EF4-FFF2-40B4-BE49-F238E27FC236}">
                <a16:creationId xmlns:a16="http://schemas.microsoft.com/office/drawing/2014/main" id="{2735DF89-C014-4DAC-97D2-F27B34D44A6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a:extLst>
              <a:ext uri="{FF2B5EF4-FFF2-40B4-BE49-F238E27FC236}">
                <a16:creationId xmlns:a16="http://schemas.microsoft.com/office/drawing/2014/main" id="{4083EEA9-E7CF-48A1-8496-A1D2594B621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 name="Rectangle 4">
            <a:extLst>
              <a:ext uri="{FF2B5EF4-FFF2-40B4-BE49-F238E27FC236}">
                <a16:creationId xmlns:a16="http://schemas.microsoft.com/office/drawing/2014/main" id="{64DDB40F-0268-49D2-9A85-61561AC80DF2}"/>
              </a:ext>
            </a:extLst>
          </p:cNvPr>
          <p:cNvSpPr>
            <a:spLocks noChangeArrowheads="1"/>
          </p:cNvSpPr>
          <p:nvPr/>
        </p:nvSpPr>
        <p:spPr bwMode="auto">
          <a:xfrm>
            <a:off x="228600" y="1447800"/>
            <a:ext cx="5334000" cy="19177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int i;</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for (i = 0; i &lt; 2; i++) {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System.out.println(</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"Welcome to Java!");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a:t>
            </a:r>
          </a:p>
        </p:txBody>
      </p:sp>
      <p:sp>
        <p:nvSpPr>
          <p:cNvPr id="11" name="Rectangle 6">
            <a:extLst>
              <a:ext uri="{FF2B5EF4-FFF2-40B4-BE49-F238E27FC236}">
                <a16:creationId xmlns:a16="http://schemas.microsoft.com/office/drawing/2014/main" id="{5444DAFA-65AD-4343-8128-3FE7C1B620C0}"/>
              </a:ext>
            </a:extLst>
          </p:cNvPr>
          <p:cNvSpPr>
            <a:spLocks noChangeArrowheads="1"/>
          </p:cNvSpPr>
          <p:nvPr/>
        </p:nvSpPr>
        <p:spPr bwMode="auto">
          <a:xfrm>
            <a:off x="846138" y="1930400"/>
            <a:ext cx="654050" cy="3079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2" name="AutoShape 7">
            <a:extLst>
              <a:ext uri="{FF2B5EF4-FFF2-40B4-BE49-F238E27FC236}">
                <a16:creationId xmlns:a16="http://schemas.microsoft.com/office/drawing/2014/main" id="{4878DD48-31E8-4A71-B8A7-9741F25A96EE}"/>
              </a:ext>
            </a:extLst>
          </p:cNvPr>
          <p:cNvSpPr>
            <a:spLocks noChangeArrowheads="1"/>
          </p:cNvSpPr>
          <p:nvPr/>
        </p:nvSpPr>
        <p:spPr bwMode="auto">
          <a:xfrm>
            <a:off x="5257800" y="1219200"/>
            <a:ext cx="3533775" cy="635000"/>
          </a:xfrm>
          <a:prstGeom prst="wedgeRoundRectCallout">
            <a:avLst>
              <a:gd name="adj1" fmla="val -160019"/>
              <a:gd name="adj2" fmla="val 58500"/>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Execute initializer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i is now 0</a:t>
            </a:r>
          </a:p>
        </p:txBody>
      </p:sp>
    </p:spTree>
    <p:extLst>
      <p:ext uri="{BB962C8B-B14F-4D97-AF65-F5344CB8AC3E}">
        <p14:creationId xmlns:p14="http://schemas.microsoft.com/office/powerpoint/2010/main" val="2579944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DAB48372-A245-4180-8499-02D93A625D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88A758-DB63-4309-9E57-165DE436DCAF}" type="slidenum">
              <a:rPr lang="en-US" altLang="en-US" sz="1400"/>
              <a:pPr>
                <a:spcBef>
                  <a:spcPct val="0"/>
                </a:spcBef>
                <a:buClrTx/>
                <a:buSzTx/>
                <a:buFontTx/>
                <a:buNone/>
              </a:pPr>
              <a:t>22</a:t>
            </a:fld>
            <a:endParaRPr lang="en-US" altLang="en-US" sz="1400"/>
          </a:p>
        </p:txBody>
      </p:sp>
      <p:sp>
        <p:nvSpPr>
          <p:cNvPr id="27651" name="Rectangle 2">
            <a:extLst>
              <a:ext uri="{FF2B5EF4-FFF2-40B4-BE49-F238E27FC236}">
                <a16:creationId xmlns:a16="http://schemas.microsoft.com/office/drawing/2014/main" id="{0977EB2E-34B9-4601-851B-89CAECC0F4E1}"/>
              </a:ext>
            </a:extLst>
          </p:cNvPr>
          <p:cNvSpPr>
            <a:spLocks noGrp="1" noChangeArrowheads="1"/>
          </p:cNvSpPr>
          <p:nvPr>
            <p:ph type="title"/>
          </p:nvPr>
        </p:nvSpPr>
        <p:spPr>
          <a:xfrm>
            <a:off x="685800" y="228599"/>
            <a:ext cx="7772400" cy="1249469"/>
          </a:xfrm>
        </p:spPr>
        <p:txBody>
          <a:bodyPr/>
          <a:lstStyle/>
          <a:p>
            <a:r>
              <a:rPr lang="en-US" altLang="en-US" dirty="0">
                <a:solidFill>
                  <a:srgbClr val="7030A0"/>
                </a:solidFill>
              </a:rPr>
              <a:t>Trace for Loop</a:t>
            </a:r>
          </a:p>
        </p:txBody>
      </p:sp>
      <p:sp>
        <p:nvSpPr>
          <p:cNvPr id="27652" name="Rectangle 3">
            <a:extLst>
              <a:ext uri="{FF2B5EF4-FFF2-40B4-BE49-F238E27FC236}">
                <a16:creationId xmlns:a16="http://schemas.microsoft.com/office/drawing/2014/main" id="{2735DF89-C014-4DAC-97D2-F27B34D44A6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a:extLst>
              <a:ext uri="{FF2B5EF4-FFF2-40B4-BE49-F238E27FC236}">
                <a16:creationId xmlns:a16="http://schemas.microsoft.com/office/drawing/2014/main" id="{4083EEA9-E7CF-48A1-8496-A1D2594B621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0FBF5CED-A1E2-4A7F-BA3A-DDDAE388A424}"/>
              </a:ext>
            </a:extLst>
          </p:cNvPr>
          <p:cNvSpPr>
            <a:spLocks noChangeArrowheads="1"/>
          </p:cNvSpPr>
          <p:nvPr/>
        </p:nvSpPr>
        <p:spPr bwMode="auto">
          <a:xfrm>
            <a:off x="228600" y="1447800"/>
            <a:ext cx="5418138" cy="155257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int i;</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for (i = 0; i &lt; 2; i++) {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System.out.println( "Welcome to Java!");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a:t>
            </a:r>
          </a:p>
        </p:txBody>
      </p:sp>
      <p:sp>
        <p:nvSpPr>
          <p:cNvPr id="10" name="Rectangle 6">
            <a:extLst>
              <a:ext uri="{FF2B5EF4-FFF2-40B4-BE49-F238E27FC236}">
                <a16:creationId xmlns:a16="http://schemas.microsoft.com/office/drawing/2014/main" id="{D3AD5EC7-9821-40C6-8508-EAAC02186287}"/>
              </a:ext>
            </a:extLst>
          </p:cNvPr>
          <p:cNvSpPr>
            <a:spLocks noChangeArrowheads="1"/>
          </p:cNvSpPr>
          <p:nvPr/>
        </p:nvSpPr>
        <p:spPr bwMode="auto">
          <a:xfrm>
            <a:off x="1576388" y="1930400"/>
            <a:ext cx="654050" cy="3079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1" name="AutoShape 7">
            <a:extLst>
              <a:ext uri="{FF2B5EF4-FFF2-40B4-BE49-F238E27FC236}">
                <a16:creationId xmlns:a16="http://schemas.microsoft.com/office/drawing/2014/main" id="{1CDD1A20-918A-438D-8C93-2310F3BDE333}"/>
              </a:ext>
            </a:extLst>
          </p:cNvPr>
          <p:cNvSpPr>
            <a:spLocks noChangeArrowheads="1"/>
          </p:cNvSpPr>
          <p:nvPr/>
        </p:nvSpPr>
        <p:spPr bwMode="auto">
          <a:xfrm>
            <a:off x="5110163" y="1163638"/>
            <a:ext cx="3533775" cy="728662"/>
          </a:xfrm>
          <a:prstGeom prst="wedgeRoundRectCallout">
            <a:avLst>
              <a:gd name="adj1" fmla="val -137199"/>
              <a:gd name="adj2" fmla="val 60241"/>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(i &lt; 2) is true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since i is 0</a:t>
            </a:r>
          </a:p>
        </p:txBody>
      </p:sp>
    </p:spTree>
    <p:extLst>
      <p:ext uri="{BB962C8B-B14F-4D97-AF65-F5344CB8AC3E}">
        <p14:creationId xmlns:p14="http://schemas.microsoft.com/office/powerpoint/2010/main" val="3192753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DAB48372-A245-4180-8499-02D93A625D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88A758-DB63-4309-9E57-165DE436DCAF}" type="slidenum">
              <a:rPr lang="en-US" altLang="en-US" sz="1400"/>
              <a:pPr>
                <a:spcBef>
                  <a:spcPct val="0"/>
                </a:spcBef>
                <a:buClrTx/>
                <a:buSzTx/>
                <a:buFontTx/>
                <a:buNone/>
              </a:pPr>
              <a:t>23</a:t>
            </a:fld>
            <a:endParaRPr lang="en-US" altLang="en-US" sz="1400"/>
          </a:p>
        </p:txBody>
      </p:sp>
      <p:sp>
        <p:nvSpPr>
          <p:cNvPr id="27651" name="Rectangle 2">
            <a:extLst>
              <a:ext uri="{FF2B5EF4-FFF2-40B4-BE49-F238E27FC236}">
                <a16:creationId xmlns:a16="http://schemas.microsoft.com/office/drawing/2014/main" id="{0977EB2E-34B9-4601-851B-89CAECC0F4E1}"/>
              </a:ext>
            </a:extLst>
          </p:cNvPr>
          <p:cNvSpPr>
            <a:spLocks noGrp="1" noChangeArrowheads="1"/>
          </p:cNvSpPr>
          <p:nvPr>
            <p:ph type="title"/>
          </p:nvPr>
        </p:nvSpPr>
        <p:spPr>
          <a:xfrm>
            <a:off x="685800" y="228599"/>
            <a:ext cx="7772400" cy="1249469"/>
          </a:xfrm>
        </p:spPr>
        <p:txBody>
          <a:bodyPr/>
          <a:lstStyle/>
          <a:p>
            <a:r>
              <a:rPr lang="en-US" altLang="en-US" dirty="0">
                <a:solidFill>
                  <a:srgbClr val="7030A0"/>
                </a:solidFill>
              </a:rPr>
              <a:t>Trace for Loop</a:t>
            </a:r>
          </a:p>
        </p:txBody>
      </p:sp>
      <p:sp>
        <p:nvSpPr>
          <p:cNvPr id="27652" name="Rectangle 3">
            <a:extLst>
              <a:ext uri="{FF2B5EF4-FFF2-40B4-BE49-F238E27FC236}">
                <a16:creationId xmlns:a16="http://schemas.microsoft.com/office/drawing/2014/main" id="{2735DF89-C014-4DAC-97D2-F27B34D44A6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a:extLst>
              <a:ext uri="{FF2B5EF4-FFF2-40B4-BE49-F238E27FC236}">
                <a16:creationId xmlns:a16="http://schemas.microsoft.com/office/drawing/2014/main" id="{4083EEA9-E7CF-48A1-8496-A1D2594B621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ECB36304-3AD3-449F-8DC6-FDB5E0F5173C}"/>
              </a:ext>
            </a:extLst>
          </p:cNvPr>
          <p:cNvSpPr>
            <a:spLocks noChangeArrowheads="1"/>
          </p:cNvSpPr>
          <p:nvPr/>
        </p:nvSpPr>
        <p:spPr bwMode="auto">
          <a:xfrm>
            <a:off x="228600" y="1447800"/>
            <a:ext cx="5334000" cy="155257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int i;</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for (i = 0; i &lt; 2; i++) {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System.out.println("Welcome to Java!");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a:t>
            </a:r>
          </a:p>
        </p:txBody>
      </p:sp>
      <p:sp>
        <p:nvSpPr>
          <p:cNvPr id="10" name="Rectangle 6">
            <a:extLst>
              <a:ext uri="{FF2B5EF4-FFF2-40B4-BE49-F238E27FC236}">
                <a16:creationId xmlns:a16="http://schemas.microsoft.com/office/drawing/2014/main" id="{A6243405-E83C-48BE-BAC0-A01424F0482F}"/>
              </a:ext>
            </a:extLst>
          </p:cNvPr>
          <p:cNvSpPr>
            <a:spLocks noChangeArrowheads="1"/>
          </p:cNvSpPr>
          <p:nvPr/>
        </p:nvSpPr>
        <p:spPr bwMode="auto">
          <a:xfrm>
            <a:off x="423863" y="2276475"/>
            <a:ext cx="5030787" cy="3079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1" name="AutoShape 7">
            <a:extLst>
              <a:ext uri="{FF2B5EF4-FFF2-40B4-BE49-F238E27FC236}">
                <a16:creationId xmlns:a16="http://schemas.microsoft.com/office/drawing/2014/main" id="{3CBA4021-59CE-4839-B36C-91FD3871BAF3}"/>
              </a:ext>
            </a:extLst>
          </p:cNvPr>
          <p:cNvSpPr>
            <a:spLocks noChangeArrowheads="1"/>
          </p:cNvSpPr>
          <p:nvPr/>
        </p:nvSpPr>
        <p:spPr bwMode="auto">
          <a:xfrm>
            <a:off x="5110163" y="1163638"/>
            <a:ext cx="3533775" cy="384175"/>
          </a:xfrm>
          <a:prstGeom prst="wedgeRoundRectCallout">
            <a:avLst>
              <a:gd name="adj1" fmla="val -69046"/>
              <a:gd name="adj2" fmla="val 246282"/>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Print Welcome to Java</a:t>
            </a:r>
          </a:p>
        </p:txBody>
      </p:sp>
    </p:spTree>
    <p:extLst>
      <p:ext uri="{BB962C8B-B14F-4D97-AF65-F5344CB8AC3E}">
        <p14:creationId xmlns:p14="http://schemas.microsoft.com/office/powerpoint/2010/main" val="1357343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DAB48372-A245-4180-8499-02D93A625D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88A758-DB63-4309-9E57-165DE436DCAF}" type="slidenum">
              <a:rPr lang="en-US" altLang="en-US" sz="1400"/>
              <a:pPr>
                <a:spcBef>
                  <a:spcPct val="0"/>
                </a:spcBef>
                <a:buClrTx/>
                <a:buSzTx/>
                <a:buFontTx/>
                <a:buNone/>
              </a:pPr>
              <a:t>24</a:t>
            </a:fld>
            <a:endParaRPr lang="en-US" altLang="en-US" sz="1400"/>
          </a:p>
        </p:txBody>
      </p:sp>
      <p:sp>
        <p:nvSpPr>
          <p:cNvPr id="27651" name="Rectangle 2">
            <a:extLst>
              <a:ext uri="{FF2B5EF4-FFF2-40B4-BE49-F238E27FC236}">
                <a16:creationId xmlns:a16="http://schemas.microsoft.com/office/drawing/2014/main" id="{0977EB2E-34B9-4601-851B-89CAECC0F4E1}"/>
              </a:ext>
            </a:extLst>
          </p:cNvPr>
          <p:cNvSpPr>
            <a:spLocks noGrp="1" noChangeArrowheads="1"/>
          </p:cNvSpPr>
          <p:nvPr>
            <p:ph type="title"/>
          </p:nvPr>
        </p:nvSpPr>
        <p:spPr>
          <a:xfrm>
            <a:off x="685800" y="228599"/>
            <a:ext cx="7772400" cy="1249469"/>
          </a:xfrm>
        </p:spPr>
        <p:txBody>
          <a:bodyPr/>
          <a:lstStyle/>
          <a:p>
            <a:r>
              <a:rPr lang="en-US" altLang="en-US" dirty="0">
                <a:solidFill>
                  <a:srgbClr val="7030A0"/>
                </a:solidFill>
              </a:rPr>
              <a:t>Trace for Loop</a:t>
            </a:r>
          </a:p>
        </p:txBody>
      </p:sp>
      <p:sp>
        <p:nvSpPr>
          <p:cNvPr id="27652" name="Rectangle 3">
            <a:extLst>
              <a:ext uri="{FF2B5EF4-FFF2-40B4-BE49-F238E27FC236}">
                <a16:creationId xmlns:a16="http://schemas.microsoft.com/office/drawing/2014/main" id="{2735DF89-C014-4DAC-97D2-F27B34D44A6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a:extLst>
              <a:ext uri="{FF2B5EF4-FFF2-40B4-BE49-F238E27FC236}">
                <a16:creationId xmlns:a16="http://schemas.microsoft.com/office/drawing/2014/main" id="{4083EEA9-E7CF-48A1-8496-A1D2594B621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1FD8D83B-31CD-4D46-B9AA-D19D398A7E08}"/>
              </a:ext>
            </a:extLst>
          </p:cNvPr>
          <p:cNvSpPr>
            <a:spLocks noChangeArrowheads="1"/>
          </p:cNvSpPr>
          <p:nvPr/>
        </p:nvSpPr>
        <p:spPr bwMode="auto">
          <a:xfrm>
            <a:off x="228600" y="1447800"/>
            <a:ext cx="5334000" cy="155257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int i;</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for (i = 0; i &lt; 2; i++) {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System.out.println("Welcome to Java!");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a:t>
            </a:r>
          </a:p>
        </p:txBody>
      </p:sp>
      <p:sp>
        <p:nvSpPr>
          <p:cNvPr id="10" name="Rectangle 6">
            <a:extLst>
              <a:ext uri="{FF2B5EF4-FFF2-40B4-BE49-F238E27FC236}">
                <a16:creationId xmlns:a16="http://schemas.microsoft.com/office/drawing/2014/main" id="{502B9DC3-8EA4-4DD0-BF06-2907FD8A3E8D}"/>
              </a:ext>
            </a:extLst>
          </p:cNvPr>
          <p:cNvSpPr>
            <a:spLocks noChangeArrowheads="1"/>
          </p:cNvSpPr>
          <p:nvPr/>
        </p:nvSpPr>
        <p:spPr bwMode="auto">
          <a:xfrm>
            <a:off x="2266950" y="1892300"/>
            <a:ext cx="461963" cy="3079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1" name="AutoShape 7">
            <a:extLst>
              <a:ext uri="{FF2B5EF4-FFF2-40B4-BE49-F238E27FC236}">
                <a16:creationId xmlns:a16="http://schemas.microsoft.com/office/drawing/2014/main" id="{A8986A3D-DB22-4EE2-BC0E-2AC9F14EA6AD}"/>
              </a:ext>
            </a:extLst>
          </p:cNvPr>
          <p:cNvSpPr>
            <a:spLocks noChangeArrowheads="1"/>
          </p:cNvSpPr>
          <p:nvPr/>
        </p:nvSpPr>
        <p:spPr bwMode="auto">
          <a:xfrm>
            <a:off x="5110163" y="1163638"/>
            <a:ext cx="3533775" cy="728662"/>
          </a:xfrm>
          <a:prstGeom prst="wedgeRoundRectCallout">
            <a:avLst>
              <a:gd name="adj1" fmla="val -116171"/>
              <a:gd name="adj2" fmla="val 51963"/>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Execute adjustment statement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i now is 1</a:t>
            </a:r>
          </a:p>
        </p:txBody>
      </p:sp>
    </p:spTree>
    <p:extLst>
      <p:ext uri="{BB962C8B-B14F-4D97-AF65-F5344CB8AC3E}">
        <p14:creationId xmlns:p14="http://schemas.microsoft.com/office/powerpoint/2010/main" val="1824128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DAB48372-A245-4180-8499-02D93A625D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88A758-DB63-4309-9E57-165DE436DCAF}" type="slidenum">
              <a:rPr lang="en-US" altLang="en-US" sz="1400"/>
              <a:pPr>
                <a:spcBef>
                  <a:spcPct val="0"/>
                </a:spcBef>
                <a:buClrTx/>
                <a:buSzTx/>
                <a:buFontTx/>
                <a:buNone/>
              </a:pPr>
              <a:t>25</a:t>
            </a:fld>
            <a:endParaRPr lang="en-US" altLang="en-US" sz="1400"/>
          </a:p>
        </p:txBody>
      </p:sp>
      <p:sp>
        <p:nvSpPr>
          <p:cNvPr id="27651" name="Rectangle 2">
            <a:extLst>
              <a:ext uri="{FF2B5EF4-FFF2-40B4-BE49-F238E27FC236}">
                <a16:creationId xmlns:a16="http://schemas.microsoft.com/office/drawing/2014/main" id="{0977EB2E-34B9-4601-851B-89CAECC0F4E1}"/>
              </a:ext>
            </a:extLst>
          </p:cNvPr>
          <p:cNvSpPr>
            <a:spLocks noGrp="1" noChangeArrowheads="1"/>
          </p:cNvSpPr>
          <p:nvPr>
            <p:ph type="title"/>
          </p:nvPr>
        </p:nvSpPr>
        <p:spPr>
          <a:xfrm>
            <a:off x="685800" y="228599"/>
            <a:ext cx="7772400" cy="1249469"/>
          </a:xfrm>
        </p:spPr>
        <p:txBody>
          <a:bodyPr/>
          <a:lstStyle/>
          <a:p>
            <a:r>
              <a:rPr lang="en-US" altLang="en-US" dirty="0">
                <a:solidFill>
                  <a:srgbClr val="7030A0"/>
                </a:solidFill>
              </a:rPr>
              <a:t>Trace for Loop</a:t>
            </a:r>
          </a:p>
        </p:txBody>
      </p:sp>
      <p:sp>
        <p:nvSpPr>
          <p:cNvPr id="27652" name="Rectangle 3">
            <a:extLst>
              <a:ext uri="{FF2B5EF4-FFF2-40B4-BE49-F238E27FC236}">
                <a16:creationId xmlns:a16="http://schemas.microsoft.com/office/drawing/2014/main" id="{2735DF89-C014-4DAC-97D2-F27B34D44A6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a:extLst>
              <a:ext uri="{FF2B5EF4-FFF2-40B4-BE49-F238E27FC236}">
                <a16:creationId xmlns:a16="http://schemas.microsoft.com/office/drawing/2014/main" id="{4083EEA9-E7CF-48A1-8496-A1D2594B621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032683E9-D6F0-4AA6-A7B6-FEAC39A749A7}"/>
              </a:ext>
            </a:extLst>
          </p:cNvPr>
          <p:cNvSpPr>
            <a:spLocks noChangeArrowheads="1"/>
          </p:cNvSpPr>
          <p:nvPr/>
        </p:nvSpPr>
        <p:spPr bwMode="auto">
          <a:xfrm>
            <a:off x="228600" y="1447800"/>
            <a:ext cx="5334000" cy="155257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int i;</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for (i = 0; i &lt; 2; i++) {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System.out.println("Welcome to Java!");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a:t>
            </a:r>
          </a:p>
        </p:txBody>
      </p:sp>
      <p:sp>
        <p:nvSpPr>
          <p:cNvPr id="10" name="Rectangle 6">
            <a:extLst>
              <a:ext uri="{FF2B5EF4-FFF2-40B4-BE49-F238E27FC236}">
                <a16:creationId xmlns:a16="http://schemas.microsoft.com/office/drawing/2014/main" id="{D9BAA280-2E13-4218-BC26-73F894046A7B}"/>
              </a:ext>
            </a:extLst>
          </p:cNvPr>
          <p:cNvSpPr>
            <a:spLocks noChangeArrowheads="1"/>
          </p:cNvSpPr>
          <p:nvPr/>
        </p:nvSpPr>
        <p:spPr bwMode="auto">
          <a:xfrm>
            <a:off x="1538288" y="1892300"/>
            <a:ext cx="728662" cy="3079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1" name="AutoShape 7">
            <a:extLst>
              <a:ext uri="{FF2B5EF4-FFF2-40B4-BE49-F238E27FC236}">
                <a16:creationId xmlns:a16="http://schemas.microsoft.com/office/drawing/2014/main" id="{03D22398-D703-44A9-B32E-17459BF9C0AF}"/>
              </a:ext>
            </a:extLst>
          </p:cNvPr>
          <p:cNvSpPr>
            <a:spLocks noChangeArrowheads="1"/>
          </p:cNvSpPr>
          <p:nvPr/>
        </p:nvSpPr>
        <p:spPr bwMode="auto">
          <a:xfrm>
            <a:off x="5110163" y="1163638"/>
            <a:ext cx="3533775" cy="728662"/>
          </a:xfrm>
          <a:prstGeom prst="wedgeRoundRectCallout">
            <a:avLst>
              <a:gd name="adj1" fmla="val -132255"/>
              <a:gd name="adj2" fmla="val 51963"/>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(i &lt; 2) is still true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since i is 1</a:t>
            </a:r>
          </a:p>
        </p:txBody>
      </p:sp>
    </p:spTree>
    <p:extLst>
      <p:ext uri="{BB962C8B-B14F-4D97-AF65-F5344CB8AC3E}">
        <p14:creationId xmlns:p14="http://schemas.microsoft.com/office/powerpoint/2010/main" val="898732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DAB48372-A245-4180-8499-02D93A625D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88A758-DB63-4309-9E57-165DE436DCAF}" type="slidenum">
              <a:rPr lang="en-US" altLang="en-US" sz="1400"/>
              <a:pPr>
                <a:spcBef>
                  <a:spcPct val="0"/>
                </a:spcBef>
                <a:buClrTx/>
                <a:buSzTx/>
                <a:buFontTx/>
                <a:buNone/>
              </a:pPr>
              <a:t>26</a:t>
            </a:fld>
            <a:endParaRPr lang="en-US" altLang="en-US" sz="1400"/>
          </a:p>
        </p:txBody>
      </p:sp>
      <p:sp>
        <p:nvSpPr>
          <p:cNvPr id="27651" name="Rectangle 2">
            <a:extLst>
              <a:ext uri="{FF2B5EF4-FFF2-40B4-BE49-F238E27FC236}">
                <a16:creationId xmlns:a16="http://schemas.microsoft.com/office/drawing/2014/main" id="{0977EB2E-34B9-4601-851B-89CAECC0F4E1}"/>
              </a:ext>
            </a:extLst>
          </p:cNvPr>
          <p:cNvSpPr>
            <a:spLocks noGrp="1" noChangeArrowheads="1"/>
          </p:cNvSpPr>
          <p:nvPr>
            <p:ph type="title"/>
          </p:nvPr>
        </p:nvSpPr>
        <p:spPr>
          <a:xfrm>
            <a:off x="685800" y="228599"/>
            <a:ext cx="7772400" cy="1249469"/>
          </a:xfrm>
        </p:spPr>
        <p:txBody>
          <a:bodyPr/>
          <a:lstStyle/>
          <a:p>
            <a:r>
              <a:rPr lang="en-US" altLang="en-US" dirty="0">
                <a:solidFill>
                  <a:srgbClr val="7030A0"/>
                </a:solidFill>
              </a:rPr>
              <a:t>Trace for Loop</a:t>
            </a:r>
          </a:p>
        </p:txBody>
      </p:sp>
      <p:sp>
        <p:nvSpPr>
          <p:cNvPr id="27652" name="Rectangle 3">
            <a:extLst>
              <a:ext uri="{FF2B5EF4-FFF2-40B4-BE49-F238E27FC236}">
                <a16:creationId xmlns:a16="http://schemas.microsoft.com/office/drawing/2014/main" id="{2735DF89-C014-4DAC-97D2-F27B34D44A6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a:extLst>
              <a:ext uri="{FF2B5EF4-FFF2-40B4-BE49-F238E27FC236}">
                <a16:creationId xmlns:a16="http://schemas.microsoft.com/office/drawing/2014/main" id="{4083EEA9-E7CF-48A1-8496-A1D2594B621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D5F8B702-9E77-420E-8657-50F53C332BE7}"/>
              </a:ext>
            </a:extLst>
          </p:cNvPr>
          <p:cNvSpPr>
            <a:spLocks noChangeArrowheads="1"/>
          </p:cNvSpPr>
          <p:nvPr/>
        </p:nvSpPr>
        <p:spPr bwMode="auto">
          <a:xfrm>
            <a:off x="228600" y="1447800"/>
            <a:ext cx="5334000" cy="155257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int i;</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for (i = 0; i &lt; 2; i++) {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System.out.println("Welcome to Java!");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a:t>
            </a:r>
          </a:p>
        </p:txBody>
      </p:sp>
      <p:sp>
        <p:nvSpPr>
          <p:cNvPr id="10" name="Rectangle 6">
            <a:extLst>
              <a:ext uri="{FF2B5EF4-FFF2-40B4-BE49-F238E27FC236}">
                <a16:creationId xmlns:a16="http://schemas.microsoft.com/office/drawing/2014/main" id="{44BEEF58-CE4E-4AC0-86BA-213875A1BF1D}"/>
              </a:ext>
            </a:extLst>
          </p:cNvPr>
          <p:cNvSpPr>
            <a:spLocks noChangeArrowheads="1"/>
          </p:cNvSpPr>
          <p:nvPr/>
        </p:nvSpPr>
        <p:spPr bwMode="auto">
          <a:xfrm>
            <a:off x="461963" y="2276475"/>
            <a:ext cx="4992687" cy="3079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1" name="AutoShape 7">
            <a:extLst>
              <a:ext uri="{FF2B5EF4-FFF2-40B4-BE49-F238E27FC236}">
                <a16:creationId xmlns:a16="http://schemas.microsoft.com/office/drawing/2014/main" id="{2707EA18-0F1A-48D3-A422-B534234BB3A3}"/>
              </a:ext>
            </a:extLst>
          </p:cNvPr>
          <p:cNvSpPr>
            <a:spLocks noChangeArrowheads="1"/>
          </p:cNvSpPr>
          <p:nvPr/>
        </p:nvSpPr>
        <p:spPr bwMode="auto">
          <a:xfrm>
            <a:off x="5110163" y="1163638"/>
            <a:ext cx="3533775" cy="728662"/>
          </a:xfrm>
          <a:prstGeom prst="wedgeRoundRectCallout">
            <a:avLst>
              <a:gd name="adj1" fmla="val -77944"/>
              <a:gd name="adj2" fmla="val 111875"/>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Print Welcome to Java</a:t>
            </a:r>
          </a:p>
        </p:txBody>
      </p:sp>
    </p:spTree>
    <p:extLst>
      <p:ext uri="{BB962C8B-B14F-4D97-AF65-F5344CB8AC3E}">
        <p14:creationId xmlns:p14="http://schemas.microsoft.com/office/powerpoint/2010/main" val="2383715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DAB48372-A245-4180-8499-02D93A625D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88A758-DB63-4309-9E57-165DE436DCAF}" type="slidenum">
              <a:rPr lang="en-US" altLang="en-US" sz="1400"/>
              <a:pPr>
                <a:spcBef>
                  <a:spcPct val="0"/>
                </a:spcBef>
                <a:buClrTx/>
                <a:buSzTx/>
                <a:buFontTx/>
                <a:buNone/>
              </a:pPr>
              <a:t>27</a:t>
            </a:fld>
            <a:endParaRPr lang="en-US" altLang="en-US" sz="1400"/>
          </a:p>
        </p:txBody>
      </p:sp>
      <p:sp>
        <p:nvSpPr>
          <p:cNvPr id="27651" name="Rectangle 2">
            <a:extLst>
              <a:ext uri="{FF2B5EF4-FFF2-40B4-BE49-F238E27FC236}">
                <a16:creationId xmlns:a16="http://schemas.microsoft.com/office/drawing/2014/main" id="{0977EB2E-34B9-4601-851B-89CAECC0F4E1}"/>
              </a:ext>
            </a:extLst>
          </p:cNvPr>
          <p:cNvSpPr>
            <a:spLocks noGrp="1" noChangeArrowheads="1"/>
          </p:cNvSpPr>
          <p:nvPr>
            <p:ph type="title"/>
          </p:nvPr>
        </p:nvSpPr>
        <p:spPr>
          <a:xfrm>
            <a:off x="685800" y="228599"/>
            <a:ext cx="7772400" cy="1249469"/>
          </a:xfrm>
        </p:spPr>
        <p:txBody>
          <a:bodyPr/>
          <a:lstStyle/>
          <a:p>
            <a:r>
              <a:rPr lang="en-US" altLang="en-US" dirty="0">
                <a:solidFill>
                  <a:srgbClr val="7030A0"/>
                </a:solidFill>
              </a:rPr>
              <a:t>Trace for Loop</a:t>
            </a:r>
          </a:p>
        </p:txBody>
      </p:sp>
      <p:sp>
        <p:nvSpPr>
          <p:cNvPr id="27652" name="Rectangle 3">
            <a:extLst>
              <a:ext uri="{FF2B5EF4-FFF2-40B4-BE49-F238E27FC236}">
                <a16:creationId xmlns:a16="http://schemas.microsoft.com/office/drawing/2014/main" id="{2735DF89-C014-4DAC-97D2-F27B34D44A6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a:extLst>
              <a:ext uri="{FF2B5EF4-FFF2-40B4-BE49-F238E27FC236}">
                <a16:creationId xmlns:a16="http://schemas.microsoft.com/office/drawing/2014/main" id="{4083EEA9-E7CF-48A1-8496-A1D2594B621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7448F1AB-106A-4174-811E-E41EDE992FF8}"/>
              </a:ext>
            </a:extLst>
          </p:cNvPr>
          <p:cNvSpPr>
            <a:spLocks noChangeArrowheads="1"/>
          </p:cNvSpPr>
          <p:nvPr/>
        </p:nvSpPr>
        <p:spPr bwMode="auto">
          <a:xfrm>
            <a:off x="228600" y="1447800"/>
            <a:ext cx="5334000" cy="155257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int i;</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for (i = 0; i &lt; 2; i++) {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System.out.println("Welcome to Java!");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a:t>
            </a:r>
          </a:p>
        </p:txBody>
      </p:sp>
      <p:sp>
        <p:nvSpPr>
          <p:cNvPr id="10" name="Rectangle 6">
            <a:extLst>
              <a:ext uri="{FF2B5EF4-FFF2-40B4-BE49-F238E27FC236}">
                <a16:creationId xmlns:a16="http://schemas.microsoft.com/office/drawing/2014/main" id="{3C4B20A5-0919-48D5-874E-11BA77EBFCE7}"/>
              </a:ext>
            </a:extLst>
          </p:cNvPr>
          <p:cNvSpPr>
            <a:spLocks noChangeArrowheads="1"/>
          </p:cNvSpPr>
          <p:nvPr/>
        </p:nvSpPr>
        <p:spPr bwMode="auto">
          <a:xfrm>
            <a:off x="2266950" y="1892300"/>
            <a:ext cx="461963" cy="3079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1" name="AutoShape 7">
            <a:extLst>
              <a:ext uri="{FF2B5EF4-FFF2-40B4-BE49-F238E27FC236}">
                <a16:creationId xmlns:a16="http://schemas.microsoft.com/office/drawing/2014/main" id="{7946EC73-11C9-4226-8841-B8BDFCFCD8B4}"/>
              </a:ext>
            </a:extLst>
          </p:cNvPr>
          <p:cNvSpPr>
            <a:spLocks noChangeArrowheads="1"/>
          </p:cNvSpPr>
          <p:nvPr/>
        </p:nvSpPr>
        <p:spPr bwMode="auto">
          <a:xfrm>
            <a:off x="5110163" y="1163638"/>
            <a:ext cx="3533775" cy="728662"/>
          </a:xfrm>
          <a:prstGeom prst="wedgeRoundRectCallout">
            <a:avLst>
              <a:gd name="adj1" fmla="val -116171"/>
              <a:gd name="adj2" fmla="val 51963"/>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Execute adjustment statement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i now is 2</a:t>
            </a:r>
          </a:p>
        </p:txBody>
      </p:sp>
    </p:spTree>
    <p:extLst>
      <p:ext uri="{BB962C8B-B14F-4D97-AF65-F5344CB8AC3E}">
        <p14:creationId xmlns:p14="http://schemas.microsoft.com/office/powerpoint/2010/main" val="3746819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DAB48372-A245-4180-8499-02D93A625D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88A758-DB63-4309-9E57-165DE436DCAF}" type="slidenum">
              <a:rPr lang="en-US" altLang="en-US" sz="1400"/>
              <a:pPr>
                <a:spcBef>
                  <a:spcPct val="0"/>
                </a:spcBef>
                <a:buClrTx/>
                <a:buSzTx/>
                <a:buFontTx/>
                <a:buNone/>
              </a:pPr>
              <a:t>28</a:t>
            </a:fld>
            <a:endParaRPr lang="en-US" altLang="en-US" sz="1400"/>
          </a:p>
        </p:txBody>
      </p:sp>
      <p:sp>
        <p:nvSpPr>
          <p:cNvPr id="27651" name="Rectangle 2">
            <a:extLst>
              <a:ext uri="{FF2B5EF4-FFF2-40B4-BE49-F238E27FC236}">
                <a16:creationId xmlns:a16="http://schemas.microsoft.com/office/drawing/2014/main" id="{0977EB2E-34B9-4601-851B-89CAECC0F4E1}"/>
              </a:ext>
            </a:extLst>
          </p:cNvPr>
          <p:cNvSpPr>
            <a:spLocks noGrp="1" noChangeArrowheads="1"/>
          </p:cNvSpPr>
          <p:nvPr>
            <p:ph type="title"/>
          </p:nvPr>
        </p:nvSpPr>
        <p:spPr>
          <a:xfrm>
            <a:off x="685800" y="228599"/>
            <a:ext cx="7772400" cy="1249469"/>
          </a:xfrm>
        </p:spPr>
        <p:txBody>
          <a:bodyPr/>
          <a:lstStyle/>
          <a:p>
            <a:r>
              <a:rPr lang="en-US" altLang="en-US" dirty="0">
                <a:solidFill>
                  <a:srgbClr val="7030A0"/>
                </a:solidFill>
              </a:rPr>
              <a:t>Trace for Loop</a:t>
            </a:r>
          </a:p>
        </p:txBody>
      </p:sp>
      <p:sp>
        <p:nvSpPr>
          <p:cNvPr id="27652" name="Rectangle 3">
            <a:extLst>
              <a:ext uri="{FF2B5EF4-FFF2-40B4-BE49-F238E27FC236}">
                <a16:creationId xmlns:a16="http://schemas.microsoft.com/office/drawing/2014/main" id="{2735DF89-C014-4DAC-97D2-F27B34D44A6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a:extLst>
              <a:ext uri="{FF2B5EF4-FFF2-40B4-BE49-F238E27FC236}">
                <a16:creationId xmlns:a16="http://schemas.microsoft.com/office/drawing/2014/main" id="{4083EEA9-E7CF-48A1-8496-A1D2594B621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7A1391B3-28EC-4263-8D54-0216CB906276}"/>
              </a:ext>
            </a:extLst>
          </p:cNvPr>
          <p:cNvSpPr>
            <a:spLocks noChangeArrowheads="1"/>
          </p:cNvSpPr>
          <p:nvPr/>
        </p:nvSpPr>
        <p:spPr bwMode="auto">
          <a:xfrm>
            <a:off x="228600" y="1447800"/>
            <a:ext cx="5334000" cy="155257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int i;</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for (i = 0; i &lt; 2; i++) {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System.out.println("Welcome to Java!");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a:t>
            </a:r>
          </a:p>
        </p:txBody>
      </p:sp>
      <p:sp>
        <p:nvSpPr>
          <p:cNvPr id="10" name="Rectangle 6">
            <a:extLst>
              <a:ext uri="{FF2B5EF4-FFF2-40B4-BE49-F238E27FC236}">
                <a16:creationId xmlns:a16="http://schemas.microsoft.com/office/drawing/2014/main" id="{BF6B51D6-172F-4AA2-A6F3-799F6D4B5A20}"/>
              </a:ext>
            </a:extLst>
          </p:cNvPr>
          <p:cNvSpPr>
            <a:spLocks noChangeArrowheads="1"/>
          </p:cNvSpPr>
          <p:nvPr/>
        </p:nvSpPr>
        <p:spPr bwMode="auto">
          <a:xfrm>
            <a:off x="1538288" y="1892300"/>
            <a:ext cx="728662" cy="3079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1" name="AutoShape 7">
            <a:extLst>
              <a:ext uri="{FF2B5EF4-FFF2-40B4-BE49-F238E27FC236}">
                <a16:creationId xmlns:a16="http://schemas.microsoft.com/office/drawing/2014/main" id="{60C9A301-67D2-4989-8265-EDB9AA5A2EE3}"/>
              </a:ext>
            </a:extLst>
          </p:cNvPr>
          <p:cNvSpPr>
            <a:spLocks noChangeArrowheads="1"/>
          </p:cNvSpPr>
          <p:nvPr/>
        </p:nvSpPr>
        <p:spPr bwMode="auto">
          <a:xfrm>
            <a:off x="5110163" y="1163638"/>
            <a:ext cx="3533775" cy="728662"/>
          </a:xfrm>
          <a:prstGeom prst="wedgeRoundRectCallout">
            <a:avLst>
              <a:gd name="adj1" fmla="val -132255"/>
              <a:gd name="adj2" fmla="val 51963"/>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(i &lt; 2) is false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since i is 2</a:t>
            </a:r>
          </a:p>
        </p:txBody>
      </p:sp>
    </p:spTree>
    <p:extLst>
      <p:ext uri="{BB962C8B-B14F-4D97-AF65-F5344CB8AC3E}">
        <p14:creationId xmlns:p14="http://schemas.microsoft.com/office/powerpoint/2010/main" val="800454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DAB48372-A245-4180-8499-02D93A625D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88A758-DB63-4309-9E57-165DE436DCAF}" type="slidenum">
              <a:rPr lang="en-US" altLang="en-US" sz="1400"/>
              <a:pPr>
                <a:spcBef>
                  <a:spcPct val="0"/>
                </a:spcBef>
                <a:buClrTx/>
                <a:buSzTx/>
                <a:buFontTx/>
                <a:buNone/>
              </a:pPr>
              <a:t>29</a:t>
            </a:fld>
            <a:endParaRPr lang="en-US" altLang="en-US" sz="1400"/>
          </a:p>
        </p:txBody>
      </p:sp>
      <p:sp>
        <p:nvSpPr>
          <p:cNvPr id="27651" name="Rectangle 2">
            <a:extLst>
              <a:ext uri="{FF2B5EF4-FFF2-40B4-BE49-F238E27FC236}">
                <a16:creationId xmlns:a16="http://schemas.microsoft.com/office/drawing/2014/main" id="{0977EB2E-34B9-4601-851B-89CAECC0F4E1}"/>
              </a:ext>
            </a:extLst>
          </p:cNvPr>
          <p:cNvSpPr>
            <a:spLocks noGrp="1" noChangeArrowheads="1"/>
          </p:cNvSpPr>
          <p:nvPr>
            <p:ph type="title"/>
          </p:nvPr>
        </p:nvSpPr>
        <p:spPr>
          <a:xfrm>
            <a:off x="685800" y="228599"/>
            <a:ext cx="7772400" cy="1249469"/>
          </a:xfrm>
        </p:spPr>
        <p:txBody>
          <a:bodyPr/>
          <a:lstStyle/>
          <a:p>
            <a:r>
              <a:rPr lang="en-US" altLang="en-US" dirty="0">
                <a:solidFill>
                  <a:srgbClr val="7030A0"/>
                </a:solidFill>
              </a:rPr>
              <a:t>Trace for Loop</a:t>
            </a:r>
          </a:p>
        </p:txBody>
      </p:sp>
      <p:sp>
        <p:nvSpPr>
          <p:cNvPr id="27652" name="Rectangle 3">
            <a:extLst>
              <a:ext uri="{FF2B5EF4-FFF2-40B4-BE49-F238E27FC236}">
                <a16:creationId xmlns:a16="http://schemas.microsoft.com/office/drawing/2014/main" id="{2735DF89-C014-4DAC-97D2-F27B34D44A6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a:extLst>
              <a:ext uri="{FF2B5EF4-FFF2-40B4-BE49-F238E27FC236}">
                <a16:creationId xmlns:a16="http://schemas.microsoft.com/office/drawing/2014/main" id="{4083EEA9-E7CF-48A1-8496-A1D2594B621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EFDF6387-78FA-4C96-B22E-7227FA7F1E92}"/>
              </a:ext>
            </a:extLst>
          </p:cNvPr>
          <p:cNvSpPr>
            <a:spLocks noChangeArrowheads="1"/>
          </p:cNvSpPr>
          <p:nvPr/>
        </p:nvSpPr>
        <p:spPr bwMode="auto">
          <a:xfrm>
            <a:off x="228600" y="1447800"/>
            <a:ext cx="5334000" cy="19177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int i;</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for (i = 0; i &lt; 2; i++) {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System.out.println("Welcome to Java!");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 name="Rectangle 6">
            <a:extLst>
              <a:ext uri="{FF2B5EF4-FFF2-40B4-BE49-F238E27FC236}">
                <a16:creationId xmlns:a16="http://schemas.microsoft.com/office/drawing/2014/main" id="{EA0C820C-A67C-49B2-AC13-576E5BE5B98B}"/>
              </a:ext>
            </a:extLst>
          </p:cNvPr>
          <p:cNvSpPr>
            <a:spLocks noChangeArrowheads="1"/>
          </p:cNvSpPr>
          <p:nvPr/>
        </p:nvSpPr>
        <p:spPr bwMode="auto">
          <a:xfrm>
            <a:off x="347663" y="3006725"/>
            <a:ext cx="4992687" cy="3079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1" name="AutoShape 7">
            <a:extLst>
              <a:ext uri="{FF2B5EF4-FFF2-40B4-BE49-F238E27FC236}">
                <a16:creationId xmlns:a16="http://schemas.microsoft.com/office/drawing/2014/main" id="{FC366784-F2FF-4CC8-ABB9-C9CB01B9C62C}"/>
              </a:ext>
            </a:extLst>
          </p:cNvPr>
          <p:cNvSpPr>
            <a:spLocks noChangeArrowheads="1"/>
          </p:cNvSpPr>
          <p:nvPr/>
        </p:nvSpPr>
        <p:spPr bwMode="auto">
          <a:xfrm>
            <a:off x="5110163" y="1163638"/>
            <a:ext cx="3533775" cy="728662"/>
          </a:xfrm>
          <a:prstGeom prst="wedgeRoundRectCallout">
            <a:avLst>
              <a:gd name="adj1" fmla="val -75069"/>
              <a:gd name="adj2" fmla="val 216449"/>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Exit the loop. Execute the next statement after the loop</a:t>
            </a:r>
          </a:p>
        </p:txBody>
      </p:sp>
    </p:spTree>
    <p:extLst>
      <p:ext uri="{BB962C8B-B14F-4D97-AF65-F5344CB8AC3E}">
        <p14:creationId xmlns:p14="http://schemas.microsoft.com/office/powerpoint/2010/main" val="174283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F15C6210-DE78-4494-8DE5-2773E24062A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42E196-BB53-4B1F-8D48-BEC903886E28}" type="slidenum">
              <a:rPr lang="en-US" altLang="en-US" sz="1400"/>
              <a:pPr>
                <a:spcBef>
                  <a:spcPct val="0"/>
                </a:spcBef>
                <a:buClrTx/>
                <a:buSzTx/>
                <a:buFontTx/>
                <a:buNone/>
              </a:pPr>
              <a:t>3</a:t>
            </a:fld>
            <a:endParaRPr lang="en-US" altLang="en-US" sz="1400"/>
          </a:p>
        </p:txBody>
      </p:sp>
      <p:sp>
        <p:nvSpPr>
          <p:cNvPr id="5123" name="Rectangle 2">
            <a:extLst>
              <a:ext uri="{FF2B5EF4-FFF2-40B4-BE49-F238E27FC236}">
                <a16:creationId xmlns:a16="http://schemas.microsoft.com/office/drawing/2014/main" id="{185C3834-91D8-476A-87B7-B00C33B14014}"/>
              </a:ext>
            </a:extLst>
          </p:cNvPr>
          <p:cNvSpPr>
            <a:spLocks noGrp="1" noChangeArrowheads="1"/>
          </p:cNvSpPr>
          <p:nvPr>
            <p:ph type="title"/>
          </p:nvPr>
        </p:nvSpPr>
        <p:spPr>
          <a:xfrm>
            <a:off x="685800" y="228600"/>
            <a:ext cx="7772400" cy="857250"/>
          </a:xfrm>
        </p:spPr>
        <p:txBody>
          <a:bodyPr/>
          <a:lstStyle/>
          <a:p>
            <a:r>
              <a:rPr lang="en-US" altLang="en-US" dirty="0">
                <a:solidFill>
                  <a:srgbClr val="7030A0"/>
                </a:solidFill>
              </a:rPr>
              <a:t>Opening Problem</a:t>
            </a:r>
          </a:p>
        </p:txBody>
      </p:sp>
      <p:sp>
        <p:nvSpPr>
          <p:cNvPr id="5124" name="Rectangle 3">
            <a:extLst>
              <a:ext uri="{FF2B5EF4-FFF2-40B4-BE49-F238E27FC236}">
                <a16:creationId xmlns:a16="http://schemas.microsoft.com/office/drawing/2014/main" id="{82312FBF-5F72-40E1-9577-43F7163A7F37}"/>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5" name="Rectangle 4">
            <a:extLst>
              <a:ext uri="{FF2B5EF4-FFF2-40B4-BE49-F238E27FC236}">
                <a16:creationId xmlns:a16="http://schemas.microsoft.com/office/drawing/2014/main" id="{7D55F12F-2A07-460B-B654-A2D835C9BA22}"/>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6" name="Rectangle 5">
            <a:extLst>
              <a:ext uri="{FF2B5EF4-FFF2-40B4-BE49-F238E27FC236}">
                <a16:creationId xmlns:a16="http://schemas.microsoft.com/office/drawing/2014/main" id="{8B9CB386-9F7F-49F1-ADA2-2B1A39C9FAB7}"/>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8" name="Rectangle 7">
            <a:extLst>
              <a:ext uri="{FF2B5EF4-FFF2-40B4-BE49-F238E27FC236}">
                <a16:creationId xmlns:a16="http://schemas.microsoft.com/office/drawing/2014/main" id="{EA447EC0-935A-450C-AAF7-4E81A28862B6}"/>
              </a:ext>
            </a:extLst>
          </p:cNvPr>
          <p:cNvSpPr>
            <a:spLocks noGrp="1" noChangeArrowheads="1"/>
          </p:cNvSpPr>
          <p:nvPr>
            <p:ph type="body" idx="1"/>
          </p:nvPr>
        </p:nvSpPr>
        <p:spPr>
          <a:xfrm>
            <a:off x="193675" y="1085850"/>
            <a:ext cx="8718550" cy="500063"/>
          </a:xfrm>
          <a:noFill/>
        </p:spPr>
        <p:txBody>
          <a:bodyPr/>
          <a:lstStyle/>
          <a:p>
            <a:pPr marL="0" indent="0">
              <a:buFont typeface="Monotype Sorts" pitchFamily="2" charset="2"/>
              <a:buNone/>
            </a:pPr>
            <a:r>
              <a:rPr lang="en-US" altLang="en-US"/>
              <a:t>Problem:</a:t>
            </a:r>
          </a:p>
        </p:txBody>
      </p:sp>
      <p:sp>
        <p:nvSpPr>
          <p:cNvPr id="14" name="Text Box 6">
            <a:extLst>
              <a:ext uri="{FF2B5EF4-FFF2-40B4-BE49-F238E27FC236}">
                <a16:creationId xmlns:a16="http://schemas.microsoft.com/office/drawing/2014/main" id="{E362DE94-A306-4973-8B01-832346BA6B57}"/>
              </a:ext>
            </a:extLst>
          </p:cNvPr>
          <p:cNvSpPr txBox="1">
            <a:spLocks noChangeArrowheads="1"/>
          </p:cNvSpPr>
          <p:nvPr/>
        </p:nvSpPr>
        <p:spPr bwMode="auto">
          <a:xfrm>
            <a:off x="2074863" y="1892300"/>
            <a:ext cx="6223000" cy="44211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err="1">
                <a:ln>
                  <a:noFill/>
                </a:ln>
                <a:solidFill>
                  <a:srgbClr val="000000"/>
                </a:solidFill>
                <a:effectLst/>
                <a:uLnTx/>
                <a:uFillTx/>
                <a:latin typeface="Courier New" panose="02070309020205020404" pitchFamily="49" charset="0"/>
              </a:rPr>
              <a:t>System.out.println</a:t>
            </a:r>
            <a:r>
              <a:rPr kumimoji="0" lang="en-US" altLang="en-US" sz="2000" b="0" i="0" u="none" strike="noStrike" kern="0" cap="none" spc="0" normalizeH="0" baseline="0" noProof="0" dirty="0">
                <a:ln>
                  <a:noFill/>
                </a:ln>
                <a:solidFill>
                  <a:srgbClr val="000000"/>
                </a:solidFill>
                <a:effectLst/>
                <a:uLnTx/>
                <a:uFillTx/>
                <a:latin typeface="Courier New" panose="02070309020205020404" pitchFamily="49" charset="0"/>
              </a:rPr>
              <a:t>("Welcome to Java!");</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err="1">
                <a:ln>
                  <a:noFill/>
                </a:ln>
                <a:solidFill>
                  <a:srgbClr val="000000"/>
                </a:solidFill>
                <a:effectLst/>
                <a:uLnTx/>
                <a:uFillTx/>
                <a:latin typeface="Courier New" panose="02070309020205020404" pitchFamily="49" charset="0"/>
              </a:rPr>
              <a:t>System.out.println</a:t>
            </a:r>
            <a:r>
              <a:rPr kumimoji="0" lang="en-US" altLang="en-US" sz="2000" b="0" i="0" u="none" strike="noStrike" kern="0" cap="none" spc="0" normalizeH="0" baseline="0" noProof="0" dirty="0">
                <a:ln>
                  <a:noFill/>
                </a:ln>
                <a:solidFill>
                  <a:srgbClr val="000000"/>
                </a:solidFill>
                <a:effectLst/>
                <a:uLnTx/>
                <a:uFillTx/>
                <a:latin typeface="Courier New" panose="02070309020205020404" pitchFamily="49" charset="0"/>
              </a:rPr>
              <a:t>("Welcome to Java!");</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err="1">
                <a:ln>
                  <a:noFill/>
                </a:ln>
                <a:solidFill>
                  <a:srgbClr val="000000"/>
                </a:solidFill>
                <a:effectLst/>
                <a:uLnTx/>
                <a:uFillTx/>
                <a:latin typeface="Courier New" panose="02070309020205020404" pitchFamily="49" charset="0"/>
              </a:rPr>
              <a:t>System.out.println</a:t>
            </a:r>
            <a:r>
              <a:rPr kumimoji="0" lang="en-US" altLang="en-US" sz="2000" b="0" i="0" u="none" strike="noStrike" kern="0" cap="none" spc="0" normalizeH="0" baseline="0" noProof="0" dirty="0">
                <a:ln>
                  <a:noFill/>
                </a:ln>
                <a:solidFill>
                  <a:srgbClr val="000000"/>
                </a:solidFill>
                <a:effectLst/>
                <a:uLnTx/>
                <a:uFillTx/>
                <a:latin typeface="Courier New" panose="02070309020205020404" pitchFamily="49" charset="0"/>
              </a:rPr>
              <a:t>("Welcome to Java!");</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err="1">
                <a:ln>
                  <a:noFill/>
                </a:ln>
                <a:solidFill>
                  <a:srgbClr val="000000"/>
                </a:solidFill>
                <a:effectLst/>
                <a:uLnTx/>
                <a:uFillTx/>
                <a:latin typeface="Courier New" panose="02070309020205020404" pitchFamily="49" charset="0"/>
              </a:rPr>
              <a:t>System.out.println</a:t>
            </a:r>
            <a:r>
              <a:rPr kumimoji="0" lang="en-US" altLang="en-US" sz="2000" b="0" i="0" u="none" strike="noStrike" kern="0" cap="none" spc="0" normalizeH="0" baseline="0" noProof="0" dirty="0">
                <a:ln>
                  <a:noFill/>
                </a:ln>
                <a:solidFill>
                  <a:srgbClr val="000000"/>
                </a:solidFill>
                <a:effectLst/>
                <a:uLnTx/>
                <a:uFillTx/>
                <a:latin typeface="Courier New" panose="02070309020205020404" pitchFamily="49" charset="0"/>
              </a:rPr>
              <a:t>("Welcome to Java!");</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err="1">
                <a:ln>
                  <a:noFill/>
                </a:ln>
                <a:solidFill>
                  <a:srgbClr val="000000"/>
                </a:solidFill>
                <a:effectLst/>
                <a:uLnTx/>
                <a:uFillTx/>
                <a:latin typeface="Courier New" panose="02070309020205020404" pitchFamily="49" charset="0"/>
              </a:rPr>
              <a:t>System.out.println</a:t>
            </a:r>
            <a:r>
              <a:rPr kumimoji="0" lang="en-US" altLang="en-US" sz="2000" b="0" i="0" u="none" strike="noStrike" kern="0" cap="none" spc="0" normalizeH="0" baseline="0" noProof="0" dirty="0">
                <a:ln>
                  <a:noFill/>
                </a:ln>
                <a:solidFill>
                  <a:srgbClr val="000000"/>
                </a:solidFill>
                <a:effectLst/>
                <a:uLnTx/>
                <a:uFillTx/>
                <a:latin typeface="Courier New" panose="02070309020205020404" pitchFamily="49" charset="0"/>
              </a:rPr>
              <a:t>("Welcome to Java!");</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err="1">
                <a:ln>
                  <a:noFill/>
                </a:ln>
                <a:solidFill>
                  <a:srgbClr val="000000"/>
                </a:solidFill>
                <a:effectLst/>
                <a:uLnTx/>
                <a:uFillTx/>
                <a:latin typeface="Courier New" panose="02070309020205020404" pitchFamily="49" charset="0"/>
              </a:rPr>
              <a:t>System.out.println</a:t>
            </a:r>
            <a:r>
              <a:rPr kumimoji="0" lang="en-US" altLang="en-US" sz="2000" b="0" i="0" u="none" strike="noStrike" kern="0" cap="none" spc="0" normalizeH="0" baseline="0" noProof="0" dirty="0">
                <a:ln>
                  <a:noFill/>
                </a:ln>
                <a:solidFill>
                  <a:srgbClr val="000000"/>
                </a:solidFill>
                <a:effectLst/>
                <a:uLnTx/>
                <a:uFillTx/>
                <a:latin typeface="Courier New" panose="02070309020205020404" pitchFamily="49" charset="0"/>
              </a:rPr>
              <a:t>("Welcome to Java!");</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ourier New" panose="02070309020205020404" pitchFamily="49"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Times New Roman" panose="02020603050405020304" pitchFamily="18" charset="0"/>
              </a:rPr>
              <a:t>…</a:t>
            </a:r>
            <a:r>
              <a:rPr kumimoji="0" lang="en-US" altLang="en-US" sz="2800" b="0" i="0" u="none" strike="noStrike" kern="0" cap="none" spc="0" normalizeH="0" baseline="0" noProof="0" dirty="0">
                <a:ln>
                  <a:noFill/>
                </a:ln>
                <a:solidFill>
                  <a:srgbClr val="FFFFFF"/>
                </a:solidFill>
                <a:effectLst/>
                <a:uLnTx/>
                <a:uFillTx/>
                <a:latin typeface="Times New Roman" panose="02020603050405020304" pitchFamily="18" charset="0"/>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Times New Roman" panose="02020603050405020304" pitchFamily="18" charset="0"/>
              </a:rPr>
              <a:t>…</a:t>
            </a:r>
            <a:r>
              <a:rPr kumimoji="0" lang="en-US" altLang="en-US" sz="2800" b="0" i="0" u="none" strike="noStrike" kern="0" cap="none" spc="0" normalizeH="0" baseline="0" noProof="0" dirty="0">
                <a:ln>
                  <a:noFill/>
                </a:ln>
                <a:solidFill>
                  <a:srgbClr val="FFFFFF"/>
                </a:solidFill>
                <a:effectLst/>
                <a:uLnTx/>
                <a:uFillTx/>
                <a:latin typeface="Times New Roman" panose="02020603050405020304" pitchFamily="18" charset="0"/>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Times New Roman" panose="02020603050405020304" pitchFamily="18" charset="0"/>
              </a:rPr>
              <a:t>…</a:t>
            </a:r>
            <a:r>
              <a:rPr kumimoji="0" lang="en-US" altLang="en-US" sz="2800" b="0" i="0" u="none" strike="noStrike" kern="0" cap="none" spc="0" normalizeH="0" baseline="0" noProof="0" dirty="0">
                <a:ln>
                  <a:noFill/>
                </a:ln>
                <a:solidFill>
                  <a:srgbClr val="FFFFFF"/>
                </a:solidFill>
                <a:effectLst/>
                <a:uLnTx/>
                <a:uFillTx/>
                <a:latin typeface="Times New Roman" panose="02020603050405020304" pitchFamily="18" charset="0"/>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err="1">
                <a:ln>
                  <a:noFill/>
                </a:ln>
                <a:solidFill>
                  <a:srgbClr val="000000"/>
                </a:solidFill>
                <a:effectLst/>
                <a:uLnTx/>
                <a:uFillTx/>
                <a:latin typeface="Courier New" panose="02070309020205020404" pitchFamily="49" charset="0"/>
              </a:rPr>
              <a:t>System.out.println</a:t>
            </a:r>
            <a:r>
              <a:rPr kumimoji="0" lang="en-US" altLang="en-US" sz="2000" b="0" i="0" u="none" strike="noStrike" kern="0" cap="none" spc="0" normalizeH="0" baseline="0" noProof="0" dirty="0">
                <a:ln>
                  <a:noFill/>
                </a:ln>
                <a:solidFill>
                  <a:srgbClr val="000000"/>
                </a:solidFill>
                <a:effectLst/>
                <a:uLnTx/>
                <a:uFillTx/>
                <a:latin typeface="Courier New" panose="02070309020205020404" pitchFamily="49" charset="0"/>
              </a:rPr>
              <a:t>("Welcome to Java!");</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err="1">
                <a:ln>
                  <a:noFill/>
                </a:ln>
                <a:solidFill>
                  <a:srgbClr val="000000"/>
                </a:solidFill>
                <a:effectLst/>
                <a:uLnTx/>
                <a:uFillTx/>
                <a:latin typeface="Courier New" panose="02070309020205020404" pitchFamily="49" charset="0"/>
              </a:rPr>
              <a:t>System.out.println</a:t>
            </a:r>
            <a:r>
              <a:rPr kumimoji="0" lang="en-US" altLang="en-US" sz="2000" b="0" i="0" u="none" strike="noStrike" kern="0" cap="none" spc="0" normalizeH="0" baseline="0" noProof="0" dirty="0">
                <a:ln>
                  <a:noFill/>
                </a:ln>
                <a:solidFill>
                  <a:srgbClr val="000000"/>
                </a:solidFill>
                <a:effectLst/>
                <a:uLnTx/>
                <a:uFillTx/>
                <a:latin typeface="Courier New" panose="02070309020205020404" pitchFamily="49" charset="0"/>
              </a:rPr>
              <a:t>("Welcome to Java!");</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err="1">
                <a:ln>
                  <a:noFill/>
                </a:ln>
                <a:solidFill>
                  <a:srgbClr val="000000"/>
                </a:solidFill>
                <a:effectLst/>
                <a:uLnTx/>
                <a:uFillTx/>
                <a:latin typeface="Courier New" panose="02070309020205020404" pitchFamily="49" charset="0"/>
              </a:rPr>
              <a:t>System.out.println</a:t>
            </a:r>
            <a:r>
              <a:rPr kumimoji="0" lang="en-US" altLang="en-US" sz="2000" b="0" i="0" u="none" strike="noStrike" kern="0" cap="none" spc="0" normalizeH="0" baseline="0" noProof="0" dirty="0">
                <a:ln>
                  <a:noFill/>
                </a:ln>
                <a:solidFill>
                  <a:srgbClr val="000000"/>
                </a:solidFill>
                <a:effectLst/>
                <a:uLnTx/>
                <a:uFillTx/>
                <a:latin typeface="Courier New" panose="02070309020205020404" pitchFamily="49" charset="0"/>
              </a:rPr>
              <a:t>("Welcome to Java!");</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15" name="AutoShape 8">
            <a:extLst>
              <a:ext uri="{FF2B5EF4-FFF2-40B4-BE49-F238E27FC236}">
                <a16:creationId xmlns:a16="http://schemas.microsoft.com/office/drawing/2014/main" id="{83F139D3-E5D5-4F47-9A59-0CFC0343A903}"/>
              </a:ext>
            </a:extLst>
          </p:cNvPr>
          <p:cNvSpPr>
            <a:spLocks/>
          </p:cNvSpPr>
          <p:nvPr/>
        </p:nvSpPr>
        <p:spPr bwMode="auto">
          <a:xfrm>
            <a:off x="1730375" y="2008188"/>
            <a:ext cx="344488" cy="4186237"/>
          </a:xfrm>
          <a:prstGeom prst="leftBrace">
            <a:avLst>
              <a:gd name="adj1" fmla="val 101267"/>
              <a:gd name="adj2" fmla="val 50000"/>
            </a:avLst>
          </a:prstGeom>
          <a:noFill/>
          <a:ln w="12700">
            <a:solidFill>
              <a:srgbClr val="FFFF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6" name="Text Box 9">
            <a:extLst>
              <a:ext uri="{FF2B5EF4-FFF2-40B4-BE49-F238E27FC236}">
                <a16:creationId xmlns:a16="http://schemas.microsoft.com/office/drawing/2014/main" id="{CFAE1037-9A19-4DBB-B93A-7753CF775F02}"/>
              </a:ext>
            </a:extLst>
          </p:cNvPr>
          <p:cNvSpPr txBox="1">
            <a:spLocks noChangeArrowheads="1"/>
          </p:cNvSpPr>
          <p:nvPr/>
        </p:nvSpPr>
        <p:spPr bwMode="auto">
          <a:xfrm>
            <a:off x="693738" y="3697288"/>
            <a:ext cx="958850" cy="70167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Courier New" panose="02070309020205020404" pitchFamily="49" charset="0"/>
              </a:rPr>
              <a:t>100 times</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192F7CD2-AA27-498C-A6D7-E46ABAAC045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6528BA-C365-48D4-B678-87A994E160B1}" type="slidenum">
              <a:rPr lang="en-US" altLang="en-US" sz="1400"/>
              <a:pPr>
                <a:spcBef>
                  <a:spcPct val="0"/>
                </a:spcBef>
                <a:buClrTx/>
                <a:buSzTx/>
                <a:buFontTx/>
                <a:buNone/>
              </a:pPr>
              <a:t>30</a:t>
            </a:fld>
            <a:endParaRPr lang="en-US" altLang="en-US" sz="1400"/>
          </a:p>
        </p:txBody>
      </p:sp>
      <p:sp>
        <p:nvSpPr>
          <p:cNvPr id="37891" name="Rectangle 2">
            <a:extLst>
              <a:ext uri="{FF2B5EF4-FFF2-40B4-BE49-F238E27FC236}">
                <a16:creationId xmlns:a16="http://schemas.microsoft.com/office/drawing/2014/main" id="{87DE98F8-7015-469E-A973-57AB93342ACB}"/>
              </a:ext>
            </a:extLst>
          </p:cNvPr>
          <p:cNvSpPr>
            <a:spLocks noGrp="1" noChangeArrowheads="1"/>
          </p:cNvSpPr>
          <p:nvPr>
            <p:ph type="title"/>
          </p:nvPr>
        </p:nvSpPr>
        <p:spPr>
          <a:xfrm>
            <a:off x="685800" y="228599"/>
            <a:ext cx="7772400" cy="973899"/>
          </a:xfrm>
        </p:spPr>
        <p:txBody>
          <a:bodyPr/>
          <a:lstStyle/>
          <a:p>
            <a:r>
              <a:rPr lang="en-US" altLang="en-US" dirty="0">
                <a:solidFill>
                  <a:srgbClr val="7030A0"/>
                </a:solidFill>
              </a:rPr>
              <a:t>Note</a:t>
            </a:r>
          </a:p>
        </p:txBody>
      </p:sp>
      <p:sp>
        <p:nvSpPr>
          <p:cNvPr id="37892" name="Text Box 3">
            <a:extLst>
              <a:ext uri="{FF2B5EF4-FFF2-40B4-BE49-F238E27FC236}">
                <a16:creationId xmlns:a16="http://schemas.microsoft.com/office/drawing/2014/main" id="{27ADF8DC-B712-4B4D-AD34-8BDC82071973}"/>
              </a:ext>
            </a:extLst>
          </p:cNvPr>
          <p:cNvSpPr txBox="1">
            <a:spLocks noChangeArrowheads="1"/>
          </p:cNvSpPr>
          <p:nvPr/>
        </p:nvSpPr>
        <p:spPr bwMode="auto">
          <a:xfrm>
            <a:off x="304800" y="990600"/>
            <a:ext cx="8610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spcBef>
                <a:spcPct val="50000"/>
              </a:spcBef>
              <a:buClrTx/>
              <a:buSzTx/>
              <a:buFontTx/>
              <a:buNone/>
            </a:pPr>
            <a:r>
              <a:rPr lang="en-US" altLang="en-US" sz="2800" dirty="0">
                <a:cs typeface="Courier New" panose="02070309020205020404" pitchFamily="49" charset="0"/>
              </a:rPr>
              <a:t>The </a:t>
            </a:r>
            <a:r>
              <a:rPr lang="en-US" altLang="en-US" sz="2800" u="sng" dirty="0">
                <a:cs typeface="Courier New" panose="02070309020205020404" pitchFamily="49" charset="0"/>
              </a:rPr>
              <a:t>initial-action</a:t>
            </a:r>
            <a:r>
              <a:rPr lang="en-US" altLang="en-US" sz="2800" dirty="0">
                <a:cs typeface="Courier New" panose="02070309020205020404" pitchFamily="49" charset="0"/>
              </a:rPr>
              <a:t> in a </a:t>
            </a:r>
            <a:r>
              <a:rPr lang="en-US" altLang="en-US" sz="2800" u="sng" dirty="0">
                <a:cs typeface="Courier New" panose="02070309020205020404" pitchFamily="49" charset="0"/>
              </a:rPr>
              <a:t>for</a:t>
            </a:r>
            <a:r>
              <a:rPr lang="en-US" altLang="en-US" sz="2800" dirty="0">
                <a:cs typeface="Courier New" panose="02070309020205020404" pitchFamily="49" charset="0"/>
              </a:rPr>
              <a:t> loop can be a list of zero or more comma-separated expressions. The </a:t>
            </a:r>
            <a:r>
              <a:rPr lang="en-US" altLang="en-US" sz="2800" u="sng" dirty="0">
                <a:cs typeface="Courier New" panose="02070309020205020404" pitchFamily="49" charset="0"/>
              </a:rPr>
              <a:t>action-after-each-iteration</a:t>
            </a:r>
            <a:r>
              <a:rPr lang="en-US" altLang="en-US" sz="2800" dirty="0">
                <a:cs typeface="Courier New" panose="02070309020205020404" pitchFamily="49" charset="0"/>
              </a:rPr>
              <a:t> in a </a:t>
            </a:r>
            <a:r>
              <a:rPr lang="en-US" altLang="en-US" sz="2800" u="sng" dirty="0">
                <a:cs typeface="Courier New" panose="02070309020205020404" pitchFamily="49" charset="0"/>
              </a:rPr>
              <a:t>for</a:t>
            </a:r>
            <a:r>
              <a:rPr lang="en-US" altLang="en-US" sz="2800" dirty="0">
                <a:cs typeface="Courier New" panose="02070309020205020404" pitchFamily="49" charset="0"/>
              </a:rPr>
              <a:t> loop can be a list of zero or more comma-separated statements. Therefore, the following two </a:t>
            </a:r>
            <a:r>
              <a:rPr lang="en-US" altLang="en-US" sz="2800" u="sng" dirty="0">
                <a:cs typeface="Courier New" panose="02070309020205020404" pitchFamily="49" charset="0"/>
              </a:rPr>
              <a:t>for</a:t>
            </a:r>
            <a:r>
              <a:rPr lang="en-US" altLang="en-US" sz="2800" dirty="0">
                <a:cs typeface="Courier New" panose="02070309020205020404" pitchFamily="49" charset="0"/>
              </a:rPr>
              <a:t> loops are correct. They are rarely used in practice, however.</a:t>
            </a:r>
          </a:p>
          <a:p>
            <a:pPr lvl="1">
              <a:spcBef>
                <a:spcPct val="50000"/>
              </a:spcBef>
              <a:buClrTx/>
              <a:buFontTx/>
              <a:buNone/>
            </a:pPr>
            <a:r>
              <a:rPr lang="en-US" altLang="en-US" sz="2400" dirty="0">
                <a:cs typeface="Courier New" panose="02070309020205020404" pitchFamily="49" charset="0"/>
              </a:rPr>
              <a:t>for (int </a:t>
            </a:r>
            <a:r>
              <a:rPr lang="en-US" altLang="en-US" sz="2400" dirty="0" err="1">
                <a:cs typeface="Courier New" panose="02070309020205020404" pitchFamily="49" charset="0"/>
              </a:rPr>
              <a:t>i</a:t>
            </a:r>
            <a:r>
              <a:rPr lang="en-US" altLang="en-US" sz="2400" dirty="0">
                <a:cs typeface="Courier New" panose="02070309020205020404" pitchFamily="49" charset="0"/>
              </a:rPr>
              <a:t> = 1; </a:t>
            </a:r>
            <a:r>
              <a:rPr lang="en-US" altLang="en-US" sz="2400" dirty="0" err="1">
                <a:cs typeface="Courier New" panose="02070309020205020404" pitchFamily="49" charset="0"/>
              </a:rPr>
              <a:t>i</a:t>
            </a:r>
            <a:r>
              <a:rPr lang="en-US" altLang="en-US" sz="2400" dirty="0">
                <a:cs typeface="Courier New" panose="02070309020205020404" pitchFamily="49" charset="0"/>
              </a:rPr>
              <a:t> &lt; 100; </a:t>
            </a:r>
            <a:r>
              <a:rPr lang="en-US" altLang="en-US" sz="2400" dirty="0" err="1">
                <a:cs typeface="Courier New" panose="02070309020205020404" pitchFamily="49" charset="0"/>
              </a:rPr>
              <a:t>System.out.println</a:t>
            </a:r>
            <a:r>
              <a:rPr lang="en-US" altLang="en-US" sz="2400" dirty="0">
                <a:cs typeface="Courier New" panose="02070309020205020404" pitchFamily="49" charset="0"/>
              </a:rPr>
              <a:t>(</a:t>
            </a:r>
            <a:r>
              <a:rPr lang="en-US" altLang="en-US" sz="2400" dirty="0" err="1">
                <a:cs typeface="Courier New" panose="02070309020205020404" pitchFamily="49" charset="0"/>
              </a:rPr>
              <a:t>i</a:t>
            </a:r>
            <a:r>
              <a:rPr lang="en-US" altLang="en-US" sz="2400" dirty="0">
                <a:cs typeface="Courier New" panose="02070309020205020404" pitchFamily="49" charset="0"/>
              </a:rPr>
              <a:t>++));</a:t>
            </a:r>
            <a:endParaRPr lang="en-US" altLang="en-US" sz="2400" dirty="0">
              <a:cs typeface="Times New Roman" panose="02020603050405020304" pitchFamily="18" charset="0"/>
            </a:endParaRPr>
          </a:p>
          <a:p>
            <a:pPr lvl="1">
              <a:spcBef>
                <a:spcPct val="50000"/>
              </a:spcBef>
              <a:buClrTx/>
              <a:buFontTx/>
              <a:buNone/>
            </a:pPr>
            <a:r>
              <a:rPr lang="en-US" altLang="en-US" sz="2400" dirty="0">
                <a:cs typeface="Courier New" panose="02070309020205020404" pitchFamily="49" charset="0"/>
              </a:rPr>
              <a:t> </a:t>
            </a:r>
            <a:endParaRPr lang="en-US" altLang="en-US" sz="2400" dirty="0">
              <a:cs typeface="Times New Roman" panose="02020603050405020304" pitchFamily="18" charset="0"/>
            </a:endParaRPr>
          </a:p>
          <a:p>
            <a:pPr lvl="1">
              <a:spcBef>
                <a:spcPct val="50000"/>
              </a:spcBef>
              <a:buClrTx/>
              <a:buFontTx/>
              <a:buNone/>
            </a:pPr>
            <a:r>
              <a:rPr lang="en-US" altLang="en-US" sz="2400" dirty="0">
                <a:cs typeface="Courier New" panose="02070309020205020404" pitchFamily="49" charset="0"/>
              </a:rPr>
              <a:t>for (int </a:t>
            </a:r>
            <a:r>
              <a:rPr lang="en-US" altLang="en-US" sz="2400" dirty="0" err="1">
                <a:cs typeface="Courier New" panose="02070309020205020404" pitchFamily="49" charset="0"/>
              </a:rPr>
              <a:t>i</a:t>
            </a:r>
            <a:r>
              <a:rPr lang="en-US" altLang="en-US" sz="2400" dirty="0">
                <a:cs typeface="Courier New" panose="02070309020205020404" pitchFamily="49" charset="0"/>
              </a:rPr>
              <a:t> = 0, j = 0; (</a:t>
            </a:r>
            <a:r>
              <a:rPr lang="en-US" altLang="en-US" sz="2400" dirty="0" err="1">
                <a:cs typeface="Courier New" panose="02070309020205020404" pitchFamily="49" charset="0"/>
              </a:rPr>
              <a:t>i</a:t>
            </a:r>
            <a:r>
              <a:rPr lang="en-US" altLang="en-US" sz="2400" dirty="0">
                <a:cs typeface="Courier New" panose="02070309020205020404" pitchFamily="49" charset="0"/>
              </a:rPr>
              <a:t> + j &lt; 10); </a:t>
            </a:r>
            <a:r>
              <a:rPr lang="en-US" altLang="en-US" sz="2400" dirty="0" err="1">
                <a:cs typeface="Courier New" panose="02070309020205020404" pitchFamily="49" charset="0"/>
              </a:rPr>
              <a:t>i</a:t>
            </a:r>
            <a:r>
              <a:rPr lang="en-US" altLang="en-US" sz="2400" dirty="0">
                <a:cs typeface="Courier New" panose="02070309020205020404" pitchFamily="49" charset="0"/>
              </a:rPr>
              <a:t>++, </a:t>
            </a:r>
            <a:r>
              <a:rPr lang="en-US" altLang="en-US" sz="2400" dirty="0" err="1">
                <a:cs typeface="Courier New" panose="02070309020205020404" pitchFamily="49" charset="0"/>
              </a:rPr>
              <a:t>j++</a:t>
            </a:r>
            <a:r>
              <a:rPr lang="en-US" altLang="en-US" sz="2400" dirty="0">
                <a:cs typeface="Courier New" panose="02070309020205020404" pitchFamily="49" charset="0"/>
              </a:rPr>
              <a:t>) {</a:t>
            </a:r>
            <a:endParaRPr lang="en-US" altLang="en-US" sz="2400" dirty="0">
              <a:cs typeface="Times New Roman" panose="02020603050405020304" pitchFamily="18" charset="0"/>
            </a:endParaRPr>
          </a:p>
          <a:p>
            <a:pPr lvl="1">
              <a:spcBef>
                <a:spcPct val="50000"/>
              </a:spcBef>
              <a:buClrTx/>
              <a:buFontTx/>
              <a:buNone/>
            </a:pPr>
            <a:r>
              <a:rPr lang="en-US" altLang="en-US" sz="2400" dirty="0">
                <a:cs typeface="Courier New" panose="02070309020205020404" pitchFamily="49" charset="0"/>
              </a:rPr>
              <a:t>  // Do something</a:t>
            </a:r>
            <a:endParaRPr lang="en-US" altLang="en-US" sz="2400" dirty="0">
              <a:cs typeface="Times New Roman" panose="02020603050405020304" pitchFamily="18" charset="0"/>
            </a:endParaRPr>
          </a:p>
          <a:p>
            <a:pPr lvl="1">
              <a:spcBef>
                <a:spcPct val="50000"/>
              </a:spcBef>
              <a:buClrTx/>
              <a:buFontTx/>
              <a:buNone/>
            </a:pPr>
            <a:r>
              <a:rPr lang="en-US" altLang="en-US" sz="2400" dirty="0">
                <a:cs typeface="Courier New" panose="02070309020205020404" pitchFamily="49" charset="0"/>
              </a:rPr>
              <a:t>}</a:t>
            </a:r>
            <a:r>
              <a:rPr lang="en-US" altLang="en-US" u="sng" dirty="0">
                <a:latin typeface="Courier New" panose="02070309020205020404" pitchFamily="49" charset="0"/>
                <a:cs typeface="Courier New" panose="02070309020205020404" pitchFamily="49" charset="0"/>
              </a:rPr>
              <a:t>     </a:t>
            </a:r>
            <a:endParaRPr lang="en-US" altLang="en-US" dirty="0">
              <a:cs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90871D93-041E-4566-8250-4586E2204A4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13B834-243B-43EC-BDB7-0FFDC8D41ABD}" type="slidenum">
              <a:rPr lang="en-US" altLang="en-US" sz="1400"/>
              <a:pPr>
                <a:spcBef>
                  <a:spcPct val="0"/>
                </a:spcBef>
                <a:buClrTx/>
                <a:buSzTx/>
                <a:buFontTx/>
                <a:buNone/>
              </a:pPr>
              <a:t>31</a:t>
            </a:fld>
            <a:endParaRPr lang="en-US" altLang="en-US" sz="1400"/>
          </a:p>
        </p:txBody>
      </p:sp>
      <p:sp>
        <p:nvSpPr>
          <p:cNvPr id="38915" name="Rectangle 2">
            <a:extLst>
              <a:ext uri="{FF2B5EF4-FFF2-40B4-BE49-F238E27FC236}">
                <a16:creationId xmlns:a16="http://schemas.microsoft.com/office/drawing/2014/main" id="{CC80D9CD-2368-4133-B49F-50A05B73AF71}"/>
              </a:ext>
            </a:extLst>
          </p:cNvPr>
          <p:cNvSpPr>
            <a:spLocks noGrp="1" noChangeArrowheads="1"/>
          </p:cNvSpPr>
          <p:nvPr>
            <p:ph type="title"/>
          </p:nvPr>
        </p:nvSpPr>
        <p:spPr>
          <a:xfrm>
            <a:off x="685800" y="228599"/>
            <a:ext cx="7772400" cy="1036529"/>
          </a:xfrm>
        </p:spPr>
        <p:txBody>
          <a:bodyPr/>
          <a:lstStyle/>
          <a:p>
            <a:r>
              <a:rPr lang="en-US" altLang="en-US" dirty="0">
                <a:solidFill>
                  <a:srgbClr val="7030A0"/>
                </a:solidFill>
              </a:rPr>
              <a:t>Note</a:t>
            </a:r>
          </a:p>
        </p:txBody>
      </p:sp>
      <p:sp>
        <p:nvSpPr>
          <p:cNvPr id="38916" name="Text Box 3">
            <a:extLst>
              <a:ext uri="{FF2B5EF4-FFF2-40B4-BE49-F238E27FC236}">
                <a16:creationId xmlns:a16="http://schemas.microsoft.com/office/drawing/2014/main" id="{71ED9C39-0B40-43D2-AF2F-7C37137C5F10}"/>
              </a:ext>
            </a:extLst>
          </p:cNvPr>
          <p:cNvSpPr txBox="1">
            <a:spLocks noChangeArrowheads="1"/>
          </p:cNvSpPr>
          <p:nvPr/>
        </p:nvSpPr>
        <p:spPr bwMode="auto">
          <a:xfrm>
            <a:off x="304800" y="990600"/>
            <a:ext cx="8610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If the </a:t>
            </a:r>
            <a:r>
              <a:rPr lang="en-US" altLang="en-US" sz="2800" u="sng">
                <a:cs typeface="Courier New" panose="02070309020205020404" pitchFamily="49" charset="0"/>
              </a:rPr>
              <a:t>loop-continuation-condition</a:t>
            </a:r>
            <a:r>
              <a:rPr lang="en-US" altLang="en-US" sz="2800">
                <a:cs typeface="Courier New" panose="02070309020205020404" pitchFamily="49" charset="0"/>
              </a:rPr>
              <a:t> in a </a:t>
            </a:r>
            <a:r>
              <a:rPr lang="en-US" altLang="en-US" sz="2800" u="sng">
                <a:cs typeface="Courier New" panose="02070309020205020404" pitchFamily="49" charset="0"/>
              </a:rPr>
              <a:t>for</a:t>
            </a:r>
            <a:r>
              <a:rPr lang="en-US" altLang="en-US" sz="2800">
                <a:cs typeface="Courier New" panose="02070309020205020404" pitchFamily="49" charset="0"/>
              </a:rPr>
              <a:t> loop is omitted, it is implicitly true. Thus the statement given below in (a), which is an infinite loop, is correct. Nevertheless, it is better to use the equivalent loop in (b) to avoid confusion:</a:t>
            </a:r>
            <a:endParaRPr lang="en-US" altLang="en-US" sz="2800">
              <a:cs typeface="Times New Roman" panose="02020603050405020304" pitchFamily="18" charset="0"/>
            </a:endParaRPr>
          </a:p>
        </p:txBody>
      </p:sp>
      <p:sp>
        <p:nvSpPr>
          <p:cNvPr id="38917" name="Rectangle 5">
            <a:extLst>
              <a:ext uri="{FF2B5EF4-FFF2-40B4-BE49-F238E27FC236}">
                <a16:creationId xmlns:a16="http://schemas.microsoft.com/office/drawing/2014/main" id="{1685EECB-499D-4692-B0B2-FD536048A761}"/>
              </a:ext>
            </a:extLst>
          </p:cNvPr>
          <p:cNvSpPr>
            <a:spLocks noChangeArrowheads="1"/>
          </p:cNvSpPr>
          <p:nvPr/>
        </p:nvSpPr>
        <p:spPr bwMode="auto">
          <a:xfrm>
            <a:off x="302418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 name="Object 4">
            <a:extLst>
              <a:ext uri="{FF2B5EF4-FFF2-40B4-BE49-F238E27FC236}">
                <a16:creationId xmlns:a16="http://schemas.microsoft.com/office/drawing/2014/main" id="{9C3514E2-885F-4182-9C0A-5904BEEE0EAD}"/>
              </a:ext>
            </a:extLst>
          </p:cNvPr>
          <p:cNvGraphicFramePr>
            <a:graphicFrameLocks noChangeAspect="1"/>
          </p:cNvGraphicFramePr>
          <p:nvPr/>
        </p:nvGraphicFramePr>
        <p:xfrm>
          <a:off x="304800" y="3733800"/>
          <a:ext cx="8458200" cy="1612900"/>
        </p:xfrm>
        <a:graphic>
          <a:graphicData uri="http://schemas.openxmlformats.org/presentationml/2006/ole">
            <mc:AlternateContent xmlns:mc="http://schemas.openxmlformats.org/markup-compatibility/2006">
              <mc:Choice xmlns:v="urn:schemas-microsoft-com:vml" Requires="v">
                <p:oleObj spid="_x0000_s32793" name="Picture" r:id="rId3" imgW="3203448" imgH="612648" progId="Word.Picture.8">
                  <p:embed/>
                </p:oleObj>
              </mc:Choice>
              <mc:Fallback>
                <p:oleObj name="Picture" r:id="rId3" imgW="3203448" imgH="612648" progId="Word.Picture.8">
                  <p:embed/>
                  <p:pic>
                    <p:nvPicPr>
                      <p:cNvPr id="38918" name="Object 4">
                        <a:extLst>
                          <a:ext uri="{FF2B5EF4-FFF2-40B4-BE49-F238E27FC236}">
                            <a16:creationId xmlns:a16="http://schemas.microsoft.com/office/drawing/2014/main" id="{054DEA1B-4CA6-443D-964A-9BAA869EC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733800"/>
                        <a:ext cx="8458200" cy="161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E3FEA804-71D4-4EF3-9087-C9762C73162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0B9F17-9346-4F12-BA01-F85BE51188C4}" type="slidenum">
              <a:rPr lang="en-US" altLang="en-US" sz="1400"/>
              <a:pPr>
                <a:spcBef>
                  <a:spcPct val="0"/>
                </a:spcBef>
                <a:buClrTx/>
                <a:buSzTx/>
                <a:buFontTx/>
                <a:buNone/>
              </a:pPr>
              <a:t>32</a:t>
            </a:fld>
            <a:endParaRPr lang="en-US" altLang="en-US" sz="1400"/>
          </a:p>
        </p:txBody>
      </p:sp>
      <p:sp>
        <p:nvSpPr>
          <p:cNvPr id="39939" name="Rectangle 2">
            <a:extLst>
              <a:ext uri="{FF2B5EF4-FFF2-40B4-BE49-F238E27FC236}">
                <a16:creationId xmlns:a16="http://schemas.microsoft.com/office/drawing/2014/main" id="{DCF3692C-BCCE-4D43-BA94-9BCE3020E972}"/>
              </a:ext>
            </a:extLst>
          </p:cNvPr>
          <p:cNvSpPr>
            <a:spLocks noGrp="1" noChangeArrowheads="1"/>
          </p:cNvSpPr>
          <p:nvPr>
            <p:ph type="title"/>
          </p:nvPr>
        </p:nvSpPr>
        <p:spPr>
          <a:xfrm>
            <a:off x="693738" y="317500"/>
            <a:ext cx="7772400" cy="685800"/>
          </a:xfrm>
        </p:spPr>
        <p:txBody>
          <a:bodyPr/>
          <a:lstStyle/>
          <a:p>
            <a:r>
              <a:rPr lang="en-US" altLang="en-US" dirty="0">
                <a:solidFill>
                  <a:srgbClr val="7030A0"/>
                </a:solidFill>
              </a:rPr>
              <a:t>Caution</a:t>
            </a:r>
          </a:p>
        </p:txBody>
      </p:sp>
      <p:sp>
        <p:nvSpPr>
          <p:cNvPr id="39940" name="Rectangle 3">
            <a:extLst>
              <a:ext uri="{FF2B5EF4-FFF2-40B4-BE49-F238E27FC236}">
                <a16:creationId xmlns:a16="http://schemas.microsoft.com/office/drawing/2014/main" id="{572B69CA-7C8D-40E6-A305-29964EBD3597}"/>
              </a:ext>
            </a:extLst>
          </p:cNvPr>
          <p:cNvSpPr>
            <a:spLocks noGrp="1" noChangeArrowheads="1"/>
          </p:cNvSpPr>
          <p:nvPr>
            <p:ph type="body" idx="1"/>
          </p:nvPr>
        </p:nvSpPr>
        <p:spPr>
          <a:xfrm>
            <a:off x="304800" y="1316038"/>
            <a:ext cx="8645525" cy="1055687"/>
          </a:xfrm>
        </p:spPr>
        <p:txBody>
          <a:bodyPr/>
          <a:lstStyle/>
          <a:p>
            <a:pPr marL="0" indent="0">
              <a:buFont typeface="Monotype Sorts" pitchFamily="2" charset="2"/>
              <a:buNone/>
            </a:pPr>
            <a:r>
              <a:rPr lang="en-US" altLang="en-US" sz="3000">
                <a:cs typeface="Times New Roman" panose="02020603050405020304" pitchFamily="18" charset="0"/>
              </a:rPr>
              <a:t>Adding a semicolon at the end of the </a:t>
            </a:r>
            <a:r>
              <a:rPr lang="en-US" altLang="en-US" sz="3000" u="sng">
                <a:cs typeface="Times New Roman" panose="02020603050405020304" pitchFamily="18" charset="0"/>
              </a:rPr>
              <a:t>for</a:t>
            </a:r>
            <a:r>
              <a:rPr lang="en-US" altLang="en-US" sz="3000">
                <a:cs typeface="Times New Roman" panose="02020603050405020304" pitchFamily="18" charset="0"/>
              </a:rPr>
              <a:t> clause before the loop body is a common mistake, as shown below:</a:t>
            </a:r>
          </a:p>
        </p:txBody>
      </p:sp>
      <p:sp>
        <p:nvSpPr>
          <p:cNvPr id="39941" name="Text Box 4">
            <a:extLst>
              <a:ext uri="{FF2B5EF4-FFF2-40B4-BE49-F238E27FC236}">
                <a16:creationId xmlns:a16="http://schemas.microsoft.com/office/drawing/2014/main" id="{A87A4610-4860-4B03-9B5D-8C7BD864C89A}"/>
              </a:ext>
            </a:extLst>
          </p:cNvPr>
          <p:cNvSpPr txBox="1">
            <a:spLocks noChangeArrowheads="1"/>
          </p:cNvSpPr>
          <p:nvPr/>
        </p:nvSpPr>
        <p:spPr bwMode="auto">
          <a:xfrm>
            <a:off x="6415088" y="2430463"/>
            <a:ext cx="129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39943" name="Line 5">
            <a:extLst>
              <a:ext uri="{FF2B5EF4-FFF2-40B4-BE49-F238E27FC236}">
                <a16:creationId xmlns:a16="http://schemas.microsoft.com/office/drawing/2014/main" id="{59F83299-70A6-4024-87B1-40ED3239D8EA}"/>
              </a:ext>
            </a:extLst>
          </p:cNvPr>
          <p:cNvSpPr>
            <a:spLocks noChangeShapeType="1"/>
          </p:cNvSpPr>
          <p:nvPr/>
        </p:nvSpPr>
        <p:spPr bwMode="auto">
          <a:xfrm flipH="1">
            <a:off x="5532438" y="3198813"/>
            <a:ext cx="882650" cy="458787"/>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6">
            <a:extLst>
              <a:ext uri="{FF2B5EF4-FFF2-40B4-BE49-F238E27FC236}">
                <a16:creationId xmlns:a16="http://schemas.microsoft.com/office/drawing/2014/main" id="{49C82A1A-3C14-4F30-9E12-6E2C0A4C3DCC}"/>
              </a:ext>
            </a:extLst>
          </p:cNvPr>
          <p:cNvSpPr>
            <a:spLocks noChangeArrowheads="1"/>
          </p:cNvSpPr>
          <p:nvPr/>
        </p:nvSpPr>
        <p:spPr bwMode="auto">
          <a:xfrm>
            <a:off x="501650" y="3544888"/>
            <a:ext cx="7181850" cy="19192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600" b="0" i="0" u="none" strike="noStrike" kern="0" cap="none" spc="0" normalizeH="0" baseline="0" noProof="0" dirty="0">
                <a:ln>
                  <a:noFill/>
                </a:ln>
                <a:solidFill>
                  <a:srgbClr val="000000"/>
                </a:solidFill>
                <a:effectLst/>
                <a:uLnTx/>
                <a:uFillTx/>
                <a:latin typeface="Courier New" panose="02070309020205020404" pitchFamily="49" charset="0"/>
              </a:rPr>
              <a:t>for (int </a:t>
            </a:r>
            <a:r>
              <a:rPr kumimoji="0" lang="en-US" altLang="en-US" sz="2600" b="0" i="0" u="none" strike="noStrike" kern="0" cap="none" spc="0" normalizeH="0" baseline="0" noProof="0" dirty="0" err="1">
                <a:ln>
                  <a:noFill/>
                </a:ln>
                <a:solidFill>
                  <a:srgbClr val="000000"/>
                </a:solidFill>
                <a:effectLst/>
                <a:uLnTx/>
                <a:uFillTx/>
                <a:latin typeface="Courier New" panose="02070309020205020404" pitchFamily="49" charset="0"/>
              </a:rPr>
              <a:t>i</a:t>
            </a:r>
            <a:r>
              <a:rPr kumimoji="0" lang="en-US" altLang="en-US" sz="2600" b="0" i="0" u="none" strike="noStrike" kern="0" cap="none" spc="0" normalizeH="0" baseline="0" noProof="0" dirty="0">
                <a:ln>
                  <a:noFill/>
                </a:ln>
                <a:solidFill>
                  <a:srgbClr val="000000"/>
                </a:solidFill>
                <a:effectLst/>
                <a:uLnTx/>
                <a:uFillTx/>
                <a:latin typeface="Courier New" panose="02070309020205020404" pitchFamily="49" charset="0"/>
              </a:rPr>
              <a:t>=0; </a:t>
            </a:r>
            <a:r>
              <a:rPr kumimoji="0" lang="en-US" altLang="en-US" sz="2600" b="0" i="0" u="none" strike="noStrike" kern="0" cap="none" spc="0" normalizeH="0" baseline="0" noProof="0" dirty="0" err="1">
                <a:ln>
                  <a:noFill/>
                </a:ln>
                <a:solidFill>
                  <a:srgbClr val="000000"/>
                </a:solidFill>
                <a:effectLst/>
                <a:uLnTx/>
                <a:uFillTx/>
                <a:latin typeface="Courier New" panose="02070309020205020404" pitchFamily="49" charset="0"/>
              </a:rPr>
              <a:t>i</a:t>
            </a:r>
            <a:r>
              <a:rPr kumimoji="0" lang="en-US" altLang="en-US" sz="2600" b="0" i="0" u="none" strike="noStrike" kern="0" cap="none" spc="0" normalizeH="0" baseline="0" noProof="0" dirty="0">
                <a:ln>
                  <a:noFill/>
                </a:ln>
                <a:solidFill>
                  <a:srgbClr val="000000"/>
                </a:solidFill>
                <a:effectLst/>
                <a:uLnTx/>
                <a:uFillTx/>
                <a:latin typeface="Courier New" panose="02070309020205020404" pitchFamily="49" charset="0"/>
              </a:rPr>
              <a:t>&lt;10; </a:t>
            </a:r>
            <a:r>
              <a:rPr kumimoji="0" lang="en-US" altLang="en-US" sz="2600" b="0" i="0" u="none" strike="noStrike" kern="0" cap="none" spc="0" normalizeH="0" baseline="0" noProof="0" dirty="0" err="1">
                <a:ln>
                  <a:noFill/>
                </a:ln>
                <a:solidFill>
                  <a:srgbClr val="000000"/>
                </a:solidFill>
                <a:effectLst/>
                <a:uLnTx/>
                <a:uFillTx/>
                <a:latin typeface="Courier New" panose="02070309020205020404" pitchFamily="49" charset="0"/>
              </a:rPr>
              <a:t>i</a:t>
            </a:r>
            <a:r>
              <a:rPr kumimoji="0" lang="en-US" altLang="en-US" sz="2600" b="0" i="0" u="none" strike="noStrike" kern="0" cap="none" spc="0" normalizeH="0" baseline="0" noProof="0" dirty="0">
                <a:ln>
                  <a:noFill/>
                </a:ln>
                <a:solidFill>
                  <a:srgbClr val="000000"/>
                </a:solidFill>
                <a:effectLst/>
                <a:uLnTx/>
                <a:uFillTx/>
                <a:latin typeface="Courier New" panose="02070309020205020404" pitchFamily="49" charset="0"/>
              </a:rPr>
              <a:t>++);</a:t>
            </a:r>
          </a:p>
          <a:p>
            <a:pPr marL="0" marR="0" lvl="0" indent="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600" b="0" i="0" u="none" strike="noStrike" kern="0" cap="none" spc="0" normalizeH="0" baseline="0" noProof="0" dirty="0">
                <a:ln>
                  <a:noFill/>
                </a:ln>
                <a:solidFill>
                  <a:srgbClr val="000000"/>
                </a:solidFill>
                <a:effectLst/>
                <a:uLnTx/>
                <a:uFillTx/>
                <a:latin typeface="Courier New" panose="02070309020205020404" pitchFamily="49" charset="0"/>
              </a:rPr>
              <a:t>{</a:t>
            </a:r>
          </a:p>
          <a:p>
            <a:pPr marL="0" marR="0" lvl="0" indent="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600" b="0" i="0" u="none" strike="noStrike" kern="0" cap="none" spc="0" normalizeH="0" baseline="0" noProof="0" dirty="0">
                <a:ln>
                  <a:noFill/>
                </a:ln>
                <a:solidFill>
                  <a:srgbClr val="000000"/>
                </a:solidFill>
                <a:effectLst/>
                <a:uLnTx/>
                <a:uFillTx/>
                <a:latin typeface="Courier New" panose="02070309020205020404" pitchFamily="49" charset="0"/>
              </a:rPr>
              <a:t>  </a:t>
            </a:r>
            <a:r>
              <a:rPr kumimoji="0" lang="en-US" altLang="en-US" sz="2600" b="0" i="0" u="none" strike="noStrike" kern="0" cap="none" spc="0" normalizeH="0" baseline="0" noProof="0" dirty="0" err="1">
                <a:ln>
                  <a:noFill/>
                </a:ln>
                <a:solidFill>
                  <a:srgbClr val="000000"/>
                </a:solidFill>
                <a:effectLst/>
                <a:uLnTx/>
                <a:uFillTx/>
                <a:latin typeface="Courier New" panose="02070309020205020404" pitchFamily="49" charset="0"/>
              </a:rPr>
              <a:t>System.out.println</a:t>
            </a:r>
            <a:r>
              <a:rPr kumimoji="0" lang="en-US" altLang="en-US" sz="2600" b="0" i="0" u="none" strike="noStrike" kern="0" cap="none" spc="0" normalizeH="0" baseline="0" noProof="0" dirty="0">
                <a:ln>
                  <a:noFill/>
                </a:ln>
                <a:solidFill>
                  <a:srgbClr val="000000"/>
                </a:solidFill>
                <a:effectLst/>
                <a:uLnTx/>
                <a:uFillTx/>
                <a:latin typeface="Courier New" panose="02070309020205020404" pitchFamily="49" charset="0"/>
              </a:rPr>
              <a:t>("</a:t>
            </a:r>
            <a:r>
              <a:rPr kumimoji="0" lang="en-US" altLang="en-US" sz="2600" b="0" i="0" u="none" strike="noStrike" kern="0" cap="none" spc="0" normalizeH="0" baseline="0" noProof="0" dirty="0" err="1">
                <a:ln>
                  <a:noFill/>
                </a:ln>
                <a:solidFill>
                  <a:srgbClr val="000000"/>
                </a:solidFill>
                <a:effectLst/>
                <a:uLnTx/>
                <a:uFillTx/>
                <a:latin typeface="Courier New" panose="02070309020205020404" pitchFamily="49" charset="0"/>
              </a:rPr>
              <a:t>i</a:t>
            </a:r>
            <a:r>
              <a:rPr kumimoji="0" lang="en-US" altLang="en-US" sz="2600" b="0" i="0" u="none" strike="noStrike" kern="0" cap="none" spc="0" normalizeH="0" baseline="0" noProof="0" dirty="0">
                <a:ln>
                  <a:noFill/>
                </a:ln>
                <a:solidFill>
                  <a:srgbClr val="000000"/>
                </a:solidFill>
                <a:effectLst/>
                <a:uLnTx/>
                <a:uFillTx/>
                <a:latin typeface="Courier New" panose="02070309020205020404" pitchFamily="49" charset="0"/>
              </a:rPr>
              <a:t> is " + </a:t>
            </a:r>
            <a:r>
              <a:rPr kumimoji="0" lang="en-US" altLang="en-US" sz="2600" b="0" i="0" u="none" strike="noStrike" kern="0" cap="none" spc="0" normalizeH="0" baseline="0" noProof="0" dirty="0" err="1">
                <a:ln>
                  <a:noFill/>
                </a:ln>
                <a:solidFill>
                  <a:srgbClr val="000000"/>
                </a:solidFill>
                <a:effectLst/>
                <a:uLnTx/>
                <a:uFillTx/>
                <a:latin typeface="Courier New" panose="02070309020205020404" pitchFamily="49" charset="0"/>
              </a:rPr>
              <a:t>i</a:t>
            </a:r>
            <a:r>
              <a:rPr kumimoji="0" lang="en-US" altLang="en-US" sz="2600" b="0" i="0" u="none" strike="noStrike" kern="0" cap="none" spc="0" normalizeH="0" baseline="0" noProof="0" dirty="0">
                <a:ln>
                  <a:noFill/>
                </a:ln>
                <a:solidFill>
                  <a:srgbClr val="000000"/>
                </a:solidFill>
                <a:effectLst/>
                <a:uLnTx/>
                <a:uFillTx/>
                <a:latin typeface="Courier New" panose="02070309020205020404" pitchFamily="49" charset="0"/>
              </a:rPr>
              <a:t>);</a:t>
            </a:r>
          </a:p>
          <a:p>
            <a:pPr marL="0" marR="0" lvl="0" indent="0" defTabSz="914400" eaLnBrk="0" fontAlgn="base" latinLnBrk="0" hangingPunct="0">
              <a:lnSpc>
                <a:spcPct val="100000"/>
              </a:lnSpc>
              <a:spcBef>
                <a:spcPct val="20000"/>
              </a:spcBef>
              <a:spcAft>
                <a:spcPct val="0"/>
              </a:spcAft>
              <a:buClr>
                <a:srgbClr val="FFFF99"/>
              </a:buClr>
              <a:buSzPct val="75000"/>
              <a:buFont typeface="Monotype Sorts" pitchFamily="2" charset="2"/>
              <a:buNone/>
              <a:tabLst/>
              <a:defRPr/>
            </a:pPr>
            <a:r>
              <a:rPr kumimoji="0" lang="en-US" altLang="en-US" sz="2600" b="0" i="0" u="none" strike="noStrike" kern="0" cap="none" spc="0" normalizeH="0" baseline="0" noProof="0" dirty="0">
                <a:ln>
                  <a:noFill/>
                </a:ln>
                <a:solidFill>
                  <a:srgbClr val="000000"/>
                </a:solidFill>
                <a:effectLst/>
                <a:uLnTx/>
                <a:uFillTx/>
                <a:latin typeface="Courier New" panose="02070309020205020404"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AAD91941-4C7A-459F-BBF6-56FC84D3795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96C4BD-DC82-4F7C-9ED1-AB27B4C186EF}" type="slidenum">
              <a:rPr lang="en-US" altLang="en-US" sz="1400"/>
              <a:pPr>
                <a:spcBef>
                  <a:spcPct val="0"/>
                </a:spcBef>
                <a:buClrTx/>
                <a:buSzTx/>
                <a:buFontTx/>
                <a:buNone/>
              </a:pPr>
              <a:t>33</a:t>
            </a:fld>
            <a:endParaRPr lang="en-US" altLang="en-US" sz="1400"/>
          </a:p>
        </p:txBody>
      </p:sp>
      <p:sp>
        <p:nvSpPr>
          <p:cNvPr id="40963" name="Rectangle 2">
            <a:extLst>
              <a:ext uri="{FF2B5EF4-FFF2-40B4-BE49-F238E27FC236}">
                <a16:creationId xmlns:a16="http://schemas.microsoft.com/office/drawing/2014/main" id="{6E7517CD-12A9-49E4-A01A-5E1A78654FD9}"/>
              </a:ext>
            </a:extLst>
          </p:cNvPr>
          <p:cNvSpPr>
            <a:spLocks noGrp="1" noChangeArrowheads="1"/>
          </p:cNvSpPr>
          <p:nvPr>
            <p:ph type="title"/>
          </p:nvPr>
        </p:nvSpPr>
        <p:spPr>
          <a:xfrm>
            <a:off x="685800" y="76199"/>
            <a:ext cx="7772400" cy="1154893"/>
          </a:xfrm>
        </p:spPr>
        <p:txBody>
          <a:bodyPr/>
          <a:lstStyle/>
          <a:p>
            <a:r>
              <a:rPr lang="en-US" altLang="en-US" dirty="0">
                <a:solidFill>
                  <a:srgbClr val="7030A0"/>
                </a:solidFill>
              </a:rPr>
              <a:t>Caution, cont.</a:t>
            </a:r>
          </a:p>
        </p:txBody>
      </p:sp>
      <p:sp>
        <p:nvSpPr>
          <p:cNvPr id="40964" name="Rectangle 3">
            <a:extLst>
              <a:ext uri="{FF2B5EF4-FFF2-40B4-BE49-F238E27FC236}">
                <a16:creationId xmlns:a16="http://schemas.microsoft.com/office/drawing/2014/main" id="{15C2D6B0-564B-4D94-A00D-2EFD01D52BC8}"/>
              </a:ext>
            </a:extLst>
          </p:cNvPr>
          <p:cNvSpPr>
            <a:spLocks noGrp="1" noChangeArrowheads="1"/>
          </p:cNvSpPr>
          <p:nvPr>
            <p:ph type="body" idx="1"/>
          </p:nvPr>
        </p:nvSpPr>
        <p:spPr>
          <a:xfrm>
            <a:off x="152400" y="990600"/>
            <a:ext cx="8839200" cy="5867400"/>
          </a:xfrm>
        </p:spPr>
        <p:txBody>
          <a:bodyPr/>
          <a:lstStyle/>
          <a:p>
            <a:pPr marL="0" indent="0">
              <a:lnSpc>
                <a:spcPct val="90000"/>
              </a:lnSpc>
              <a:buFont typeface="Monotype Sorts" pitchFamily="2" charset="2"/>
              <a:buNone/>
            </a:pPr>
            <a:r>
              <a:rPr lang="en-US" altLang="en-US" sz="3000" dirty="0">
                <a:cs typeface="Times New Roman" panose="02020603050405020304" pitchFamily="18" charset="0"/>
              </a:rPr>
              <a:t>Similarly, the following loop is also wrong:</a:t>
            </a:r>
          </a:p>
          <a:p>
            <a:pPr marL="0" indent="0">
              <a:lnSpc>
                <a:spcPct val="90000"/>
              </a:lnSpc>
              <a:spcBef>
                <a:spcPct val="0"/>
              </a:spcBef>
              <a:buFont typeface="Monotype Sorts" pitchFamily="2" charset="2"/>
              <a:buNone/>
            </a:pPr>
            <a:r>
              <a:rPr lang="en-US" altLang="en-US" sz="2600" dirty="0"/>
              <a:t>int </a:t>
            </a:r>
            <a:r>
              <a:rPr lang="en-US" altLang="en-US" sz="2600" dirty="0" err="1"/>
              <a:t>i</a:t>
            </a:r>
            <a:r>
              <a:rPr lang="en-US" altLang="en-US" sz="2600" dirty="0"/>
              <a:t>=0; </a:t>
            </a:r>
          </a:p>
          <a:p>
            <a:pPr marL="0" indent="0">
              <a:lnSpc>
                <a:spcPct val="90000"/>
              </a:lnSpc>
              <a:spcBef>
                <a:spcPct val="0"/>
              </a:spcBef>
              <a:buFont typeface="Monotype Sorts" pitchFamily="2" charset="2"/>
              <a:buNone/>
            </a:pPr>
            <a:r>
              <a:rPr lang="en-US" altLang="en-US" sz="2600" dirty="0"/>
              <a:t>while (</a:t>
            </a:r>
            <a:r>
              <a:rPr lang="en-US" altLang="en-US" sz="2600" dirty="0" err="1"/>
              <a:t>i</a:t>
            </a:r>
            <a:r>
              <a:rPr lang="en-US" altLang="en-US" sz="2600" dirty="0"/>
              <a:t> &lt; 10);</a:t>
            </a:r>
          </a:p>
          <a:p>
            <a:pPr marL="0" indent="0">
              <a:lnSpc>
                <a:spcPct val="90000"/>
              </a:lnSpc>
              <a:spcBef>
                <a:spcPct val="0"/>
              </a:spcBef>
              <a:buFont typeface="Monotype Sorts" pitchFamily="2" charset="2"/>
              <a:buNone/>
            </a:pPr>
            <a:r>
              <a:rPr lang="en-US" altLang="en-US" sz="2600" dirty="0"/>
              <a:t>{</a:t>
            </a:r>
          </a:p>
          <a:p>
            <a:pPr marL="0" indent="0">
              <a:lnSpc>
                <a:spcPct val="90000"/>
              </a:lnSpc>
              <a:spcBef>
                <a:spcPct val="0"/>
              </a:spcBef>
              <a:buFont typeface="Monotype Sorts" pitchFamily="2" charset="2"/>
              <a:buNone/>
            </a:pPr>
            <a:r>
              <a:rPr lang="en-US" altLang="en-US" sz="2600" dirty="0"/>
              <a:t>  </a:t>
            </a:r>
            <a:r>
              <a:rPr lang="en-US" altLang="en-US" sz="2600" dirty="0" err="1"/>
              <a:t>System.out.println</a:t>
            </a:r>
            <a:r>
              <a:rPr lang="en-US" altLang="en-US" sz="2600" dirty="0"/>
              <a:t>("</a:t>
            </a:r>
            <a:r>
              <a:rPr lang="en-US" altLang="en-US" sz="2600" dirty="0" err="1"/>
              <a:t>i</a:t>
            </a:r>
            <a:r>
              <a:rPr lang="en-US" altLang="en-US" sz="2600" dirty="0"/>
              <a:t> is " + </a:t>
            </a:r>
            <a:r>
              <a:rPr lang="en-US" altLang="en-US" sz="2600" dirty="0" err="1"/>
              <a:t>i</a:t>
            </a:r>
            <a:r>
              <a:rPr lang="en-US" altLang="en-US" sz="2600" dirty="0"/>
              <a:t>);</a:t>
            </a:r>
          </a:p>
          <a:p>
            <a:pPr marL="0" indent="0">
              <a:lnSpc>
                <a:spcPct val="90000"/>
              </a:lnSpc>
              <a:spcBef>
                <a:spcPct val="0"/>
              </a:spcBef>
              <a:buFont typeface="Monotype Sorts" pitchFamily="2" charset="2"/>
              <a:buNone/>
            </a:pPr>
            <a:r>
              <a:rPr lang="en-US" altLang="en-US" sz="2600" dirty="0"/>
              <a:t>  </a:t>
            </a:r>
            <a:r>
              <a:rPr lang="en-US" altLang="en-US" sz="2600" dirty="0" err="1"/>
              <a:t>i</a:t>
            </a:r>
            <a:r>
              <a:rPr lang="en-US" altLang="en-US" sz="2600" dirty="0"/>
              <a:t>++;</a:t>
            </a:r>
          </a:p>
          <a:p>
            <a:pPr marL="0" indent="0">
              <a:lnSpc>
                <a:spcPct val="90000"/>
              </a:lnSpc>
              <a:spcBef>
                <a:spcPct val="0"/>
              </a:spcBef>
              <a:buFont typeface="Monotype Sorts" pitchFamily="2" charset="2"/>
              <a:buNone/>
            </a:pPr>
            <a:r>
              <a:rPr lang="en-US" altLang="en-US" sz="2600" dirty="0"/>
              <a:t>}</a:t>
            </a:r>
            <a:endParaRPr lang="en-US" altLang="en-US" sz="3000" dirty="0">
              <a:cs typeface="Times New Roman" panose="02020603050405020304" pitchFamily="18" charset="0"/>
            </a:endParaRPr>
          </a:p>
          <a:p>
            <a:pPr marL="0" indent="0">
              <a:lnSpc>
                <a:spcPct val="90000"/>
              </a:lnSpc>
              <a:buFont typeface="Monotype Sorts" pitchFamily="2" charset="2"/>
              <a:buNone/>
            </a:pPr>
            <a:r>
              <a:rPr lang="en-US" altLang="en-US" sz="3000" dirty="0">
                <a:cs typeface="Times New Roman" panose="02020603050405020304" pitchFamily="18" charset="0"/>
              </a:rPr>
              <a:t>In the case of the </a:t>
            </a:r>
            <a:r>
              <a:rPr lang="en-US" altLang="en-US" sz="3000" u="sng" dirty="0">
                <a:cs typeface="Times New Roman" panose="02020603050405020304" pitchFamily="18" charset="0"/>
              </a:rPr>
              <a:t>do</a:t>
            </a:r>
            <a:r>
              <a:rPr lang="en-US" altLang="en-US" sz="3000" dirty="0">
                <a:cs typeface="Times New Roman" panose="02020603050405020304" pitchFamily="18" charset="0"/>
              </a:rPr>
              <a:t> loop, the following semicolon is needed to end the loop.</a:t>
            </a:r>
          </a:p>
          <a:p>
            <a:pPr marL="0" indent="0">
              <a:lnSpc>
                <a:spcPct val="90000"/>
              </a:lnSpc>
              <a:spcBef>
                <a:spcPct val="0"/>
              </a:spcBef>
              <a:buFont typeface="Monotype Sorts" pitchFamily="2" charset="2"/>
              <a:buNone/>
            </a:pPr>
            <a:r>
              <a:rPr lang="en-US" altLang="en-US" sz="2600" dirty="0"/>
              <a:t>int </a:t>
            </a:r>
            <a:r>
              <a:rPr lang="en-US" altLang="en-US" sz="2600" dirty="0" err="1"/>
              <a:t>i</a:t>
            </a:r>
            <a:r>
              <a:rPr lang="en-US" altLang="en-US" sz="2600" dirty="0"/>
              <a:t>=0; </a:t>
            </a:r>
          </a:p>
          <a:p>
            <a:pPr marL="0" indent="0">
              <a:lnSpc>
                <a:spcPct val="90000"/>
              </a:lnSpc>
              <a:spcBef>
                <a:spcPct val="0"/>
              </a:spcBef>
              <a:buFont typeface="Monotype Sorts" pitchFamily="2" charset="2"/>
              <a:buNone/>
            </a:pPr>
            <a:r>
              <a:rPr lang="en-US" altLang="en-US" sz="2600" dirty="0"/>
              <a:t>do {</a:t>
            </a:r>
          </a:p>
          <a:p>
            <a:pPr marL="0" indent="0">
              <a:lnSpc>
                <a:spcPct val="90000"/>
              </a:lnSpc>
              <a:spcBef>
                <a:spcPct val="0"/>
              </a:spcBef>
              <a:buFont typeface="Monotype Sorts" pitchFamily="2" charset="2"/>
              <a:buNone/>
            </a:pPr>
            <a:r>
              <a:rPr lang="en-US" altLang="en-US" sz="2600" dirty="0"/>
              <a:t>  </a:t>
            </a:r>
            <a:r>
              <a:rPr lang="en-US" altLang="en-US" sz="2600" dirty="0" err="1"/>
              <a:t>System.out.println</a:t>
            </a:r>
            <a:r>
              <a:rPr lang="en-US" altLang="en-US" sz="2600" dirty="0"/>
              <a:t>("</a:t>
            </a:r>
            <a:r>
              <a:rPr lang="en-US" altLang="en-US" sz="2600" dirty="0" err="1"/>
              <a:t>i</a:t>
            </a:r>
            <a:r>
              <a:rPr lang="en-US" altLang="en-US" sz="2600" dirty="0"/>
              <a:t> is " + </a:t>
            </a:r>
            <a:r>
              <a:rPr lang="en-US" altLang="en-US" sz="2600" dirty="0" err="1"/>
              <a:t>i</a:t>
            </a:r>
            <a:r>
              <a:rPr lang="en-US" altLang="en-US" sz="2600" dirty="0"/>
              <a:t>);</a:t>
            </a:r>
          </a:p>
          <a:p>
            <a:pPr marL="0" indent="0">
              <a:lnSpc>
                <a:spcPct val="90000"/>
              </a:lnSpc>
              <a:spcBef>
                <a:spcPct val="0"/>
              </a:spcBef>
              <a:buFont typeface="Monotype Sorts" pitchFamily="2" charset="2"/>
              <a:buNone/>
            </a:pPr>
            <a:r>
              <a:rPr lang="en-US" altLang="en-US" sz="2600" dirty="0"/>
              <a:t>  </a:t>
            </a:r>
            <a:r>
              <a:rPr lang="en-US" altLang="en-US" sz="2600" dirty="0" err="1"/>
              <a:t>i</a:t>
            </a:r>
            <a:r>
              <a:rPr lang="en-US" altLang="en-US" sz="2600" dirty="0"/>
              <a:t>++;</a:t>
            </a:r>
          </a:p>
          <a:p>
            <a:pPr marL="0" indent="0">
              <a:lnSpc>
                <a:spcPct val="90000"/>
              </a:lnSpc>
              <a:spcBef>
                <a:spcPct val="0"/>
              </a:spcBef>
              <a:buFont typeface="Monotype Sorts" pitchFamily="2" charset="2"/>
              <a:buNone/>
            </a:pPr>
            <a:r>
              <a:rPr lang="en-US" altLang="en-US" sz="2600" dirty="0"/>
              <a:t>} while (</a:t>
            </a:r>
            <a:r>
              <a:rPr lang="en-US" altLang="en-US" sz="2600" dirty="0" err="1"/>
              <a:t>i</a:t>
            </a:r>
            <a:r>
              <a:rPr lang="en-US" altLang="en-US" sz="2600" dirty="0"/>
              <a:t>&lt;10);</a:t>
            </a:r>
          </a:p>
        </p:txBody>
      </p:sp>
      <p:sp>
        <p:nvSpPr>
          <p:cNvPr id="40965" name="Text Box 4">
            <a:extLst>
              <a:ext uri="{FF2B5EF4-FFF2-40B4-BE49-F238E27FC236}">
                <a16:creationId xmlns:a16="http://schemas.microsoft.com/office/drawing/2014/main" id="{71E836B4-D005-4DFC-A0C8-846C5FE68E8D}"/>
              </a:ext>
            </a:extLst>
          </p:cNvPr>
          <p:cNvSpPr txBox="1">
            <a:spLocks noChangeArrowheads="1"/>
          </p:cNvSpPr>
          <p:nvPr/>
        </p:nvSpPr>
        <p:spPr bwMode="auto">
          <a:xfrm>
            <a:off x="2971800" y="1524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40966" name="Line 5">
            <a:extLst>
              <a:ext uri="{FF2B5EF4-FFF2-40B4-BE49-F238E27FC236}">
                <a16:creationId xmlns:a16="http://schemas.microsoft.com/office/drawing/2014/main" id="{55F712D8-894C-4068-895B-EBE32354E667}"/>
              </a:ext>
            </a:extLst>
          </p:cNvPr>
          <p:cNvSpPr>
            <a:spLocks noChangeShapeType="1"/>
          </p:cNvSpPr>
          <p:nvPr/>
        </p:nvSpPr>
        <p:spPr bwMode="auto">
          <a:xfrm flipH="1">
            <a:off x="2286000" y="1676400"/>
            <a:ext cx="7620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Text Box 6">
            <a:extLst>
              <a:ext uri="{FF2B5EF4-FFF2-40B4-BE49-F238E27FC236}">
                <a16:creationId xmlns:a16="http://schemas.microsoft.com/office/drawing/2014/main" id="{1CA1C847-569C-4D6F-875E-6B3C95FA4188}"/>
              </a:ext>
            </a:extLst>
          </p:cNvPr>
          <p:cNvSpPr txBox="1">
            <a:spLocks noChangeArrowheads="1"/>
          </p:cNvSpPr>
          <p:nvPr/>
        </p:nvSpPr>
        <p:spPr bwMode="auto">
          <a:xfrm>
            <a:off x="3200400" y="5638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Correct</a:t>
            </a:r>
          </a:p>
        </p:txBody>
      </p:sp>
      <p:sp>
        <p:nvSpPr>
          <p:cNvPr id="40968" name="Line 7">
            <a:extLst>
              <a:ext uri="{FF2B5EF4-FFF2-40B4-BE49-F238E27FC236}">
                <a16:creationId xmlns:a16="http://schemas.microsoft.com/office/drawing/2014/main" id="{9105088E-C53D-4222-B25B-4DF0EEDC56FC}"/>
              </a:ext>
            </a:extLst>
          </p:cNvPr>
          <p:cNvSpPr>
            <a:spLocks noChangeShapeType="1"/>
          </p:cNvSpPr>
          <p:nvPr/>
        </p:nvSpPr>
        <p:spPr bwMode="auto">
          <a:xfrm flipH="1">
            <a:off x="2286000" y="5867400"/>
            <a:ext cx="9144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2E9D844D-049D-45F0-82E5-A19D104BAF1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6609795-7CF4-4A15-97E5-FF63ABB9945D}" type="slidenum">
              <a:rPr lang="en-US" altLang="en-US" sz="1400"/>
              <a:pPr>
                <a:spcBef>
                  <a:spcPct val="0"/>
                </a:spcBef>
                <a:buClrTx/>
                <a:buSzTx/>
                <a:buFontTx/>
                <a:buNone/>
              </a:pPr>
              <a:t>34</a:t>
            </a:fld>
            <a:endParaRPr lang="en-US" altLang="en-US" sz="1400"/>
          </a:p>
        </p:txBody>
      </p:sp>
      <p:sp>
        <p:nvSpPr>
          <p:cNvPr id="41987" name="Rectangle 2">
            <a:extLst>
              <a:ext uri="{FF2B5EF4-FFF2-40B4-BE49-F238E27FC236}">
                <a16:creationId xmlns:a16="http://schemas.microsoft.com/office/drawing/2014/main" id="{ECC79127-3583-4328-B4E4-480E817ACBBC}"/>
              </a:ext>
            </a:extLst>
          </p:cNvPr>
          <p:cNvSpPr>
            <a:spLocks noGrp="1" noChangeArrowheads="1"/>
          </p:cNvSpPr>
          <p:nvPr>
            <p:ph type="title"/>
          </p:nvPr>
        </p:nvSpPr>
        <p:spPr>
          <a:xfrm>
            <a:off x="685800" y="152400"/>
            <a:ext cx="7772400" cy="1022350"/>
          </a:xfrm>
        </p:spPr>
        <p:txBody>
          <a:bodyPr/>
          <a:lstStyle/>
          <a:p>
            <a:r>
              <a:rPr lang="en-US" altLang="en-US" dirty="0">
                <a:solidFill>
                  <a:srgbClr val="7030A0"/>
                </a:solidFill>
              </a:rPr>
              <a:t>Which Loop to Use?</a:t>
            </a:r>
          </a:p>
        </p:txBody>
      </p:sp>
      <p:sp>
        <p:nvSpPr>
          <p:cNvPr id="41988" name="Text Box 3">
            <a:extLst>
              <a:ext uri="{FF2B5EF4-FFF2-40B4-BE49-F238E27FC236}">
                <a16:creationId xmlns:a16="http://schemas.microsoft.com/office/drawing/2014/main" id="{E30050A5-1784-47E5-9E2B-6D58B2F366B1}"/>
              </a:ext>
            </a:extLst>
          </p:cNvPr>
          <p:cNvSpPr txBox="1">
            <a:spLocks noChangeArrowheads="1"/>
          </p:cNvSpPr>
          <p:nvPr/>
        </p:nvSpPr>
        <p:spPr bwMode="auto">
          <a:xfrm>
            <a:off x="304800" y="914400"/>
            <a:ext cx="8610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The three forms of loop statements, </a:t>
            </a:r>
            <a:r>
              <a:rPr lang="en-US" altLang="en-US" sz="2400" u="sng">
                <a:cs typeface="Times New Roman" panose="02020603050405020304" pitchFamily="18" charset="0"/>
              </a:rPr>
              <a:t>while</a:t>
            </a:r>
            <a:r>
              <a:rPr lang="en-US" altLang="en-US" sz="2400">
                <a:cs typeface="Times New Roman" panose="02020603050405020304" pitchFamily="18" charset="0"/>
              </a:rPr>
              <a:t>, </a:t>
            </a:r>
            <a:r>
              <a:rPr lang="en-US" altLang="en-US" sz="2400" u="sng">
                <a:cs typeface="Times New Roman" panose="02020603050405020304" pitchFamily="18" charset="0"/>
              </a:rPr>
              <a:t>do-while</a:t>
            </a:r>
            <a:r>
              <a:rPr lang="en-US" altLang="en-US" sz="2400">
                <a:cs typeface="Times New Roman" panose="02020603050405020304" pitchFamily="18" charset="0"/>
              </a:rPr>
              <a:t>, and </a:t>
            </a:r>
            <a:r>
              <a:rPr lang="en-US" altLang="en-US" sz="2400" u="sng">
                <a:cs typeface="Times New Roman" panose="02020603050405020304" pitchFamily="18" charset="0"/>
              </a:rPr>
              <a:t>for</a:t>
            </a:r>
            <a:r>
              <a:rPr lang="en-US" altLang="en-US" sz="2400">
                <a:cs typeface="Times New Roman" panose="02020603050405020304" pitchFamily="18" charset="0"/>
              </a:rPr>
              <a:t>, are expressively equivalent; that is, you can write a loop in any of these three forms.</a:t>
            </a:r>
            <a:r>
              <a:rPr lang="en-US" altLang="en-US" sz="2400"/>
              <a:t> </a:t>
            </a:r>
            <a:r>
              <a:rPr lang="en-US" altLang="en-US" sz="2400">
                <a:cs typeface="Courier New" panose="02070309020205020404" pitchFamily="49" charset="0"/>
              </a:rPr>
              <a:t>For example, a </a:t>
            </a:r>
            <a:r>
              <a:rPr lang="en-US" altLang="en-US" sz="2400" u="sng">
                <a:cs typeface="Courier New" panose="02070309020205020404" pitchFamily="49" charset="0"/>
              </a:rPr>
              <a:t>while</a:t>
            </a:r>
            <a:r>
              <a:rPr lang="en-US" altLang="en-US" sz="2400">
                <a:cs typeface="Courier New" panose="02070309020205020404" pitchFamily="49" charset="0"/>
              </a:rPr>
              <a:t> loop in (a) in the following figure can always be converted into the following </a:t>
            </a:r>
            <a:r>
              <a:rPr lang="en-US" altLang="en-US" sz="2400" u="sng">
                <a:cs typeface="Courier New" panose="02070309020205020404" pitchFamily="49" charset="0"/>
              </a:rPr>
              <a:t>for</a:t>
            </a:r>
            <a:r>
              <a:rPr lang="en-US" altLang="en-US" sz="2400">
                <a:cs typeface="Courier New" panose="02070309020205020404" pitchFamily="49" charset="0"/>
              </a:rPr>
              <a:t> loop in (b):</a:t>
            </a:r>
            <a:endParaRPr lang="en-US" altLang="en-US" sz="2400"/>
          </a:p>
        </p:txBody>
      </p:sp>
      <p:sp>
        <p:nvSpPr>
          <p:cNvPr id="41989" name="Rectangle 10">
            <a:extLst>
              <a:ext uri="{FF2B5EF4-FFF2-40B4-BE49-F238E27FC236}">
                <a16:creationId xmlns:a16="http://schemas.microsoft.com/office/drawing/2014/main" id="{5A4C638F-D36D-4045-8139-2F8C557FD442}"/>
              </a:ext>
            </a:extLst>
          </p:cNvPr>
          <p:cNvSpPr>
            <a:spLocks noChangeArrowheads="1"/>
          </p:cNvSpPr>
          <p:nvPr/>
        </p:nvSpPr>
        <p:spPr bwMode="auto">
          <a:xfrm>
            <a:off x="197643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0" name="Text Box 11">
            <a:extLst>
              <a:ext uri="{FF2B5EF4-FFF2-40B4-BE49-F238E27FC236}">
                <a16:creationId xmlns:a16="http://schemas.microsoft.com/office/drawing/2014/main" id="{B95E211E-3323-44E0-A0BF-B3745D3E96AA}"/>
              </a:ext>
            </a:extLst>
          </p:cNvPr>
          <p:cNvSpPr txBox="1">
            <a:spLocks noChangeArrowheads="1"/>
          </p:cNvSpPr>
          <p:nvPr/>
        </p:nvSpPr>
        <p:spPr bwMode="auto">
          <a:xfrm>
            <a:off x="304800" y="3962400"/>
            <a:ext cx="861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Times New Roman" panose="02020603050405020304" pitchFamily="18" charset="0"/>
              </a:rPr>
              <a:t>A for loop in (a) in the following figure can generally be converted into the following while loop in (b) except in certain special cases (see Review Question 3.19 for one of them):</a:t>
            </a:r>
          </a:p>
        </p:txBody>
      </p:sp>
      <p:sp>
        <p:nvSpPr>
          <p:cNvPr id="41991" name="Rectangle 13">
            <a:extLst>
              <a:ext uri="{FF2B5EF4-FFF2-40B4-BE49-F238E27FC236}">
                <a16:creationId xmlns:a16="http://schemas.microsoft.com/office/drawing/2014/main" id="{68656581-3EC1-4561-B64B-AED326D6E1BB}"/>
              </a:ext>
            </a:extLst>
          </p:cNvPr>
          <p:cNvSpPr>
            <a:spLocks noChangeArrowheads="1"/>
          </p:cNvSpPr>
          <p:nvPr/>
        </p:nvSpPr>
        <p:spPr bwMode="auto">
          <a:xfrm>
            <a:off x="20240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3" name="Rectangle 15">
            <a:extLst>
              <a:ext uri="{FF2B5EF4-FFF2-40B4-BE49-F238E27FC236}">
                <a16:creationId xmlns:a16="http://schemas.microsoft.com/office/drawing/2014/main" id="{A7CD5D13-4F0B-42E5-9384-9C71E1D7325F}"/>
              </a:ext>
            </a:extLst>
          </p:cNvPr>
          <p:cNvSpPr>
            <a:spLocks noChangeArrowheads="1"/>
          </p:cNvSpPr>
          <p:nvPr/>
        </p:nvSpPr>
        <p:spPr bwMode="auto">
          <a:xfrm>
            <a:off x="197643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 name="Object 14">
            <a:extLst>
              <a:ext uri="{FF2B5EF4-FFF2-40B4-BE49-F238E27FC236}">
                <a16:creationId xmlns:a16="http://schemas.microsoft.com/office/drawing/2014/main" id="{4FA020B9-2057-4B68-955E-9F46BD4A6FAC}"/>
              </a:ext>
            </a:extLst>
          </p:cNvPr>
          <p:cNvGraphicFramePr>
            <a:graphicFrameLocks noChangeAspect="1"/>
          </p:cNvGraphicFramePr>
          <p:nvPr>
            <p:extLst>
              <p:ext uri="{D42A27DB-BD31-4B8C-83A1-F6EECF244321}">
                <p14:modId xmlns:p14="http://schemas.microsoft.com/office/powerpoint/2010/main" val="2831187526"/>
              </p:ext>
            </p:extLst>
          </p:nvPr>
        </p:nvGraphicFramePr>
        <p:xfrm>
          <a:off x="77244" y="2590800"/>
          <a:ext cx="8991600" cy="1022350"/>
        </p:xfrm>
        <a:graphic>
          <a:graphicData uri="http://schemas.openxmlformats.org/presentationml/2006/ole">
            <mc:AlternateContent xmlns:mc="http://schemas.openxmlformats.org/markup-compatibility/2006">
              <mc:Choice xmlns:v="urn:schemas-microsoft-com:vml" Requires="v">
                <p:oleObj spid="_x0000_s33840" name="Picture" r:id="rId3" imgW="5375148" imgH="612648" progId="Word.Picture.8">
                  <p:embed/>
                </p:oleObj>
              </mc:Choice>
              <mc:Fallback>
                <p:oleObj name="Picture" r:id="rId3" imgW="5375148" imgH="612648" progId="Word.Picture.8">
                  <p:embed/>
                  <p:pic>
                    <p:nvPicPr>
                      <p:cNvPr id="41994" name="Object 14">
                        <a:extLst>
                          <a:ext uri="{FF2B5EF4-FFF2-40B4-BE49-F238E27FC236}">
                            <a16:creationId xmlns:a16="http://schemas.microsoft.com/office/drawing/2014/main" id="{161F2573-2852-40C0-B362-2DCE6C7BA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44" y="2590800"/>
                        <a:ext cx="8991600" cy="1022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2">
            <a:extLst>
              <a:ext uri="{FF2B5EF4-FFF2-40B4-BE49-F238E27FC236}">
                <a16:creationId xmlns:a16="http://schemas.microsoft.com/office/drawing/2014/main" id="{787F41E1-03FD-4F0B-9F94-DA843617B8F9}"/>
              </a:ext>
            </a:extLst>
          </p:cNvPr>
          <p:cNvGraphicFramePr>
            <a:graphicFrameLocks noChangeAspect="1"/>
          </p:cNvGraphicFramePr>
          <p:nvPr>
            <p:extLst>
              <p:ext uri="{D42A27DB-BD31-4B8C-83A1-F6EECF244321}">
                <p14:modId xmlns:p14="http://schemas.microsoft.com/office/powerpoint/2010/main" val="872305467"/>
              </p:ext>
            </p:extLst>
          </p:nvPr>
        </p:nvGraphicFramePr>
        <p:xfrm>
          <a:off x="230188" y="5029200"/>
          <a:ext cx="8759825" cy="1441450"/>
        </p:xfrm>
        <a:graphic>
          <a:graphicData uri="http://schemas.openxmlformats.org/presentationml/2006/ole">
            <mc:AlternateContent xmlns:mc="http://schemas.openxmlformats.org/markup-compatibility/2006">
              <mc:Choice xmlns:v="urn:schemas-microsoft-com:vml" Requires="v">
                <p:oleObj spid="_x0000_s33841" name="Picture" r:id="rId5" imgW="5277612" imgH="870204" progId="Word.Picture.8">
                  <p:embed/>
                </p:oleObj>
              </mc:Choice>
              <mc:Fallback>
                <p:oleObj name="Picture" r:id="rId5" imgW="5277612" imgH="870204" progId="Word.Picture.8">
                  <p:embed/>
                  <p:pic>
                    <p:nvPicPr>
                      <p:cNvPr id="41992" name="Object 12">
                        <a:extLst>
                          <a:ext uri="{FF2B5EF4-FFF2-40B4-BE49-F238E27FC236}">
                            <a16:creationId xmlns:a16="http://schemas.microsoft.com/office/drawing/2014/main" id="{CF37F304-F2DA-4D62-8359-834B009206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188" y="5029200"/>
                        <a:ext cx="8759825" cy="1441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7BBF2F0D-C919-4D7E-9415-EF601AA69CA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3C9BC2-4D39-46B4-8D36-71DCA53443BF}" type="slidenum">
              <a:rPr lang="en-US" altLang="en-US" sz="1400"/>
              <a:pPr>
                <a:spcBef>
                  <a:spcPct val="0"/>
                </a:spcBef>
                <a:buClrTx/>
                <a:buSzTx/>
                <a:buFontTx/>
                <a:buNone/>
              </a:pPr>
              <a:t>35</a:t>
            </a:fld>
            <a:endParaRPr lang="en-US" altLang="en-US" sz="1400"/>
          </a:p>
        </p:txBody>
      </p:sp>
      <p:sp>
        <p:nvSpPr>
          <p:cNvPr id="43011" name="Rectangle 2">
            <a:extLst>
              <a:ext uri="{FF2B5EF4-FFF2-40B4-BE49-F238E27FC236}">
                <a16:creationId xmlns:a16="http://schemas.microsoft.com/office/drawing/2014/main" id="{01E481CB-7FDA-4AEF-895E-630D27B763EC}"/>
              </a:ext>
            </a:extLst>
          </p:cNvPr>
          <p:cNvSpPr>
            <a:spLocks noGrp="1" noChangeArrowheads="1"/>
          </p:cNvSpPr>
          <p:nvPr>
            <p:ph type="title"/>
          </p:nvPr>
        </p:nvSpPr>
        <p:spPr>
          <a:xfrm>
            <a:off x="685800" y="-1"/>
            <a:ext cx="7772400" cy="1365337"/>
          </a:xfrm>
        </p:spPr>
        <p:txBody>
          <a:bodyPr/>
          <a:lstStyle/>
          <a:p>
            <a:r>
              <a:rPr lang="en-US" altLang="en-US" dirty="0">
                <a:solidFill>
                  <a:srgbClr val="7030A0"/>
                </a:solidFill>
              </a:rPr>
              <a:t>Recommendations</a:t>
            </a:r>
          </a:p>
        </p:txBody>
      </p:sp>
      <p:sp>
        <p:nvSpPr>
          <p:cNvPr id="43012" name="Text Box 3">
            <a:extLst>
              <a:ext uri="{FF2B5EF4-FFF2-40B4-BE49-F238E27FC236}">
                <a16:creationId xmlns:a16="http://schemas.microsoft.com/office/drawing/2014/main" id="{6A70D928-A19B-4AF0-89F7-111762B9A314}"/>
              </a:ext>
            </a:extLst>
          </p:cNvPr>
          <p:cNvSpPr txBox="1">
            <a:spLocks noChangeArrowheads="1"/>
          </p:cNvSpPr>
          <p:nvPr/>
        </p:nvSpPr>
        <p:spPr bwMode="auto">
          <a:xfrm>
            <a:off x="304800" y="1143000"/>
            <a:ext cx="84582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dirty="0">
                <a:cs typeface="Times New Roman" panose="02020603050405020304" pitchFamily="18" charset="0"/>
              </a:rPr>
              <a:t>Use the one that is most intuitive and comfortable for you. In general, a for loop may be used if the number of repetitions is known, as, for example, when you need to print a message 100 times. A while loop may be used if the number of repetitions is not known, as in the case of reading the numbers until the input is 0. A do-while loop can be used to replace a while loop if the loop body has to be executed before testing the continuation condition.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A8462847-53E6-446A-9924-06F9BC1337E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0A0B00-60B5-4E4A-9D12-ACC3DE4EB4B3}" type="slidenum">
              <a:rPr lang="en-US" altLang="en-US" sz="1400"/>
              <a:pPr>
                <a:spcBef>
                  <a:spcPct val="0"/>
                </a:spcBef>
                <a:buClrTx/>
                <a:buSzTx/>
                <a:buFontTx/>
                <a:buNone/>
              </a:pPr>
              <a:t>36</a:t>
            </a:fld>
            <a:endParaRPr lang="en-US" altLang="en-US" sz="1400"/>
          </a:p>
        </p:txBody>
      </p:sp>
      <p:sp>
        <p:nvSpPr>
          <p:cNvPr id="44035" name="Rectangle 2">
            <a:extLst>
              <a:ext uri="{FF2B5EF4-FFF2-40B4-BE49-F238E27FC236}">
                <a16:creationId xmlns:a16="http://schemas.microsoft.com/office/drawing/2014/main" id="{6A6118AE-767E-4C2F-B6B7-ED80AC241D1D}"/>
              </a:ext>
            </a:extLst>
          </p:cNvPr>
          <p:cNvSpPr>
            <a:spLocks noGrp="1" noChangeArrowheads="1"/>
          </p:cNvSpPr>
          <p:nvPr>
            <p:ph type="title"/>
          </p:nvPr>
        </p:nvSpPr>
        <p:spPr>
          <a:xfrm>
            <a:off x="228600" y="228599"/>
            <a:ext cx="8534400" cy="1211893"/>
          </a:xfrm>
        </p:spPr>
        <p:txBody>
          <a:bodyPr/>
          <a:lstStyle/>
          <a:p>
            <a:r>
              <a:rPr lang="en-US" altLang="en-US" dirty="0">
                <a:solidFill>
                  <a:srgbClr val="7030A0"/>
                </a:solidFill>
              </a:rPr>
              <a:t>Nested Loops </a:t>
            </a:r>
          </a:p>
        </p:txBody>
      </p:sp>
      <p:sp>
        <p:nvSpPr>
          <p:cNvPr id="44036" name="Rectangle 3">
            <a:extLst>
              <a:ext uri="{FF2B5EF4-FFF2-40B4-BE49-F238E27FC236}">
                <a16:creationId xmlns:a16="http://schemas.microsoft.com/office/drawing/2014/main" id="{2AAA5002-D217-47B4-8D6A-7FCB74CCB5C1}"/>
              </a:ext>
            </a:extLst>
          </p:cNvPr>
          <p:cNvSpPr>
            <a:spLocks noGrp="1" noChangeArrowheads="1"/>
          </p:cNvSpPr>
          <p:nvPr>
            <p:ph type="body" idx="1"/>
          </p:nvPr>
        </p:nvSpPr>
        <p:spPr>
          <a:xfrm>
            <a:off x="228600" y="1600200"/>
            <a:ext cx="8686800" cy="1444625"/>
          </a:xfrm>
        </p:spPr>
        <p:txBody>
          <a:bodyPr/>
          <a:lstStyle/>
          <a:p>
            <a:pPr marL="0" indent="0">
              <a:buFont typeface="Monotype Sorts" pitchFamily="2" charset="2"/>
              <a:buNone/>
            </a:pPr>
            <a:r>
              <a:rPr lang="en-US" altLang="en-US" sz="3400">
                <a:cs typeface="Courier New" panose="02070309020205020404" pitchFamily="49" charset="0"/>
              </a:rPr>
              <a:t>Problem: Write a program that uses nested for loops to print a multiplication table.</a:t>
            </a:r>
          </a:p>
        </p:txBody>
      </p:sp>
      <p:sp>
        <p:nvSpPr>
          <p:cNvPr id="5" name="AutoShape 6">
            <a:hlinkClick r:id="" action="ppaction://noaction" highlightClick="1"/>
            <a:extLst>
              <a:ext uri="{FF2B5EF4-FFF2-40B4-BE49-F238E27FC236}">
                <a16:creationId xmlns:a16="http://schemas.microsoft.com/office/drawing/2014/main" id="{8140BDA5-AF57-4464-9E17-D9A2B81F12F7}"/>
              </a:ext>
            </a:extLst>
          </p:cNvPr>
          <p:cNvSpPr>
            <a:spLocks noChangeArrowheads="1"/>
          </p:cNvSpPr>
          <p:nvPr/>
        </p:nvSpPr>
        <p:spPr bwMode="auto">
          <a:xfrm>
            <a:off x="1452154" y="3069635"/>
            <a:ext cx="327660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defRPr/>
            </a:pPr>
            <a:r>
              <a:rPr lang="en-US" dirty="0" err="1">
                <a:solidFill>
                  <a:schemeClr val="accent1"/>
                </a:solidFill>
                <a:latin typeface="Book Antiqua" pitchFamily="18" charset="0"/>
                <a:hlinkClick r:id="rId2" action="ppaction://program"/>
              </a:rPr>
              <a:t>MultiplicationTable</a:t>
            </a:r>
            <a:endParaRPr lang="en-US" dirty="0">
              <a:solidFill>
                <a:schemeClr val="accent1"/>
              </a:solidFill>
            </a:endParaRPr>
          </a:p>
        </p:txBody>
      </p:sp>
      <p:sp>
        <p:nvSpPr>
          <p:cNvPr id="6" name="AutoShape 10">
            <a:hlinkClick r:id="rId3" highlightClick="1"/>
            <a:extLst>
              <a:ext uri="{FF2B5EF4-FFF2-40B4-BE49-F238E27FC236}">
                <a16:creationId xmlns:a16="http://schemas.microsoft.com/office/drawing/2014/main" id="{074EA3ED-7AD8-45F1-BD70-83222A2F0A57}"/>
              </a:ext>
            </a:extLst>
          </p:cNvPr>
          <p:cNvSpPr>
            <a:spLocks noChangeArrowheads="1"/>
          </p:cNvSpPr>
          <p:nvPr/>
        </p:nvSpPr>
        <p:spPr bwMode="auto">
          <a:xfrm>
            <a:off x="875892" y="3042648"/>
            <a:ext cx="468312" cy="576262"/>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14E6ED66-5143-4832-816B-8AC13128E95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2E7441-7ACB-4498-8D21-6D65250C19EB}" type="slidenum">
              <a:rPr lang="en-US" altLang="en-US" sz="1400"/>
              <a:pPr>
                <a:spcBef>
                  <a:spcPct val="0"/>
                </a:spcBef>
                <a:buClrTx/>
                <a:buSzTx/>
                <a:buFontTx/>
                <a:buNone/>
              </a:pPr>
              <a:t>37</a:t>
            </a:fld>
            <a:endParaRPr lang="en-US" altLang="en-US" sz="1400"/>
          </a:p>
        </p:txBody>
      </p:sp>
      <p:sp>
        <p:nvSpPr>
          <p:cNvPr id="45059" name="Rectangle 2">
            <a:extLst>
              <a:ext uri="{FF2B5EF4-FFF2-40B4-BE49-F238E27FC236}">
                <a16:creationId xmlns:a16="http://schemas.microsoft.com/office/drawing/2014/main" id="{0BADF56B-3F04-422B-BB7D-8E2EBF36D745}"/>
              </a:ext>
            </a:extLst>
          </p:cNvPr>
          <p:cNvSpPr>
            <a:spLocks noGrp="1" noChangeArrowheads="1"/>
          </p:cNvSpPr>
          <p:nvPr>
            <p:ph type="title"/>
          </p:nvPr>
        </p:nvSpPr>
        <p:spPr>
          <a:xfrm>
            <a:off x="685800" y="228599"/>
            <a:ext cx="7772400" cy="1049055"/>
          </a:xfrm>
        </p:spPr>
        <p:txBody>
          <a:bodyPr/>
          <a:lstStyle/>
          <a:p>
            <a:r>
              <a:rPr lang="en-US" altLang="en-US" dirty="0">
                <a:solidFill>
                  <a:srgbClr val="7030A0"/>
                </a:solidFill>
              </a:rPr>
              <a:t>Minimizing Numerical Errors </a:t>
            </a:r>
          </a:p>
        </p:txBody>
      </p:sp>
      <p:sp>
        <p:nvSpPr>
          <p:cNvPr id="45060" name="Rectangle 3">
            <a:extLst>
              <a:ext uri="{FF2B5EF4-FFF2-40B4-BE49-F238E27FC236}">
                <a16:creationId xmlns:a16="http://schemas.microsoft.com/office/drawing/2014/main" id="{F11F5F0A-C442-41C3-9302-11540530116B}"/>
              </a:ext>
            </a:extLst>
          </p:cNvPr>
          <p:cNvSpPr>
            <a:spLocks noGrp="1" noChangeArrowheads="1"/>
          </p:cNvSpPr>
          <p:nvPr>
            <p:ph type="body" idx="1"/>
          </p:nvPr>
        </p:nvSpPr>
        <p:spPr>
          <a:xfrm>
            <a:off x="193675" y="1461631"/>
            <a:ext cx="8756650" cy="4456113"/>
          </a:xfrm>
        </p:spPr>
        <p:txBody>
          <a:bodyPr/>
          <a:lstStyle/>
          <a:p>
            <a:pPr marL="0" indent="0">
              <a:lnSpc>
                <a:spcPct val="80000"/>
              </a:lnSpc>
              <a:buFont typeface="Monotype Sorts" pitchFamily="2" charset="2"/>
              <a:buNone/>
            </a:pPr>
            <a:r>
              <a:rPr lang="en-US" altLang="en-US" dirty="0"/>
              <a:t>Numeric errors involving floating-point numbers are inevitable. This section discusses how to minimize such errors through an example. </a:t>
            </a:r>
          </a:p>
          <a:p>
            <a:pPr marL="0" indent="0">
              <a:lnSpc>
                <a:spcPct val="80000"/>
              </a:lnSpc>
              <a:buFont typeface="Monotype Sorts" pitchFamily="2" charset="2"/>
              <a:buNone/>
            </a:pPr>
            <a:endParaRPr lang="en-US" altLang="en-US" dirty="0"/>
          </a:p>
          <a:p>
            <a:pPr marL="0" indent="0">
              <a:lnSpc>
                <a:spcPct val="80000"/>
              </a:lnSpc>
              <a:buFont typeface="Monotype Sorts" pitchFamily="2" charset="2"/>
              <a:buNone/>
            </a:pPr>
            <a:r>
              <a:rPr lang="en-US" altLang="en-US" dirty="0"/>
              <a:t>Here is an example that sums a series that starts with </a:t>
            </a:r>
            <a:r>
              <a:rPr lang="en-US" altLang="en-US" u="sng" dirty="0"/>
              <a:t>0.01</a:t>
            </a:r>
            <a:r>
              <a:rPr lang="en-US" altLang="en-US" dirty="0"/>
              <a:t> and ends with </a:t>
            </a:r>
            <a:r>
              <a:rPr lang="en-US" altLang="en-US" u="sng" dirty="0"/>
              <a:t>1.0</a:t>
            </a:r>
            <a:r>
              <a:rPr lang="en-US" altLang="en-US" dirty="0"/>
              <a:t>. The numbers in the series will increment by </a:t>
            </a:r>
            <a:r>
              <a:rPr lang="en-US" altLang="en-US" u="sng" dirty="0"/>
              <a:t>0.01</a:t>
            </a:r>
            <a:r>
              <a:rPr lang="en-US" altLang="en-US" dirty="0"/>
              <a:t>, as follows: </a:t>
            </a:r>
            <a:r>
              <a:rPr lang="en-US" altLang="en-US" u="sng" dirty="0"/>
              <a:t>0.01 + 0.02 + 0.03</a:t>
            </a:r>
            <a:r>
              <a:rPr lang="en-US" altLang="en-US" dirty="0"/>
              <a:t> and so on.</a:t>
            </a:r>
            <a:r>
              <a:rPr lang="en-US" altLang="en-US" sz="2400" dirty="0"/>
              <a:t> </a:t>
            </a:r>
          </a:p>
        </p:txBody>
      </p:sp>
      <p:sp>
        <p:nvSpPr>
          <p:cNvPr id="5" name="AutoShape 5">
            <a:hlinkClick r:id="" action="ppaction://noaction" highlightClick="1"/>
            <a:extLst>
              <a:ext uri="{FF2B5EF4-FFF2-40B4-BE49-F238E27FC236}">
                <a16:creationId xmlns:a16="http://schemas.microsoft.com/office/drawing/2014/main" id="{C4055C5E-99DC-4A29-9EB9-BB38224B0352}"/>
              </a:ext>
            </a:extLst>
          </p:cNvPr>
          <p:cNvSpPr>
            <a:spLocks noChangeArrowheads="1"/>
          </p:cNvSpPr>
          <p:nvPr/>
        </p:nvSpPr>
        <p:spPr bwMode="auto">
          <a:xfrm>
            <a:off x="1511346" y="5237661"/>
            <a:ext cx="327660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defRPr/>
            </a:pPr>
            <a:r>
              <a:rPr lang="en-US" dirty="0" err="1">
                <a:solidFill>
                  <a:schemeClr val="accent1"/>
                </a:solidFill>
                <a:latin typeface="Book Antiqua" pitchFamily="18" charset="0"/>
                <a:hlinkClick r:id="rId2" action="ppaction://program"/>
              </a:rPr>
              <a:t>TestSum</a:t>
            </a:r>
            <a:endParaRPr lang="en-US" dirty="0">
              <a:solidFill>
                <a:schemeClr val="accent1"/>
              </a:solidFill>
            </a:endParaRPr>
          </a:p>
        </p:txBody>
      </p:sp>
      <p:sp>
        <p:nvSpPr>
          <p:cNvPr id="6" name="AutoShape 7">
            <a:hlinkClick r:id="rId3" highlightClick="1"/>
            <a:extLst>
              <a:ext uri="{FF2B5EF4-FFF2-40B4-BE49-F238E27FC236}">
                <a16:creationId xmlns:a16="http://schemas.microsoft.com/office/drawing/2014/main" id="{F8594EB5-1715-4B2E-A827-D8B2BC3CDF49}"/>
              </a:ext>
            </a:extLst>
          </p:cNvPr>
          <p:cNvSpPr>
            <a:spLocks noChangeArrowheads="1"/>
          </p:cNvSpPr>
          <p:nvPr/>
        </p:nvSpPr>
        <p:spPr bwMode="auto">
          <a:xfrm>
            <a:off x="906508" y="5197974"/>
            <a:ext cx="468313" cy="576262"/>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E60F9366-138F-435E-988D-3F04FB974F7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1669632-A5DF-4E5A-B45D-7FE264CBC5E8}" type="slidenum">
              <a:rPr lang="en-US" altLang="en-US" sz="1400"/>
              <a:pPr>
                <a:spcBef>
                  <a:spcPct val="0"/>
                </a:spcBef>
                <a:buClrTx/>
                <a:buSzTx/>
                <a:buFontTx/>
                <a:buNone/>
              </a:pPr>
              <a:t>38</a:t>
            </a:fld>
            <a:endParaRPr lang="en-US" altLang="en-US" sz="1400"/>
          </a:p>
        </p:txBody>
      </p:sp>
      <p:sp>
        <p:nvSpPr>
          <p:cNvPr id="46083" name="Rectangle 2">
            <a:extLst>
              <a:ext uri="{FF2B5EF4-FFF2-40B4-BE49-F238E27FC236}">
                <a16:creationId xmlns:a16="http://schemas.microsoft.com/office/drawing/2014/main" id="{75532127-B7F7-43FA-B569-FBBD5F4A3BA0}"/>
              </a:ext>
            </a:extLst>
          </p:cNvPr>
          <p:cNvSpPr>
            <a:spLocks noGrp="1" noChangeArrowheads="1"/>
          </p:cNvSpPr>
          <p:nvPr>
            <p:ph type="title"/>
          </p:nvPr>
        </p:nvSpPr>
        <p:spPr>
          <a:xfrm>
            <a:off x="228600" y="-1"/>
            <a:ext cx="8763000" cy="2047223"/>
          </a:xfrm>
        </p:spPr>
        <p:txBody>
          <a:bodyPr/>
          <a:lstStyle/>
          <a:p>
            <a:r>
              <a:rPr lang="en-US" altLang="en-US" sz="4000" dirty="0">
                <a:solidFill>
                  <a:srgbClr val="7030A0"/>
                </a:solidFill>
              </a:rPr>
              <a:t>Problem:</a:t>
            </a:r>
            <a:br>
              <a:rPr lang="en-US" altLang="en-US" sz="4000" dirty="0">
                <a:solidFill>
                  <a:srgbClr val="7030A0"/>
                </a:solidFill>
              </a:rPr>
            </a:br>
            <a:r>
              <a:rPr lang="en-US" altLang="en-US" sz="4000" dirty="0">
                <a:solidFill>
                  <a:srgbClr val="7030A0"/>
                </a:solidFill>
                <a:cs typeface="Courier New" panose="02070309020205020404" pitchFamily="49" charset="0"/>
              </a:rPr>
              <a:t>Finding the Greatest Common Divisor</a:t>
            </a:r>
            <a:r>
              <a:rPr lang="en-US" altLang="en-US" dirty="0">
                <a:solidFill>
                  <a:srgbClr val="7030A0"/>
                </a:solidFill>
              </a:rPr>
              <a:t> </a:t>
            </a:r>
          </a:p>
        </p:txBody>
      </p:sp>
      <p:sp>
        <p:nvSpPr>
          <p:cNvPr id="46084" name="Text Box 3">
            <a:extLst>
              <a:ext uri="{FF2B5EF4-FFF2-40B4-BE49-F238E27FC236}">
                <a16:creationId xmlns:a16="http://schemas.microsoft.com/office/drawing/2014/main" id="{3D110266-235E-49FF-BC05-E0AA2D862BB2}"/>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6085" name="Text Box 4">
            <a:extLst>
              <a:ext uri="{FF2B5EF4-FFF2-40B4-BE49-F238E27FC236}">
                <a16:creationId xmlns:a16="http://schemas.microsoft.com/office/drawing/2014/main" id="{FEC1F2FA-7B4D-45F6-B63B-30106A6AE1FE}"/>
              </a:ext>
            </a:extLst>
          </p:cNvPr>
          <p:cNvSpPr txBox="1">
            <a:spLocks noChangeArrowheads="1"/>
          </p:cNvSpPr>
          <p:nvPr/>
        </p:nvSpPr>
        <p:spPr bwMode="auto">
          <a:xfrm>
            <a:off x="228600" y="1773237"/>
            <a:ext cx="89154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cs typeface="Times New Roman" panose="02020603050405020304" pitchFamily="18" charset="0"/>
              </a:rPr>
              <a:t>Problem: </a:t>
            </a:r>
            <a:r>
              <a:rPr lang="en-US" altLang="en-US" sz="2400" dirty="0">
                <a:cs typeface="Courier New" panose="02070309020205020404" pitchFamily="49" charset="0"/>
              </a:rPr>
              <a:t>Write a program that prompts the user to enter two positive integers and finds their greatest common divisor.</a:t>
            </a:r>
            <a:r>
              <a:rPr lang="en-US" altLang="en-US" sz="2400" dirty="0">
                <a:cs typeface="Times New Roman" panose="02020603050405020304" pitchFamily="18" charset="0"/>
              </a:rPr>
              <a:t> </a:t>
            </a:r>
          </a:p>
          <a:p>
            <a:pPr>
              <a:spcBef>
                <a:spcPct val="50000"/>
              </a:spcBef>
              <a:buClrTx/>
              <a:buSzTx/>
              <a:buFontTx/>
              <a:buNone/>
            </a:pPr>
            <a:r>
              <a:rPr lang="en-US" altLang="en-US" sz="2400" dirty="0">
                <a:cs typeface="Times New Roman" panose="02020603050405020304" pitchFamily="18" charset="0"/>
              </a:rPr>
              <a:t>Solution:  </a:t>
            </a:r>
            <a:r>
              <a:rPr lang="en-US" altLang="en-US" sz="2400" dirty="0">
                <a:cs typeface="Courier New" panose="02070309020205020404" pitchFamily="49" charset="0"/>
              </a:rPr>
              <a:t>Suppose you enter two integers 4 and 2, their greatest common divisor is 2. Suppose you enter two integers 16 and 24, their greatest common divisor is 8. So, how do you find the greatest common divisor? Let the two input integers be </a:t>
            </a:r>
            <a:r>
              <a:rPr lang="en-US" altLang="en-US" sz="2400" u="sng" dirty="0">
                <a:cs typeface="Courier New" panose="02070309020205020404" pitchFamily="49" charset="0"/>
              </a:rPr>
              <a:t>n1</a:t>
            </a:r>
            <a:r>
              <a:rPr lang="en-US" altLang="en-US" sz="2400" dirty="0">
                <a:cs typeface="Courier New" panose="02070309020205020404" pitchFamily="49" charset="0"/>
              </a:rPr>
              <a:t> and </a:t>
            </a:r>
            <a:r>
              <a:rPr lang="en-US" altLang="en-US" sz="2400" u="sng" dirty="0">
                <a:cs typeface="Courier New" panose="02070309020205020404" pitchFamily="49" charset="0"/>
              </a:rPr>
              <a:t>n2</a:t>
            </a:r>
            <a:r>
              <a:rPr lang="en-US" altLang="en-US" sz="2400" dirty="0">
                <a:cs typeface="Courier New" panose="02070309020205020404" pitchFamily="49" charset="0"/>
              </a:rPr>
              <a:t>. You know number 1 is a common divisor, but it may not be the greatest commons divisor. So you can check whether </a:t>
            </a:r>
            <a:r>
              <a:rPr lang="en-US" altLang="en-US" sz="2400" u="sng" dirty="0">
                <a:cs typeface="Courier New" panose="02070309020205020404" pitchFamily="49" charset="0"/>
              </a:rPr>
              <a:t>k</a:t>
            </a:r>
            <a:r>
              <a:rPr lang="en-US" altLang="en-US" sz="2400" dirty="0">
                <a:cs typeface="Courier New" panose="02070309020205020404" pitchFamily="49" charset="0"/>
              </a:rPr>
              <a:t> (for </a:t>
            </a:r>
            <a:r>
              <a:rPr lang="en-US" altLang="en-US" sz="2400" u="sng" dirty="0">
                <a:cs typeface="Courier New" panose="02070309020205020404" pitchFamily="49" charset="0"/>
              </a:rPr>
              <a:t>k</a:t>
            </a:r>
            <a:r>
              <a:rPr lang="en-US" altLang="en-US" sz="2400" dirty="0">
                <a:cs typeface="Courier New" panose="02070309020205020404" pitchFamily="49" charset="0"/>
              </a:rPr>
              <a:t> = 2, 3, 4, and so on) is a common divisor for </a:t>
            </a:r>
            <a:r>
              <a:rPr lang="en-US" altLang="en-US" sz="2400" u="sng" dirty="0">
                <a:cs typeface="Courier New" panose="02070309020205020404" pitchFamily="49" charset="0"/>
              </a:rPr>
              <a:t>n1</a:t>
            </a:r>
            <a:r>
              <a:rPr lang="en-US" altLang="en-US" sz="2400" dirty="0">
                <a:cs typeface="Courier New" panose="02070309020205020404" pitchFamily="49" charset="0"/>
              </a:rPr>
              <a:t> and </a:t>
            </a:r>
            <a:r>
              <a:rPr lang="en-US" altLang="en-US" sz="2400" u="sng" dirty="0">
                <a:cs typeface="Courier New" panose="02070309020205020404" pitchFamily="49" charset="0"/>
              </a:rPr>
              <a:t>n2</a:t>
            </a:r>
            <a:r>
              <a:rPr lang="en-US" altLang="en-US" sz="2400" dirty="0">
                <a:cs typeface="Courier New" panose="02070309020205020404" pitchFamily="49" charset="0"/>
              </a:rPr>
              <a:t>, until </a:t>
            </a:r>
            <a:r>
              <a:rPr lang="en-US" altLang="en-US" sz="2400" u="sng" dirty="0">
                <a:cs typeface="Courier New" panose="02070309020205020404" pitchFamily="49" charset="0"/>
              </a:rPr>
              <a:t>k</a:t>
            </a:r>
            <a:r>
              <a:rPr lang="en-US" altLang="en-US" sz="2400" dirty="0">
                <a:cs typeface="Courier New" panose="02070309020205020404" pitchFamily="49" charset="0"/>
              </a:rPr>
              <a:t> is greater than </a:t>
            </a:r>
            <a:r>
              <a:rPr lang="en-US" altLang="en-US" sz="2400" u="sng" dirty="0">
                <a:cs typeface="Courier New" panose="02070309020205020404" pitchFamily="49" charset="0"/>
              </a:rPr>
              <a:t>n1</a:t>
            </a:r>
            <a:r>
              <a:rPr lang="en-US" altLang="en-US" sz="2400" dirty="0">
                <a:cs typeface="Courier New" panose="02070309020205020404" pitchFamily="49" charset="0"/>
              </a:rPr>
              <a:t> or </a:t>
            </a:r>
            <a:r>
              <a:rPr lang="en-US" altLang="en-US" sz="2400" u="sng" dirty="0">
                <a:cs typeface="Courier New" panose="02070309020205020404" pitchFamily="49" charset="0"/>
              </a:rPr>
              <a:t>n2</a:t>
            </a:r>
            <a:r>
              <a:rPr lang="en-US" altLang="en-US" sz="2400" dirty="0">
                <a:cs typeface="Courier New" panose="02070309020205020404" pitchFamily="49" charset="0"/>
              </a:rPr>
              <a:t>.</a:t>
            </a:r>
            <a:r>
              <a:rPr lang="en-US" altLang="en-US" sz="2400" dirty="0">
                <a:latin typeface="Courier New" panose="02070309020205020404" pitchFamily="49" charset="0"/>
                <a:cs typeface="Courier New" panose="02070309020205020404" pitchFamily="49" charset="0"/>
              </a:rPr>
              <a:t> </a:t>
            </a:r>
          </a:p>
        </p:txBody>
      </p:sp>
      <p:sp>
        <p:nvSpPr>
          <p:cNvPr id="6" name="AutoShape 5">
            <a:hlinkClick r:id="" action="ppaction://noaction" highlightClick="1"/>
            <a:extLst>
              <a:ext uri="{FF2B5EF4-FFF2-40B4-BE49-F238E27FC236}">
                <a16:creationId xmlns:a16="http://schemas.microsoft.com/office/drawing/2014/main" id="{3F24CA57-098B-4B86-93CB-417858FA1FB3}"/>
              </a:ext>
            </a:extLst>
          </p:cNvPr>
          <p:cNvSpPr>
            <a:spLocks noChangeArrowheads="1"/>
          </p:cNvSpPr>
          <p:nvPr/>
        </p:nvSpPr>
        <p:spPr bwMode="auto">
          <a:xfrm>
            <a:off x="2895600" y="5715000"/>
            <a:ext cx="365760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defRPr/>
            </a:pPr>
            <a:r>
              <a:rPr lang="en-US" dirty="0" err="1">
                <a:solidFill>
                  <a:schemeClr val="accent1"/>
                </a:solidFill>
                <a:latin typeface="Book Antiqua" pitchFamily="18" charset="0"/>
                <a:hlinkClick r:id="rId2" action="ppaction://program"/>
              </a:rPr>
              <a:t>GreatestCommonDivisor</a:t>
            </a:r>
            <a:endParaRPr lang="en-US" dirty="0">
              <a:solidFill>
                <a:schemeClr val="accent1"/>
              </a:solidFill>
            </a:endParaRPr>
          </a:p>
        </p:txBody>
      </p:sp>
      <p:sp>
        <p:nvSpPr>
          <p:cNvPr id="7" name="AutoShape 8">
            <a:hlinkClick r:id="rId3" highlightClick="1"/>
            <a:extLst>
              <a:ext uri="{FF2B5EF4-FFF2-40B4-BE49-F238E27FC236}">
                <a16:creationId xmlns:a16="http://schemas.microsoft.com/office/drawing/2014/main" id="{DF0E15CB-7685-4D92-BC53-AA2410504299}"/>
              </a:ext>
            </a:extLst>
          </p:cNvPr>
          <p:cNvSpPr>
            <a:spLocks noChangeArrowheads="1"/>
          </p:cNvSpPr>
          <p:nvPr/>
        </p:nvSpPr>
        <p:spPr bwMode="auto">
          <a:xfrm>
            <a:off x="2266950" y="5694363"/>
            <a:ext cx="468313" cy="576262"/>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0805556B-FEB8-44C7-B2C9-1A6B7721BA9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30F991-C92D-476F-9956-C0833B5BE356}" type="slidenum">
              <a:rPr lang="en-US" altLang="en-US" sz="1400"/>
              <a:pPr>
                <a:spcBef>
                  <a:spcPct val="0"/>
                </a:spcBef>
                <a:buClrTx/>
                <a:buSzTx/>
                <a:buFontTx/>
                <a:buNone/>
              </a:pPr>
              <a:t>39</a:t>
            </a:fld>
            <a:endParaRPr lang="en-US" altLang="en-US" sz="1400"/>
          </a:p>
        </p:txBody>
      </p:sp>
      <p:sp>
        <p:nvSpPr>
          <p:cNvPr id="47107" name="Rectangle 2">
            <a:extLst>
              <a:ext uri="{FF2B5EF4-FFF2-40B4-BE49-F238E27FC236}">
                <a16:creationId xmlns:a16="http://schemas.microsoft.com/office/drawing/2014/main" id="{B8E345AE-4C0B-4268-8077-B7A7A4E5C9DC}"/>
              </a:ext>
            </a:extLst>
          </p:cNvPr>
          <p:cNvSpPr>
            <a:spLocks noGrp="1" noChangeArrowheads="1"/>
          </p:cNvSpPr>
          <p:nvPr>
            <p:ph type="title"/>
          </p:nvPr>
        </p:nvSpPr>
        <p:spPr>
          <a:xfrm>
            <a:off x="76200" y="0"/>
            <a:ext cx="8915400" cy="1752600"/>
          </a:xfrm>
        </p:spPr>
        <p:txBody>
          <a:bodyPr/>
          <a:lstStyle/>
          <a:p>
            <a:r>
              <a:rPr lang="en-US" altLang="en-US" sz="4000" dirty="0">
                <a:solidFill>
                  <a:srgbClr val="7030A0"/>
                </a:solidFill>
              </a:rPr>
              <a:t>Problem:  Predicting the Future Tuition</a:t>
            </a:r>
            <a:r>
              <a:rPr lang="en-US" altLang="en-US" dirty="0">
                <a:solidFill>
                  <a:srgbClr val="7030A0"/>
                </a:solidFill>
              </a:rPr>
              <a:t> </a:t>
            </a:r>
          </a:p>
        </p:txBody>
      </p:sp>
      <p:sp>
        <p:nvSpPr>
          <p:cNvPr id="47108" name="Text Box 3">
            <a:extLst>
              <a:ext uri="{FF2B5EF4-FFF2-40B4-BE49-F238E27FC236}">
                <a16:creationId xmlns:a16="http://schemas.microsoft.com/office/drawing/2014/main" id="{7A19F4F1-B64C-43B6-804B-00AB0042084A}"/>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7109" name="Text Box 4">
            <a:extLst>
              <a:ext uri="{FF2B5EF4-FFF2-40B4-BE49-F238E27FC236}">
                <a16:creationId xmlns:a16="http://schemas.microsoft.com/office/drawing/2014/main" id="{758DD6FF-92DE-40FA-833E-26086A95B7D1}"/>
              </a:ext>
            </a:extLst>
          </p:cNvPr>
          <p:cNvSpPr txBox="1">
            <a:spLocks noChangeArrowheads="1"/>
          </p:cNvSpPr>
          <p:nvPr/>
        </p:nvSpPr>
        <p:spPr bwMode="auto">
          <a:xfrm>
            <a:off x="231775" y="1752600"/>
            <a:ext cx="87598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cs typeface="Times New Roman" panose="02020603050405020304" pitchFamily="18" charset="0"/>
              </a:rPr>
              <a:t>Problem: </a:t>
            </a:r>
            <a:r>
              <a:rPr lang="en-US" altLang="en-US" sz="2400" dirty="0"/>
              <a:t>Suppose that the tuition for a university is </a:t>
            </a:r>
            <a:r>
              <a:rPr lang="en-US" altLang="en-US" sz="2400" u="sng" dirty="0"/>
              <a:t>$10,000</a:t>
            </a:r>
            <a:r>
              <a:rPr lang="en-US" altLang="en-US" sz="2400" dirty="0"/>
              <a:t> this year and tuition increases </a:t>
            </a:r>
            <a:r>
              <a:rPr lang="en-US" altLang="en-US" sz="2400" u="sng" dirty="0"/>
              <a:t>7%</a:t>
            </a:r>
            <a:r>
              <a:rPr lang="en-US" altLang="en-US" sz="2400" dirty="0"/>
              <a:t> every year. In how many years will the tuition be doubled?</a:t>
            </a:r>
          </a:p>
        </p:txBody>
      </p:sp>
      <p:sp>
        <p:nvSpPr>
          <p:cNvPr id="6" name="AutoShape 5">
            <a:hlinkClick r:id="" action="ppaction://noaction" highlightClick="1"/>
            <a:extLst>
              <a:ext uri="{FF2B5EF4-FFF2-40B4-BE49-F238E27FC236}">
                <a16:creationId xmlns:a16="http://schemas.microsoft.com/office/drawing/2014/main" id="{92B91C74-B5BF-4FE6-8139-8EA4050EB921}"/>
              </a:ext>
            </a:extLst>
          </p:cNvPr>
          <p:cNvSpPr>
            <a:spLocks noChangeArrowheads="1"/>
          </p:cNvSpPr>
          <p:nvPr/>
        </p:nvSpPr>
        <p:spPr bwMode="auto">
          <a:xfrm>
            <a:off x="3389313" y="3438134"/>
            <a:ext cx="2249487"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defRPr/>
            </a:pPr>
            <a:r>
              <a:rPr lang="en-US" dirty="0" err="1">
                <a:solidFill>
                  <a:schemeClr val="accent1"/>
                </a:solidFill>
                <a:latin typeface="Book Antiqua" pitchFamily="18" charset="0"/>
                <a:hlinkClick r:id="rId2" action="ppaction://program"/>
              </a:rPr>
              <a:t>FutureTuition</a:t>
            </a:r>
            <a:endParaRPr lang="en-US" dirty="0">
              <a:solidFill>
                <a:schemeClr val="accent1"/>
              </a:solidFill>
            </a:endParaRPr>
          </a:p>
        </p:txBody>
      </p:sp>
      <p:sp>
        <p:nvSpPr>
          <p:cNvPr id="7" name="AutoShape 7">
            <a:hlinkClick r:id="rId3" highlightClick="1"/>
            <a:extLst>
              <a:ext uri="{FF2B5EF4-FFF2-40B4-BE49-F238E27FC236}">
                <a16:creationId xmlns:a16="http://schemas.microsoft.com/office/drawing/2014/main" id="{D0A4F38C-99AC-47C0-9BFD-E9C88FE2ED66}"/>
              </a:ext>
            </a:extLst>
          </p:cNvPr>
          <p:cNvSpPr>
            <a:spLocks noChangeArrowheads="1"/>
          </p:cNvSpPr>
          <p:nvPr/>
        </p:nvSpPr>
        <p:spPr bwMode="auto">
          <a:xfrm>
            <a:off x="2735263" y="3417497"/>
            <a:ext cx="468312" cy="576262"/>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0BFD17CB-37D4-4258-94A4-786B8B3C21E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818050-F410-4684-9148-FA8E9ABFEBDE}" type="slidenum">
              <a:rPr lang="en-US" altLang="en-US" sz="140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B489B6A9-2DAC-4410-852E-85E29414369C}"/>
              </a:ext>
            </a:extLst>
          </p:cNvPr>
          <p:cNvSpPr>
            <a:spLocks noGrp="1" noChangeArrowheads="1"/>
          </p:cNvSpPr>
          <p:nvPr>
            <p:ph type="title"/>
          </p:nvPr>
        </p:nvSpPr>
        <p:spPr>
          <a:xfrm>
            <a:off x="539750" y="228600"/>
            <a:ext cx="8142288" cy="1024000"/>
          </a:xfrm>
        </p:spPr>
        <p:txBody>
          <a:bodyPr/>
          <a:lstStyle/>
          <a:p>
            <a:r>
              <a:rPr lang="en-US" altLang="en-US" sz="4000" dirty="0">
                <a:solidFill>
                  <a:srgbClr val="7030A0"/>
                </a:solidFill>
              </a:rPr>
              <a:t>Introducing while Loops</a:t>
            </a:r>
          </a:p>
        </p:txBody>
      </p:sp>
      <p:sp>
        <p:nvSpPr>
          <p:cNvPr id="7172" name="Rectangle 3">
            <a:extLst>
              <a:ext uri="{FF2B5EF4-FFF2-40B4-BE49-F238E27FC236}">
                <a16:creationId xmlns:a16="http://schemas.microsoft.com/office/drawing/2014/main" id="{971A3954-158D-4123-8520-0EA0B6D4A0CD}"/>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4">
            <a:extLst>
              <a:ext uri="{FF2B5EF4-FFF2-40B4-BE49-F238E27FC236}">
                <a16:creationId xmlns:a16="http://schemas.microsoft.com/office/drawing/2014/main" id="{FF22023E-14C9-419A-9A9F-921B770BC0C1}"/>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5">
            <a:extLst>
              <a:ext uri="{FF2B5EF4-FFF2-40B4-BE49-F238E27FC236}">
                <a16:creationId xmlns:a16="http://schemas.microsoft.com/office/drawing/2014/main" id="{8741ED7E-029D-43FB-B2F4-5D0FB27688CA}"/>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Text Box 6">
            <a:extLst>
              <a:ext uri="{FF2B5EF4-FFF2-40B4-BE49-F238E27FC236}">
                <a16:creationId xmlns:a16="http://schemas.microsoft.com/office/drawing/2014/main" id="{A957F6DE-80CE-4D51-955C-BCC87B3C4B0D}"/>
              </a:ext>
            </a:extLst>
          </p:cNvPr>
          <p:cNvSpPr txBox="1">
            <a:spLocks noChangeArrowheads="1"/>
          </p:cNvSpPr>
          <p:nvPr/>
        </p:nvSpPr>
        <p:spPr bwMode="auto">
          <a:xfrm>
            <a:off x="328613" y="1252600"/>
            <a:ext cx="8564562" cy="19177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0000"/>
                </a:solidFill>
                <a:effectLst/>
                <a:uLnTx/>
                <a:uFillTx/>
                <a:latin typeface="Courier New" panose="02070309020205020404" pitchFamily="49" charset="0"/>
              </a:rPr>
              <a:t>int</a:t>
            </a: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 count = 0;</a:t>
            </a:r>
            <a:endParaRPr kumimoji="0" lang="en-US" altLang="en-US" sz="2400" b="1" i="0" u="none" strike="noStrike" kern="0" cap="none" spc="0" normalizeH="0" baseline="0" noProof="0" dirty="0">
              <a:ln>
                <a:noFill/>
              </a:ln>
              <a:solidFill>
                <a:srgbClr val="000000"/>
              </a:solidFill>
              <a:effectLst/>
              <a:uLnTx/>
              <a:uFillTx/>
              <a:latin typeface="Courier New" panose="02070309020205020404" pitchFamily="49"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0000"/>
                </a:solidFill>
                <a:effectLst/>
                <a:uLnTx/>
                <a:uFillTx/>
                <a:latin typeface="Courier New" panose="02070309020205020404" pitchFamily="49" charset="0"/>
              </a:rPr>
              <a:t>while</a:t>
            </a: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 (count &lt; 100)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  </a:t>
            </a:r>
            <a:r>
              <a:rPr kumimoji="0" lang="en-US" altLang="en-US" sz="2400" b="0" i="0" u="none" strike="noStrike" kern="0" cap="none" spc="0" normalizeH="0" baseline="0" noProof="0" dirty="0" err="1">
                <a:ln>
                  <a:noFill/>
                </a:ln>
                <a:solidFill>
                  <a:srgbClr val="000000"/>
                </a:solidFill>
                <a:effectLst/>
                <a:uLnTx/>
                <a:uFillTx/>
                <a:latin typeface="Courier New" panose="02070309020205020404" pitchFamily="49" charset="0"/>
              </a:rPr>
              <a:t>System.out.println</a:t>
            </a: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("Welcome to Java");</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  count++;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ourier New" panose="02070309020205020404" pitchFamily="49"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6263E5DA-ED71-496D-816C-FDABAD5FCFE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0613F1D-978C-4578-908B-1EDB99B13D53}" type="slidenum">
              <a:rPr lang="en-US" altLang="en-US" sz="1400"/>
              <a:pPr>
                <a:spcBef>
                  <a:spcPct val="0"/>
                </a:spcBef>
                <a:buClrTx/>
                <a:buSzTx/>
                <a:buFontTx/>
                <a:buNone/>
              </a:pPr>
              <a:t>40</a:t>
            </a:fld>
            <a:endParaRPr lang="en-US" altLang="en-US" sz="1400"/>
          </a:p>
        </p:txBody>
      </p:sp>
      <p:sp>
        <p:nvSpPr>
          <p:cNvPr id="48131" name="Rectangle 2">
            <a:extLst>
              <a:ext uri="{FF2B5EF4-FFF2-40B4-BE49-F238E27FC236}">
                <a16:creationId xmlns:a16="http://schemas.microsoft.com/office/drawing/2014/main" id="{C4B2DDEA-C584-4B1F-BE42-BBBC4F36FEEE}"/>
              </a:ext>
            </a:extLst>
          </p:cNvPr>
          <p:cNvSpPr>
            <a:spLocks noGrp="1" noChangeArrowheads="1"/>
          </p:cNvSpPr>
          <p:nvPr>
            <p:ph type="title"/>
          </p:nvPr>
        </p:nvSpPr>
        <p:spPr>
          <a:xfrm>
            <a:off x="76200" y="0"/>
            <a:ext cx="8915400" cy="2354894"/>
          </a:xfrm>
        </p:spPr>
        <p:txBody>
          <a:bodyPr/>
          <a:lstStyle/>
          <a:p>
            <a:pPr algn="ctr"/>
            <a:r>
              <a:rPr lang="en-US" altLang="en-US" sz="4000" dirty="0">
                <a:solidFill>
                  <a:srgbClr val="7030A0"/>
                </a:solidFill>
              </a:rPr>
              <a:t>Problem:  Predicating the Future Tuition</a:t>
            </a:r>
            <a:r>
              <a:rPr lang="en-US" altLang="en-US" dirty="0">
                <a:solidFill>
                  <a:srgbClr val="7030A0"/>
                </a:solidFill>
              </a:rPr>
              <a:t> </a:t>
            </a:r>
          </a:p>
        </p:txBody>
      </p:sp>
      <p:sp>
        <p:nvSpPr>
          <p:cNvPr id="9" name="Text Box 4">
            <a:extLst>
              <a:ext uri="{FF2B5EF4-FFF2-40B4-BE49-F238E27FC236}">
                <a16:creationId xmlns:a16="http://schemas.microsoft.com/office/drawing/2014/main" id="{1B4CDE78-388F-4E67-BCFB-C8988838D674}"/>
              </a:ext>
            </a:extLst>
          </p:cNvPr>
          <p:cNvSpPr txBox="1">
            <a:spLocks noChangeArrowheads="1"/>
          </p:cNvSpPr>
          <p:nvPr/>
        </p:nvSpPr>
        <p:spPr bwMode="auto">
          <a:xfrm>
            <a:off x="192087" y="2192860"/>
            <a:ext cx="8759825" cy="19177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rPr>
              <a:t>double</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tuition = 10000;   </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rPr>
              <a:t>int</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year = 0  // Year 0</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tuition = tuition * 1.07; year++;       // Year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tuition = tuition * 1.07; year++;       // Year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tuition = tuition * 1.07; year++;       // Year 3</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1357D543-AB5C-4270-ADEA-F9E6E68F9E8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67F937-6E1C-4CA4-97B3-022090FE5905}" type="slidenum">
              <a:rPr lang="en-US" altLang="en-US" sz="1400"/>
              <a:pPr>
                <a:spcBef>
                  <a:spcPct val="0"/>
                </a:spcBef>
                <a:buClrTx/>
                <a:buSzTx/>
                <a:buFontTx/>
                <a:buNone/>
              </a:pPr>
              <a:t>41</a:t>
            </a:fld>
            <a:endParaRPr lang="en-US" altLang="en-US" sz="1400"/>
          </a:p>
        </p:txBody>
      </p:sp>
      <p:sp>
        <p:nvSpPr>
          <p:cNvPr id="49155" name="Rectangle 2">
            <a:extLst>
              <a:ext uri="{FF2B5EF4-FFF2-40B4-BE49-F238E27FC236}">
                <a16:creationId xmlns:a16="http://schemas.microsoft.com/office/drawing/2014/main" id="{3D047919-49E0-4AEF-8ADC-FAF82D66DED4}"/>
              </a:ext>
            </a:extLst>
          </p:cNvPr>
          <p:cNvSpPr>
            <a:spLocks noGrp="1" noChangeArrowheads="1"/>
          </p:cNvSpPr>
          <p:nvPr>
            <p:ph type="title"/>
          </p:nvPr>
        </p:nvSpPr>
        <p:spPr>
          <a:xfrm>
            <a:off x="76200" y="0"/>
            <a:ext cx="8915400" cy="1428750"/>
          </a:xfrm>
        </p:spPr>
        <p:txBody>
          <a:bodyPr/>
          <a:lstStyle/>
          <a:p>
            <a:r>
              <a:rPr lang="en-US" altLang="en-US" sz="4000" dirty="0">
                <a:solidFill>
                  <a:srgbClr val="7030A0"/>
                </a:solidFill>
              </a:rPr>
              <a:t>Problem:  </a:t>
            </a:r>
            <a:r>
              <a:rPr lang="en-US" altLang="en-US" i="1" dirty="0">
                <a:solidFill>
                  <a:srgbClr val="7030A0"/>
                </a:solidFill>
              </a:rPr>
              <a:t>Monte Carlo Simulation</a:t>
            </a:r>
            <a:r>
              <a:rPr lang="en-US" altLang="en-US" dirty="0">
                <a:solidFill>
                  <a:srgbClr val="7030A0"/>
                </a:solidFill>
              </a:rPr>
              <a:t> </a:t>
            </a:r>
          </a:p>
        </p:txBody>
      </p:sp>
      <p:sp>
        <p:nvSpPr>
          <p:cNvPr id="49156" name="Text Box 3">
            <a:extLst>
              <a:ext uri="{FF2B5EF4-FFF2-40B4-BE49-F238E27FC236}">
                <a16:creationId xmlns:a16="http://schemas.microsoft.com/office/drawing/2014/main" id="{FC7FADA9-410A-4810-B738-7E6A4AD2367F}"/>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9157" name="Text Box 4">
            <a:extLst>
              <a:ext uri="{FF2B5EF4-FFF2-40B4-BE49-F238E27FC236}">
                <a16:creationId xmlns:a16="http://schemas.microsoft.com/office/drawing/2014/main" id="{3742A87F-69D1-42D0-BC9F-BFD8DFB8DC2C}"/>
              </a:ext>
            </a:extLst>
          </p:cNvPr>
          <p:cNvSpPr txBox="1">
            <a:spLocks noChangeArrowheads="1"/>
          </p:cNvSpPr>
          <p:nvPr/>
        </p:nvSpPr>
        <p:spPr bwMode="auto">
          <a:xfrm>
            <a:off x="228600" y="1316038"/>
            <a:ext cx="87598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Monte Carlo simulation refers to a technique that uses random numbers and probability to solve problems. This method has a wide range of applications in computational mathematics, physics, chemistry, and finance. This section gives an example of using the Monto Carlo simulation for estimating </a:t>
            </a:r>
            <a:r>
              <a:rPr lang="en-US" altLang="en-US" sz="2400">
                <a:sym typeface="Symbol" panose="05050102010706020507" pitchFamily="18" charset="2"/>
              </a:rPr>
              <a:t></a:t>
            </a:r>
            <a:r>
              <a:rPr lang="en-US" altLang="en-US" sz="2400"/>
              <a:t>. </a:t>
            </a:r>
          </a:p>
        </p:txBody>
      </p:sp>
      <p:sp>
        <p:nvSpPr>
          <p:cNvPr id="49160" name="Rectangle 7">
            <a:extLst>
              <a:ext uri="{FF2B5EF4-FFF2-40B4-BE49-F238E27FC236}">
                <a16:creationId xmlns:a16="http://schemas.microsoft.com/office/drawing/2014/main" id="{3DF0AF86-21F2-462A-96FF-130A442097C3}"/>
              </a:ext>
            </a:extLst>
          </p:cNvPr>
          <p:cNvSpPr>
            <a:spLocks noChangeArrowheads="1"/>
          </p:cNvSpPr>
          <p:nvPr/>
        </p:nvSpPr>
        <p:spPr bwMode="auto">
          <a:xfrm>
            <a:off x="0" y="278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2" name="Rectangle 9">
            <a:extLst>
              <a:ext uri="{FF2B5EF4-FFF2-40B4-BE49-F238E27FC236}">
                <a16:creationId xmlns:a16="http://schemas.microsoft.com/office/drawing/2014/main" id="{DE89FF96-BC67-421B-87F7-AF55A065FC07}"/>
              </a:ext>
            </a:extLst>
          </p:cNvPr>
          <p:cNvSpPr>
            <a:spLocks noChangeArrowheads="1"/>
          </p:cNvSpPr>
          <p:nvPr/>
        </p:nvSpPr>
        <p:spPr bwMode="auto">
          <a:xfrm>
            <a:off x="0" y="407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3" name="Text Box 10">
            <a:extLst>
              <a:ext uri="{FF2B5EF4-FFF2-40B4-BE49-F238E27FC236}">
                <a16:creationId xmlns:a16="http://schemas.microsoft.com/office/drawing/2014/main" id="{0D22B6CF-B1B4-411B-8BE7-B2E7129A8E6A}"/>
              </a:ext>
            </a:extLst>
          </p:cNvPr>
          <p:cNvSpPr txBox="1">
            <a:spLocks noChangeArrowheads="1"/>
          </p:cNvSpPr>
          <p:nvPr/>
        </p:nvSpPr>
        <p:spPr bwMode="auto">
          <a:xfrm>
            <a:off x="4149725" y="3429000"/>
            <a:ext cx="430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u="sng"/>
              <a:t>circleArea / squareArea =  </a:t>
            </a:r>
            <a:r>
              <a:rPr lang="en-US" altLang="en-US" sz="2400" u="sng">
                <a:sym typeface="Symbol" panose="05050102010706020507" pitchFamily="18" charset="2"/>
              </a:rPr>
              <a:t></a:t>
            </a:r>
            <a:r>
              <a:rPr lang="en-US" altLang="en-US" sz="2400" u="sng"/>
              <a:t> / 4</a:t>
            </a:r>
            <a:r>
              <a:rPr lang="en-US" altLang="en-US" sz="2400"/>
              <a:t>. </a:t>
            </a:r>
          </a:p>
        </p:txBody>
      </p:sp>
      <p:sp>
        <p:nvSpPr>
          <p:cNvPr id="49164" name="Text Box 11">
            <a:extLst>
              <a:ext uri="{FF2B5EF4-FFF2-40B4-BE49-F238E27FC236}">
                <a16:creationId xmlns:a16="http://schemas.microsoft.com/office/drawing/2014/main" id="{54472B19-BA28-48D7-A817-BED7CE6C2E4C}"/>
              </a:ext>
            </a:extLst>
          </p:cNvPr>
          <p:cNvSpPr txBox="1">
            <a:spLocks noChangeArrowheads="1"/>
          </p:cNvSpPr>
          <p:nvPr/>
        </p:nvSpPr>
        <p:spPr bwMode="auto">
          <a:xfrm>
            <a:off x="4111625" y="4465638"/>
            <a:ext cx="43021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ym typeface="Symbol" panose="05050102010706020507" pitchFamily="18" charset="2"/>
              </a:rPr>
              <a:t></a:t>
            </a:r>
            <a:r>
              <a:rPr lang="en-US" altLang="en-US" sz="2400"/>
              <a:t> can be approximated as </a:t>
            </a:r>
            <a:r>
              <a:rPr lang="en-US" altLang="en-US" sz="2400" u="sng"/>
              <a:t>4 * numberOfHits / 1000000</a:t>
            </a:r>
            <a:r>
              <a:rPr lang="en-US" altLang="en-US" sz="2400"/>
              <a:t>. </a:t>
            </a:r>
          </a:p>
        </p:txBody>
      </p:sp>
      <p:graphicFrame>
        <p:nvGraphicFramePr>
          <p:cNvPr id="14" name="Object 8">
            <a:extLst>
              <a:ext uri="{FF2B5EF4-FFF2-40B4-BE49-F238E27FC236}">
                <a16:creationId xmlns:a16="http://schemas.microsoft.com/office/drawing/2014/main" id="{8176C06D-50B1-4929-8A47-FE2389577563}"/>
              </a:ext>
            </a:extLst>
          </p:cNvPr>
          <p:cNvGraphicFramePr>
            <a:graphicFrameLocks noChangeAspect="1"/>
          </p:cNvGraphicFramePr>
          <p:nvPr/>
        </p:nvGraphicFramePr>
        <p:xfrm>
          <a:off x="387350" y="3465513"/>
          <a:ext cx="3338513" cy="2786062"/>
        </p:xfrm>
        <a:graphic>
          <a:graphicData uri="http://schemas.openxmlformats.org/presentationml/2006/ole">
            <mc:AlternateContent xmlns:mc="http://schemas.openxmlformats.org/markup-compatibility/2006">
              <mc:Choice xmlns:v="urn:schemas-microsoft-com:vml" Requires="v">
                <p:oleObj spid="_x0000_s34841" name="Picture" r:id="rId3" imgW="1557867" imgH="1286933" progId="Word.Picture.8">
                  <p:embed/>
                </p:oleObj>
              </mc:Choice>
              <mc:Fallback>
                <p:oleObj name="Picture" r:id="rId3" imgW="1557867" imgH="1286933" progId="Word.Picture.8">
                  <p:embed/>
                  <p:pic>
                    <p:nvPicPr>
                      <p:cNvPr id="49161" name="Object 8">
                        <a:extLst>
                          <a:ext uri="{FF2B5EF4-FFF2-40B4-BE49-F238E27FC236}">
                            <a16:creationId xmlns:a16="http://schemas.microsoft.com/office/drawing/2014/main" id="{FD9BEDCC-7D34-439B-8B66-EF535DB7CD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3465513"/>
                        <a:ext cx="3338513" cy="278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AutoShape 5">
            <a:hlinkClick r:id="rId5" highlightClick="1"/>
            <a:extLst>
              <a:ext uri="{FF2B5EF4-FFF2-40B4-BE49-F238E27FC236}">
                <a16:creationId xmlns:a16="http://schemas.microsoft.com/office/drawing/2014/main" id="{5AE9A597-7EC1-4D34-8464-D7B455C12EE1}"/>
              </a:ext>
            </a:extLst>
          </p:cNvPr>
          <p:cNvSpPr>
            <a:spLocks noChangeArrowheads="1"/>
          </p:cNvSpPr>
          <p:nvPr/>
        </p:nvSpPr>
        <p:spPr bwMode="auto">
          <a:xfrm>
            <a:off x="4686300" y="5581260"/>
            <a:ext cx="3302000" cy="514350"/>
          </a:xfrm>
          <a:prstGeom prst="actionButtonBlank">
            <a:avLst/>
          </a:prstGeom>
          <a:solidFill>
            <a:srgbClr val="FFFF0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6" action="ppaction://program"/>
              </a:rPr>
              <a:t>MonteCarloSimulation</a:t>
            </a:r>
            <a:endParaRPr lang="en-US" dirty="0">
              <a:solidFill>
                <a:schemeClr val="accen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937FF227-F482-4B47-B2D0-B4947358ED2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AB775F-3BEF-40B4-9CEA-FC1FDD464844}" type="slidenum">
              <a:rPr lang="en-US" altLang="en-US" sz="1400"/>
              <a:pPr>
                <a:spcBef>
                  <a:spcPct val="0"/>
                </a:spcBef>
                <a:buClrTx/>
                <a:buSzTx/>
                <a:buFontTx/>
                <a:buNone/>
              </a:pPr>
              <a:t>42</a:t>
            </a:fld>
            <a:endParaRPr lang="en-US" altLang="en-US" sz="1400"/>
          </a:p>
        </p:txBody>
      </p:sp>
      <p:sp>
        <p:nvSpPr>
          <p:cNvPr id="50179" name="Rectangle 2">
            <a:extLst>
              <a:ext uri="{FF2B5EF4-FFF2-40B4-BE49-F238E27FC236}">
                <a16:creationId xmlns:a16="http://schemas.microsoft.com/office/drawing/2014/main" id="{C86F7844-ACC8-42E7-820E-F6DC970BE0F8}"/>
              </a:ext>
            </a:extLst>
          </p:cNvPr>
          <p:cNvSpPr>
            <a:spLocks noGrp="1" noChangeArrowheads="1"/>
          </p:cNvSpPr>
          <p:nvPr>
            <p:ph type="title"/>
          </p:nvPr>
        </p:nvSpPr>
        <p:spPr>
          <a:xfrm>
            <a:off x="685800" y="0"/>
            <a:ext cx="7772400" cy="1410789"/>
          </a:xfrm>
        </p:spPr>
        <p:txBody>
          <a:bodyPr/>
          <a:lstStyle/>
          <a:p>
            <a:r>
              <a:rPr lang="en-US" altLang="en-US" dirty="0">
                <a:solidFill>
                  <a:srgbClr val="7030A0"/>
                </a:solidFill>
              </a:rPr>
              <a:t>Using </a:t>
            </a:r>
            <a:r>
              <a:rPr lang="en-US" altLang="en-US" sz="4200" dirty="0">
                <a:solidFill>
                  <a:srgbClr val="7030A0"/>
                </a:solidFill>
                <a:latin typeface="Courier New" panose="02070309020205020404" pitchFamily="49" charset="0"/>
              </a:rPr>
              <a:t>break</a:t>
            </a:r>
            <a:r>
              <a:rPr lang="en-US" altLang="en-US" dirty="0">
                <a:solidFill>
                  <a:srgbClr val="7030A0"/>
                </a:solidFill>
              </a:rPr>
              <a:t> and </a:t>
            </a:r>
            <a:r>
              <a:rPr lang="en-US" altLang="en-US" sz="4200" dirty="0">
                <a:solidFill>
                  <a:srgbClr val="7030A0"/>
                </a:solidFill>
                <a:latin typeface="Courier New" panose="02070309020205020404" pitchFamily="49" charset="0"/>
              </a:rPr>
              <a:t>continue</a:t>
            </a:r>
            <a:endParaRPr lang="en-US" altLang="en-US" dirty="0">
              <a:solidFill>
                <a:srgbClr val="7030A0"/>
              </a:solidFill>
            </a:endParaRPr>
          </a:p>
        </p:txBody>
      </p:sp>
      <p:sp>
        <p:nvSpPr>
          <p:cNvPr id="50180" name="Text Box 14">
            <a:extLst>
              <a:ext uri="{FF2B5EF4-FFF2-40B4-BE49-F238E27FC236}">
                <a16:creationId xmlns:a16="http://schemas.microsoft.com/office/drawing/2014/main" id="{48796FC6-6009-427C-B3F3-4196CB3EE34C}"/>
              </a:ext>
            </a:extLst>
          </p:cNvPr>
          <p:cNvSpPr txBox="1">
            <a:spLocks noChangeArrowheads="1"/>
          </p:cNvSpPr>
          <p:nvPr/>
        </p:nvSpPr>
        <p:spPr bwMode="auto">
          <a:xfrm>
            <a:off x="533400" y="12954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Examples for using the </a:t>
            </a:r>
            <a:r>
              <a:rPr lang="en-US" altLang="en-US" sz="3000">
                <a:latin typeface="Courier New" panose="02070309020205020404" pitchFamily="49" charset="0"/>
              </a:rPr>
              <a:t>break</a:t>
            </a:r>
            <a:r>
              <a:rPr lang="en-US" altLang="en-US"/>
              <a:t> and </a:t>
            </a:r>
            <a:r>
              <a:rPr lang="en-US" altLang="en-US" sz="3000">
                <a:latin typeface="Courier New" panose="02070309020205020404" pitchFamily="49" charset="0"/>
              </a:rPr>
              <a:t>continue</a:t>
            </a:r>
            <a:r>
              <a:rPr lang="en-US" altLang="en-US"/>
              <a:t> keywords:</a:t>
            </a:r>
            <a:endParaRPr lang="en-US" altLang="en-US" sz="2400"/>
          </a:p>
        </p:txBody>
      </p:sp>
      <p:sp>
        <p:nvSpPr>
          <p:cNvPr id="50181" name="Text Box 15">
            <a:extLst>
              <a:ext uri="{FF2B5EF4-FFF2-40B4-BE49-F238E27FC236}">
                <a16:creationId xmlns:a16="http://schemas.microsoft.com/office/drawing/2014/main" id="{F8EC6B42-06DD-4BE0-9F0F-91C1F55A04E8}"/>
              </a:ext>
            </a:extLst>
          </p:cNvPr>
          <p:cNvSpPr txBox="1">
            <a:spLocks noChangeArrowheads="1"/>
          </p:cNvSpPr>
          <p:nvPr/>
        </p:nvSpPr>
        <p:spPr bwMode="auto">
          <a:xfrm>
            <a:off x="914400" y="2743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TestBreak.java</a:t>
            </a:r>
          </a:p>
        </p:txBody>
      </p:sp>
      <p:sp>
        <p:nvSpPr>
          <p:cNvPr id="50182" name="Text Box 16">
            <a:extLst>
              <a:ext uri="{FF2B5EF4-FFF2-40B4-BE49-F238E27FC236}">
                <a16:creationId xmlns:a16="http://schemas.microsoft.com/office/drawing/2014/main" id="{997A144C-3087-4E35-86FB-DA2BFBF3B446}"/>
              </a:ext>
            </a:extLst>
          </p:cNvPr>
          <p:cNvSpPr txBox="1">
            <a:spLocks noChangeArrowheads="1"/>
          </p:cNvSpPr>
          <p:nvPr/>
        </p:nvSpPr>
        <p:spPr bwMode="auto">
          <a:xfrm>
            <a:off x="914400" y="4648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TestContinue.java</a:t>
            </a:r>
          </a:p>
        </p:txBody>
      </p:sp>
      <p:sp>
        <p:nvSpPr>
          <p:cNvPr id="64529" name="AutoShape 17">
            <a:hlinkClick r:id="" action="ppaction://noaction" highlightClick="1"/>
            <a:extLst>
              <a:ext uri="{FF2B5EF4-FFF2-40B4-BE49-F238E27FC236}">
                <a16:creationId xmlns:a16="http://schemas.microsoft.com/office/drawing/2014/main" id="{81FF59D6-6A12-4CBB-BAAB-EAE62606A403}"/>
              </a:ext>
            </a:extLst>
          </p:cNvPr>
          <p:cNvSpPr>
            <a:spLocks noChangeArrowheads="1"/>
          </p:cNvSpPr>
          <p:nvPr/>
        </p:nvSpPr>
        <p:spPr bwMode="auto">
          <a:xfrm>
            <a:off x="2477589" y="3576720"/>
            <a:ext cx="327660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defRPr/>
            </a:pPr>
            <a:r>
              <a:rPr lang="en-US" dirty="0" err="1">
                <a:solidFill>
                  <a:schemeClr val="accent1"/>
                </a:solidFill>
                <a:latin typeface="Book Antiqua" pitchFamily="18" charset="0"/>
                <a:hlinkClick r:id="rId2" action="ppaction://program"/>
              </a:rPr>
              <a:t>TestBreak</a:t>
            </a:r>
            <a:endParaRPr lang="en-US" dirty="0">
              <a:solidFill>
                <a:schemeClr val="accent1"/>
              </a:solidFill>
            </a:endParaRPr>
          </a:p>
        </p:txBody>
      </p:sp>
      <p:sp>
        <p:nvSpPr>
          <p:cNvPr id="64530" name="AutoShape 18">
            <a:hlinkClick r:id="" action="ppaction://noaction" highlightClick="1"/>
            <a:extLst>
              <a:ext uri="{FF2B5EF4-FFF2-40B4-BE49-F238E27FC236}">
                <a16:creationId xmlns:a16="http://schemas.microsoft.com/office/drawing/2014/main" id="{0F598DB8-82A0-45DD-8CFF-A6AF21C233ED}"/>
              </a:ext>
            </a:extLst>
          </p:cNvPr>
          <p:cNvSpPr>
            <a:spLocks noChangeArrowheads="1"/>
          </p:cNvSpPr>
          <p:nvPr/>
        </p:nvSpPr>
        <p:spPr bwMode="auto">
          <a:xfrm>
            <a:off x="2198914" y="5407480"/>
            <a:ext cx="327660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defRPr/>
            </a:pPr>
            <a:r>
              <a:rPr lang="en-US" dirty="0" err="1">
                <a:solidFill>
                  <a:schemeClr val="accent1"/>
                </a:solidFill>
                <a:latin typeface="Book Antiqua" pitchFamily="18" charset="0"/>
                <a:hlinkClick r:id="rId3" action="ppaction://program"/>
              </a:rPr>
              <a:t>TestContinue</a:t>
            </a:r>
            <a:endParaRPr lang="en-US" dirty="0">
              <a:solidFill>
                <a:schemeClr val="accent1"/>
              </a:solidFill>
            </a:endParaRPr>
          </a:p>
        </p:txBody>
      </p:sp>
      <p:sp>
        <p:nvSpPr>
          <p:cNvPr id="11" name="AutoShape 7">
            <a:hlinkClick r:id="rId4" highlightClick="1"/>
            <a:extLst>
              <a:ext uri="{FF2B5EF4-FFF2-40B4-BE49-F238E27FC236}">
                <a16:creationId xmlns:a16="http://schemas.microsoft.com/office/drawing/2014/main" id="{5104A85E-CCA4-4248-8BF1-F59598642F78}"/>
              </a:ext>
            </a:extLst>
          </p:cNvPr>
          <p:cNvSpPr>
            <a:spLocks noChangeArrowheads="1"/>
          </p:cNvSpPr>
          <p:nvPr/>
        </p:nvSpPr>
        <p:spPr bwMode="auto">
          <a:xfrm>
            <a:off x="1873114" y="3505200"/>
            <a:ext cx="468312" cy="576262"/>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 name="AutoShape 7">
            <a:hlinkClick r:id="rId5" highlightClick="1"/>
            <a:extLst>
              <a:ext uri="{FF2B5EF4-FFF2-40B4-BE49-F238E27FC236}">
                <a16:creationId xmlns:a16="http://schemas.microsoft.com/office/drawing/2014/main" id="{BF51E40E-3475-41B4-9EA6-B9331148F66E}"/>
              </a:ext>
            </a:extLst>
          </p:cNvPr>
          <p:cNvSpPr>
            <a:spLocks noChangeArrowheads="1"/>
          </p:cNvSpPr>
          <p:nvPr/>
        </p:nvSpPr>
        <p:spPr bwMode="auto">
          <a:xfrm>
            <a:off x="1638958" y="5407480"/>
            <a:ext cx="468312" cy="576262"/>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4B7A5CD1-90A6-4DB4-8F5B-87ED3FBFAAD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2D8E2F-299D-4CC1-8E9C-481BECDC3569}" type="slidenum">
              <a:rPr lang="en-US" altLang="en-US" sz="1400"/>
              <a:pPr>
                <a:spcBef>
                  <a:spcPct val="0"/>
                </a:spcBef>
                <a:buClrTx/>
                <a:buSzTx/>
                <a:buFontTx/>
                <a:buNone/>
              </a:pPr>
              <a:t>43</a:t>
            </a:fld>
            <a:endParaRPr lang="en-US" altLang="en-US" sz="1400"/>
          </a:p>
        </p:txBody>
      </p:sp>
      <p:sp>
        <p:nvSpPr>
          <p:cNvPr id="51203" name="Rectangle 2">
            <a:extLst>
              <a:ext uri="{FF2B5EF4-FFF2-40B4-BE49-F238E27FC236}">
                <a16:creationId xmlns:a16="http://schemas.microsoft.com/office/drawing/2014/main" id="{F153B891-7077-43A7-9FF7-7147053FA08D}"/>
              </a:ext>
            </a:extLst>
          </p:cNvPr>
          <p:cNvSpPr>
            <a:spLocks noGrp="1" noChangeArrowheads="1"/>
          </p:cNvSpPr>
          <p:nvPr>
            <p:ph type="title"/>
          </p:nvPr>
        </p:nvSpPr>
        <p:spPr>
          <a:xfrm>
            <a:off x="685800" y="-1"/>
            <a:ext cx="7772400" cy="1440493"/>
          </a:xfrm>
        </p:spPr>
        <p:txBody>
          <a:bodyPr/>
          <a:lstStyle/>
          <a:p>
            <a:r>
              <a:rPr lang="en-US" altLang="en-US" sz="4200" dirty="0">
                <a:solidFill>
                  <a:srgbClr val="7030A0"/>
                </a:solidFill>
                <a:latin typeface="Courier New" panose="02070309020205020404" pitchFamily="49" charset="0"/>
              </a:rPr>
              <a:t>break</a:t>
            </a:r>
            <a:endParaRPr lang="en-US" altLang="en-US" dirty="0">
              <a:solidFill>
                <a:srgbClr val="7030A0"/>
              </a:solidFill>
            </a:endParaRPr>
          </a:p>
        </p:txBody>
      </p:sp>
      <p:sp>
        <p:nvSpPr>
          <p:cNvPr id="51204" name="Rectangle 11">
            <a:extLst>
              <a:ext uri="{FF2B5EF4-FFF2-40B4-BE49-F238E27FC236}">
                <a16:creationId xmlns:a16="http://schemas.microsoft.com/office/drawing/2014/main" id="{79C98714-805E-4786-8FAD-24DF9DB209F9}"/>
              </a:ext>
            </a:extLst>
          </p:cNvPr>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205" name="Object 10">
            <a:extLst>
              <a:ext uri="{FF2B5EF4-FFF2-40B4-BE49-F238E27FC236}">
                <a16:creationId xmlns:a16="http://schemas.microsoft.com/office/drawing/2014/main" id="{72874AA7-8267-4492-94F8-2B8F77B5BFE9}"/>
              </a:ext>
            </a:extLst>
          </p:cNvPr>
          <p:cNvGraphicFramePr>
            <a:graphicFrameLocks noChangeAspect="1"/>
          </p:cNvGraphicFramePr>
          <p:nvPr/>
        </p:nvGraphicFramePr>
        <p:xfrm>
          <a:off x="315913" y="1162050"/>
          <a:ext cx="7627937" cy="4395788"/>
        </p:xfrm>
        <a:graphic>
          <a:graphicData uri="http://schemas.openxmlformats.org/presentationml/2006/ole">
            <mc:AlternateContent xmlns:mc="http://schemas.openxmlformats.org/markup-compatibility/2006">
              <mc:Choice xmlns:v="urn:schemas-microsoft-com:vml" Requires="v">
                <p:oleObj spid="_x0000_s35865" name="Picture" r:id="rId3" imgW="3429000" imgH="1968500" progId="Word.Picture.8">
                  <p:embed/>
                </p:oleObj>
              </mc:Choice>
              <mc:Fallback>
                <p:oleObj name="Picture" r:id="rId3" imgW="3429000" imgH="1968500" progId="Word.Picture.8">
                  <p:embed/>
                  <p:pic>
                    <p:nvPicPr>
                      <p:cNvPr id="51205" name="Object 10">
                        <a:extLst>
                          <a:ext uri="{FF2B5EF4-FFF2-40B4-BE49-F238E27FC236}">
                            <a16:creationId xmlns:a16="http://schemas.microsoft.com/office/drawing/2014/main" id="{72874AA7-8267-4492-94F8-2B8F77B5BF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913" y="1162050"/>
                        <a:ext cx="7627937"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Rectangle 12">
            <a:extLst>
              <a:ext uri="{FF2B5EF4-FFF2-40B4-BE49-F238E27FC236}">
                <a16:creationId xmlns:a16="http://schemas.microsoft.com/office/drawing/2014/main" id="{9E24F8B4-D924-422B-9308-3F1CCD5C1849}"/>
              </a:ext>
            </a:extLst>
          </p:cNvPr>
          <p:cNvSpPr>
            <a:spLocks noChangeArrowheads="1"/>
          </p:cNvSpPr>
          <p:nvPr/>
        </p:nvSpPr>
        <p:spPr bwMode="auto">
          <a:xfrm>
            <a:off x="76200" y="438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014EE404-A4CE-4B9C-B08E-F18C341F262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23D55A-CB48-405B-A897-D36E383CCEC7}" type="slidenum">
              <a:rPr lang="en-US" altLang="en-US" sz="1400"/>
              <a:pPr>
                <a:spcBef>
                  <a:spcPct val="0"/>
                </a:spcBef>
                <a:buClrTx/>
                <a:buSzTx/>
                <a:buFontTx/>
                <a:buNone/>
              </a:pPr>
              <a:t>44</a:t>
            </a:fld>
            <a:endParaRPr lang="en-US" altLang="en-US" sz="1400"/>
          </a:p>
        </p:txBody>
      </p:sp>
      <p:sp>
        <p:nvSpPr>
          <p:cNvPr id="52227" name="Rectangle 2">
            <a:extLst>
              <a:ext uri="{FF2B5EF4-FFF2-40B4-BE49-F238E27FC236}">
                <a16:creationId xmlns:a16="http://schemas.microsoft.com/office/drawing/2014/main" id="{B5540B60-CFEE-4DF3-B0A8-1EB511750AE5}"/>
              </a:ext>
            </a:extLst>
          </p:cNvPr>
          <p:cNvSpPr>
            <a:spLocks noGrp="1" noChangeArrowheads="1"/>
          </p:cNvSpPr>
          <p:nvPr>
            <p:ph type="title"/>
          </p:nvPr>
        </p:nvSpPr>
        <p:spPr>
          <a:xfrm>
            <a:off x="685800" y="0"/>
            <a:ext cx="7772400" cy="1428750"/>
          </a:xfrm>
        </p:spPr>
        <p:txBody>
          <a:bodyPr/>
          <a:lstStyle/>
          <a:p>
            <a:r>
              <a:rPr lang="en-US" altLang="en-US" sz="4200" dirty="0">
                <a:solidFill>
                  <a:srgbClr val="7030A0"/>
                </a:solidFill>
                <a:latin typeface="Courier New" panose="02070309020205020404" pitchFamily="49" charset="0"/>
              </a:rPr>
              <a:t>continue</a:t>
            </a:r>
            <a:endParaRPr lang="en-US" altLang="en-US" dirty="0">
              <a:solidFill>
                <a:srgbClr val="7030A0"/>
              </a:solidFill>
            </a:endParaRPr>
          </a:p>
        </p:txBody>
      </p:sp>
      <p:sp>
        <p:nvSpPr>
          <p:cNvPr id="52228" name="Rectangle 3">
            <a:extLst>
              <a:ext uri="{FF2B5EF4-FFF2-40B4-BE49-F238E27FC236}">
                <a16:creationId xmlns:a16="http://schemas.microsoft.com/office/drawing/2014/main" id="{1B3D16EC-93A6-4667-8DEA-BFE73DC774D0}"/>
              </a:ext>
            </a:extLst>
          </p:cNvPr>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9" name="Rectangle 5">
            <a:extLst>
              <a:ext uri="{FF2B5EF4-FFF2-40B4-BE49-F238E27FC236}">
                <a16:creationId xmlns:a16="http://schemas.microsoft.com/office/drawing/2014/main" id="{25616769-6E13-437A-A68A-5E73046EA6D2}"/>
              </a:ext>
            </a:extLst>
          </p:cNvPr>
          <p:cNvSpPr>
            <a:spLocks noChangeArrowheads="1"/>
          </p:cNvSpPr>
          <p:nvPr/>
        </p:nvSpPr>
        <p:spPr bwMode="auto">
          <a:xfrm>
            <a:off x="76200" y="438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0" name="Rectangle 7">
            <a:extLst>
              <a:ext uri="{FF2B5EF4-FFF2-40B4-BE49-F238E27FC236}">
                <a16:creationId xmlns:a16="http://schemas.microsoft.com/office/drawing/2014/main" id="{4F73C774-35D5-4AC4-819E-C5EE85FEA1E7}"/>
              </a:ext>
            </a:extLst>
          </p:cNvPr>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1" name="Rectangle 9">
            <a:extLst>
              <a:ext uri="{FF2B5EF4-FFF2-40B4-BE49-F238E27FC236}">
                <a16:creationId xmlns:a16="http://schemas.microsoft.com/office/drawing/2014/main" id="{B17C5A5D-9123-42CD-9B33-6B8E51A8A367}"/>
              </a:ext>
            </a:extLst>
          </p:cNvPr>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2232" name="Object 8">
            <a:extLst>
              <a:ext uri="{FF2B5EF4-FFF2-40B4-BE49-F238E27FC236}">
                <a16:creationId xmlns:a16="http://schemas.microsoft.com/office/drawing/2014/main" id="{E6FD8180-853F-46DC-9823-2FCAEB98E34A}"/>
              </a:ext>
            </a:extLst>
          </p:cNvPr>
          <p:cNvGraphicFramePr>
            <a:graphicFrameLocks noChangeAspect="1"/>
          </p:cNvGraphicFramePr>
          <p:nvPr/>
        </p:nvGraphicFramePr>
        <p:xfrm>
          <a:off x="231775" y="1277938"/>
          <a:ext cx="8112125" cy="4859337"/>
        </p:xfrm>
        <a:graphic>
          <a:graphicData uri="http://schemas.openxmlformats.org/presentationml/2006/ole">
            <mc:AlternateContent xmlns:mc="http://schemas.openxmlformats.org/markup-compatibility/2006">
              <mc:Choice xmlns:v="urn:schemas-microsoft-com:vml" Requires="v">
                <p:oleObj spid="_x0000_s36889" name="Picture" r:id="rId3" imgW="3111500" imgH="1879600" progId="Word.Picture.8">
                  <p:embed/>
                </p:oleObj>
              </mc:Choice>
              <mc:Fallback>
                <p:oleObj name="Picture" r:id="rId3" imgW="3111500" imgH="1879600" progId="Word.Picture.8">
                  <p:embed/>
                  <p:pic>
                    <p:nvPicPr>
                      <p:cNvPr id="52232" name="Object 8">
                        <a:extLst>
                          <a:ext uri="{FF2B5EF4-FFF2-40B4-BE49-F238E27FC236}">
                            <a16:creationId xmlns:a16="http://schemas.microsoft.com/office/drawing/2014/main" id="{E6FD8180-853F-46DC-9823-2FCAEB98E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277938"/>
                        <a:ext cx="8112125"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F90F12B2-846C-4C2C-8874-141219031C2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721552-9CF7-4694-8D5D-B16999F1C93C}" type="slidenum">
              <a:rPr lang="en-US" altLang="en-US" sz="1400"/>
              <a:pPr>
                <a:spcBef>
                  <a:spcPct val="0"/>
                </a:spcBef>
                <a:buClrTx/>
                <a:buSzTx/>
                <a:buFontTx/>
                <a:buNone/>
              </a:pPr>
              <a:t>45</a:t>
            </a:fld>
            <a:endParaRPr lang="en-US" altLang="en-US" sz="1400"/>
          </a:p>
        </p:txBody>
      </p:sp>
      <p:sp>
        <p:nvSpPr>
          <p:cNvPr id="53251" name="Rectangle 2">
            <a:extLst>
              <a:ext uri="{FF2B5EF4-FFF2-40B4-BE49-F238E27FC236}">
                <a16:creationId xmlns:a16="http://schemas.microsoft.com/office/drawing/2014/main" id="{CECF6890-FCEE-423E-A82E-0B54B6761D6C}"/>
              </a:ext>
            </a:extLst>
          </p:cNvPr>
          <p:cNvSpPr>
            <a:spLocks noGrp="1" noChangeArrowheads="1"/>
          </p:cNvSpPr>
          <p:nvPr>
            <p:ph type="title"/>
          </p:nvPr>
        </p:nvSpPr>
        <p:spPr>
          <a:xfrm>
            <a:off x="0" y="241299"/>
            <a:ext cx="9144000" cy="1306513"/>
          </a:xfrm>
        </p:spPr>
        <p:txBody>
          <a:bodyPr/>
          <a:lstStyle/>
          <a:p>
            <a:r>
              <a:rPr lang="en-US" altLang="en-US" sz="3600" dirty="0">
                <a:solidFill>
                  <a:srgbClr val="7030A0"/>
                </a:solidFill>
              </a:rPr>
              <a:t>Guessing Number Problem Revisited</a:t>
            </a:r>
            <a:r>
              <a:rPr lang="en-US" altLang="en-US" sz="4000" dirty="0">
                <a:solidFill>
                  <a:srgbClr val="7030A0"/>
                </a:solidFill>
              </a:rPr>
              <a:t> </a:t>
            </a:r>
          </a:p>
        </p:txBody>
      </p:sp>
      <p:sp>
        <p:nvSpPr>
          <p:cNvPr id="53252" name="Rectangle 3">
            <a:extLst>
              <a:ext uri="{FF2B5EF4-FFF2-40B4-BE49-F238E27FC236}">
                <a16:creationId xmlns:a16="http://schemas.microsoft.com/office/drawing/2014/main" id="{9BA5E47F-203E-4B66-B3A7-9F5B7E86492B}"/>
              </a:ext>
            </a:extLst>
          </p:cNvPr>
          <p:cNvSpPr>
            <a:spLocks noGrp="1" noChangeArrowheads="1"/>
          </p:cNvSpPr>
          <p:nvPr>
            <p:ph type="body" idx="1"/>
          </p:nvPr>
        </p:nvSpPr>
        <p:spPr>
          <a:xfrm>
            <a:off x="309563" y="1547813"/>
            <a:ext cx="8534400" cy="3648075"/>
          </a:xfrm>
        </p:spPr>
        <p:txBody>
          <a:bodyPr/>
          <a:lstStyle/>
          <a:p>
            <a:pPr marL="0" indent="0">
              <a:spcBef>
                <a:spcPct val="100000"/>
              </a:spcBef>
              <a:buFont typeface="Monotype Sorts" pitchFamily="2" charset="2"/>
              <a:buNone/>
            </a:pPr>
            <a:r>
              <a:rPr lang="en-US" altLang="en-US" dirty="0"/>
              <a:t>Here is a program for guessing a number. You can rewrite it using a </a:t>
            </a:r>
            <a:r>
              <a:rPr lang="en-US" altLang="en-US" u="sng" dirty="0"/>
              <a:t>break</a:t>
            </a:r>
            <a:r>
              <a:rPr lang="en-US" altLang="en-US" dirty="0"/>
              <a:t> statement. </a:t>
            </a:r>
          </a:p>
        </p:txBody>
      </p:sp>
      <p:sp>
        <p:nvSpPr>
          <p:cNvPr id="10" name="AutoShape 6">
            <a:hlinkClick r:id="" action="ppaction://noaction" highlightClick="1"/>
            <a:extLst>
              <a:ext uri="{FF2B5EF4-FFF2-40B4-BE49-F238E27FC236}">
                <a16:creationId xmlns:a16="http://schemas.microsoft.com/office/drawing/2014/main" id="{E1DD31C6-15B1-4825-A381-2F955C50075D}"/>
              </a:ext>
            </a:extLst>
          </p:cNvPr>
          <p:cNvSpPr>
            <a:spLocks noChangeArrowheads="1"/>
          </p:cNvSpPr>
          <p:nvPr/>
        </p:nvSpPr>
        <p:spPr bwMode="auto">
          <a:xfrm>
            <a:off x="1230811" y="2982358"/>
            <a:ext cx="3797300" cy="571500"/>
          </a:xfrm>
          <a:prstGeom prst="actionButtonBlank">
            <a:avLst/>
          </a:prstGeom>
          <a:noFill/>
          <a:ln>
            <a:noFill/>
          </a:ln>
          <a:effectLst>
            <a:prstShdw prst="shdw17" dist="17961" dir="2700000">
              <a:schemeClr val="tx1">
                <a:gamma/>
                <a:shade val="60000"/>
                <a:invGamma/>
              </a:schemeClr>
            </a:prstShdw>
          </a:effectLst>
        </p:spPr>
        <p:txBody>
          <a:bodyPr wrap="none" anchor="ctr"/>
          <a:lstStyle/>
          <a:p>
            <a:pPr>
              <a:defRPr/>
            </a:pPr>
            <a:r>
              <a:rPr lang="en-US" dirty="0" err="1">
                <a:solidFill>
                  <a:schemeClr val="accent1"/>
                </a:solidFill>
                <a:latin typeface="Book Antiqua" pitchFamily="18" charset="0"/>
                <a:hlinkClick r:id="rId2" action="ppaction://program"/>
              </a:rPr>
              <a:t>GuessNumberUsingBreak</a:t>
            </a:r>
            <a:endParaRPr lang="en-US" dirty="0">
              <a:solidFill>
                <a:schemeClr val="accent1"/>
              </a:solidFill>
            </a:endParaRPr>
          </a:p>
        </p:txBody>
      </p:sp>
      <p:sp>
        <p:nvSpPr>
          <p:cNvPr id="11" name="AutoShape 8">
            <a:hlinkClick r:id="rId3" highlightClick="1"/>
            <a:extLst>
              <a:ext uri="{FF2B5EF4-FFF2-40B4-BE49-F238E27FC236}">
                <a16:creationId xmlns:a16="http://schemas.microsoft.com/office/drawing/2014/main" id="{CFB3DB37-6BBA-4635-A7EB-DAB67B72690F}"/>
              </a:ext>
            </a:extLst>
          </p:cNvPr>
          <p:cNvSpPr>
            <a:spLocks noChangeArrowheads="1"/>
          </p:cNvSpPr>
          <p:nvPr/>
        </p:nvSpPr>
        <p:spPr bwMode="auto">
          <a:xfrm>
            <a:off x="654549" y="2982358"/>
            <a:ext cx="468312"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2D654F1E-0E67-4B5A-854C-D60425696C2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F2D877-7A01-4292-A366-D498CD43E28A}" type="slidenum">
              <a:rPr lang="en-US" altLang="en-US" sz="1400"/>
              <a:pPr>
                <a:spcBef>
                  <a:spcPct val="0"/>
                </a:spcBef>
                <a:buClrTx/>
                <a:buSzTx/>
                <a:buFontTx/>
                <a:buNone/>
              </a:pPr>
              <a:t>46</a:t>
            </a:fld>
            <a:endParaRPr lang="en-US" altLang="en-US" sz="1400"/>
          </a:p>
        </p:txBody>
      </p:sp>
      <p:sp>
        <p:nvSpPr>
          <p:cNvPr id="54275" name="Rectangle 2">
            <a:extLst>
              <a:ext uri="{FF2B5EF4-FFF2-40B4-BE49-F238E27FC236}">
                <a16:creationId xmlns:a16="http://schemas.microsoft.com/office/drawing/2014/main" id="{2CA7C36D-E782-42A8-8563-5AA19074043C}"/>
              </a:ext>
            </a:extLst>
          </p:cNvPr>
          <p:cNvSpPr>
            <a:spLocks noGrp="1" noChangeArrowheads="1"/>
          </p:cNvSpPr>
          <p:nvPr>
            <p:ph type="title"/>
          </p:nvPr>
        </p:nvSpPr>
        <p:spPr>
          <a:xfrm>
            <a:off x="76200" y="381000"/>
            <a:ext cx="8915400" cy="1600200"/>
          </a:xfrm>
        </p:spPr>
        <p:txBody>
          <a:bodyPr/>
          <a:lstStyle/>
          <a:p>
            <a:r>
              <a:rPr lang="en-US" altLang="en-US" dirty="0">
                <a:solidFill>
                  <a:srgbClr val="7030A0"/>
                </a:solidFill>
              </a:rPr>
              <a:t>Problem: Displaying Prime Numbers</a:t>
            </a:r>
            <a:endParaRPr lang="en-US" altLang="en-US" sz="5400" dirty="0">
              <a:solidFill>
                <a:srgbClr val="7030A0"/>
              </a:solidFill>
            </a:endParaRPr>
          </a:p>
        </p:txBody>
      </p:sp>
      <p:sp>
        <p:nvSpPr>
          <p:cNvPr id="54276" name="Text Box 3">
            <a:extLst>
              <a:ext uri="{FF2B5EF4-FFF2-40B4-BE49-F238E27FC236}">
                <a16:creationId xmlns:a16="http://schemas.microsoft.com/office/drawing/2014/main" id="{D1409690-D601-4B15-B576-26A05FFA32D2}"/>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4277" name="Text Box 4">
            <a:extLst>
              <a:ext uri="{FF2B5EF4-FFF2-40B4-BE49-F238E27FC236}">
                <a16:creationId xmlns:a16="http://schemas.microsoft.com/office/drawing/2014/main" id="{9D6E2295-F03C-48DB-A31E-9CFED40DD197}"/>
              </a:ext>
            </a:extLst>
          </p:cNvPr>
          <p:cNvSpPr txBox="1">
            <a:spLocks noChangeArrowheads="1"/>
          </p:cNvSpPr>
          <p:nvPr/>
        </p:nvSpPr>
        <p:spPr bwMode="auto">
          <a:xfrm>
            <a:off x="211137" y="2134427"/>
            <a:ext cx="8721725"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cs typeface="Times New Roman" panose="02020603050405020304" pitchFamily="18" charset="0"/>
              </a:rPr>
              <a:t>Problem: Write a program that displays the first 50 prime numbers in five lines, each of which contains 10 numbers. An integer greater than 1 is </a:t>
            </a:r>
            <a:r>
              <a:rPr lang="en-US" altLang="en-US" sz="2400" i="1" dirty="0">
                <a:cs typeface="Times New Roman" panose="02020603050405020304" pitchFamily="18" charset="0"/>
              </a:rPr>
              <a:t>prime</a:t>
            </a:r>
            <a:r>
              <a:rPr lang="en-US" altLang="en-US" sz="2400" dirty="0">
                <a:cs typeface="Times New Roman" panose="02020603050405020304" pitchFamily="18" charset="0"/>
              </a:rPr>
              <a:t> if its only positive divisor is 1 or itself. For example, 2, 3, 5, and 7 are prime numbers, but 4, 6, 8, and 9 are not.</a:t>
            </a:r>
          </a:p>
          <a:p>
            <a:pPr>
              <a:spcBef>
                <a:spcPct val="50000"/>
              </a:spcBef>
              <a:buClrTx/>
              <a:buSzTx/>
              <a:buFontTx/>
              <a:buNone/>
            </a:pPr>
            <a:r>
              <a:rPr lang="en-US" altLang="en-US" sz="2400" dirty="0">
                <a:cs typeface="Times New Roman" panose="02020603050405020304" pitchFamily="18" charset="0"/>
              </a:rPr>
              <a:t>Solution: The problem can be broken into the following tasks:</a:t>
            </a:r>
          </a:p>
          <a:p>
            <a:pPr lvl="1">
              <a:spcBef>
                <a:spcPct val="0"/>
              </a:spcBef>
              <a:buClrTx/>
              <a:buFontTx/>
              <a:buChar char="•"/>
            </a:pPr>
            <a:r>
              <a:rPr lang="en-US" altLang="en-US" sz="2400" dirty="0">
                <a:cs typeface="Times New Roman" panose="02020603050405020304" pitchFamily="18" charset="0"/>
              </a:rPr>
              <a:t>For number = 2, 3, 4, 5, 6, ..., test whether the number is prime.</a:t>
            </a:r>
          </a:p>
          <a:p>
            <a:pPr lvl="1">
              <a:spcBef>
                <a:spcPct val="0"/>
              </a:spcBef>
              <a:buClrTx/>
              <a:buFontTx/>
              <a:buChar char="•"/>
            </a:pPr>
            <a:r>
              <a:rPr lang="en-US" altLang="en-US" sz="2400" dirty="0">
                <a:cs typeface="Times New Roman" panose="02020603050405020304" pitchFamily="18" charset="0"/>
              </a:rPr>
              <a:t>Determine whether a given number is prime.</a:t>
            </a:r>
          </a:p>
          <a:p>
            <a:pPr lvl="1">
              <a:spcBef>
                <a:spcPct val="0"/>
              </a:spcBef>
              <a:buClrTx/>
              <a:buFontTx/>
              <a:buChar char="•"/>
            </a:pPr>
            <a:r>
              <a:rPr lang="en-US" altLang="en-US" sz="2400" dirty="0">
                <a:cs typeface="Times New Roman" panose="02020603050405020304" pitchFamily="18" charset="0"/>
              </a:rPr>
              <a:t>Count the prime numbers.</a:t>
            </a:r>
          </a:p>
          <a:p>
            <a:pPr lvl="1">
              <a:spcBef>
                <a:spcPct val="0"/>
              </a:spcBef>
              <a:buClrTx/>
              <a:buFontTx/>
              <a:buChar char="•"/>
            </a:pPr>
            <a:r>
              <a:rPr lang="en-US" altLang="en-US" sz="2400" dirty="0">
                <a:cs typeface="Times New Roman" panose="02020603050405020304" pitchFamily="18" charset="0"/>
              </a:rPr>
              <a:t>Print each prime number, and print 10 numbers per line. </a:t>
            </a:r>
          </a:p>
        </p:txBody>
      </p:sp>
      <p:sp>
        <p:nvSpPr>
          <p:cNvPr id="8" name="AutoShape 5">
            <a:hlinkClick r:id="" action="ppaction://noaction" highlightClick="1"/>
            <a:extLst>
              <a:ext uri="{FF2B5EF4-FFF2-40B4-BE49-F238E27FC236}">
                <a16:creationId xmlns:a16="http://schemas.microsoft.com/office/drawing/2014/main" id="{6CBD3B5F-7E99-4E4A-912A-E989260EDB4F}"/>
              </a:ext>
            </a:extLst>
          </p:cNvPr>
          <p:cNvSpPr>
            <a:spLocks noChangeArrowheads="1"/>
          </p:cNvSpPr>
          <p:nvPr/>
        </p:nvSpPr>
        <p:spPr bwMode="auto">
          <a:xfrm>
            <a:off x="1340235" y="5922169"/>
            <a:ext cx="304800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defRPr/>
            </a:pPr>
            <a:r>
              <a:rPr lang="en-US" dirty="0" err="1">
                <a:solidFill>
                  <a:schemeClr val="accent1"/>
                </a:solidFill>
                <a:latin typeface="Book Antiqua" pitchFamily="18" charset="0"/>
                <a:hlinkClick r:id="rId2" action="ppaction://program"/>
              </a:rPr>
              <a:t>PrimeNumber</a:t>
            </a:r>
            <a:endParaRPr lang="en-US" dirty="0">
              <a:solidFill>
                <a:schemeClr val="accent1"/>
              </a:solidFill>
            </a:endParaRPr>
          </a:p>
        </p:txBody>
      </p:sp>
      <p:sp>
        <p:nvSpPr>
          <p:cNvPr id="9" name="AutoShape 8">
            <a:hlinkClick r:id="rId3" highlightClick="1"/>
            <a:extLst>
              <a:ext uri="{FF2B5EF4-FFF2-40B4-BE49-F238E27FC236}">
                <a16:creationId xmlns:a16="http://schemas.microsoft.com/office/drawing/2014/main" id="{3F3CC0CE-3628-4DE4-8032-3525E106E730}"/>
              </a:ext>
            </a:extLst>
          </p:cNvPr>
          <p:cNvSpPr>
            <a:spLocks noChangeArrowheads="1"/>
          </p:cNvSpPr>
          <p:nvPr/>
        </p:nvSpPr>
        <p:spPr bwMode="auto">
          <a:xfrm>
            <a:off x="680244" y="5900738"/>
            <a:ext cx="468312" cy="576262"/>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0E09DB31-8856-4FD3-8EAE-C96AA3BD118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19F71DD-740F-4429-B2DC-5EEBEC9FE2C5}" type="slidenum">
              <a:rPr lang="en-US" altLang="en-US" sz="1400"/>
              <a:pPr>
                <a:spcBef>
                  <a:spcPct val="0"/>
                </a:spcBef>
                <a:buClrTx/>
                <a:buSzTx/>
                <a:buFontTx/>
                <a:buNone/>
              </a:pPr>
              <a:t>5</a:t>
            </a:fld>
            <a:endParaRPr lang="en-US" altLang="en-US" sz="1400"/>
          </a:p>
        </p:txBody>
      </p:sp>
      <p:sp>
        <p:nvSpPr>
          <p:cNvPr id="10243" name="Rectangle 2">
            <a:extLst>
              <a:ext uri="{FF2B5EF4-FFF2-40B4-BE49-F238E27FC236}">
                <a16:creationId xmlns:a16="http://schemas.microsoft.com/office/drawing/2014/main" id="{45A6DA66-6172-4534-A841-3D89B1FB2D02}"/>
              </a:ext>
            </a:extLst>
          </p:cNvPr>
          <p:cNvSpPr>
            <a:spLocks noGrp="1" noChangeArrowheads="1"/>
          </p:cNvSpPr>
          <p:nvPr>
            <p:ph type="title"/>
          </p:nvPr>
        </p:nvSpPr>
        <p:spPr>
          <a:xfrm>
            <a:off x="685800" y="0"/>
            <a:ext cx="7772400" cy="1390389"/>
          </a:xfrm>
        </p:spPr>
        <p:txBody>
          <a:bodyPr/>
          <a:lstStyle/>
          <a:p>
            <a:r>
              <a:rPr lang="en-US" altLang="en-US" sz="4200" dirty="0">
                <a:solidFill>
                  <a:srgbClr val="7030A0"/>
                </a:solidFill>
                <a:latin typeface="Courier New" panose="02070309020205020404" pitchFamily="49" charset="0"/>
              </a:rPr>
              <a:t>while</a:t>
            </a:r>
            <a:r>
              <a:rPr lang="en-US" altLang="en-US" dirty="0">
                <a:solidFill>
                  <a:srgbClr val="7030A0"/>
                </a:solidFill>
              </a:rPr>
              <a:t> Loop Flow Chart</a:t>
            </a:r>
          </a:p>
        </p:txBody>
      </p:sp>
      <p:sp>
        <p:nvSpPr>
          <p:cNvPr id="10244" name="Rectangle 9">
            <a:extLst>
              <a:ext uri="{FF2B5EF4-FFF2-40B4-BE49-F238E27FC236}">
                <a16:creationId xmlns:a16="http://schemas.microsoft.com/office/drawing/2014/main" id="{B6B77F1A-1EE8-45ED-926E-E81630A80127}"/>
              </a:ext>
            </a:extLst>
          </p:cNvPr>
          <p:cNvSpPr>
            <a:spLocks noChangeArrowheads="1"/>
          </p:cNvSpPr>
          <p:nvPr/>
        </p:nvSpPr>
        <p:spPr bwMode="auto">
          <a:xfrm>
            <a:off x="228600" y="1447800"/>
            <a:ext cx="41910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000"/>
              <a:t>while (loop-continuation-condition) {</a:t>
            </a:r>
          </a:p>
          <a:p>
            <a:pPr>
              <a:lnSpc>
                <a:spcPct val="90000"/>
              </a:lnSpc>
              <a:spcBef>
                <a:spcPct val="50000"/>
              </a:spcBef>
              <a:buFont typeface="Monotype Sorts" pitchFamily="2" charset="2"/>
              <a:buNone/>
            </a:pPr>
            <a:r>
              <a:rPr lang="en-US" altLang="en-US" sz="2000"/>
              <a:t>  // loop-body;</a:t>
            </a:r>
          </a:p>
          <a:p>
            <a:pPr>
              <a:lnSpc>
                <a:spcPct val="90000"/>
              </a:lnSpc>
              <a:spcBef>
                <a:spcPct val="50000"/>
              </a:spcBef>
              <a:buFont typeface="Monotype Sorts" pitchFamily="2" charset="2"/>
              <a:buNone/>
            </a:pPr>
            <a:r>
              <a:rPr lang="en-US" altLang="en-US" sz="2000"/>
              <a:t>  Statement(s);</a:t>
            </a:r>
          </a:p>
          <a:p>
            <a:pPr>
              <a:lnSpc>
                <a:spcPct val="90000"/>
              </a:lnSpc>
              <a:spcBef>
                <a:spcPct val="50000"/>
              </a:spcBef>
              <a:buFont typeface="Monotype Sorts" pitchFamily="2" charset="2"/>
              <a:buNone/>
            </a:pPr>
            <a:r>
              <a:rPr lang="en-US" altLang="en-US" sz="2000"/>
              <a:t>}</a:t>
            </a:r>
          </a:p>
        </p:txBody>
      </p:sp>
      <p:sp>
        <p:nvSpPr>
          <p:cNvPr id="10245" name="Rectangle 11">
            <a:extLst>
              <a:ext uri="{FF2B5EF4-FFF2-40B4-BE49-F238E27FC236}">
                <a16:creationId xmlns:a16="http://schemas.microsoft.com/office/drawing/2014/main" id="{45A077AE-3091-4E29-9FAC-6FD9782A409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12">
            <a:extLst>
              <a:ext uri="{FF2B5EF4-FFF2-40B4-BE49-F238E27FC236}">
                <a16:creationId xmlns:a16="http://schemas.microsoft.com/office/drawing/2014/main" id="{A51E3985-C002-4623-BE7B-B433056C7E1F}"/>
              </a:ext>
            </a:extLst>
          </p:cNvPr>
          <p:cNvSpPr>
            <a:spLocks noChangeArrowheads="1"/>
          </p:cNvSpPr>
          <p:nvPr/>
        </p:nvSpPr>
        <p:spPr bwMode="auto">
          <a:xfrm>
            <a:off x="4876800" y="1295400"/>
            <a:ext cx="44196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1800">
                <a:cs typeface="Courier New" panose="02070309020205020404" pitchFamily="49" charset="0"/>
              </a:rPr>
              <a:t>int count = 0;</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while (count &lt; 100) {</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  System.out.println("Welcome to Java!");</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  count++;</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a:t>
            </a:r>
          </a:p>
        </p:txBody>
      </p:sp>
      <p:sp>
        <p:nvSpPr>
          <p:cNvPr id="10249" name="Rectangle 16">
            <a:extLst>
              <a:ext uri="{FF2B5EF4-FFF2-40B4-BE49-F238E27FC236}">
                <a16:creationId xmlns:a16="http://schemas.microsoft.com/office/drawing/2014/main" id="{F907EDFB-8F4C-41A4-8E9B-C533C92A4778}"/>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 name="Line 13">
            <a:extLst>
              <a:ext uri="{FF2B5EF4-FFF2-40B4-BE49-F238E27FC236}">
                <a16:creationId xmlns:a16="http://schemas.microsoft.com/office/drawing/2014/main" id="{8A25804E-51D2-49E4-820E-966A7D57D52F}"/>
              </a:ext>
            </a:extLst>
          </p:cNvPr>
          <p:cNvSpPr>
            <a:spLocks noChangeShapeType="1"/>
          </p:cNvSpPr>
          <p:nvPr/>
        </p:nvSpPr>
        <p:spPr bwMode="auto">
          <a:xfrm>
            <a:off x="1981200" y="2514600"/>
            <a:ext cx="3810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latin typeface="Times New Roman" panose="02020603050405020304" pitchFamily="18" charset="0"/>
            </a:endParaRPr>
          </a:p>
        </p:txBody>
      </p:sp>
      <p:sp>
        <p:nvSpPr>
          <p:cNvPr id="15" name="Line 14">
            <a:extLst>
              <a:ext uri="{FF2B5EF4-FFF2-40B4-BE49-F238E27FC236}">
                <a16:creationId xmlns:a16="http://schemas.microsoft.com/office/drawing/2014/main" id="{508C37D7-43E0-46B5-902A-DA9276613843}"/>
              </a:ext>
            </a:extLst>
          </p:cNvPr>
          <p:cNvSpPr>
            <a:spLocks noChangeShapeType="1"/>
          </p:cNvSpPr>
          <p:nvPr/>
        </p:nvSpPr>
        <p:spPr bwMode="auto">
          <a:xfrm flipH="1">
            <a:off x="6629400" y="2590800"/>
            <a:ext cx="5334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latin typeface="Times New Roman" panose="02020603050405020304" pitchFamily="18" charset="0"/>
            </a:endParaRPr>
          </a:p>
        </p:txBody>
      </p:sp>
      <p:graphicFrame>
        <p:nvGraphicFramePr>
          <p:cNvPr id="16" name="Object 15">
            <a:extLst>
              <a:ext uri="{FF2B5EF4-FFF2-40B4-BE49-F238E27FC236}">
                <a16:creationId xmlns:a16="http://schemas.microsoft.com/office/drawing/2014/main" id="{FCEECC71-9D01-4DD4-9C91-49B15C4A54CD}"/>
              </a:ext>
            </a:extLst>
          </p:cNvPr>
          <p:cNvGraphicFramePr>
            <a:graphicFrameLocks noChangeAspect="1"/>
          </p:cNvGraphicFramePr>
          <p:nvPr/>
        </p:nvGraphicFramePr>
        <p:xfrm>
          <a:off x="1295400" y="3276600"/>
          <a:ext cx="6781800" cy="3114675"/>
        </p:xfrm>
        <a:graphic>
          <a:graphicData uri="http://schemas.openxmlformats.org/presentationml/2006/ole">
            <mc:AlternateContent xmlns:mc="http://schemas.openxmlformats.org/markup-compatibility/2006">
              <mc:Choice xmlns:v="urn:schemas-microsoft-com:vml" Requires="v">
                <p:oleObj spid="_x0000_s29721" name="Picture" r:id="rId3" imgW="5497068" imgH="2523744" progId="Word.Picture.8">
                  <p:embed/>
                </p:oleObj>
              </mc:Choice>
              <mc:Fallback>
                <p:oleObj name="Picture" r:id="rId3" imgW="5497068" imgH="2523744" progId="Word.Picture.8">
                  <p:embed/>
                  <p:pic>
                    <p:nvPicPr>
                      <p:cNvPr id="10250" name="Object 15">
                        <a:extLst>
                          <a:ext uri="{FF2B5EF4-FFF2-40B4-BE49-F238E27FC236}">
                            <a16:creationId xmlns:a16="http://schemas.microsoft.com/office/drawing/2014/main" id="{C782F5D8-3FDA-443C-9A65-8EE7FD0279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276600"/>
                        <a:ext cx="6781800" cy="3114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107E250A-3610-4E5D-B1F7-2DB2A7D23B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34B3A9-D46E-4646-809F-9325BD10B086}" type="slidenum">
              <a:rPr lang="en-US" altLang="en-US" sz="1400"/>
              <a:pPr>
                <a:spcBef>
                  <a:spcPct val="0"/>
                </a:spcBef>
                <a:buClrTx/>
                <a:buSzTx/>
                <a:buFontTx/>
                <a:buNone/>
              </a:pPr>
              <a:t>6</a:t>
            </a:fld>
            <a:endParaRPr lang="en-US" altLang="en-US" sz="1400"/>
          </a:p>
        </p:txBody>
      </p:sp>
      <p:sp>
        <p:nvSpPr>
          <p:cNvPr id="11267" name="Rectangle 2">
            <a:extLst>
              <a:ext uri="{FF2B5EF4-FFF2-40B4-BE49-F238E27FC236}">
                <a16:creationId xmlns:a16="http://schemas.microsoft.com/office/drawing/2014/main" id="{A33D0116-9DC7-4AE2-A99F-392006AD7965}"/>
              </a:ext>
            </a:extLst>
          </p:cNvPr>
          <p:cNvSpPr>
            <a:spLocks noGrp="1" noChangeArrowheads="1"/>
          </p:cNvSpPr>
          <p:nvPr>
            <p:ph type="title"/>
          </p:nvPr>
        </p:nvSpPr>
        <p:spPr>
          <a:xfrm>
            <a:off x="685800" y="228599"/>
            <a:ext cx="7772400" cy="986413"/>
          </a:xfrm>
        </p:spPr>
        <p:txBody>
          <a:bodyPr/>
          <a:lstStyle/>
          <a:p>
            <a:r>
              <a:rPr lang="en-US" altLang="en-US">
                <a:solidFill>
                  <a:srgbClr val="7030A0"/>
                </a:solidFill>
              </a:rPr>
              <a:t>Trace while Loop</a:t>
            </a:r>
          </a:p>
        </p:txBody>
      </p:sp>
      <p:sp>
        <p:nvSpPr>
          <p:cNvPr id="11268" name="Rectangle 4">
            <a:extLst>
              <a:ext uri="{FF2B5EF4-FFF2-40B4-BE49-F238E27FC236}">
                <a16:creationId xmlns:a16="http://schemas.microsoft.com/office/drawing/2014/main" id="{8585EE31-5211-4782-A222-F243EEB2C1C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8">
            <a:extLst>
              <a:ext uri="{FF2B5EF4-FFF2-40B4-BE49-F238E27FC236}">
                <a16:creationId xmlns:a16="http://schemas.microsoft.com/office/drawing/2014/main" id="{7437F143-2A16-4F57-97E9-43769B2C174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 name="Rectangle 5">
            <a:extLst>
              <a:ext uri="{FF2B5EF4-FFF2-40B4-BE49-F238E27FC236}">
                <a16:creationId xmlns:a16="http://schemas.microsoft.com/office/drawing/2014/main" id="{9D841B4C-5D5A-4A5F-8655-674A57731D89}"/>
              </a:ext>
            </a:extLst>
          </p:cNvPr>
          <p:cNvSpPr>
            <a:spLocks noChangeArrowheads="1"/>
          </p:cNvSpPr>
          <p:nvPr/>
        </p:nvSpPr>
        <p:spPr bwMode="auto">
          <a:xfrm>
            <a:off x="228600" y="1447800"/>
            <a:ext cx="5334000" cy="24653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Courier New" panose="02070309020205020404" pitchFamily="49" charset="0"/>
              </a:rPr>
              <a:t>int count = 0;</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Courier New" panose="02070309020205020404" pitchFamily="49" charset="0"/>
              </a:rPr>
              <a:t>while (count &lt; 2) {</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Courier New" panose="02070309020205020404" pitchFamily="49" charset="0"/>
              </a:rPr>
              <a:t>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Courier New" panose="02070309020205020404" pitchFamily="49" charset="0"/>
              </a:rPr>
              <a:t>System.out.println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Courier New" panose="02070309020205020404" pitchFamily="49" charset="0"/>
              </a:rPr>
              <a:t>("Welcome to Java!");</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Courier New" panose="02070309020205020404" pitchFamily="49" charset="0"/>
              </a:rPr>
              <a:t>  count++;</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Courier New" panose="02070309020205020404" pitchFamily="49" charset="0"/>
              </a:rPr>
              <a:t>}</a:t>
            </a:r>
          </a:p>
        </p:txBody>
      </p:sp>
      <p:sp>
        <p:nvSpPr>
          <p:cNvPr id="14" name="Rectangle 10">
            <a:extLst>
              <a:ext uri="{FF2B5EF4-FFF2-40B4-BE49-F238E27FC236}">
                <a16:creationId xmlns:a16="http://schemas.microsoft.com/office/drawing/2014/main" id="{A8E031CF-7BCF-4C6B-9993-46E4B806B872}"/>
              </a:ext>
            </a:extLst>
          </p:cNvPr>
          <p:cNvSpPr>
            <a:spLocks noChangeArrowheads="1"/>
          </p:cNvSpPr>
          <p:nvPr/>
        </p:nvSpPr>
        <p:spPr bwMode="auto">
          <a:xfrm>
            <a:off x="304800" y="1470025"/>
            <a:ext cx="5105400" cy="3841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
        <p:nvSpPr>
          <p:cNvPr id="15" name="AutoShape 11">
            <a:extLst>
              <a:ext uri="{FF2B5EF4-FFF2-40B4-BE49-F238E27FC236}">
                <a16:creationId xmlns:a16="http://schemas.microsoft.com/office/drawing/2014/main" id="{4059E1A2-7B5A-4910-844D-BCF740A64707}"/>
              </a:ext>
            </a:extLst>
          </p:cNvPr>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Initialize count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107E250A-3610-4E5D-B1F7-2DB2A7D23B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34B3A9-D46E-4646-809F-9325BD10B086}" type="slidenum">
              <a:rPr lang="en-US" altLang="en-US" sz="1400"/>
              <a:pPr>
                <a:spcBef>
                  <a:spcPct val="0"/>
                </a:spcBef>
                <a:buClrTx/>
                <a:buSzTx/>
                <a:buFontTx/>
                <a:buNone/>
              </a:pPr>
              <a:t>7</a:t>
            </a:fld>
            <a:endParaRPr lang="en-US" altLang="en-US" sz="1400"/>
          </a:p>
        </p:txBody>
      </p:sp>
      <p:sp>
        <p:nvSpPr>
          <p:cNvPr id="11267" name="Rectangle 2">
            <a:extLst>
              <a:ext uri="{FF2B5EF4-FFF2-40B4-BE49-F238E27FC236}">
                <a16:creationId xmlns:a16="http://schemas.microsoft.com/office/drawing/2014/main" id="{A33D0116-9DC7-4AE2-A99F-392006AD7965}"/>
              </a:ext>
            </a:extLst>
          </p:cNvPr>
          <p:cNvSpPr>
            <a:spLocks noGrp="1" noChangeArrowheads="1"/>
          </p:cNvSpPr>
          <p:nvPr>
            <p:ph type="title"/>
          </p:nvPr>
        </p:nvSpPr>
        <p:spPr>
          <a:xfrm>
            <a:off x="685800" y="228599"/>
            <a:ext cx="7772400" cy="986413"/>
          </a:xfrm>
        </p:spPr>
        <p:txBody>
          <a:bodyPr/>
          <a:lstStyle/>
          <a:p>
            <a:r>
              <a:rPr lang="en-US" altLang="en-US">
                <a:solidFill>
                  <a:srgbClr val="7030A0"/>
                </a:solidFill>
              </a:rPr>
              <a:t>Trace while Loop</a:t>
            </a:r>
          </a:p>
        </p:txBody>
      </p:sp>
      <p:sp>
        <p:nvSpPr>
          <p:cNvPr id="11268" name="Rectangle 4">
            <a:extLst>
              <a:ext uri="{FF2B5EF4-FFF2-40B4-BE49-F238E27FC236}">
                <a16:creationId xmlns:a16="http://schemas.microsoft.com/office/drawing/2014/main" id="{8585EE31-5211-4782-A222-F243EEB2C1C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8">
            <a:extLst>
              <a:ext uri="{FF2B5EF4-FFF2-40B4-BE49-F238E27FC236}">
                <a16:creationId xmlns:a16="http://schemas.microsoft.com/office/drawing/2014/main" id="{7437F143-2A16-4F57-97E9-43769B2C174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 name="Rectangle 4">
            <a:extLst>
              <a:ext uri="{FF2B5EF4-FFF2-40B4-BE49-F238E27FC236}">
                <a16:creationId xmlns:a16="http://schemas.microsoft.com/office/drawing/2014/main" id="{9AF97199-4AF5-4337-B6A3-E6D6533A5741}"/>
              </a:ext>
            </a:extLst>
          </p:cNvPr>
          <p:cNvSpPr>
            <a:spLocks noChangeArrowheads="1"/>
          </p:cNvSpPr>
          <p:nvPr/>
        </p:nvSpPr>
        <p:spPr bwMode="auto">
          <a:xfrm>
            <a:off x="228600" y="1447800"/>
            <a:ext cx="5334000" cy="24653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int count = 0;</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while (count &lt; 2) {</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System.out.println("Welcome to Java!");</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count++;</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a:t>
            </a:r>
          </a:p>
        </p:txBody>
      </p:sp>
      <p:sp>
        <p:nvSpPr>
          <p:cNvPr id="16" name="AutoShape 7">
            <a:extLst>
              <a:ext uri="{FF2B5EF4-FFF2-40B4-BE49-F238E27FC236}">
                <a16:creationId xmlns:a16="http://schemas.microsoft.com/office/drawing/2014/main" id="{5F69E5CC-BAA0-4371-97FD-C9D832BB1DF3}"/>
              </a:ext>
            </a:extLst>
          </p:cNvPr>
          <p:cNvSpPr>
            <a:spLocks noChangeArrowheads="1"/>
          </p:cNvSpPr>
          <p:nvPr/>
        </p:nvSpPr>
        <p:spPr bwMode="auto">
          <a:xfrm>
            <a:off x="5257800" y="1219200"/>
            <a:ext cx="3533775" cy="384175"/>
          </a:xfrm>
          <a:prstGeom prst="wedgeRoundRectCallout">
            <a:avLst>
              <a:gd name="adj1" fmla="val -114556"/>
              <a:gd name="adj2" fmla="val 208264"/>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(count &lt; 2) is true</a:t>
            </a:r>
          </a:p>
        </p:txBody>
      </p:sp>
      <p:sp>
        <p:nvSpPr>
          <p:cNvPr id="17" name="Rectangle 8">
            <a:extLst>
              <a:ext uri="{FF2B5EF4-FFF2-40B4-BE49-F238E27FC236}">
                <a16:creationId xmlns:a16="http://schemas.microsoft.com/office/drawing/2014/main" id="{D0F1F1CE-E122-4AC1-A411-A7E723142AB6}"/>
              </a:ext>
            </a:extLst>
          </p:cNvPr>
          <p:cNvSpPr>
            <a:spLocks noChangeArrowheads="1"/>
          </p:cNvSpPr>
          <p:nvPr/>
        </p:nvSpPr>
        <p:spPr bwMode="auto">
          <a:xfrm>
            <a:off x="309563" y="2008188"/>
            <a:ext cx="5105400" cy="3841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Tree>
    <p:extLst>
      <p:ext uri="{BB962C8B-B14F-4D97-AF65-F5344CB8AC3E}">
        <p14:creationId xmlns:p14="http://schemas.microsoft.com/office/powerpoint/2010/main" val="198720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107E250A-3610-4E5D-B1F7-2DB2A7D23B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34B3A9-D46E-4646-809F-9325BD10B086}" type="slidenum">
              <a:rPr lang="en-US" altLang="en-US" sz="1400"/>
              <a:pPr>
                <a:spcBef>
                  <a:spcPct val="0"/>
                </a:spcBef>
                <a:buClrTx/>
                <a:buSzTx/>
                <a:buFontTx/>
                <a:buNone/>
              </a:pPr>
              <a:t>8</a:t>
            </a:fld>
            <a:endParaRPr lang="en-US" altLang="en-US" sz="1400"/>
          </a:p>
        </p:txBody>
      </p:sp>
      <p:sp>
        <p:nvSpPr>
          <p:cNvPr id="11267" name="Rectangle 2">
            <a:extLst>
              <a:ext uri="{FF2B5EF4-FFF2-40B4-BE49-F238E27FC236}">
                <a16:creationId xmlns:a16="http://schemas.microsoft.com/office/drawing/2014/main" id="{A33D0116-9DC7-4AE2-A99F-392006AD7965}"/>
              </a:ext>
            </a:extLst>
          </p:cNvPr>
          <p:cNvSpPr>
            <a:spLocks noGrp="1" noChangeArrowheads="1"/>
          </p:cNvSpPr>
          <p:nvPr>
            <p:ph type="title"/>
          </p:nvPr>
        </p:nvSpPr>
        <p:spPr>
          <a:xfrm>
            <a:off x="685800" y="228599"/>
            <a:ext cx="7772400" cy="986413"/>
          </a:xfrm>
        </p:spPr>
        <p:txBody>
          <a:bodyPr/>
          <a:lstStyle/>
          <a:p>
            <a:r>
              <a:rPr lang="en-US" altLang="en-US">
                <a:solidFill>
                  <a:srgbClr val="7030A0"/>
                </a:solidFill>
              </a:rPr>
              <a:t>Trace while Loop</a:t>
            </a:r>
          </a:p>
        </p:txBody>
      </p:sp>
      <p:sp>
        <p:nvSpPr>
          <p:cNvPr id="11268" name="Rectangle 4">
            <a:extLst>
              <a:ext uri="{FF2B5EF4-FFF2-40B4-BE49-F238E27FC236}">
                <a16:creationId xmlns:a16="http://schemas.microsoft.com/office/drawing/2014/main" id="{8585EE31-5211-4782-A222-F243EEB2C1C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8">
            <a:extLst>
              <a:ext uri="{FF2B5EF4-FFF2-40B4-BE49-F238E27FC236}">
                <a16:creationId xmlns:a16="http://schemas.microsoft.com/office/drawing/2014/main" id="{7437F143-2A16-4F57-97E9-43769B2C174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9CEA1B64-DA96-4826-89A9-7B11BB4C5CF4}"/>
              </a:ext>
            </a:extLst>
          </p:cNvPr>
          <p:cNvSpPr>
            <a:spLocks noChangeArrowheads="1"/>
          </p:cNvSpPr>
          <p:nvPr/>
        </p:nvSpPr>
        <p:spPr bwMode="auto">
          <a:xfrm>
            <a:off x="228600" y="1447800"/>
            <a:ext cx="5334000" cy="24653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int count = 0;</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while (count &lt; 2) {</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System.out.println("Welcome to Java!");</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count++;</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a:t>
            </a:r>
          </a:p>
        </p:txBody>
      </p:sp>
      <p:sp>
        <p:nvSpPr>
          <p:cNvPr id="10" name="AutoShape 6">
            <a:extLst>
              <a:ext uri="{FF2B5EF4-FFF2-40B4-BE49-F238E27FC236}">
                <a16:creationId xmlns:a16="http://schemas.microsoft.com/office/drawing/2014/main" id="{534C734A-3A13-4AF4-A916-F507A58E8325}"/>
              </a:ext>
            </a:extLst>
          </p:cNvPr>
          <p:cNvSpPr>
            <a:spLocks noChangeArrowheads="1"/>
          </p:cNvSpPr>
          <p:nvPr/>
        </p:nvSpPr>
        <p:spPr bwMode="auto">
          <a:xfrm>
            <a:off x="5257800" y="1219200"/>
            <a:ext cx="3533775" cy="384175"/>
          </a:xfrm>
          <a:prstGeom prst="wedgeRoundRectCallout">
            <a:avLst>
              <a:gd name="adj1" fmla="val -46676"/>
              <a:gd name="adj2" fmla="val 290083"/>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Print Welcome to Java</a:t>
            </a:r>
          </a:p>
        </p:txBody>
      </p:sp>
      <p:sp>
        <p:nvSpPr>
          <p:cNvPr id="11" name="Rectangle 8">
            <a:extLst>
              <a:ext uri="{FF2B5EF4-FFF2-40B4-BE49-F238E27FC236}">
                <a16:creationId xmlns:a16="http://schemas.microsoft.com/office/drawing/2014/main" id="{44BEF0B4-207D-4D27-83F0-4E22BCF0A859}"/>
              </a:ext>
            </a:extLst>
          </p:cNvPr>
          <p:cNvSpPr>
            <a:spLocks noChangeArrowheads="1"/>
          </p:cNvSpPr>
          <p:nvPr/>
        </p:nvSpPr>
        <p:spPr bwMode="auto">
          <a:xfrm>
            <a:off x="309563" y="2506663"/>
            <a:ext cx="5105400" cy="3841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Tree>
    <p:extLst>
      <p:ext uri="{BB962C8B-B14F-4D97-AF65-F5344CB8AC3E}">
        <p14:creationId xmlns:p14="http://schemas.microsoft.com/office/powerpoint/2010/main" val="47218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107E250A-3610-4E5D-B1F7-2DB2A7D23B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34B3A9-D46E-4646-809F-9325BD10B086}" type="slidenum">
              <a:rPr lang="en-US" altLang="en-US" sz="1400"/>
              <a:pPr>
                <a:spcBef>
                  <a:spcPct val="0"/>
                </a:spcBef>
                <a:buClrTx/>
                <a:buSzTx/>
                <a:buFontTx/>
                <a:buNone/>
              </a:pPr>
              <a:t>9</a:t>
            </a:fld>
            <a:endParaRPr lang="en-US" altLang="en-US" sz="1400"/>
          </a:p>
        </p:txBody>
      </p:sp>
      <p:sp>
        <p:nvSpPr>
          <p:cNvPr id="11267" name="Rectangle 2">
            <a:extLst>
              <a:ext uri="{FF2B5EF4-FFF2-40B4-BE49-F238E27FC236}">
                <a16:creationId xmlns:a16="http://schemas.microsoft.com/office/drawing/2014/main" id="{A33D0116-9DC7-4AE2-A99F-392006AD7965}"/>
              </a:ext>
            </a:extLst>
          </p:cNvPr>
          <p:cNvSpPr>
            <a:spLocks noGrp="1" noChangeArrowheads="1"/>
          </p:cNvSpPr>
          <p:nvPr>
            <p:ph type="title"/>
          </p:nvPr>
        </p:nvSpPr>
        <p:spPr>
          <a:xfrm>
            <a:off x="685800" y="228599"/>
            <a:ext cx="7772400" cy="986413"/>
          </a:xfrm>
        </p:spPr>
        <p:txBody>
          <a:bodyPr/>
          <a:lstStyle/>
          <a:p>
            <a:r>
              <a:rPr lang="en-US" altLang="en-US">
                <a:solidFill>
                  <a:srgbClr val="7030A0"/>
                </a:solidFill>
              </a:rPr>
              <a:t>Trace while Loop</a:t>
            </a:r>
          </a:p>
        </p:txBody>
      </p:sp>
      <p:sp>
        <p:nvSpPr>
          <p:cNvPr id="11268" name="Rectangle 4">
            <a:extLst>
              <a:ext uri="{FF2B5EF4-FFF2-40B4-BE49-F238E27FC236}">
                <a16:creationId xmlns:a16="http://schemas.microsoft.com/office/drawing/2014/main" id="{8585EE31-5211-4782-A222-F243EEB2C1C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8">
            <a:extLst>
              <a:ext uri="{FF2B5EF4-FFF2-40B4-BE49-F238E27FC236}">
                <a16:creationId xmlns:a16="http://schemas.microsoft.com/office/drawing/2014/main" id="{7437F143-2A16-4F57-97E9-43769B2C174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4">
            <a:extLst>
              <a:ext uri="{FF2B5EF4-FFF2-40B4-BE49-F238E27FC236}">
                <a16:creationId xmlns:a16="http://schemas.microsoft.com/office/drawing/2014/main" id="{F784E405-C52D-4849-ADE5-C910A17FBE2B}"/>
              </a:ext>
            </a:extLst>
          </p:cNvPr>
          <p:cNvSpPr>
            <a:spLocks noChangeArrowheads="1"/>
          </p:cNvSpPr>
          <p:nvPr/>
        </p:nvSpPr>
        <p:spPr bwMode="auto">
          <a:xfrm>
            <a:off x="228600" y="1447800"/>
            <a:ext cx="5334000" cy="24653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int count = 0;</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while (count &lt; 2) {</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System.out.println("Welcome to Java!");</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  count++;</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0" fontAlgn="base" latinLnBrk="0" hangingPunct="0">
              <a:lnSpc>
                <a:spcPct val="90000"/>
              </a:lnSpc>
              <a:spcBef>
                <a:spcPct val="50000"/>
              </a:spcBef>
              <a:spcAft>
                <a:spcPct val="0"/>
              </a:spcAft>
              <a:buClr>
                <a:srgbClr val="FFFF99"/>
              </a:buClr>
              <a:buSzPct val="75000"/>
              <a:buFont typeface="Monotype Sorts" pitchFamily="2" charset="2"/>
              <a:buNone/>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Courier New" panose="02070309020205020404" pitchFamily="49" charset="0"/>
              </a:rPr>
              <a:t>}</a:t>
            </a:r>
          </a:p>
        </p:txBody>
      </p:sp>
      <p:sp>
        <p:nvSpPr>
          <p:cNvPr id="10" name="AutoShape 6">
            <a:extLst>
              <a:ext uri="{FF2B5EF4-FFF2-40B4-BE49-F238E27FC236}">
                <a16:creationId xmlns:a16="http://schemas.microsoft.com/office/drawing/2014/main" id="{0AA88E34-737B-45AD-B525-399AF9B6A68B}"/>
              </a:ext>
            </a:extLst>
          </p:cNvPr>
          <p:cNvSpPr>
            <a:spLocks noChangeArrowheads="1"/>
          </p:cNvSpPr>
          <p:nvPr/>
        </p:nvSpPr>
        <p:spPr bwMode="auto">
          <a:xfrm>
            <a:off x="5257800" y="1219200"/>
            <a:ext cx="3538538" cy="635000"/>
          </a:xfrm>
          <a:prstGeom prst="wedgeRoundRectCallout">
            <a:avLst>
              <a:gd name="adj1" fmla="val -61037"/>
              <a:gd name="adj2" fmla="val 255000"/>
              <a:gd name="adj3" fmla="val 16667"/>
            </a:avLst>
          </a:prstGeom>
          <a:solidFill>
            <a:srgbClr val="009966"/>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Increase count by 1</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FFFFFF"/>
                </a:solidFill>
                <a:effectLst/>
                <a:uLnTx/>
                <a:uFillTx/>
                <a:latin typeface="Times New Roman" panose="02020603050405020304" pitchFamily="18" charset="0"/>
              </a:rPr>
              <a:t>count is 1 now</a:t>
            </a:r>
          </a:p>
        </p:txBody>
      </p:sp>
      <p:sp>
        <p:nvSpPr>
          <p:cNvPr id="11" name="Rectangle 7">
            <a:extLst>
              <a:ext uri="{FF2B5EF4-FFF2-40B4-BE49-F238E27FC236}">
                <a16:creationId xmlns:a16="http://schemas.microsoft.com/office/drawing/2014/main" id="{8142A92F-6EAD-4492-888F-C7E1B648BDDA}"/>
              </a:ext>
            </a:extLst>
          </p:cNvPr>
          <p:cNvSpPr>
            <a:spLocks noChangeArrowheads="1"/>
          </p:cNvSpPr>
          <p:nvPr/>
        </p:nvSpPr>
        <p:spPr bwMode="auto">
          <a:xfrm>
            <a:off x="309563" y="2968625"/>
            <a:ext cx="5105400" cy="384175"/>
          </a:xfrm>
          <a:prstGeom prst="rect">
            <a:avLst/>
          </a:prstGeom>
          <a:solidFill>
            <a:srgbClr val="009966">
              <a:alpha val="45097"/>
            </a:srgbClr>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FFFFFF"/>
              </a:solidFill>
              <a:effectLst/>
              <a:uLnTx/>
              <a:uFillTx/>
              <a:latin typeface="Times New Roman" panose="02020603050405020304" pitchFamily="18" charset="0"/>
            </a:endParaRPr>
          </a:p>
        </p:txBody>
      </p:sp>
    </p:spTree>
    <p:extLst>
      <p:ext uri="{BB962C8B-B14F-4D97-AF65-F5344CB8AC3E}">
        <p14:creationId xmlns:p14="http://schemas.microsoft.com/office/powerpoint/2010/main" val="3197873218"/>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4605</TotalTime>
  <Words>2371</Words>
  <Application>Microsoft Office PowerPoint</Application>
  <PresentationFormat>On-screen Show (4:3)</PresentationFormat>
  <Paragraphs>328</Paragraphs>
  <Slides>46</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7" baseType="lpstr">
      <vt:lpstr>Arial</vt:lpstr>
      <vt:lpstr>Arial Black</vt:lpstr>
      <vt:lpstr>Book Antiqua</vt:lpstr>
      <vt:lpstr>Calibri</vt:lpstr>
      <vt:lpstr>Courier New</vt:lpstr>
      <vt:lpstr>Monotype Sorts</vt:lpstr>
      <vt:lpstr>Times New Roman</vt:lpstr>
      <vt:lpstr>Wingdings</vt:lpstr>
      <vt:lpstr>Pixel</vt:lpstr>
      <vt:lpstr>Picture</vt:lpstr>
      <vt:lpstr>Microsoft Word Picture</vt:lpstr>
      <vt:lpstr>Loops </vt:lpstr>
      <vt:lpstr>Motivations</vt:lpstr>
      <vt:lpstr>Opening Problem</vt:lpstr>
      <vt:lpstr>Introducing while Loops</vt:lpstr>
      <vt:lpstr>while Loop Flow Chart</vt:lpstr>
      <vt:lpstr>Trace while Loop</vt:lpstr>
      <vt:lpstr>Trace while Loop</vt:lpstr>
      <vt:lpstr>Trace while Loop</vt:lpstr>
      <vt:lpstr>Trace while Loop</vt:lpstr>
      <vt:lpstr>Trace while Loop</vt:lpstr>
      <vt:lpstr>Trace while Loop</vt:lpstr>
      <vt:lpstr>Trace while Loop</vt:lpstr>
      <vt:lpstr>Trace while Loop</vt:lpstr>
      <vt:lpstr>Trace while Loop</vt:lpstr>
      <vt:lpstr>Problem: Repeat Addition Until Correct</vt:lpstr>
      <vt:lpstr>Ending a Loop with a Sentinel Value </vt:lpstr>
      <vt:lpstr>Caution</vt:lpstr>
      <vt:lpstr>do-while Loop</vt:lpstr>
      <vt:lpstr>for Loops</vt:lpstr>
      <vt:lpstr>Trace for Loop</vt:lpstr>
      <vt:lpstr>Trace for Loop</vt:lpstr>
      <vt:lpstr>Trace for Loop</vt:lpstr>
      <vt:lpstr>Trace for Loop</vt:lpstr>
      <vt:lpstr>Trace for Loop</vt:lpstr>
      <vt:lpstr>Trace for Loop</vt:lpstr>
      <vt:lpstr>Trace for Loop</vt:lpstr>
      <vt:lpstr>Trace for Loop</vt:lpstr>
      <vt:lpstr>Trace for Loop</vt:lpstr>
      <vt:lpstr>Trace for Loop</vt:lpstr>
      <vt:lpstr>Note</vt:lpstr>
      <vt:lpstr>Note</vt:lpstr>
      <vt:lpstr>Caution</vt:lpstr>
      <vt:lpstr>Caution, cont.</vt:lpstr>
      <vt:lpstr>Which Loop to Use?</vt:lpstr>
      <vt:lpstr>Recommendations</vt:lpstr>
      <vt:lpstr>Nested Loops </vt:lpstr>
      <vt:lpstr>Minimizing Numerical Errors </vt:lpstr>
      <vt:lpstr>Problem: Finding the Greatest Common Divisor </vt:lpstr>
      <vt:lpstr>Problem:  Predicting the Future Tuition </vt:lpstr>
      <vt:lpstr>Problem:  Predicating the Future Tuition </vt:lpstr>
      <vt:lpstr>Problem:  Monte Carlo Simulation </vt:lpstr>
      <vt:lpstr>Using break and continue</vt:lpstr>
      <vt:lpstr>break</vt:lpstr>
      <vt:lpstr>continue</vt:lpstr>
      <vt:lpstr>Guessing Number Problem Revisited </vt:lpstr>
      <vt:lpstr>Problem: Displaying Prime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Mandal</dc:creator>
  <cp:lastModifiedBy>Amit Mandal</cp:lastModifiedBy>
  <cp:revision>557</cp:revision>
  <dcterms:created xsi:type="dcterms:W3CDTF">2017-10-21T11:23:07Z</dcterms:created>
  <dcterms:modified xsi:type="dcterms:W3CDTF">2020-01-01T19:57:21Z</dcterms:modified>
</cp:coreProperties>
</file>