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754" r:id="rId3"/>
  </p:sldMasterIdLst>
  <p:notesMasterIdLst>
    <p:notesMasterId r:id="rId79"/>
  </p:notesMasterIdLst>
  <p:sldIdLst>
    <p:sldId id="300" r:id="rId4"/>
    <p:sldId id="429" r:id="rId5"/>
    <p:sldId id="430" r:id="rId6"/>
    <p:sldId id="431" r:id="rId7"/>
    <p:sldId id="432" r:id="rId8"/>
    <p:sldId id="362" r:id="rId9"/>
    <p:sldId id="415" r:id="rId10"/>
    <p:sldId id="416" r:id="rId11"/>
    <p:sldId id="417" r:id="rId12"/>
    <p:sldId id="418" r:id="rId13"/>
    <p:sldId id="335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18" r:id="rId25"/>
    <p:sldId id="378" r:id="rId26"/>
    <p:sldId id="336" r:id="rId27"/>
    <p:sldId id="399" r:id="rId28"/>
    <p:sldId id="400" r:id="rId29"/>
    <p:sldId id="401" r:id="rId30"/>
    <p:sldId id="409" r:id="rId31"/>
    <p:sldId id="402" r:id="rId32"/>
    <p:sldId id="403" r:id="rId33"/>
    <p:sldId id="404" r:id="rId34"/>
    <p:sldId id="405" r:id="rId35"/>
    <p:sldId id="406" r:id="rId36"/>
    <p:sldId id="408" r:id="rId37"/>
    <p:sldId id="343" r:id="rId38"/>
    <p:sldId id="433" r:id="rId39"/>
    <p:sldId id="411" r:id="rId40"/>
    <p:sldId id="427" r:id="rId41"/>
    <p:sldId id="337" r:id="rId42"/>
    <p:sldId id="412" r:id="rId43"/>
    <p:sldId id="428" r:id="rId44"/>
    <p:sldId id="320" r:id="rId45"/>
    <p:sldId id="334" r:id="rId46"/>
    <p:sldId id="347" r:id="rId47"/>
    <p:sldId id="342" r:id="rId48"/>
    <p:sldId id="350" r:id="rId49"/>
    <p:sldId id="360" r:id="rId50"/>
    <p:sldId id="353" r:id="rId51"/>
    <p:sldId id="351" r:id="rId52"/>
    <p:sldId id="352" r:id="rId53"/>
    <p:sldId id="322" r:id="rId54"/>
    <p:sldId id="346" r:id="rId55"/>
    <p:sldId id="327" r:id="rId56"/>
    <p:sldId id="328" r:id="rId57"/>
    <p:sldId id="329" r:id="rId58"/>
    <p:sldId id="333" r:id="rId59"/>
    <p:sldId id="379" r:id="rId60"/>
    <p:sldId id="330" r:id="rId61"/>
    <p:sldId id="380" r:id="rId62"/>
    <p:sldId id="345" r:id="rId63"/>
    <p:sldId id="381" r:id="rId64"/>
    <p:sldId id="382" r:id="rId65"/>
    <p:sldId id="383" r:id="rId66"/>
    <p:sldId id="384" r:id="rId67"/>
    <p:sldId id="385" r:id="rId68"/>
    <p:sldId id="325" r:id="rId69"/>
    <p:sldId id="386" r:id="rId70"/>
    <p:sldId id="387" r:id="rId71"/>
    <p:sldId id="422" r:id="rId72"/>
    <p:sldId id="423" r:id="rId73"/>
    <p:sldId id="424" r:id="rId74"/>
    <p:sldId id="425" r:id="rId75"/>
    <p:sldId id="426" r:id="rId76"/>
    <p:sldId id="321" r:id="rId77"/>
    <p:sldId id="388" r:id="rId7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1746" y="78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DAE0C-028F-46F2-ADD6-5D8B1050FC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7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F8099BC-0074-40FD-903C-A2EFBDD97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A5350B-7CDC-4332-BAD6-DDC8A1F22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EBA1AB9-0985-429B-90EF-F55365187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E77D5D7-08E0-431B-9454-C12313886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FAF4158-19FF-48A2-BCBC-07CBE92FE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8CE941C-72A8-457F-9E10-E02AA66FC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CD11879-B45A-45F2-A7C6-9EBEDF681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1BFE9ED-3A61-447E-9A4E-B31DF56C1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BDEB38A-7B63-4CC1-9E4D-43F75FDA5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2D0E28E-DC3A-42CA-88C6-76ABD80C1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BE2A0F8-9DCE-44B3-8D29-D8712B976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F0E214D-A1AA-4FF0-BAE0-69D4F4DDE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4E48AE0-EB1D-46ED-9CE9-C6FF782AF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4E53D60-2A4F-49AB-A7E8-B059AEBA4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4BD118C-BEB0-4744-AE43-EC266F041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6641016-54EC-4535-B1B7-24E79D9D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066A64B-79E4-436C-A78A-4F278CD48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43B9654-D0C4-4CC3-9881-C30F5C920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FA43199-F35E-4B03-B2C3-4E0197367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95D852A-CF4F-48D6-B328-29D5FC134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F9C55B4-97E8-4EDF-A299-E296CF684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F773E4-EFBC-4E52-A4C0-781FA83C8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1BE07D2-6438-43BF-B60F-8E5C5F7B5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179F7E7-1AD1-4E6F-B57A-D264BC75E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F22C2D0-8CE9-4DCF-BA23-B7AFAA9831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4782506-20C6-4E1A-881F-6B4736275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D4B7660-BCBE-493D-A6CD-31336EDC7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0A73BAD-770A-48A9-BD0D-EB0B2A7EB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7FEA87A-4CB9-4557-8878-70DBCE2C4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5001023-45DF-40BF-9912-B5EFEA8D5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44B6FD3-6F20-48BA-B93B-2E73D5214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0E6D328-02AB-48F5-8444-D21588477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3D2FE8C-AC0B-4763-ABFC-DDCEBF5B4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09B5014-FDF8-4703-8D95-5E5D0D0F7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2F02077-DCAF-43D2-99E2-629994D4F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0FC301C-2F63-4869-AAF5-D992AF9BE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D572B35-F569-40EC-A689-C17E0B475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8E36F24-7577-4B22-8609-F650F1775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B1AF542-7A06-4F78-9DA8-346E56301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59E8F03-03ED-460B-B523-2CB81E4F4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E523DFD-269B-4F78-B7FB-EE037E6DF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E5081AF-5B14-4B9B-8381-4647850B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2F257B2-0788-4B24-8277-4BB4A750B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4EDDDA0-96CE-47D7-AF2C-0D14ADDA6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C96C81A-DD55-484E-9804-CFB63F7CD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65FBB4B-20BB-4510-A688-84F3DE42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85A52E5-6FF5-4D0F-85C2-6590277B0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35C0BE0-227F-4E86-9B3E-6354ADA77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AEB3353-13EA-440E-B995-2E9F3CF45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ACA0383-159D-4327-9B7E-1E9C490F5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8E86225-3206-46AD-9BD5-8D5A2A251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D90EFDE-E46B-4BD0-B0E8-769ADCCD7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34D0C60-9828-4E2F-ADF5-ABAC768E4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0E6C1E9-B36B-45D8-A6D4-E12192282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194FBC9-0441-4112-A457-8E541B758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EF0A963-26B2-4E5A-9255-0DCB77D41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D75B865-5537-4443-AB29-4BF160E78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88FA5FD-363D-4E02-8B59-B7951798C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79701B8-0F1B-4217-9DD7-5AC650787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D1468F0-FE49-48B7-9FCC-5D1B91300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FB9D071-7D03-4C37-81BF-CA59F4730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4E5A7BC-B07B-40B8-80C9-BD827133B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15A5F31-2416-418D-9C51-C2CE26197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78D6165-21B3-4137-9501-3F03F721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1B5CEE2-69BD-4033-9DEA-7B881816E2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0B43E8-4A52-46D7-833E-966C21B5E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BB0F741-1C32-4956-8B5A-94C90C305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9E91AAD-EA2A-4E31-8A18-AB869F72D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0CE4FBE-6191-4428-BD5C-250016E4A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E0E0CFF-E250-475D-94AF-9213CA80C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D6C3131-041D-43DE-A0DB-A872D7971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7F634C0-4A05-4A5A-AA86-291E73F06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0C7B30F-43D6-40AF-9830-BD57B93EB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C1D544C-BB65-4CC3-AC4E-F2D76C9AA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77BB9CA-1321-47F6-832B-F378C88B5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BE3D7DA-8A27-458D-9A04-165A9168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F0E1BD0-3AAD-4801-A376-1E06987E0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345E81D-FB29-4663-A113-49104E20E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80A0298-4826-45F5-A405-BE05CBEE0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B2E9D5-0FB2-4306-A79C-E4EFC8C4B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2296D149-9477-460F-B2F3-C62EF14D0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5204857-8DF3-4B41-8F63-41827FA95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217EB20-8047-42E2-8E17-03EB45076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949189C-5495-4033-89C6-5C84EDB27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5F67B9A-CEB6-4DE7-AF11-F8FBD92FF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4A6E695-645D-4794-A309-1CDABD724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FF3C16-4BB9-42E4-A986-BF5F12B1F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A638848-F62C-4444-8DE3-57F74CCC1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F288D41-2502-499E-81F5-478A22AB38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2025AB1-7CAD-4897-A58D-F0447CAE1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B2761754-DDCC-4016-98EF-2175E65F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231F417-76DB-47E5-8349-F3E968DCD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86F5945-F33E-4EB4-B7B0-FA0A30E4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32B0E00-0960-4889-ACC9-14221578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48E0EBB-4048-429E-B4C3-69BD67413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F0DB451-09E5-4764-850B-B282BEB29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4F3FB4B-EC57-41FA-93C3-D24895F3B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DF9792A-FC6A-47B5-8A4E-950D47423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307093A-5630-4BC3-B8CB-A0D034BB7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6EA10F77-30A8-4E6E-9687-560E19249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CCC51B-2B6F-4C02-A2CD-05FEF5593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4F5A394-9816-49D1-81AA-F74DBD492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099541F-7387-4F0A-8A55-C0D7BECE0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1861F88-7A5D-4355-BE30-3DCCADFAE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5415B87-F25D-43AA-8196-3532622FF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DCD96FC-7BAC-4ABC-8443-527BF27D1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85F9784-7652-4E05-9D65-DF08E4E21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A17CE95-D9E1-45DA-91E3-3F50CC637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AC67963-54F0-46D5-B42E-A044A73BB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4497FFF-624F-4031-BAAA-375E16F17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8CDE19BC-0ED2-453F-9183-4C81CDD869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72E6FF5-CB03-4682-B5FF-4D70B3A1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2E489FD-3850-48AB-A5DF-820CC4306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51C6F8B-236C-416E-990F-E08800428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3706DF9-F900-4594-8312-1B7B052E4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2623CEAB-7104-4C2D-B18A-6A4E12072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32B893C-6484-4277-8AC9-A0D4ABD2B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BAA0AFD-4D6F-4FA7-846A-B59395DCC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A950345-E37F-4820-816D-2B664E1B1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2296B0D-55AF-460E-A1EE-D6A05780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2AE2AF69-A1B6-493B-8484-B2A7951A0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6ED5A80-3595-49AB-9B35-CF0DC6CAD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516E8A0E-4AF1-41CB-A734-AFE19E144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FB941460-3A45-45AE-988F-B754B1538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45956FB2-B621-4DDE-82A0-39F8173AD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FB26E69-9AF9-4370-B6AF-F87235573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1E6A769C-4EF4-46CB-AD22-F2758BBA6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A2E918D-FC23-4852-AB76-50593203B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61AFCCF-E2B6-49EB-84A6-4BEF584B9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78ED82F-DF1D-4B9D-8A8A-B9E15E177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08321D2-E100-4BA5-8E77-CFB76F9D5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DFB12B8-2755-47A8-835D-3EB933704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7A9B6F3-D029-4E93-A192-EB8BC6F15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4A49532-E84E-4FE3-A0DC-10DAD3E1A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F38919A3-7E46-4807-A83D-5F80B238FCA4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9ABA653-5306-4E6C-A8FC-1EBB5A39F1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052EF9B0-05D8-4BEF-A648-5962ACE2C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521AE01-C2ED-4463-91E5-E503A2F92BA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0E1644C0-BAA9-4916-8D0E-1123353DF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6F4C8BC8-502A-4B4E-B804-FD09A26FFE1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68D441BF-E3D4-42B2-ADAE-74592CB8D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73ACA58C-121B-437F-BD8F-287EA1BD8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B1C619E3-2D11-4F55-9C2F-5AF208906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FDC68077-785C-451A-A1E2-BAA4EA8BB0A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9DBEDCBE-9CF6-4DF1-BE31-DD3F2186E937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4564D4C1-9097-40D2-A2AF-0E2263B148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9FD37A7-872C-4EE0-AD5B-42AF01DA1EE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6E159991-9FA3-4275-8876-333D0C8022E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A43EA3D2-5893-416C-97BD-8A58A9A9F24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93909F2B-8DD7-4EDE-99AF-49811FE4267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A69A88A-3628-4E15-8155-2C9F02C40C2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6CEED11E-7017-44E6-9C16-6004435655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6177A4E7-55B7-47D7-B7B1-ED6A7F80E8A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1B2AC22-B790-4D86-B387-FDB667BC2A5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F157FE08-4D99-4CA1-90F8-A86E1D58D6C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7B1176B8-2074-4BC3-B4B2-C15105B50C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84F4BC75-D301-4BD2-859D-2BAEC9632E8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424B9439-3B43-4E9B-95BE-51ACE95047F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1D493973-5299-4D48-96B0-D7F1F4A2325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E8838D9E-F440-4D26-9D39-23F3CB31F0C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9AB96817-B6B1-458D-9727-57C69E84AB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E3E6ADA4-5E29-4B07-B681-2BDB61E40A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96226C03-4915-439A-AD9B-5846ECA78C0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C429EFD0-E0E5-433C-8666-54535E07427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205E4944-CA73-4FFB-8F8D-0595BEF3C12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058F-4298-4E95-801A-366D0D83AFD9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85701671-2929-4378-B7E5-F7C2312EF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20E0C365-A217-47E3-AF1A-693EBEC68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7F41-965B-4B8D-96E8-8509720FB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8A6DD1A-8940-404A-BF16-03A26C4E0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DF472AC-972A-43BD-BD48-8B8FCD84E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0FC85-6917-44EB-AB55-BF6E80595CD5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BA66D03-4353-40C7-A7B2-02140B332F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5BD4-E0E2-48C5-989E-6C00301D9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C7251-70C2-4086-BCE1-AB0DBB07C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C7ADD62-9082-4F86-946C-FAD223792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44C2-3144-4EF1-8327-9F9BB9383F21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609F75E-E8F4-4DEC-BB4F-0C70385B3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44D05-FA6F-4C3D-B340-502025B09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DE547-4192-4A9E-9BC2-1A1C30264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3ECCDB3-184F-4655-A13B-2C846A94B5C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8FDAD8F-85BA-49CC-B66C-9758A699EA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7FE5F3-210F-430A-851E-4457A9B2A5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BC3B9A9-B64E-4A6F-823C-B9C22284B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585ABC29-670C-4CDF-9DD8-503C21C024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11F65C80-2214-4818-8311-9EE629D3E5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257DA29-7525-4AA2-9AD6-09F5D9AA9F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F659429-0D8C-495B-807B-B0080A32E2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27BCF50-24F2-412E-87C3-7EAEF18295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25055F13-D31B-4E28-A3E0-2DF0771C6B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8E16458F-189C-43ED-B9ED-84DEEBBECC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7051AA6-5E4F-4894-A3AE-354B57F1503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08A30307-5579-439E-82D6-79CC598F0A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12B0922-7277-4AE7-A003-50DEACFA80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31">
            <a:extLst>
              <a:ext uri="{FF2B5EF4-FFF2-40B4-BE49-F238E27FC236}">
                <a16:creationId xmlns:a16="http://schemas.microsoft.com/office/drawing/2014/main" id="{2A4A63DD-C500-429B-9D99-54A0413F1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35DA4FA-E84D-4C2C-A35D-9F05E9A8BF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sz="100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CAE7EE5-902D-4CA3-BBF5-C5DD2E3114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0478ED9-388D-4B04-A0BF-E7AD16C6A7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1BBCE0D6-2ECE-4650-A2F1-943FD27598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E8F97E55-CA36-40D9-B17C-00FD9CD12E52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D6E14CAD-54F4-43B3-A0C7-7CF13AF921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C3B307-5A91-4A19-AC9B-968396E3A2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C5F33A-DB4B-4E74-8634-A853F3B7B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9D70-9190-43FF-8B54-9245313D3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07B92B0-0831-403D-9C1D-01C3A1F0C8A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0BF5-359D-4512-AA2D-2D54643BEFCF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1DC814D2-866F-4389-97A0-B87200D7F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13280C-D3D5-434B-ADE0-1BFDE80949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FAEFA7-88D7-4BAB-B055-00C82CBEEA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0C4CA-0489-4DF3-A89D-3CC1CCD9E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D10A440-2CFD-4755-B34E-A71F61A3F5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9CC8-C5F8-41C8-BD53-AE8224B34878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2BB67AE8-EF57-4478-B64A-D0190C51B1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7CE410-3AE1-4953-A87D-E1544452FB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sz="1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8BB2D9-CFF3-46FC-8258-F76D867AF1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605E2F0-822A-4942-8DB3-63993E08C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6E30EF7-1044-4B9C-A13D-2B349478A0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F88B0C78-2267-4174-925C-9E3A88302378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>
            <a:extLst>
              <a:ext uri="{FF2B5EF4-FFF2-40B4-BE49-F238E27FC236}">
                <a16:creationId xmlns:a16="http://schemas.microsoft.com/office/drawing/2014/main" id="{3A73074D-D5DC-424F-A775-919151AE90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AA49B4-3BE4-43DC-8E36-0F542A3922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45C8848-ECED-4BAD-9857-F810315F33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AFD70-AB78-4657-A3E0-8041BEFB3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A06B2CC2-16A2-41D6-B80E-3AFCDABD8C1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BF4A-1DD3-4F6B-B6DC-682069413FA8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6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>
            <a:extLst>
              <a:ext uri="{FF2B5EF4-FFF2-40B4-BE49-F238E27FC236}">
                <a16:creationId xmlns:a16="http://schemas.microsoft.com/office/drawing/2014/main" id="{717F6FF0-8EBC-4DCB-B8E9-2E06CC77AC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E6F9C835-0A38-4B08-A34B-9F5D339676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55EBFB3F-00AA-4115-995B-49FB6E8139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AB3D-BAB2-4821-BEE2-05E7AF4CB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80EE5E0-36F8-4A9D-8647-7D26E087BE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31734-3525-41CF-AD9F-9F1F45DD0D05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0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>
            <a:extLst>
              <a:ext uri="{FF2B5EF4-FFF2-40B4-BE49-F238E27FC236}">
                <a16:creationId xmlns:a16="http://schemas.microsoft.com/office/drawing/2014/main" id="{86C5D7DB-0526-4161-993F-802AE06EE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A707-0868-4424-AA7E-77B538F1F1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sz="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58C7-A3D2-4AE6-A644-1371722004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B066929-E3DC-480F-976E-B8136347E0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1D018C1-B7F5-4A57-83BB-2BEE931830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190DC118-1A19-4511-A86A-23EF40DFC4B0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4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4AC72823-5E3C-4399-9ABF-74FE5A709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0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6335A1-DAF2-49F9-A15D-43352D2F60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372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0589A77-8259-4ABC-BB30-CAE7602348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64275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C0D193E-9069-423F-8C1B-1BBC5E00E4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BF880A2-788B-44F8-8DAB-F7E30968FC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B46F5-AA75-4E05-AAEE-DA6258D57C4A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BE5548A-E572-4540-B2A0-25AB2E0E2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361A-4F96-4DC0-AD44-3EFEF5CD51F1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002EFAD-801B-46D7-A19A-6993AFCE89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85052-DAB5-4DAC-B65C-7C792A8215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9A8B1-3AD8-488E-ACAB-E4CB8C8BD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2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51D7BEE1-ABCB-4B82-9A1C-0CEDFB762A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F6BED4-378B-47A0-A3D2-38AE1E8282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2547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1B2D85-5818-4930-BA9B-D1F44229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67100" y="6281738"/>
            <a:ext cx="2136775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CA248A8-24FB-4C43-A35F-B4D4F43491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0B85C70C-F7D7-4F0C-88C9-D91FACEBBB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6265-B58C-4FD1-89A0-9F6C4169324A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8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F2A4D9B4-7CCF-496B-9EAD-830BA76DA5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DB96B-DCEF-4CDF-B6CB-1E12958497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372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D9B94F-89B6-4F5D-A1B9-F33696C139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64275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3A1B32E-0F1C-4251-BF2A-7A87F69355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3A6EC03-647E-455E-8A35-91246AE96DD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B13F0-F58E-484D-8EEE-4A060B8C14F1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8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C0280C-6DAB-4BDB-AD35-402B903CCE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2309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6E23EB-148F-4B60-8913-47737E7F94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45225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400BB1C-8883-4941-821D-BDACAE81C1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7E29437-B6A1-42AB-8816-C247E34123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D741-D038-43DC-8EAA-8E6041927B6E}" type="datetime1">
              <a:rPr lang="en-US" smtClean="0"/>
              <a:t>17-Jan-20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9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99A3C0-972E-41E2-B356-A6E8AF4FF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8085"/>
            <a:ext cx="823912" cy="847288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9BB5A695-F1CC-469F-882C-CD635D91C1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890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" charset="0"/>
              </a:defRPr>
            </a:lvl1pPr>
          </a:lstStyle>
          <a:p>
            <a:pPr algn="r">
              <a:defRPr/>
            </a:pPr>
            <a:r>
              <a:rPr lang="da-DK" dirty="0"/>
              <a:t>SRM-AP, Amravati</a:t>
            </a:r>
            <a:endParaRPr lang="en-US" sz="100" b="1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D32B10-E0CC-4DB8-9256-8BC249403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8907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385B5D-2BDF-40F7-B28C-CB3C358B5DC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3288053-DE6B-4047-92A8-0B86233BBF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059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B7D241EB-D10D-4922-AD25-8AA939D0AC44}" type="datetime2">
              <a:rPr lang="en-US" smtClean="0"/>
              <a:t>Friday, January 17,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9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8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421B-ED68-427B-BF3D-501EB705DA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7B45-C670-41A0-8F0C-EA9158D3C127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F0D60-161F-42B0-AA70-09D6CC2CF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2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8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8368A-34F9-4FD9-AFE5-20C986E77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9EA1-560A-40B9-8D75-1FAB5ED2442A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E378E-8228-4EBF-8EC3-C657BB5B52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8085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1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4597B-3B6F-4A2F-954E-FC2775B8E9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1626C30-5C3D-4C3E-81CF-892A24BFF3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890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" charset="0"/>
              </a:defRPr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100" b="1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EC22064-610B-4417-B178-3878CEAD26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8907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385B5D-2BDF-40F7-B28C-CB3C358B5DC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9D0FBE7-4577-459F-A132-D061F44DD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38059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C687B462-CBB0-461E-A05B-9DC158058614}" type="datetime2">
              <a:rPr lang="en-US" smtClean="0"/>
              <a:t>Friday, January 17,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1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EED77-7BFA-4AB8-BDAC-FFFF3804F7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6B30-27D1-4A08-B3CF-1D488F6208D0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7F3325-E828-4FB8-BD02-B05EECEC6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8085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28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SRM-AP, Amravati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A04A-4862-4252-B0A0-F97712805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8EEA-BA03-4668-A2BD-945969786D6B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3B53E-207E-4D23-8ABA-711882F87E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0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0F3E5-C53E-49A7-9B3E-D8926D6A1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6C99EEB-EDFE-4F23-A5A6-C429980B8D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890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" charset="0"/>
              </a:defRPr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1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8C1ED0-B53E-4489-A7B6-E69E52426D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8907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385B5D-2BDF-40F7-B28C-CB3C358B5DC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37E6C202-52F0-4109-8F68-677469FF08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059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475B6E32-4C62-4628-8774-813466F54761}" type="datetime2">
              <a:rPr lang="en-US" smtClean="0"/>
              <a:t>Friday, January 17,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3F8BBE4-88ED-4650-9808-2AA9C1F2C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8BFD5-C02E-487D-BEC2-4DF9FBDFD566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B842CE2-15DF-43CF-99A3-A658A1ABA0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E07B2-A90A-44D4-A026-73C2A3B4D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5B387-82D9-49B7-B0DA-8EAEB26839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9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6236712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800" b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64275"/>
            <a:ext cx="2133600" cy="45720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D35B482-2706-43B3-8D8F-EA2CBD717F2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069D9-2A91-4FF8-BEEF-E74A8F8974A0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DDFB2-6386-4618-B7E3-EBD2257E8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74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25475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800" b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67302" y="6281738"/>
            <a:ext cx="2136371" cy="45720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798B48B-1AD3-4401-9325-77236A2A9E4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644F2-DB50-4244-BCC9-FF1CB90E97D8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2C467-F4DC-45F8-B02B-31041798A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8085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8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6236712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8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64275"/>
            <a:ext cx="2133600" cy="45720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4B3DC9-07A0-4CDC-B873-98365A4F5DE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7302-6C79-40D8-B69E-D2CE3165C107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5D0A0-7252-4C7C-8343-A41256D24F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8085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9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23096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8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245225"/>
            <a:ext cx="2133600" cy="45720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4831C4F-1A5A-4659-93FE-6022FF5062E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9237F-E12E-44D0-8F66-FEF730CA4901}" type="datetime2">
              <a:rPr lang="en-US" smtClean="0"/>
              <a:t>Friday, January 17,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ACE014CD-5CA4-4F31-A274-E8AB8358F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E58C-1F1E-493E-A31F-8589B56A5E19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110EE99-2A1D-4BE5-BB4F-B231AA37D8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B6B2B-483B-4213-A404-B9CE548FC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429F-9F6D-4957-80E7-9E679BAD4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356A166-E40C-42AE-850D-CF3721BBA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4C6F2-221F-4666-8C08-05902C19ADC6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F83E089A-DB97-4428-BAC9-D56EEF3918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3305A-EC3A-4587-9AC1-464CDCCE3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9C3F47-4F82-4AD9-9C9E-A9A284D00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1B2C8496-02CA-4217-B392-F857FC859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2FEA4-F1CB-48EF-A36A-552B377716D3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2F22E1C9-3486-43EB-83FD-C89894DD8D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D3FC7-6E8D-4C87-9983-7E105CE3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D6D86-B507-4BB2-9BBF-1D215C2FFF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06F0C3EE-D03B-4EB0-B41C-E6EA01877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B79A-5776-4760-8F5F-9D839F083A6D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ED7773CC-3822-4995-87D5-133C91C37F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B9CE4-ED7F-4D47-8170-0355E8767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46170-2775-43C9-97BB-AB9BCDD677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E8111B9-19C4-4F07-9DCD-ACF547E40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3F415-4C76-4633-B1CA-39BADFEB21D5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A8FE084B-A3ED-40D3-8C79-29DF2B3FFC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6D4AE-373D-4E1D-98A7-506548CD4D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5DEF8-0F8D-4107-97A3-90403BBFC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8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AC86B42-CB37-4439-8A72-519589FF9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F64FF-1387-44AC-9075-C19DAF002F67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AFB81DA7-E8AC-4A7D-922A-1EF0ACAC9F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F52B6-0335-4C73-A2B2-FB92CCB9A5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3D5E1-9A5E-4B70-AE77-2ACE661D5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-228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1443F85D-C483-474F-9E06-6F9C4429CB03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CFA3C160-50E5-4BFD-B8BC-D5ABAB993A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18875D3B-504A-4B2D-BCE1-AE7E0A741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78942682-C392-414A-BA8C-C9718D88C6C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13421343-E085-4F32-B5D7-1D223F68577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FB96E113-60B0-44C7-9E85-67C39584182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E2412BE3-2D0A-4CA2-8679-1BB4FFA4806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1627A1AA-AA86-4D88-90CF-A0FF582769E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0EDC14AE-D815-42F9-B888-EE60CBBB4FE6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1CF19882-FC63-49A8-93FC-4F1B95B8E8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11D58A9D-3550-4BE9-833E-A41CDDB898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DE08B49B-947B-45B4-9AF0-F6CC9675ECD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EA777B8A-59CF-4401-9E38-841A9DCDF25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95BD0684-0A2F-41B8-9811-07BDAC0DF5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597D972C-F143-4F83-B0EA-62A244802ED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E5460CD6-C9F2-4163-873C-C99D750DF3A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929B0FF2-2C0E-4011-BC9B-6B3DA6C070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E8BD15C6-BB8B-46FF-9541-491C06FC5E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F866AC95-DCB4-4A1D-800A-DF6C4071906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89AC305F-58CA-4BD1-82B5-C8476A3D02D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D1BC6462-D00C-4AAC-A586-97A44F68BA6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8654D736-6DE0-435C-9AD8-ECED714A275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5601BB6F-0966-4131-90A5-C5C10AE9DF5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C6F9CCE6-66C7-4293-BA37-134351A5DEB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B3BE0DDB-EE48-4D3E-9515-BF21C20087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CFCF599E-0954-45D8-9DCC-F7CBB2B1F19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959A10F5-10AD-4EFB-9EB5-28D7963429E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1747FA18-5A32-45A7-A1DF-3C8A2E2600F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96A1105A-5DBA-47FC-AEA9-740CFA99E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CE5916F4-96BC-4F94-BBEC-4B4000E6F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C81DD18-77C0-43E3-903A-5698456A41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2166D23-15B1-4657-BC28-F44B2CFCB60B}" type="datetime1">
              <a:rPr lang="en-US" altLang="en-US" smtClean="0"/>
              <a:t>17-Jan-20</a:t>
            </a:fld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0BD07093-1524-42A2-9559-BF8BB46CEB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6168E0-8382-4DF0-90C4-0E3B90B53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89FC4ADF-E827-4DEA-B881-F634F354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anose="020B0604020202020204" pitchFamily="34" charset="0"/>
              </a:rPr>
              <a:t>Liang, Introduction to Java Programming, Ninth Edition, (c) 2013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A52192-1BB3-4E99-A5A5-7B7D06A69F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96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sz="3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850221-A642-4AAA-ADAD-DFA53D7614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96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4BCEAE2-B8ED-4695-8931-6710F4962E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58A45F99-83E4-432D-9FEC-546BB4590A0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6B0744-0F3E-4343-8CFF-A10580BA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664DE025-FB37-4A83-B5B9-55C0527DD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94727C81-3E3D-404B-BA66-F0E3450B6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9A25215D-699B-4CAD-92F5-63367057B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DDBE1F55-6AB8-4814-A1E3-66728909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DF124BEB-021D-4FB4-9377-9922D10C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128C766-A998-4866-B465-A6E4F1E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8347F0EA-5583-4643-AD21-7D7CB7B84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BC6B9F32-3994-448A-A6DA-3AE4475C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A1D1CD68-D982-490A-9123-372986D06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73A8AD91-2EFB-4A9B-9A68-F1406BDDF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BFD665E6-68EF-4DB5-BF0B-F8EA667753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0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C1227972-5F1D-4440-BEB0-5441200BF6F8}" type="datetime1">
              <a:rPr lang="en-US" smtClean="0"/>
              <a:t>17-Jan-20</a:t>
            </a:fld>
            <a:endParaRPr lang="en-US"/>
          </a:p>
        </p:txBody>
      </p:sp>
      <p:pic>
        <p:nvPicPr>
          <p:cNvPr id="2056" name="Picture 16">
            <a:extLst>
              <a:ext uri="{FF2B5EF4-FFF2-40B4-BE49-F238E27FC236}">
                <a16:creationId xmlns:a16="http://schemas.microsoft.com/office/drawing/2014/main" id="{8870AEBB-5C17-4579-BE77-8F19FF537E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>
            <a:fillRect/>
          </a:stretch>
        </p:blipFill>
        <p:spPr bwMode="auto">
          <a:xfrm>
            <a:off x="8308975" y="7938"/>
            <a:ext cx="8239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890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" charset="0"/>
              </a:defRPr>
            </a:lvl1pPr>
          </a:lstStyle>
          <a:p>
            <a:pPr algn="r">
              <a:defRPr/>
            </a:pPr>
            <a:r>
              <a:rPr lang="da-DK"/>
              <a:t>SRM-AP, Amravati</a:t>
            </a:r>
            <a:endParaRPr lang="en-US" sz="3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8907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385B5D-2BDF-40F7-B28C-CB3C358B5DC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059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fld id="{8F1321A2-6BE5-4DCE-B3E9-158EA0E43490}" type="datetime2">
              <a:rPr lang="en-US" smtClean="0"/>
              <a:t>Friday, January 17, 2020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A8B54F-B830-43C9-BB3E-339638843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>
          <a:xfrm>
            <a:off x="8308400" y="8085"/>
            <a:ext cx="823912" cy="8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PassByValu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ml/GreatestCommonDivisorMethod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armstrong.edu/liang/intro10e/html/PrimeNumberMethod.html" TargetMode="External"/><Relationship Id="rId5" Type="http://schemas.openxmlformats.org/officeDocument/2006/relationships/hyperlink" Target="https://liveexample.pearsoncmg.com/html/GreatestCommonDivisorMethod.html" TargetMode="External"/><Relationship Id="rId4" Type="http://schemas.openxmlformats.org/officeDocument/2006/relationships/hyperlink" Target="html/PrimeNumberMethod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ml/Decimal2HexConversion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veexample.pearsoncmg.com/LiveRun/faces/LiveExample.xhtml?programName=Decimal2HexConversion&amp;username=slide&amp;header=on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ml/TestMethodOverloading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TestMethodOverloading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2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ml/TestRandomCharacter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TestRandomCharacter.html" TargetMode="External"/><Relationship Id="rId5" Type="http://schemas.openxmlformats.org/officeDocument/2006/relationships/hyperlink" Target="https://liveexample.pearsoncmg.com/html/RandomCharacter.html" TargetMode="External"/><Relationship Id="rId4" Type="http://schemas.openxmlformats.org/officeDocument/2006/relationships/hyperlink" Target="html/RandomCharacter.html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veexample.pearsoncmg.com/html/PrintCalendar.html" TargetMode="External"/><Relationship Id="rId4" Type="http://schemas.openxmlformats.org/officeDocument/2006/relationships/hyperlink" Target="html/PrintCalendar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5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7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9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0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ml/PrintCalendarSkeleton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PrintCalendarWithLineNumber.html?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0245" y="1752600"/>
            <a:ext cx="6340380" cy="22098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Methods</a:t>
            </a:r>
            <a:endParaRPr lang="en-US" alt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C27B8-9AB1-41FF-9BE4-382E98F7DC09}"/>
              </a:ext>
            </a:extLst>
          </p:cNvPr>
          <p:cNvSpPr txBox="1"/>
          <p:nvPr/>
        </p:nvSpPr>
        <p:spPr>
          <a:xfrm>
            <a:off x="6343329" y="6488668"/>
            <a:ext cx="280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Amit Kr Mandal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05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475E5C1-4FE2-4155-95D2-4DDAD4A69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Return Value Type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7472551B-C375-4F46-BAFA-834AD0DA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method may return a value. The </a:t>
            </a:r>
            <a:r>
              <a:rPr lang="en-US" altLang="en-US" u="sng"/>
              <a:t>returnValueType</a:t>
            </a:r>
            <a:r>
              <a:rPr lang="en-US" altLang="en-US"/>
              <a:t> is the data type of the value the method returns. If the method does not return a value, the </a:t>
            </a:r>
            <a:r>
              <a:rPr lang="en-US" altLang="en-US" u="sng"/>
              <a:t>returnValueType</a:t>
            </a:r>
            <a:r>
              <a:rPr lang="en-US" altLang="en-US"/>
              <a:t> is the keyword </a:t>
            </a:r>
            <a:r>
              <a:rPr lang="en-US" altLang="en-US" u="sng"/>
              <a:t>void</a:t>
            </a:r>
            <a:r>
              <a:rPr lang="en-US" altLang="en-US"/>
              <a:t>. For example, the </a:t>
            </a:r>
            <a:r>
              <a:rPr lang="en-US" altLang="en-US" u="sng"/>
              <a:t>returnValueType</a:t>
            </a:r>
            <a:r>
              <a:rPr lang="en-US" altLang="en-US"/>
              <a:t> in the </a:t>
            </a:r>
            <a:r>
              <a:rPr lang="en-US" altLang="en-US" u="sng"/>
              <a:t>main</a:t>
            </a:r>
            <a:r>
              <a:rPr lang="en-US" altLang="en-US"/>
              <a:t> method is </a:t>
            </a:r>
            <a:r>
              <a:rPr lang="en-US" altLang="en-US" u="sng"/>
              <a:t>void</a:t>
            </a:r>
            <a:r>
              <a:rPr lang="en-US" altLang="en-US"/>
              <a:t>.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D553079-8866-4308-BB54-33E332EA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DD307B8F-1758-442B-940B-A83ABAA7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52B7DB14-4FE4-416B-BFE8-B9424549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E6A5DA5D-4FD4-4A3C-A34B-9705B5E9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06CAA25A-BC21-44C9-BF79-2FAAA304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Rectangle 9">
            <a:extLst>
              <a:ext uri="{FF2B5EF4-FFF2-40B4-BE49-F238E27FC236}">
                <a16:creationId xmlns:a16="http://schemas.microsoft.com/office/drawing/2014/main" id="{096B6367-2CBE-4BF6-AA05-2BFA21B6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Rectangle 10">
            <a:extLst>
              <a:ext uri="{FF2B5EF4-FFF2-40B4-BE49-F238E27FC236}">
                <a16:creationId xmlns:a16="http://schemas.microsoft.com/office/drawing/2014/main" id="{F40C554A-3995-46DD-9B5E-305A7FC7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8" name="Rectangle 11">
            <a:extLst>
              <a:ext uri="{FF2B5EF4-FFF2-40B4-BE49-F238E27FC236}">
                <a16:creationId xmlns:a16="http://schemas.microsoft.com/office/drawing/2014/main" id="{900AEF27-BA75-454C-AFFD-C8F1A60C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9" name="Object 12">
            <a:extLst>
              <a:ext uri="{FF2B5EF4-FFF2-40B4-BE49-F238E27FC236}">
                <a16:creationId xmlns:a16="http://schemas.microsoft.com/office/drawing/2014/main" id="{CCE788D5-F614-47ED-B53F-0BE9478F3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14">
            <a:extLst>
              <a:ext uri="{FF2B5EF4-FFF2-40B4-BE49-F238E27FC236}">
                <a16:creationId xmlns:a16="http://schemas.microsoft.com/office/drawing/2014/main" id="{3A75E5BF-62E6-429F-AF03-1EED2D62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rgbClr val="FFC000">
              <a:alpha val="3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1EA74F3A-1596-4B0D-A8D1-9664020C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rgbClr val="FFC000">
              <a:alpha val="3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32" name="Date Placeholder 1">
            <a:extLst>
              <a:ext uri="{FF2B5EF4-FFF2-40B4-BE49-F238E27FC236}">
                <a16:creationId xmlns:a16="http://schemas.microsoft.com/office/drawing/2014/main" id="{E97FEE94-D6CA-4751-A11E-926A77B5906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6FE2D-C886-486C-A56F-81ADBBE5544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EFB84-E15A-4857-BA82-08D65F81A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098ADEBF-E9AC-4B19-9DB9-9E50E2CBC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46038"/>
            <a:ext cx="7772400" cy="1428751"/>
          </a:xfrm>
        </p:spPr>
        <p:txBody>
          <a:bodyPr/>
          <a:lstStyle/>
          <a:p>
            <a:r>
              <a:rPr lang="en-US" altLang="en-US"/>
              <a:t>Calling Methods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3C3DAFC9-735E-4A7F-80F4-53A355EA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69" name="Rectangle 9">
            <a:extLst>
              <a:ext uri="{FF2B5EF4-FFF2-40B4-BE49-F238E27FC236}">
                <a16:creationId xmlns:a16="http://schemas.microsoft.com/office/drawing/2014/main" id="{A445E304-735D-40A1-A10D-401AD269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6870" name="Object 8">
            <a:extLst>
              <a:ext uri="{FF2B5EF4-FFF2-40B4-BE49-F238E27FC236}">
                <a16:creationId xmlns:a16="http://schemas.microsoft.com/office/drawing/2014/main" id="{D3D5FF4D-7A16-42BD-BF18-97DAD70A1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Picture" r:id="rId4" imgW="4232148" imgH="1598676" progId="Word.Picture.8">
                  <p:embed/>
                </p:oleObj>
              </mc:Choice>
              <mc:Fallback>
                <p:oleObj name="Picture" r:id="rId4" imgW="4232148" imgH="159867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Date Placeholder 1">
            <a:extLst>
              <a:ext uri="{FF2B5EF4-FFF2-40B4-BE49-F238E27FC236}">
                <a16:creationId xmlns:a16="http://schemas.microsoft.com/office/drawing/2014/main" id="{E128D61F-B089-42B4-885A-9B919D7689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861FCF-71E6-4223-9BFF-4047E4AB7BB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C6A1C9-040B-4E2B-8E66-F7959051E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8FD56701-ABA8-4972-A103-4AA361131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ED07DC0-4E1E-4CE4-8DE1-3399CFE7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0B750FA4-816C-4DFF-8CAF-EF01C6A0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18" name="Object 5">
            <a:extLst>
              <a:ext uri="{FF2B5EF4-FFF2-40B4-BE49-F238E27FC236}">
                <a16:creationId xmlns:a16="http://schemas.microsoft.com/office/drawing/2014/main" id="{888E3E07-C5D2-48F0-962C-2C63EC95F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>
            <a:extLst>
              <a:ext uri="{FF2B5EF4-FFF2-40B4-BE49-F238E27FC236}">
                <a16:creationId xmlns:a16="http://schemas.microsoft.com/office/drawing/2014/main" id="{6DCCFBE7-BA8C-4AD2-B5E0-9590DF84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0" name="AutoShape 7">
            <a:extLst>
              <a:ext uri="{FF2B5EF4-FFF2-40B4-BE49-F238E27FC236}">
                <a16:creationId xmlns:a16="http://schemas.microsoft.com/office/drawing/2014/main" id="{1BFA2E80-F6FD-48C9-AC91-4F743813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38921" name="Date Placeholder 1">
            <a:extLst>
              <a:ext uri="{FF2B5EF4-FFF2-40B4-BE49-F238E27FC236}">
                <a16:creationId xmlns:a16="http://schemas.microsoft.com/office/drawing/2014/main" id="{152B192A-AF47-41D5-9DAC-AD5097AF3A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90C14E-F451-4A1D-9054-9962F77F88B7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ED1CD-BC39-4959-9D90-6F528762E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288A0449-6EAA-49BC-A2FF-A4886F34F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0E4186D-6E97-4612-BC96-F695409F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8C0B7A55-53C6-49E1-866C-E884EBB8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9E67FF32-9A61-4F94-9A78-EC1802DD9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6">
            <a:extLst>
              <a:ext uri="{FF2B5EF4-FFF2-40B4-BE49-F238E27FC236}">
                <a16:creationId xmlns:a16="http://schemas.microsoft.com/office/drawing/2014/main" id="{B44F3903-0CD5-4D90-847E-9C64078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8" name="AutoShape 7">
            <a:extLst>
              <a:ext uri="{FF2B5EF4-FFF2-40B4-BE49-F238E27FC236}">
                <a16:creationId xmlns:a16="http://schemas.microsoft.com/office/drawing/2014/main" id="{BA6CCF44-D9C4-4B81-B276-B922E5D24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40969" name="Date Placeholder 1">
            <a:extLst>
              <a:ext uri="{FF2B5EF4-FFF2-40B4-BE49-F238E27FC236}">
                <a16:creationId xmlns:a16="http://schemas.microsoft.com/office/drawing/2014/main" id="{30DA1740-2764-42FC-823A-C81B918B02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75017-CA6E-4876-B50E-B43E3EB93403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6B98F-7EFF-4444-B0B2-3BA8627267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137AC4D4-9FCD-4B4E-A58D-F73F0083B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563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834C22D-AE25-4536-807E-D450C0A5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74732C63-2FAE-4A1C-8B1D-0709AE657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3014" name="Object 5">
            <a:extLst>
              <a:ext uri="{FF2B5EF4-FFF2-40B4-BE49-F238E27FC236}">
                <a16:creationId xmlns:a16="http://schemas.microsoft.com/office/drawing/2014/main" id="{5E983C88-00D1-4970-8039-331666AED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6">
            <a:extLst>
              <a:ext uri="{FF2B5EF4-FFF2-40B4-BE49-F238E27FC236}">
                <a16:creationId xmlns:a16="http://schemas.microsoft.com/office/drawing/2014/main" id="{E17E04E9-C823-4154-AC77-7DCBB926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6" name="AutoShape 7">
            <a:extLst>
              <a:ext uri="{FF2B5EF4-FFF2-40B4-BE49-F238E27FC236}">
                <a16:creationId xmlns:a16="http://schemas.microsoft.com/office/drawing/2014/main" id="{6D39B887-39E1-4777-AFBF-CCBF1EE5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</p:txBody>
      </p:sp>
      <p:sp>
        <p:nvSpPr>
          <p:cNvPr id="43017" name="Date Placeholder 1">
            <a:extLst>
              <a:ext uri="{FF2B5EF4-FFF2-40B4-BE49-F238E27FC236}">
                <a16:creationId xmlns:a16="http://schemas.microsoft.com/office/drawing/2014/main" id="{22550038-584B-4013-90C1-452F626D10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2B60C-4ADC-45F4-A78D-6EFD2993B66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50DC7-1E6C-4BB9-B0D2-A0FA78BB2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F907B5B6-36DA-4BCA-BC21-E3B95E38C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F9C07DE-0204-410C-98EB-F199912C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3786DC4F-2F72-4A11-A0AC-B8A57244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CED330AE-BF0B-4D9D-ACB5-0815284DA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6">
            <a:extLst>
              <a:ext uri="{FF2B5EF4-FFF2-40B4-BE49-F238E27FC236}">
                <a16:creationId xmlns:a16="http://schemas.microsoft.com/office/drawing/2014/main" id="{7F14E764-D903-44B2-9094-119E55EB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4" name="AutoShape 7">
            <a:extLst>
              <a:ext uri="{FF2B5EF4-FFF2-40B4-BE49-F238E27FC236}">
                <a16:creationId xmlns:a16="http://schemas.microsoft.com/office/drawing/2014/main" id="{12E5CA0D-72C5-4EE4-AB7E-E8BD3058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 of i to num1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 of j to num2</a:t>
            </a:r>
          </a:p>
        </p:txBody>
      </p:sp>
      <p:sp>
        <p:nvSpPr>
          <p:cNvPr id="45065" name="Line 8">
            <a:extLst>
              <a:ext uri="{FF2B5EF4-FFF2-40B4-BE49-F238E27FC236}">
                <a16:creationId xmlns:a16="http://schemas.microsoft.com/office/drawing/2014/main" id="{73EA0597-1E9E-4425-B74A-9FD2B61C9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Date Placeholder 1">
            <a:extLst>
              <a:ext uri="{FF2B5EF4-FFF2-40B4-BE49-F238E27FC236}">
                <a16:creationId xmlns:a16="http://schemas.microsoft.com/office/drawing/2014/main" id="{7F92F5BE-5854-431F-8E58-1D4C282012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AA6EB-27E2-4AF4-8FD7-6639693C5D32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5C7B0-D944-4282-9B75-10FC53C4D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F185D519-145E-44DC-811C-1FCFC1FF9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0955BA0-B859-4943-A5FB-75C91196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6D0B2055-8A58-48D2-A56A-A05F3DCC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0DDBA893-78D5-4291-A46F-F3DCB882C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6">
            <a:extLst>
              <a:ext uri="{FF2B5EF4-FFF2-40B4-BE49-F238E27FC236}">
                <a16:creationId xmlns:a16="http://schemas.microsoft.com/office/drawing/2014/main" id="{04840EBC-0BE7-44F0-9DB0-78EB5358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2" name="AutoShape 7">
            <a:extLst>
              <a:ext uri="{FF2B5EF4-FFF2-40B4-BE49-F238E27FC236}">
                <a16:creationId xmlns:a16="http://schemas.microsoft.com/office/drawing/2014/main" id="{5E9D05A9-9820-49DA-971F-562BAD55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variable result</a:t>
            </a:r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5C755868-4AAC-4274-B789-AD5DAEA04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Date Placeholder 1">
            <a:extLst>
              <a:ext uri="{FF2B5EF4-FFF2-40B4-BE49-F238E27FC236}">
                <a16:creationId xmlns:a16="http://schemas.microsoft.com/office/drawing/2014/main" id="{9C1C188E-2294-48C6-8B0B-AC53F3E5C4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5915E-C5CD-4CE8-B72F-5672DAA980FD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3E97F-E1C2-483E-AEB5-C5111B090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B0DCF8B8-FBED-4C53-AFFD-2D3AF0FE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563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F3655E-7755-4BF2-9011-16D33F02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85151B30-8F69-42BB-9073-1B28BA77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B8B7F868-5290-4AA3-99A8-0F2018EE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6">
            <a:extLst>
              <a:ext uri="{FF2B5EF4-FFF2-40B4-BE49-F238E27FC236}">
                <a16:creationId xmlns:a16="http://schemas.microsoft.com/office/drawing/2014/main" id="{8C5E6BEF-B5F0-412E-86C5-4BA6A251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0" name="AutoShape 7">
            <a:extLst>
              <a:ext uri="{FF2B5EF4-FFF2-40B4-BE49-F238E27FC236}">
                <a16:creationId xmlns:a16="http://schemas.microsoft.com/office/drawing/2014/main" id="{2A57AD9B-C541-4140-A7D2-52A113DB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(num1 &gt; num2) is true since num1 is 5 and num2 is 2</a:t>
            </a:r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D7D900A1-3971-4094-92C0-2D9AFCBD3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Date Placeholder 1">
            <a:extLst>
              <a:ext uri="{FF2B5EF4-FFF2-40B4-BE49-F238E27FC236}">
                <a16:creationId xmlns:a16="http://schemas.microsoft.com/office/drawing/2014/main" id="{D2385279-5C4F-4AB8-A28B-9F79F81421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88ED09-F79B-4716-8DBC-8A56ABDF308E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67A794-09F8-41C3-B9C0-7FE3BF19B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0BDD8E59-FE7B-47FF-AA79-0531BFFE0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563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F3C02B5-1F72-4C79-A362-FFDE672E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99A560F9-BC7B-4344-A9DE-F4DD3BB5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06" name="Object 5">
            <a:extLst>
              <a:ext uri="{FF2B5EF4-FFF2-40B4-BE49-F238E27FC236}">
                <a16:creationId xmlns:a16="http://schemas.microsoft.com/office/drawing/2014/main" id="{EF20429A-78F6-4618-8BC6-8FC90D2BA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6">
            <a:extLst>
              <a:ext uri="{FF2B5EF4-FFF2-40B4-BE49-F238E27FC236}">
                <a16:creationId xmlns:a16="http://schemas.microsoft.com/office/drawing/2014/main" id="{E4824C5B-E73E-4653-BA1F-D657EF9F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8" name="AutoShape 7">
            <a:extLst>
              <a:ext uri="{FF2B5EF4-FFF2-40B4-BE49-F238E27FC236}">
                <a16:creationId xmlns:a16="http://schemas.microsoft.com/office/drawing/2014/main" id="{BA04CAC3-3A69-4F2E-81E3-F5E25FC3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result is now 5</a:t>
            </a:r>
          </a:p>
        </p:txBody>
      </p:sp>
      <p:sp>
        <p:nvSpPr>
          <p:cNvPr id="51209" name="Line 8">
            <a:extLst>
              <a:ext uri="{FF2B5EF4-FFF2-40B4-BE49-F238E27FC236}">
                <a16:creationId xmlns:a16="http://schemas.microsoft.com/office/drawing/2014/main" id="{1F8761DA-2A2D-4F0C-B205-A4CB049F1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Date Placeholder 1">
            <a:extLst>
              <a:ext uri="{FF2B5EF4-FFF2-40B4-BE49-F238E27FC236}">
                <a16:creationId xmlns:a16="http://schemas.microsoft.com/office/drawing/2014/main" id="{E130EB0A-9159-45B5-839B-646CCEFC41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09B809-3252-4A64-B5A8-B152C08908CB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ACCDC-4048-45FD-8CBD-2C960F612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52DD7C72-5F4C-4C1B-9020-3E778F246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B5AE4C9-04FE-4E5B-BFBE-D72682A1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3BBC323E-7392-40AB-BDE2-3B572E9F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3254" name="Object 5">
            <a:extLst>
              <a:ext uri="{FF2B5EF4-FFF2-40B4-BE49-F238E27FC236}">
                <a16:creationId xmlns:a16="http://schemas.microsoft.com/office/drawing/2014/main" id="{AE44CFE6-81BA-4848-BE54-5B4FE93A6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6">
            <a:extLst>
              <a:ext uri="{FF2B5EF4-FFF2-40B4-BE49-F238E27FC236}">
                <a16:creationId xmlns:a16="http://schemas.microsoft.com/office/drawing/2014/main" id="{0D39D108-E5AA-45D0-8CEF-838153F9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6" name="AutoShape 7">
            <a:extLst>
              <a:ext uri="{FF2B5EF4-FFF2-40B4-BE49-F238E27FC236}">
                <a16:creationId xmlns:a16="http://schemas.microsoft.com/office/drawing/2014/main" id="{44A1366D-6262-45B9-8B68-E5FFE72C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result, which is 5</a:t>
            </a:r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66097673-D07C-48C7-80A3-DBE36612D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Date Placeholder 1">
            <a:extLst>
              <a:ext uri="{FF2B5EF4-FFF2-40B4-BE49-F238E27FC236}">
                <a16:creationId xmlns:a16="http://schemas.microsoft.com/office/drawing/2014/main" id="{26AA771D-11D6-4DE2-B80B-E8ADAB6C42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1F706-7D1F-46C0-BCA7-1D32AE45CAA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13705-47ED-4339-A0DB-ABE7134A6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1B7A26F-29D8-4CDC-9A9C-CD515B639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2629E48-7B50-40C2-AAE4-4F0F5BCB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D11E7CC1-17F9-4E99-9DFE-B39B9C86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93532A7-CABD-49AA-BE9A-35C1534B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FD03C8ED-879D-4867-BEFC-76CCFBB3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Find the sum of integers from </a:t>
            </a:r>
            <a:r>
              <a:rPr lang="en-US" altLang="en-US" sz="2800" u="sng"/>
              <a:t>1</a:t>
            </a:r>
            <a:r>
              <a:rPr lang="en-US" altLang="en-US" sz="2800"/>
              <a:t> to </a:t>
            </a:r>
            <a:r>
              <a:rPr lang="en-US" altLang="en-US" sz="2800" u="sng"/>
              <a:t>10</a:t>
            </a:r>
            <a:r>
              <a:rPr lang="en-US" altLang="en-US" sz="2800"/>
              <a:t>, from </a:t>
            </a:r>
            <a:r>
              <a:rPr lang="en-US" altLang="en-US" sz="2800" u="sng"/>
              <a:t>20</a:t>
            </a:r>
            <a:r>
              <a:rPr lang="en-US" altLang="en-US" sz="2800"/>
              <a:t> to </a:t>
            </a:r>
            <a:r>
              <a:rPr lang="en-US" altLang="en-US" sz="2800" u="sng"/>
              <a:t>30</a:t>
            </a:r>
            <a:r>
              <a:rPr lang="en-US" altLang="en-US" sz="2800"/>
              <a:t>, and from </a:t>
            </a:r>
            <a:r>
              <a:rPr lang="en-US" altLang="en-US" sz="2800" u="sng"/>
              <a:t>35</a:t>
            </a:r>
            <a:r>
              <a:rPr lang="en-US" altLang="en-US" sz="2800"/>
              <a:t> to </a:t>
            </a:r>
            <a:r>
              <a:rPr lang="en-US" altLang="en-US" sz="2800" u="sng"/>
              <a:t>45</a:t>
            </a:r>
            <a:r>
              <a:rPr lang="en-US" altLang="en-US" sz="2800"/>
              <a:t>, respectively.</a:t>
            </a:r>
          </a:p>
        </p:txBody>
      </p:sp>
      <p:sp>
        <p:nvSpPr>
          <p:cNvPr id="18440" name="Date Placeholder 1">
            <a:extLst>
              <a:ext uri="{FF2B5EF4-FFF2-40B4-BE49-F238E27FC236}">
                <a16:creationId xmlns:a16="http://schemas.microsoft.com/office/drawing/2014/main" id="{65CE8C48-F57B-4C49-89C4-329EF35E37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A73C5B-C6A2-4D08-ABD9-632A65987D5E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36F93-0BAF-4B22-9F9A-D4FA86BB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3878C04-9256-49B4-8709-B22C4157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563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CBDA7F0-B660-4EA9-81B5-B82F07DF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F2506B30-D227-4BA0-8837-65CFFD69E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5302" name="Object 5">
            <a:extLst>
              <a:ext uri="{FF2B5EF4-FFF2-40B4-BE49-F238E27FC236}">
                <a16:creationId xmlns:a16="http://schemas.microsoft.com/office/drawing/2014/main" id="{FC5730A3-16A3-448C-9E6D-E53B261A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6">
            <a:extLst>
              <a:ext uri="{FF2B5EF4-FFF2-40B4-BE49-F238E27FC236}">
                <a16:creationId xmlns:a16="http://schemas.microsoft.com/office/drawing/2014/main" id="{FB791CFF-5F15-4469-8BFB-A263F971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4" name="AutoShape 7">
            <a:extLst>
              <a:ext uri="{FF2B5EF4-FFF2-40B4-BE49-F238E27FC236}">
                <a16:creationId xmlns:a16="http://schemas.microsoft.com/office/drawing/2014/main" id="{E030519D-2CA3-4A7F-BF93-98F0D3AE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max(i, j) and assign the return value to k</a:t>
            </a:r>
          </a:p>
        </p:txBody>
      </p:sp>
      <p:sp>
        <p:nvSpPr>
          <p:cNvPr id="55305" name="Line 8">
            <a:extLst>
              <a:ext uri="{FF2B5EF4-FFF2-40B4-BE49-F238E27FC236}">
                <a16:creationId xmlns:a16="http://schemas.microsoft.com/office/drawing/2014/main" id="{DD351AEA-9DB1-48E4-B546-17277E8A6F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Date Placeholder 1">
            <a:extLst>
              <a:ext uri="{FF2B5EF4-FFF2-40B4-BE49-F238E27FC236}">
                <a16:creationId xmlns:a16="http://schemas.microsoft.com/office/drawing/2014/main" id="{B22B810E-FFFA-4BA0-A057-30E335C289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B8000-24F6-4644-A3E5-12C919CB375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C5AAE8-D4FD-4EED-A62C-B0CCA80FB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F507DD81-5796-4DCE-AC72-AD5AF7527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1CE4977-5CC2-4FB6-B731-2532438B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F800662A-0766-481B-8521-E996F7E00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7350" name="Object 5">
            <a:extLst>
              <a:ext uri="{FF2B5EF4-FFF2-40B4-BE49-F238E27FC236}">
                <a16:creationId xmlns:a16="http://schemas.microsoft.com/office/drawing/2014/main" id="{C757D593-08E8-42DC-8906-E34D21E53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6">
            <a:extLst>
              <a:ext uri="{FF2B5EF4-FFF2-40B4-BE49-F238E27FC236}">
                <a16:creationId xmlns:a16="http://schemas.microsoft.com/office/drawing/2014/main" id="{BDCB1AF9-255B-4ED9-A202-15404DF1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2" name="AutoShape 7">
            <a:extLst>
              <a:ext uri="{FF2B5EF4-FFF2-40B4-BE49-F238E27FC236}">
                <a16:creationId xmlns:a16="http://schemas.microsoft.com/office/drawing/2014/main" id="{99E905EC-F6F7-4F5A-AB7C-B40F55EA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Execute the print statement</a:t>
            </a:r>
          </a:p>
        </p:txBody>
      </p:sp>
      <p:sp>
        <p:nvSpPr>
          <p:cNvPr id="57353" name="Date Placeholder 1">
            <a:extLst>
              <a:ext uri="{FF2B5EF4-FFF2-40B4-BE49-F238E27FC236}">
                <a16:creationId xmlns:a16="http://schemas.microsoft.com/office/drawing/2014/main" id="{9B575993-D0E1-4BBD-BA17-B49E1D16BE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1AC928-29CF-4C61-B257-532E08843382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DA694-EEBB-4D35-B4E7-95B984903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2237326B-C2D3-4684-8194-5B39D1B26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CAUTION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A8F754F-F2CC-4E35-BFE7-657A931E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A </a:t>
            </a:r>
            <a:r>
              <a:rPr lang="en-US" altLang="en-US" sz="2400" u="sng"/>
              <a:t>return</a:t>
            </a:r>
            <a:r>
              <a:rPr lang="en-US" altLang="en-US" sz="240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8A78BF-D243-41B3-8D4C-277E4D3B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To fix this problem, delete </a:t>
            </a:r>
            <a:r>
              <a:rPr lang="en-US" altLang="en-US" sz="2400" i="1" u="sng"/>
              <a:t>if (n &lt; 0)</a:t>
            </a:r>
            <a:r>
              <a:rPr lang="en-US" altLang="en-US" sz="2400"/>
              <a:t> in (a), so that the compiler will see a </a:t>
            </a:r>
            <a:r>
              <a:rPr lang="en-US" altLang="en-US" sz="2400" u="sng"/>
              <a:t>return</a:t>
            </a:r>
            <a:r>
              <a:rPr lang="en-US" altLang="en-US" sz="2400"/>
              <a:t> statement to be reached regardless of how the </a:t>
            </a:r>
            <a:r>
              <a:rPr lang="en-US" altLang="en-US" sz="2400" u="sng"/>
              <a:t>if</a:t>
            </a:r>
            <a:r>
              <a:rPr lang="en-US" altLang="en-US" sz="2400"/>
              <a:t> statement is evaluated.</a:t>
            </a:r>
          </a:p>
        </p:txBody>
      </p:sp>
      <p:sp>
        <p:nvSpPr>
          <p:cNvPr id="59398" name="Rectangle 7">
            <a:extLst>
              <a:ext uri="{FF2B5EF4-FFF2-40B4-BE49-F238E27FC236}">
                <a16:creationId xmlns:a16="http://schemas.microsoft.com/office/drawing/2014/main" id="{F2B4BC01-53AC-49A7-9957-3EC30C3B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9399" name="Object 6">
            <a:extLst>
              <a:ext uri="{FF2B5EF4-FFF2-40B4-BE49-F238E27FC236}">
                <a16:creationId xmlns:a16="http://schemas.microsoft.com/office/drawing/2014/main" id="{139FF51C-30C5-4EE4-B397-69796F1EC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2606675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606675"/>
                        <a:ext cx="8404225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Date Placeholder 1">
            <a:extLst>
              <a:ext uri="{FF2B5EF4-FFF2-40B4-BE49-F238E27FC236}">
                <a16:creationId xmlns:a16="http://schemas.microsoft.com/office/drawing/2014/main" id="{6BDCB89D-0FD6-4CBC-BB98-6FB8758E60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55992A-2142-48C3-A47E-98FF2DD039B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A22B2-4B9C-4F7A-BFDB-E6E538FD5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25AFD995-1B4A-44E9-B327-F6D5B2DD6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 altLang="en-US"/>
              <a:t>Reuse Methods from Other Classes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1FF142-F162-4702-A3E9-BF445DAE6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600">
                <a:cs typeface="Courier New" panose="02070309020205020404" pitchFamily="49" charset="0"/>
              </a:rPr>
              <a:t>NOTE: One of the benefits of methods is for reuse. The </a:t>
            </a:r>
            <a:r>
              <a:rPr lang="en-US" altLang="en-US" sz="2600" u="sng">
                <a:cs typeface="Courier New" panose="02070309020205020404" pitchFamily="49" charset="0"/>
              </a:rPr>
              <a:t>max</a:t>
            </a:r>
            <a:r>
              <a:rPr lang="en-US" altLang="en-US" sz="2600">
                <a:cs typeface="Courier New" panose="02070309020205020404" pitchFamily="49" charset="0"/>
              </a:rPr>
              <a:t> method can be invoked from any class besides </a:t>
            </a:r>
            <a:r>
              <a:rPr lang="en-US" altLang="en-US" sz="2600" u="sng">
                <a:cs typeface="Courier New" panose="02070309020205020404" pitchFamily="49" charset="0"/>
              </a:rPr>
              <a:t>TestMax</a:t>
            </a:r>
            <a:r>
              <a:rPr lang="en-US" altLang="en-US" sz="2600">
                <a:cs typeface="Courier New" panose="02070309020205020404" pitchFamily="49" charset="0"/>
              </a:rPr>
              <a:t>. If you create a new class </a:t>
            </a:r>
            <a:r>
              <a:rPr lang="en-US" altLang="en-US" sz="2600" u="sng">
                <a:cs typeface="Courier New" panose="02070309020205020404" pitchFamily="49" charset="0"/>
              </a:rPr>
              <a:t>Test</a:t>
            </a:r>
            <a:r>
              <a:rPr lang="en-US" altLang="en-US" sz="2600">
                <a:cs typeface="Courier New" panose="02070309020205020404" pitchFamily="49" charset="0"/>
              </a:rPr>
              <a:t>, you can invoke the </a:t>
            </a:r>
            <a:r>
              <a:rPr lang="en-US" altLang="en-US" sz="2600" u="sng">
                <a:cs typeface="Courier New" panose="02070309020205020404" pitchFamily="49" charset="0"/>
              </a:rPr>
              <a:t>max</a:t>
            </a:r>
            <a:r>
              <a:rPr lang="en-US" altLang="en-US" sz="2600">
                <a:cs typeface="Courier New" panose="02070309020205020404" pitchFamily="49" charset="0"/>
              </a:rPr>
              <a:t> method using </a:t>
            </a:r>
            <a:r>
              <a:rPr lang="en-US" altLang="en-US" sz="2600" u="sng">
                <a:cs typeface="Courier New" panose="02070309020205020404" pitchFamily="49" charset="0"/>
              </a:rPr>
              <a:t>ClassName.methodName</a:t>
            </a:r>
            <a:r>
              <a:rPr lang="en-US" altLang="en-US" sz="2600">
                <a:cs typeface="Courier New" panose="02070309020205020404" pitchFamily="49" charset="0"/>
              </a:rPr>
              <a:t> (e.g., </a:t>
            </a:r>
            <a:r>
              <a:rPr lang="en-US" altLang="en-US" sz="2600" u="sng">
                <a:cs typeface="Courier New" panose="02070309020205020404" pitchFamily="49" charset="0"/>
              </a:rPr>
              <a:t>TestMax.max</a:t>
            </a:r>
            <a:r>
              <a:rPr lang="en-US" altLang="en-US" sz="2600">
                <a:cs typeface="Courier New" panose="02070309020205020404" pitchFamily="49" charset="0"/>
              </a:rPr>
              <a:t>). </a:t>
            </a:r>
            <a:endParaRPr lang="en-US" altLang="en-US"/>
          </a:p>
        </p:txBody>
      </p:sp>
      <p:sp>
        <p:nvSpPr>
          <p:cNvPr id="61445" name="Date Placeholder 1">
            <a:extLst>
              <a:ext uri="{FF2B5EF4-FFF2-40B4-BE49-F238E27FC236}">
                <a16:creationId xmlns:a16="http://schemas.microsoft.com/office/drawing/2014/main" id="{BB69CCD5-C2D8-4767-9059-FE0D154F5A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4F018A-AD9D-45B7-B000-54265AC5EC09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6485A-2920-4966-B07F-C0EC661122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99584E6C-3E73-4BB1-8F55-7EB9BDD21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319046C-9778-4232-8D97-C5155618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3" name="Rectangle 6">
            <a:extLst>
              <a:ext uri="{FF2B5EF4-FFF2-40B4-BE49-F238E27FC236}">
                <a16:creationId xmlns:a16="http://schemas.microsoft.com/office/drawing/2014/main" id="{667EC409-6DFB-4CF2-9C6B-FA5A7DF1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4" name="Rectangle 8">
            <a:extLst>
              <a:ext uri="{FF2B5EF4-FFF2-40B4-BE49-F238E27FC236}">
                <a16:creationId xmlns:a16="http://schemas.microsoft.com/office/drawing/2014/main" id="{ED6CD404-1CE6-4C53-AB0D-1EA08D16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5" name="Rectangle 10">
            <a:extLst>
              <a:ext uri="{FF2B5EF4-FFF2-40B4-BE49-F238E27FC236}">
                <a16:creationId xmlns:a16="http://schemas.microsoft.com/office/drawing/2014/main" id="{F1C54703-6EDB-46DB-B6FE-CDE3FB20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3496" name="Object 9">
            <a:extLst>
              <a:ext uri="{FF2B5EF4-FFF2-40B4-BE49-F238E27FC236}">
                <a16:creationId xmlns:a16="http://schemas.microsoft.com/office/drawing/2014/main" id="{05A562B4-3542-4648-9F94-2C61F8769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8000"/>
          <a:ext cx="91440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Picture" r:id="rId4" imgW="5437632" imgH="2209800" progId="Word.Picture.8">
                  <p:embed/>
                </p:oleObj>
              </mc:Choice>
              <mc:Fallback>
                <p:oleObj name="Picture" r:id="rId4" imgW="5437632" imgH="22098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8000"/>
                        <a:ext cx="9144000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Date Placeholder 1">
            <a:extLst>
              <a:ext uri="{FF2B5EF4-FFF2-40B4-BE49-F238E27FC236}">
                <a16:creationId xmlns:a16="http://schemas.microsoft.com/office/drawing/2014/main" id="{571099DA-CF4E-4372-B462-D181570AF1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7BC7D-5B12-4235-A7A1-783ED895D405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CAF34-62BF-407A-A5AC-A53B564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173F1846-8DCF-4F01-BB18-613622425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D24875-7822-46A1-B82A-5D3C6E21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B35EB313-DA4C-4ABA-92EF-451B87C8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2" name="Object 5">
            <a:extLst>
              <a:ext uri="{FF2B5EF4-FFF2-40B4-BE49-F238E27FC236}">
                <a16:creationId xmlns:a16="http://schemas.microsoft.com/office/drawing/2014/main" id="{96637533-7525-4F91-8C20-65431C041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6">
            <a:extLst>
              <a:ext uri="{FF2B5EF4-FFF2-40B4-BE49-F238E27FC236}">
                <a16:creationId xmlns:a16="http://schemas.microsoft.com/office/drawing/2014/main" id="{708A8517-5537-4858-AF1F-BDA2D9F3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4" name="AutoShape 7">
            <a:extLst>
              <a:ext uri="{FF2B5EF4-FFF2-40B4-BE49-F238E27FC236}">
                <a16:creationId xmlns:a16="http://schemas.microsoft.com/office/drawing/2014/main" id="{A6EF8536-0868-44BB-9097-2D731F63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declared and initialized</a:t>
            </a:r>
          </a:p>
        </p:txBody>
      </p:sp>
      <p:graphicFrame>
        <p:nvGraphicFramePr>
          <p:cNvPr id="65545" name="Object 8">
            <a:extLst>
              <a:ext uri="{FF2B5EF4-FFF2-40B4-BE49-F238E27FC236}">
                <a16:creationId xmlns:a16="http://schemas.microsoft.com/office/drawing/2014/main" id="{376D83E3-A93A-413F-8510-6EB492A3DD9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Line 10">
            <a:extLst>
              <a:ext uri="{FF2B5EF4-FFF2-40B4-BE49-F238E27FC236}">
                <a16:creationId xmlns:a16="http://schemas.microsoft.com/office/drawing/2014/main" id="{03602EFA-6253-4827-97FF-9B4032EE0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63" y="2698750"/>
            <a:ext cx="3879850" cy="1882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Rectangle 11">
            <a:extLst>
              <a:ext uri="{FF2B5EF4-FFF2-40B4-BE49-F238E27FC236}">
                <a16:creationId xmlns:a16="http://schemas.microsoft.com/office/drawing/2014/main" id="{64B0E576-B0D6-4FE0-BB96-944F13DB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65548" name="Date Placeholder 1">
            <a:extLst>
              <a:ext uri="{FF2B5EF4-FFF2-40B4-BE49-F238E27FC236}">
                <a16:creationId xmlns:a16="http://schemas.microsoft.com/office/drawing/2014/main" id="{A469ECA6-1902-4E85-802E-DE03948595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A471F5-A454-4875-BA8D-A683F66D0896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0A33A-996B-4304-A47E-E49E262618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7F81AC9-0AC4-4A29-9AB5-49CA74A29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E2CFD9F-F1D8-4F6B-8196-7137E254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1F2FBC73-B380-4A07-AC85-10A032C8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7590" name="Object 5">
            <a:extLst>
              <a:ext uri="{FF2B5EF4-FFF2-40B4-BE49-F238E27FC236}">
                <a16:creationId xmlns:a16="http://schemas.microsoft.com/office/drawing/2014/main" id="{700D2F19-9231-426A-93AF-B5A3FBEDF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6">
            <a:extLst>
              <a:ext uri="{FF2B5EF4-FFF2-40B4-BE49-F238E27FC236}">
                <a16:creationId xmlns:a16="http://schemas.microsoft.com/office/drawing/2014/main" id="{C564844B-B2FA-415A-8223-DD388F0D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2" name="AutoShape 7">
            <a:extLst>
              <a:ext uri="{FF2B5EF4-FFF2-40B4-BE49-F238E27FC236}">
                <a16:creationId xmlns:a16="http://schemas.microsoft.com/office/drawing/2014/main" id="{5FDD69E1-9835-4584-A0FA-2015A5F3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declared and initialized</a:t>
            </a:r>
          </a:p>
        </p:txBody>
      </p:sp>
      <p:graphicFrame>
        <p:nvGraphicFramePr>
          <p:cNvPr id="67593" name="Object 8">
            <a:extLst>
              <a:ext uri="{FF2B5EF4-FFF2-40B4-BE49-F238E27FC236}">
                <a16:creationId xmlns:a16="http://schemas.microsoft.com/office/drawing/2014/main" id="{6EBE1747-DABA-4A45-9392-9761F5ABE3D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Line 9">
            <a:extLst>
              <a:ext uri="{FF2B5EF4-FFF2-40B4-BE49-F238E27FC236}">
                <a16:creationId xmlns:a16="http://schemas.microsoft.com/office/drawing/2014/main" id="{B4D4DC0A-760E-4598-8EB5-C03B684EE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2890838"/>
            <a:ext cx="4033838" cy="153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Rectangle 10">
            <a:extLst>
              <a:ext uri="{FF2B5EF4-FFF2-40B4-BE49-F238E27FC236}">
                <a16:creationId xmlns:a16="http://schemas.microsoft.com/office/drawing/2014/main" id="{70F354E4-442E-4577-9EE6-1D8BE850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67596" name="Date Placeholder 1">
            <a:extLst>
              <a:ext uri="{FF2B5EF4-FFF2-40B4-BE49-F238E27FC236}">
                <a16:creationId xmlns:a16="http://schemas.microsoft.com/office/drawing/2014/main" id="{BDAADB7C-B66D-4BBD-B0A6-105D7156A3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2506A-C441-4138-8B82-A9B2E94C1F7B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8E0293-308E-45A1-8CBB-36399CCEA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C77159FB-5AA9-4487-B3C8-BEB76E7A0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DA0EEAB-CE28-4E56-880C-56E6F524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EF340DFF-5CDE-4261-BC5B-600AEBF7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9638" name="Object 5">
            <a:extLst>
              <a:ext uri="{FF2B5EF4-FFF2-40B4-BE49-F238E27FC236}">
                <a16:creationId xmlns:a16="http://schemas.microsoft.com/office/drawing/2014/main" id="{F4752792-FA9A-45E0-899A-B71F059F8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6">
            <a:extLst>
              <a:ext uri="{FF2B5EF4-FFF2-40B4-BE49-F238E27FC236}">
                <a16:creationId xmlns:a16="http://schemas.microsoft.com/office/drawing/2014/main" id="{46DE3325-7A9A-4DCA-A030-5E7FE78D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9640" name="AutoShape 7">
            <a:extLst>
              <a:ext uri="{FF2B5EF4-FFF2-40B4-BE49-F238E27FC236}">
                <a16:creationId xmlns:a16="http://schemas.microsoft.com/office/drawing/2014/main" id="{8DB44A7A-9C65-43C7-81B4-EA72783C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k</a:t>
            </a:r>
          </a:p>
        </p:txBody>
      </p:sp>
      <p:graphicFrame>
        <p:nvGraphicFramePr>
          <p:cNvPr id="69641" name="Object 8">
            <a:extLst>
              <a:ext uri="{FF2B5EF4-FFF2-40B4-BE49-F238E27FC236}">
                <a16:creationId xmlns:a16="http://schemas.microsoft.com/office/drawing/2014/main" id="{AC3F0FD1-B22C-412A-AB2B-2989FC00DB8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Line 9">
            <a:extLst>
              <a:ext uri="{FF2B5EF4-FFF2-40B4-BE49-F238E27FC236}">
                <a16:creationId xmlns:a16="http://schemas.microsoft.com/office/drawing/2014/main" id="{29F0A1E7-9FFD-4514-9359-060BCC0C9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3121025"/>
            <a:ext cx="6529388" cy="1152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Rectangle 10">
            <a:extLst>
              <a:ext uri="{FF2B5EF4-FFF2-40B4-BE49-F238E27FC236}">
                <a16:creationId xmlns:a16="http://schemas.microsoft.com/office/drawing/2014/main" id="{0C755708-FC4B-41AE-A237-F45623D7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69644" name="Date Placeholder 1">
            <a:extLst>
              <a:ext uri="{FF2B5EF4-FFF2-40B4-BE49-F238E27FC236}">
                <a16:creationId xmlns:a16="http://schemas.microsoft.com/office/drawing/2014/main" id="{AB7EF732-A35C-4B26-8341-1FDC1270EB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26A1C-8EA5-4FD0-A56C-DEF446A9A262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C8E0E6-DDD5-4ADA-9610-6465CA0FC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C26C2F00-062F-4CA2-9FA8-AA0728C10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1C0DA62-2591-4A0C-9D4B-FBC522C9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4C20F1B8-A625-4EBE-89EC-8FE92D265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3A745C99-FACD-4745-BBA1-300802625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6">
            <a:extLst>
              <a:ext uri="{FF2B5EF4-FFF2-40B4-BE49-F238E27FC236}">
                <a16:creationId xmlns:a16="http://schemas.microsoft.com/office/drawing/2014/main" id="{7181AFBA-388C-4E99-AF26-2BB4F196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88" name="AutoShape 7">
            <a:extLst>
              <a:ext uri="{FF2B5EF4-FFF2-40B4-BE49-F238E27FC236}">
                <a16:creationId xmlns:a16="http://schemas.microsoft.com/office/drawing/2014/main" id="{CFDB0CA7-96AB-46AD-8903-AA0917F5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</p:txBody>
      </p:sp>
      <p:graphicFrame>
        <p:nvGraphicFramePr>
          <p:cNvPr id="71689" name="Object 8">
            <a:extLst>
              <a:ext uri="{FF2B5EF4-FFF2-40B4-BE49-F238E27FC236}">
                <a16:creationId xmlns:a16="http://schemas.microsoft.com/office/drawing/2014/main" id="{4C8AACCE-2FEB-4F18-AE3C-C39FBB6C8D5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Line 9">
            <a:extLst>
              <a:ext uri="{FF2B5EF4-FFF2-40B4-BE49-F238E27FC236}">
                <a16:creationId xmlns:a16="http://schemas.microsoft.com/office/drawing/2014/main" id="{0661CC04-5AA7-40FB-844D-720DE22EE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3082925"/>
            <a:ext cx="114300" cy="12684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Rectangle 10">
            <a:extLst>
              <a:ext uri="{FF2B5EF4-FFF2-40B4-BE49-F238E27FC236}">
                <a16:creationId xmlns:a16="http://schemas.microsoft.com/office/drawing/2014/main" id="{36BF4070-759C-4DA9-BCF0-F3203D4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71692" name="Date Placeholder 1">
            <a:extLst>
              <a:ext uri="{FF2B5EF4-FFF2-40B4-BE49-F238E27FC236}">
                <a16:creationId xmlns:a16="http://schemas.microsoft.com/office/drawing/2014/main" id="{2F8F8456-F36F-4D7C-B96A-63DAE150AC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B0FEC3-936D-4C41-89C9-552E2F5CAC66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AEB66-4009-4540-96D3-80DD1F210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9806BE39-3E68-4D91-856E-9F5E5A74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BC4D8AF-27BD-4CDE-85A9-CD751E89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E8D0E998-DF09-49AC-A7FE-B2EE9EE5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3734" name="Object 5">
            <a:extLst>
              <a:ext uri="{FF2B5EF4-FFF2-40B4-BE49-F238E27FC236}">
                <a16:creationId xmlns:a16="http://schemas.microsoft.com/office/drawing/2014/main" id="{2F4CAFF4-6C48-482E-B67C-4A1DDD97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6">
            <a:extLst>
              <a:ext uri="{FF2B5EF4-FFF2-40B4-BE49-F238E27FC236}">
                <a16:creationId xmlns:a16="http://schemas.microsoft.com/office/drawing/2014/main" id="{40FB2E5E-3DAB-4810-92A1-459A7F8F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6" name="AutoShape 7">
            <a:extLst>
              <a:ext uri="{FF2B5EF4-FFF2-40B4-BE49-F238E27FC236}">
                <a16:creationId xmlns:a16="http://schemas.microsoft.com/office/drawing/2014/main" id="{D286222E-5A60-4993-970C-4B9D4BEA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values of i and j to num1 and num2</a:t>
            </a:r>
          </a:p>
        </p:txBody>
      </p:sp>
      <p:graphicFrame>
        <p:nvGraphicFramePr>
          <p:cNvPr id="73737" name="Object 11">
            <a:extLst>
              <a:ext uri="{FF2B5EF4-FFF2-40B4-BE49-F238E27FC236}">
                <a16:creationId xmlns:a16="http://schemas.microsoft.com/office/drawing/2014/main" id="{257FAA23-3C1F-4795-B2A0-DC5BB811BD4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Line 9">
            <a:extLst>
              <a:ext uri="{FF2B5EF4-FFF2-40B4-BE49-F238E27FC236}">
                <a16:creationId xmlns:a16="http://schemas.microsoft.com/office/drawing/2014/main" id="{83CD9638-98FF-445C-944C-84E73730E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5363" y="3889375"/>
            <a:ext cx="3609975" cy="461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Rectangle 12">
            <a:extLst>
              <a:ext uri="{FF2B5EF4-FFF2-40B4-BE49-F238E27FC236}">
                <a16:creationId xmlns:a16="http://schemas.microsoft.com/office/drawing/2014/main" id="{38863152-60EE-4817-AB76-DD78F343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73740" name="Date Placeholder 1">
            <a:extLst>
              <a:ext uri="{FF2B5EF4-FFF2-40B4-BE49-F238E27FC236}">
                <a16:creationId xmlns:a16="http://schemas.microsoft.com/office/drawing/2014/main" id="{E67B88B5-2E3B-4858-B734-DF1ADA16AF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8BA89A-519C-4531-BDAB-0B4AE5079283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5E58F-0368-42FB-B843-116EE80DD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1DF21F5D-BF31-4059-B714-313098C6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B2FBFB1-2CC3-4144-AA7F-DAEA1AF3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6BDDC16F-AAE2-40DA-86B9-39F49F51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BF9EAE6C-28CF-47C2-8CD9-0493DD25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BA9E2213-DB18-4E47-83F1-5E5B9F15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70950" cy="4832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int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for (int i = 1; i &lt;= 10;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System.out.println("Sum from 1 to 10 is " + 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for (int i = 20; i &lt;= 30;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System.out.println("Sum from 20 to 30 is " + 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for (int i = 35; i &lt;= 45;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  <p:sp>
        <p:nvSpPr>
          <p:cNvPr id="20488" name="Date Placeholder 1">
            <a:extLst>
              <a:ext uri="{FF2B5EF4-FFF2-40B4-BE49-F238E27FC236}">
                <a16:creationId xmlns:a16="http://schemas.microsoft.com/office/drawing/2014/main" id="{644B61F6-6915-4A84-9AE2-936EB43B5E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01D4EB-5DED-40A7-BE1A-1DEEB22AD2A8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2FC9F-5E14-4B98-AEA0-7E2D2CAE8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94F369A4-C98E-42D7-9967-ACEC1864A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43F24F9-A96B-4E9E-812F-71308883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08984964-50BC-4426-8B86-DDDCD3C2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5782" name="Object 5">
            <a:extLst>
              <a:ext uri="{FF2B5EF4-FFF2-40B4-BE49-F238E27FC236}">
                <a16:creationId xmlns:a16="http://schemas.microsoft.com/office/drawing/2014/main" id="{00E5AAC6-2F38-415C-BEBB-1843086CC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6">
            <a:extLst>
              <a:ext uri="{FF2B5EF4-FFF2-40B4-BE49-F238E27FC236}">
                <a16:creationId xmlns:a16="http://schemas.microsoft.com/office/drawing/2014/main" id="{C1E6A3E9-A3A1-4BBA-AEAD-9219AE120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84" name="AutoShape 7">
            <a:extLst>
              <a:ext uri="{FF2B5EF4-FFF2-40B4-BE49-F238E27FC236}">
                <a16:creationId xmlns:a16="http://schemas.microsoft.com/office/drawing/2014/main" id="{5EA6F79B-F389-4132-9445-2B995FCE1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result</a:t>
            </a:r>
          </a:p>
        </p:txBody>
      </p:sp>
      <p:graphicFrame>
        <p:nvGraphicFramePr>
          <p:cNvPr id="75785" name="Object 8">
            <a:extLst>
              <a:ext uri="{FF2B5EF4-FFF2-40B4-BE49-F238E27FC236}">
                <a16:creationId xmlns:a16="http://schemas.microsoft.com/office/drawing/2014/main" id="{AAA09B79-883C-4B43-A72B-E71204FB783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Line 9">
            <a:extLst>
              <a:ext uri="{FF2B5EF4-FFF2-40B4-BE49-F238E27FC236}">
                <a16:creationId xmlns:a16="http://schemas.microsoft.com/office/drawing/2014/main" id="{D571D8F7-2C7B-41B0-8E9C-076C517FF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538" y="3621088"/>
            <a:ext cx="32639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Rectangle 10">
            <a:extLst>
              <a:ext uri="{FF2B5EF4-FFF2-40B4-BE49-F238E27FC236}">
                <a16:creationId xmlns:a16="http://schemas.microsoft.com/office/drawing/2014/main" id="{61350F31-2A09-457D-8A26-D5093D01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75788" name="Date Placeholder 1">
            <a:extLst>
              <a:ext uri="{FF2B5EF4-FFF2-40B4-BE49-F238E27FC236}">
                <a16:creationId xmlns:a16="http://schemas.microsoft.com/office/drawing/2014/main" id="{DE232D3C-A8F5-46DF-98D4-BD2CB662D4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7C2910-D06D-4B14-82D2-FE897C9CF03D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9EC0E3-CEBE-4A1D-961E-B7C7973D2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CC11B3CE-8CDE-4266-AF09-BC14EB86D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A3544AC-D485-480F-A6B2-134B47B6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FCE7918B-1F3F-41D6-B398-29171426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7830" name="Object 5">
            <a:extLst>
              <a:ext uri="{FF2B5EF4-FFF2-40B4-BE49-F238E27FC236}">
                <a16:creationId xmlns:a16="http://schemas.microsoft.com/office/drawing/2014/main" id="{3B0790C2-A9A4-40E6-A722-CAFF51E15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6">
            <a:extLst>
              <a:ext uri="{FF2B5EF4-FFF2-40B4-BE49-F238E27FC236}">
                <a16:creationId xmlns:a16="http://schemas.microsoft.com/office/drawing/2014/main" id="{765B4A39-AAE4-4CFA-8323-46BFB3B6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7832" name="AutoShape 7">
            <a:extLst>
              <a:ext uri="{FF2B5EF4-FFF2-40B4-BE49-F238E27FC236}">
                <a16:creationId xmlns:a16="http://schemas.microsoft.com/office/drawing/2014/main" id="{D239FEBE-ADD9-4790-8187-2FF8BE23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(num1 &gt; num2) is true</a:t>
            </a:r>
          </a:p>
        </p:txBody>
      </p:sp>
      <p:graphicFrame>
        <p:nvGraphicFramePr>
          <p:cNvPr id="77833" name="Object 8">
            <a:extLst>
              <a:ext uri="{FF2B5EF4-FFF2-40B4-BE49-F238E27FC236}">
                <a16:creationId xmlns:a16="http://schemas.microsoft.com/office/drawing/2014/main" id="{8FDA932C-7051-4C14-B6F8-3E674430BE4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10">
            <a:extLst>
              <a:ext uri="{FF2B5EF4-FFF2-40B4-BE49-F238E27FC236}">
                <a16:creationId xmlns:a16="http://schemas.microsoft.com/office/drawing/2014/main" id="{56088BCC-A69D-4A54-9B7C-E47B8B0D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77835" name="Date Placeholder 1">
            <a:extLst>
              <a:ext uri="{FF2B5EF4-FFF2-40B4-BE49-F238E27FC236}">
                <a16:creationId xmlns:a16="http://schemas.microsoft.com/office/drawing/2014/main" id="{26369456-FAE2-4983-9E1E-73DF227A5A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29CB8-0495-4F00-BA6C-200C17C279C9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348D21-0F87-4BE8-BA11-B9272A653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42617BEC-9106-4293-B57D-05805898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77F8827-2310-4212-BACB-CAC7ACEEF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FEE0CAAA-4B79-4560-86E6-DB5B3C472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9878" name="Object 5">
            <a:extLst>
              <a:ext uri="{FF2B5EF4-FFF2-40B4-BE49-F238E27FC236}">
                <a16:creationId xmlns:a16="http://schemas.microsoft.com/office/drawing/2014/main" id="{897390E4-5BC9-4191-ACFF-A5CA083C2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6">
            <a:extLst>
              <a:ext uri="{FF2B5EF4-FFF2-40B4-BE49-F238E27FC236}">
                <a16:creationId xmlns:a16="http://schemas.microsoft.com/office/drawing/2014/main" id="{738FAAF1-8CF2-4D94-AB3A-865DAD97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9880" name="AutoShape 7">
            <a:extLst>
              <a:ext uri="{FF2B5EF4-FFF2-40B4-BE49-F238E27FC236}">
                <a16:creationId xmlns:a16="http://schemas.microsoft.com/office/drawing/2014/main" id="{96BB2202-EDC1-4F83-A821-DBA7B8F2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Assign num1 to result</a:t>
            </a:r>
          </a:p>
        </p:txBody>
      </p:sp>
      <p:graphicFrame>
        <p:nvGraphicFramePr>
          <p:cNvPr id="79881" name="Object 8">
            <a:extLst>
              <a:ext uri="{FF2B5EF4-FFF2-40B4-BE49-F238E27FC236}">
                <a16:creationId xmlns:a16="http://schemas.microsoft.com/office/drawing/2014/main" id="{302BC4C4-3A23-4146-929A-9AE3CBA7CEE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Line 9">
            <a:extLst>
              <a:ext uri="{FF2B5EF4-FFF2-40B4-BE49-F238E27FC236}">
                <a16:creationId xmlns:a16="http://schemas.microsoft.com/office/drawing/2014/main" id="{9801885A-ED57-4250-B060-504E119C4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7638" y="3659188"/>
            <a:ext cx="3725862" cy="14589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DD0B5BE8-DA17-4882-B2A4-11370BF2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79884" name="Date Placeholder 1">
            <a:extLst>
              <a:ext uri="{FF2B5EF4-FFF2-40B4-BE49-F238E27FC236}">
                <a16:creationId xmlns:a16="http://schemas.microsoft.com/office/drawing/2014/main" id="{A4CA594B-A56D-43BF-8E6F-B3CA73E2EB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E0CE0A-C190-4687-92B3-A94D87616687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B5F5F4-1355-4040-89A2-8BABF39DD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96E24C85-ECD5-4FB8-897A-91944E53B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8594E62-9732-42D8-BF5A-18A397FC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DFF908C4-E715-4F3E-A8EA-A1DCB7A6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81926" name="Object 5">
            <a:extLst>
              <a:ext uri="{FF2B5EF4-FFF2-40B4-BE49-F238E27FC236}">
                <a16:creationId xmlns:a16="http://schemas.microsoft.com/office/drawing/2014/main" id="{F30B6047-23A7-4D4A-941B-C1EEF8BC7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6">
            <a:extLst>
              <a:ext uri="{FF2B5EF4-FFF2-40B4-BE49-F238E27FC236}">
                <a16:creationId xmlns:a16="http://schemas.microsoft.com/office/drawing/2014/main" id="{2CA8FFFC-3580-495A-A4F4-2B7F19FC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28" name="AutoShape 7">
            <a:extLst>
              <a:ext uri="{FF2B5EF4-FFF2-40B4-BE49-F238E27FC236}">
                <a16:creationId xmlns:a16="http://schemas.microsoft.com/office/drawing/2014/main" id="{26277E53-BD2D-428A-B67B-E64023C3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result and assign it to k</a:t>
            </a:r>
          </a:p>
        </p:txBody>
      </p:sp>
      <p:graphicFrame>
        <p:nvGraphicFramePr>
          <p:cNvPr id="81929" name="Object 8">
            <a:extLst>
              <a:ext uri="{FF2B5EF4-FFF2-40B4-BE49-F238E27FC236}">
                <a16:creationId xmlns:a16="http://schemas.microsoft.com/office/drawing/2014/main" id="{B8A2C0CE-BD57-4035-89C0-F67B5F64539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Line 9">
            <a:extLst>
              <a:ext uri="{FF2B5EF4-FFF2-40B4-BE49-F238E27FC236}">
                <a16:creationId xmlns:a16="http://schemas.microsoft.com/office/drawing/2014/main" id="{8D79081D-969A-4A84-A791-8B35634062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3925" y="3082925"/>
            <a:ext cx="614363" cy="2651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1" name="Line 10">
            <a:extLst>
              <a:ext uri="{FF2B5EF4-FFF2-40B4-BE49-F238E27FC236}">
                <a16:creationId xmlns:a16="http://schemas.microsoft.com/office/drawing/2014/main" id="{D38B0336-25C5-4EB2-A17E-3DE734325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5925" y="4773613"/>
            <a:ext cx="32258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2" name="Rectangle 11">
            <a:extLst>
              <a:ext uri="{FF2B5EF4-FFF2-40B4-BE49-F238E27FC236}">
                <a16:creationId xmlns:a16="http://schemas.microsoft.com/office/drawing/2014/main" id="{1FDA68D0-CDB8-4451-A742-0C2D0BE8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81933" name="Date Placeholder 1">
            <a:extLst>
              <a:ext uri="{FF2B5EF4-FFF2-40B4-BE49-F238E27FC236}">
                <a16:creationId xmlns:a16="http://schemas.microsoft.com/office/drawing/2014/main" id="{45839FB8-F339-43E8-825C-6C91EA93C8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91098E-803F-43B4-8002-70BE994071E8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FD7A8-993C-4A9F-B29C-83D32BBA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>
            <a:extLst>
              <a:ext uri="{FF2B5EF4-FFF2-40B4-BE49-F238E27FC236}">
                <a16:creationId xmlns:a16="http://schemas.microsoft.com/office/drawing/2014/main" id="{9E0B3968-2431-44CD-8A4E-B760BB6D0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C044478-DEB0-49E9-9D8D-95E69BD3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3973" name="Rectangle 4">
            <a:extLst>
              <a:ext uri="{FF2B5EF4-FFF2-40B4-BE49-F238E27FC236}">
                <a16:creationId xmlns:a16="http://schemas.microsoft.com/office/drawing/2014/main" id="{EE78BDDE-EA2F-4484-BFFE-91E254C3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83974" name="Object 5">
            <a:extLst>
              <a:ext uri="{FF2B5EF4-FFF2-40B4-BE49-F238E27FC236}">
                <a16:creationId xmlns:a16="http://schemas.microsoft.com/office/drawing/2014/main" id="{0BEBCAD7-1E65-49FC-9197-D0257203A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Rectangle 6">
            <a:extLst>
              <a:ext uri="{FF2B5EF4-FFF2-40B4-BE49-F238E27FC236}">
                <a16:creationId xmlns:a16="http://schemas.microsoft.com/office/drawing/2014/main" id="{79B9A212-994E-42B3-A663-AA43024C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3976" name="AutoShape 7">
            <a:extLst>
              <a:ext uri="{FF2B5EF4-FFF2-40B4-BE49-F238E27FC236}">
                <a16:creationId xmlns:a16="http://schemas.microsoft.com/office/drawing/2014/main" id="{47A8749B-B90E-41D5-B105-9392E7D7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Execute print statement</a:t>
            </a:r>
          </a:p>
        </p:txBody>
      </p:sp>
      <p:graphicFrame>
        <p:nvGraphicFramePr>
          <p:cNvPr id="83977" name="Object 8">
            <a:extLst>
              <a:ext uri="{FF2B5EF4-FFF2-40B4-BE49-F238E27FC236}">
                <a16:creationId xmlns:a16="http://schemas.microsoft.com/office/drawing/2014/main" id="{7BF32FAF-F633-4982-B4A4-E52F7336051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Rectangle 10">
            <a:extLst>
              <a:ext uri="{FF2B5EF4-FFF2-40B4-BE49-F238E27FC236}">
                <a16:creationId xmlns:a16="http://schemas.microsoft.com/office/drawing/2014/main" id="{50F61CC8-C7A7-402F-802B-670A34AB5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83979" name="Date Placeholder 1">
            <a:extLst>
              <a:ext uri="{FF2B5EF4-FFF2-40B4-BE49-F238E27FC236}">
                <a16:creationId xmlns:a16="http://schemas.microsoft.com/office/drawing/2014/main" id="{23AB41DA-306F-4F1C-9875-2400C63D9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038D3-7C94-4E16-90B0-20B20CFC8F43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A92C3B-96E6-4998-B7CB-5077CCE7F0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EE8E4F45-E51D-4685-8C35-BFF213225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void Method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CE9C749C-26E2-42D3-A30A-DE8BB15F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29956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This type of method does not return a value. The method performs some actions.</a:t>
            </a:r>
          </a:p>
        </p:txBody>
      </p:sp>
      <p:sp>
        <p:nvSpPr>
          <p:cNvPr id="86021" name="Date Placeholder 1">
            <a:extLst>
              <a:ext uri="{FF2B5EF4-FFF2-40B4-BE49-F238E27FC236}">
                <a16:creationId xmlns:a16="http://schemas.microsoft.com/office/drawing/2014/main" id="{422BE9BF-2A70-4C47-A316-38FCDBD9BC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DA1DA2-C636-47BD-B22C-8006FB3F9E17}" type="datetime1">
              <a:rPr lang="en-US" altLang="en-US" sz="1400" smtClean="0"/>
              <a:t>17-Jan-20</a:t>
            </a:fld>
            <a:endParaRPr lang="en-US" altLang="en-US" sz="1400"/>
          </a:p>
        </p:txBody>
      </p:sp>
      <p:pic>
        <p:nvPicPr>
          <p:cNvPr id="86022" name="Picture 2">
            <a:extLst>
              <a:ext uri="{FF2B5EF4-FFF2-40B4-BE49-F238E27FC236}">
                <a16:creationId xmlns:a16="http://schemas.microsoft.com/office/drawing/2014/main" id="{E738D8B7-7ED6-4CAB-96EA-9F303560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928688"/>
            <a:ext cx="5516562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501A7-B3A2-4CEB-BE0F-50E1F63AF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2F455B02-12F2-4300-8966-C842D236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void Method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E6792611-5AFE-40C4-BB7E-ABAD322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883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This type of method does not return a value. The method performs some actions.</a:t>
            </a:r>
          </a:p>
        </p:txBody>
      </p:sp>
      <p:sp>
        <p:nvSpPr>
          <p:cNvPr id="88069" name="Date Placeholder 1">
            <a:extLst>
              <a:ext uri="{FF2B5EF4-FFF2-40B4-BE49-F238E27FC236}">
                <a16:creationId xmlns:a16="http://schemas.microsoft.com/office/drawing/2014/main" id="{E92CA966-29E8-4A07-87D0-C6A6361DFB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051B1-178B-41A6-8229-AC076C453D55}" type="datetime1">
              <a:rPr lang="en-US" altLang="en-US" sz="1400" smtClean="0"/>
              <a:t>17-Jan-20</a:t>
            </a:fld>
            <a:endParaRPr lang="en-US" altLang="en-US" sz="1400"/>
          </a:p>
        </p:txBody>
      </p:sp>
      <p:pic>
        <p:nvPicPr>
          <p:cNvPr id="88070" name="Picture 3">
            <a:extLst>
              <a:ext uri="{FF2B5EF4-FFF2-40B4-BE49-F238E27FC236}">
                <a16:creationId xmlns:a16="http://schemas.microsoft.com/office/drawing/2014/main" id="{CF569D9F-32F9-4966-9091-E19C412C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000375"/>
            <a:ext cx="847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F08D0-E3A8-44B9-8D25-67BF57DFD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>
            <a:extLst>
              <a:ext uri="{FF2B5EF4-FFF2-40B4-BE49-F238E27FC236}">
                <a16:creationId xmlns:a16="http://schemas.microsoft.com/office/drawing/2014/main" id="{5C135411-E541-4388-A6C1-F2C59B01C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Passing Parameters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E496E8A-393D-42FF-8A41-137726D7E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" y="990600"/>
            <a:ext cx="9144000" cy="1600200"/>
          </a:xfrm>
          <a:solidFill>
            <a:schemeClr val="tx1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public static void nPrintln(String message, int n)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System.out.println(message);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619DCBB4-7062-4AD4-A419-0CD3AF9A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Suppose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nPrintln(“Welcome to Java”, 5);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Suppose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nPrintln(“Computer Science”, 15);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Can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nPrintln(15, “Computer Science”); </a:t>
            </a:r>
          </a:p>
        </p:txBody>
      </p:sp>
      <p:sp>
        <p:nvSpPr>
          <p:cNvPr id="90118" name="Date Placeholder 1">
            <a:extLst>
              <a:ext uri="{FF2B5EF4-FFF2-40B4-BE49-F238E27FC236}">
                <a16:creationId xmlns:a16="http://schemas.microsoft.com/office/drawing/2014/main" id="{A38BF160-82BF-4CA5-ADD8-4FBD06972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3F42FA-D4C1-43D4-954E-E317B32AE9A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CE308-9E62-41ED-B9E5-DBE249F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>
            <a:extLst>
              <a:ext uri="{FF2B5EF4-FFF2-40B4-BE49-F238E27FC236}">
                <a16:creationId xmlns:a16="http://schemas.microsoft.com/office/drawing/2014/main" id="{E28FD0A6-A252-444E-85F2-F395FA630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2164" name="Text Box 3">
            <a:extLst>
              <a:ext uri="{FF2B5EF4-FFF2-40B4-BE49-F238E27FC236}">
                <a16:creationId xmlns:a16="http://schemas.microsoft.com/office/drawing/2014/main" id="{09B6E394-6698-4B36-9295-436F92EA5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40" y="1246188"/>
            <a:ext cx="7885935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dirty="0">
                <a:highlight>
                  <a:srgbClr val="FFFF00"/>
                </a:highlight>
              </a:rPr>
              <a:t>This program demonstrates passing values to the methods.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/>
              <a:t>Click on the button below to see how it works</a:t>
            </a:r>
          </a:p>
        </p:txBody>
      </p:sp>
      <p:sp>
        <p:nvSpPr>
          <p:cNvPr id="92165" name="Date Placeholder 1">
            <a:extLst>
              <a:ext uri="{FF2B5EF4-FFF2-40B4-BE49-F238E27FC236}">
                <a16:creationId xmlns:a16="http://schemas.microsoft.com/office/drawing/2014/main" id="{D7CC564C-040C-4E7D-9D83-089C43A001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C45DC-724B-4696-AAD8-C0D850A5614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1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F598621-E78C-4D6F-98BE-EC079073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3744913"/>
            <a:ext cx="4954587" cy="401637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 err="1">
                <a:hlinkClick r:id="rId3"/>
              </a:rPr>
              <a:t>PassByValue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2167" name="AutoShape 8">
            <a:hlinkClick r:id="rId3" highlightClick="1"/>
            <a:extLst>
              <a:ext uri="{FF2B5EF4-FFF2-40B4-BE49-F238E27FC236}">
                <a16:creationId xmlns:a16="http://schemas.microsoft.com/office/drawing/2014/main" id="{7A3927A0-12A7-4A90-B2B4-F14B1941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630613"/>
            <a:ext cx="468313" cy="576262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E5A06-6208-45A7-9046-9CA536458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>
            <a:extLst>
              <a:ext uri="{FF2B5EF4-FFF2-40B4-BE49-F238E27FC236}">
                <a16:creationId xmlns:a16="http://schemas.microsoft.com/office/drawing/2014/main" id="{0D3DF2F3-1DBA-4BD7-B149-9C87557AB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4212" name="Rectangle 7">
            <a:extLst>
              <a:ext uri="{FF2B5EF4-FFF2-40B4-BE49-F238E27FC236}">
                <a16:creationId xmlns:a16="http://schemas.microsoft.com/office/drawing/2014/main" id="{0AEDBA59-1253-420B-8C92-FC7CB5F0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4213" name="Rectangle 9">
            <a:extLst>
              <a:ext uri="{FF2B5EF4-FFF2-40B4-BE49-F238E27FC236}">
                <a16:creationId xmlns:a16="http://schemas.microsoft.com/office/drawing/2014/main" id="{92E051ED-065D-4997-9E5B-265C588A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4214" name="Object 8">
            <a:extLst>
              <a:ext uri="{FF2B5EF4-FFF2-40B4-BE49-F238E27FC236}">
                <a16:creationId xmlns:a16="http://schemas.microsoft.com/office/drawing/2014/main" id="{8F832F65-6A8C-464F-BBF5-A866BDB72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752600"/>
          <a:ext cx="87630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r:id="rId4" imgW="5430012" imgH="2343912" progId="Word.Picture.8">
                  <p:embed/>
                </p:oleObj>
              </mc:Choice>
              <mc:Fallback>
                <p:oleObj r:id="rId4" imgW="5430012" imgH="2343912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7630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Date Placeholder 1">
            <a:extLst>
              <a:ext uri="{FF2B5EF4-FFF2-40B4-BE49-F238E27FC236}">
                <a16:creationId xmlns:a16="http://schemas.microsoft.com/office/drawing/2014/main" id="{2DF5427E-AA9A-4028-8FE9-AF3EF0CD0C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F69ABF-9B1D-4B66-A75E-AFAF2A455FF2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4EFB6-2729-4465-B4C3-013C29F37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75130B01-88BD-4193-94BE-26EED3DFA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7B2821F-1AF0-44C5-9C68-71697D88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5BFA1A89-8D54-4A15-8B59-3EF47D6E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5C641D35-45A5-4738-A0B0-0AC7325F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1084545B-0CF6-4D1F-BF91-5CC847F5C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709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int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for (int i = 1; i &lt;= 10;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System.out.println("Sum from 1 to 10 is " + sum);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for (int i = 20; i &lt;= 30;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System.out.println("Sum from 20 to 30 is " + 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for (int i = 35; i &lt;= 45;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BF02BB11-372A-4F86-A5AA-0C0B9316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207FE2CD-DFD1-449E-A4B3-DAC45D4A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660650"/>
            <a:ext cx="56467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4FB5E507-7487-42B8-AF4F-15DB54C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351338"/>
            <a:ext cx="5607050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9" name="Date Placeholder 1">
            <a:extLst>
              <a:ext uri="{FF2B5EF4-FFF2-40B4-BE49-F238E27FC236}">
                <a16:creationId xmlns:a16="http://schemas.microsoft.com/office/drawing/2014/main" id="{D6C7853A-899E-4941-9E56-D16A7A973F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58E23-A320-4F88-983B-6EDADA52C0A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B564DB-3767-408E-9141-652688FF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>
            <a:extLst>
              <a:ext uri="{FF2B5EF4-FFF2-40B4-BE49-F238E27FC236}">
                <a16:creationId xmlns:a16="http://schemas.microsoft.com/office/drawing/2014/main" id="{2A4A3EF9-9F7F-4A75-A007-9D009F506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BF566F3-97D6-4A89-92C2-E922A3A8E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Methods can be used to reduce redundant coding and enable code reuse. Methods can also be used to modularize code and improve the quality of the program.</a:t>
            </a:r>
          </a:p>
        </p:txBody>
      </p:sp>
      <p:sp>
        <p:nvSpPr>
          <p:cNvPr id="26010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1FBA3C-BAD6-4E7A-9E34-18B661A9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121025"/>
            <a:ext cx="4954588" cy="401638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GreatestCommonDivisorMethod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60102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9F522-62BE-40A1-98CE-83A7324E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4811713"/>
            <a:ext cx="3379788" cy="401637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4" action="ppaction://program"/>
              </a:rPr>
              <a:t>PrimeNumberMethod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6263" name="AutoShape 8">
            <a:hlinkClick r:id="rId5" highlightClick="1"/>
            <a:extLst>
              <a:ext uri="{FF2B5EF4-FFF2-40B4-BE49-F238E27FC236}">
                <a16:creationId xmlns:a16="http://schemas.microsoft.com/office/drawing/2014/main" id="{D5AE5845-7C7B-4317-A0CC-1D99EE0C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3006725"/>
            <a:ext cx="468312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4" name="AutoShape 9">
            <a:hlinkClick r:id="rId6" highlightClick="1"/>
            <a:extLst>
              <a:ext uri="{FF2B5EF4-FFF2-40B4-BE49-F238E27FC236}">
                <a16:creationId xmlns:a16="http://schemas.microsoft.com/office/drawing/2014/main" id="{EB2A4B55-BC3D-4D35-8F38-6DD3BC76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4735513"/>
            <a:ext cx="468312" cy="576262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5" name="Date Placeholder 1">
            <a:extLst>
              <a:ext uri="{FF2B5EF4-FFF2-40B4-BE49-F238E27FC236}">
                <a16:creationId xmlns:a16="http://schemas.microsoft.com/office/drawing/2014/main" id="{7C74585A-554D-4B51-9F8E-0F988839F3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26A1A1-6F04-494D-8DE9-6B0DCFA4B766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38680-63C3-49CD-BFC6-7E3382B01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E258274F-3167-495C-9649-ADB98BC7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Problem: Converting Decimals to Hexadecimals </a:t>
            </a:r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198E6148-DA69-48AF-94D9-85327C2D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Write a method that converts a decimal integer to a hexadecimal.</a:t>
            </a:r>
          </a:p>
        </p:txBody>
      </p:sp>
      <p:sp>
        <p:nvSpPr>
          <p:cNvPr id="292868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9CE249-AEB6-481D-9EEB-77E9A58AF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178175"/>
            <a:ext cx="3611562" cy="485775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Decimal2HexConversion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8310" name="AutoShape 6">
            <a:hlinkClick r:id="rId4" highlightClick="1"/>
            <a:extLst>
              <a:ext uri="{FF2B5EF4-FFF2-40B4-BE49-F238E27FC236}">
                <a16:creationId xmlns:a16="http://schemas.microsoft.com/office/drawing/2014/main" id="{727B0CBC-AE75-466C-9D16-AD40D99F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140075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8311" name="Date Placeholder 1">
            <a:extLst>
              <a:ext uri="{FF2B5EF4-FFF2-40B4-BE49-F238E27FC236}">
                <a16:creationId xmlns:a16="http://schemas.microsoft.com/office/drawing/2014/main" id="{8820B02F-6315-4105-B1F8-A3AE3163DE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3B7403-2503-4F61-98FF-9325413D7E31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87E7A-6318-4B6E-850D-B8D917353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C38AFC1C-88E8-4301-97E4-84B2DD4DF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Overloading Methods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394AC81-769C-49EC-A3AD-4C4140395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Overloading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1686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8E35762-014B-4C81-97F1-49F96CD1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62600"/>
            <a:ext cx="3657600" cy="5334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TestMethodOverloading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00358" name="AutoShape 8">
            <a:hlinkClick r:id="rId4" highlightClick="1"/>
            <a:extLst>
              <a:ext uri="{FF2B5EF4-FFF2-40B4-BE49-F238E27FC236}">
                <a16:creationId xmlns:a16="http://schemas.microsoft.com/office/drawing/2014/main" id="{E0D94D02-43E1-4984-B195-B5CE35D5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41963"/>
            <a:ext cx="468313" cy="576262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0359" name="Date Placeholder 1">
            <a:extLst>
              <a:ext uri="{FF2B5EF4-FFF2-40B4-BE49-F238E27FC236}">
                <a16:creationId xmlns:a16="http://schemas.microsoft.com/office/drawing/2014/main" id="{AACCEE60-700D-4A68-A027-1247176E08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560F8-12AC-45CE-8FFC-AB220DFEA1A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3D90E-D31B-435E-9D83-2E064F844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>
            <a:extLst>
              <a:ext uri="{FF2B5EF4-FFF2-40B4-BE49-F238E27FC236}">
                <a16:creationId xmlns:a16="http://schemas.microsoft.com/office/drawing/2014/main" id="{B8EB6CB8-ECB2-4D42-8992-D0E67D7AC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Ambiguous Invocation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897551B-397C-484D-8B34-9F87A9C6B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810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Sometimes there may be two or more possible matches for an invocation of a method, but the compiler cannot determine the most specific match. This is referred to as </a:t>
            </a:r>
            <a:r>
              <a:rPr lang="en-US" altLang="en-US" sz="3600" i="1">
                <a:cs typeface="Times New Roman" panose="02020603050405020304" pitchFamily="18" charset="0"/>
              </a:rPr>
              <a:t>ambiguous invocation</a:t>
            </a:r>
            <a:r>
              <a:rPr lang="en-US" altLang="en-US" sz="3600">
                <a:cs typeface="Times New Roman" panose="02020603050405020304" pitchFamily="18" charset="0"/>
              </a:rPr>
              <a:t>. Ambiguous invocation is a compilation error. </a:t>
            </a:r>
          </a:p>
        </p:txBody>
      </p:sp>
      <p:sp>
        <p:nvSpPr>
          <p:cNvPr id="102405" name="Date Placeholder 1">
            <a:extLst>
              <a:ext uri="{FF2B5EF4-FFF2-40B4-BE49-F238E27FC236}">
                <a16:creationId xmlns:a16="http://schemas.microsoft.com/office/drawing/2014/main" id="{CB1BF7BE-D26B-436D-8626-FC73303E6E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92EFD2-19D5-4D9C-B9BC-5BCB29AEB25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BF0E2-E881-4DD3-9377-46C37EC16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E31C9446-B182-492F-8216-2875DA0CB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/>
              <a:t>Ambiguous Invocation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C65338C6-6B1D-407B-B77C-4E68D4305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public class AmbiguousOverloading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System.out.println(max(1, 2));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double max(int num1, double num2) {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num2;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double max(double num1, int num2)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num2; 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4453" name="Date Placeholder 1">
            <a:extLst>
              <a:ext uri="{FF2B5EF4-FFF2-40B4-BE49-F238E27FC236}">
                <a16:creationId xmlns:a16="http://schemas.microsoft.com/office/drawing/2014/main" id="{39CA0EFC-2E0A-40AA-9E4D-8AF63FEE5C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0EE0E3-E88D-4D95-919B-81FE08127D1A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6BE4B-433D-4879-A727-A9AA7CC59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35A9982E-E789-4EE6-AC44-66FAE6F00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BFEA8698-D1F4-4377-A7E9-6E938C0F9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sz="3600"/>
          </a:p>
        </p:txBody>
      </p:sp>
      <p:sp>
        <p:nvSpPr>
          <p:cNvPr id="106501" name="Date Placeholder 1">
            <a:extLst>
              <a:ext uri="{FF2B5EF4-FFF2-40B4-BE49-F238E27FC236}">
                <a16:creationId xmlns:a16="http://schemas.microsoft.com/office/drawing/2014/main" id="{6BAA4CF7-F886-40F4-9491-A3C094E8BB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29C856-6C9B-4BC5-8BAA-FF2000EE5441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0D024-F32E-4810-B640-F255AB63A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7784EF9C-B6CE-4D7E-BBE9-B9E9476C8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9A2556A-BE89-4FE4-9CA8-A82F97902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  <p:sp>
        <p:nvSpPr>
          <p:cNvPr id="108549" name="Date Placeholder 1">
            <a:extLst>
              <a:ext uri="{FF2B5EF4-FFF2-40B4-BE49-F238E27FC236}">
                <a16:creationId xmlns:a16="http://schemas.microsoft.com/office/drawing/2014/main" id="{F169EE0D-4A4B-40FB-B989-6E424FE94B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80B57-8A8E-4C02-8329-96C63EEAB632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657F6-7C82-4CAA-A7A3-6ADFF05F9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>
            <a:extLst>
              <a:ext uri="{FF2B5EF4-FFF2-40B4-BE49-F238E27FC236}">
                <a16:creationId xmlns:a16="http://schemas.microsoft.com/office/drawing/2014/main" id="{06490368-D919-4681-A1DA-5336E5780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12815D5-4ACC-49B1-AD0B-B44EF839E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 variable declared in the initial action part of a </a:t>
            </a:r>
            <a:r>
              <a:rPr lang="en-US" altLang="en-US" sz="2800" u="sng">
                <a:cs typeface="Times New Roman" panose="02020603050405020304" pitchFamily="18" charset="0"/>
              </a:rPr>
              <a:t>for</a:t>
            </a:r>
            <a:r>
              <a:rPr lang="en-US" altLang="en-US" sz="2800">
                <a:cs typeface="Times New Roman" panose="02020603050405020304" pitchFamily="18" charset="0"/>
              </a:rPr>
              <a:t> loop header has its scope in the entire loop. But a variable declared inside a </a:t>
            </a:r>
            <a:r>
              <a:rPr lang="en-US" altLang="en-US" sz="2800" u="sng">
                <a:cs typeface="Times New Roman" panose="02020603050405020304" pitchFamily="18" charset="0"/>
              </a:rPr>
              <a:t>for</a:t>
            </a:r>
            <a:r>
              <a:rPr lang="en-US" altLang="en-US" sz="2800">
                <a:cs typeface="Times New Roman" panose="02020603050405020304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DBEC0CE3-0F62-471B-A651-A61D0DDE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0598" name="Object 4">
            <a:extLst>
              <a:ext uri="{FF2B5EF4-FFF2-40B4-BE49-F238E27FC236}">
                <a16:creationId xmlns:a16="http://schemas.microsoft.com/office/drawing/2014/main" id="{A26566C3-48C6-41D3-91DB-B550A767C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r:id="rId4" imgW="3543300" imgH="1714500" progId="Word.Picture.8">
                  <p:embed/>
                </p:oleObj>
              </mc:Choice>
              <mc:Fallback>
                <p:oleObj r:id="rId4" imgW="3543300" imgH="17145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Date Placeholder 1">
            <a:extLst>
              <a:ext uri="{FF2B5EF4-FFF2-40B4-BE49-F238E27FC236}">
                <a16:creationId xmlns:a16="http://schemas.microsoft.com/office/drawing/2014/main" id="{48046A44-7470-4996-AE60-7C1E006168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801058-4A9C-40CF-BC39-E1967708325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16193-206B-4DC5-9A25-A269A2A25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>
            <a:extLst>
              <a:ext uri="{FF2B5EF4-FFF2-40B4-BE49-F238E27FC236}">
                <a16:creationId xmlns:a16="http://schemas.microsoft.com/office/drawing/2014/main" id="{ED99AE53-48DC-4524-A4F0-504FAF0E8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2C3F7D55-8E6A-46A3-AB12-1C841214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45" name="Rectangle 8">
            <a:extLst>
              <a:ext uri="{FF2B5EF4-FFF2-40B4-BE49-F238E27FC236}">
                <a16:creationId xmlns:a16="http://schemas.microsoft.com/office/drawing/2014/main" id="{8095D37C-0BB5-4D0F-BD00-5A081619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646" name="Object 7">
            <a:extLst>
              <a:ext uri="{FF2B5EF4-FFF2-40B4-BE49-F238E27FC236}">
                <a16:creationId xmlns:a16="http://schemas.microsoft.com/office/drawing/2014/main" id="{63B8A4E7-A605-4D2F-A71C-63214AB13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Picture" r:id="rId4" imgW="4747260" imgH="1941576" progId="Word.Picture.8">
                  <p:embed/>
                </p:oleObj>
              </mc:Choice>
              <mc:Fallback>
                <p:oleObj name="Picture" r:id="rId4" imgW="4747260" imgH="19415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057400"/>
                        <a:ext cx="8915400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Date Placeholder 1">
            <a:extLst>
              <a:ext uri="{FF2B5EF4-FFF2-40B4-BE49-F238E27FC236}">
                <a16:creationId xmlns:a16="http://schemas.microsoft.com/office/drawing/2014/main" id="{AB9F5761-9E7E-47DD-8D19-BA589D8F85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C14BE7-5377-4549-8953-F0950293FA2A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E1F49-A52A-40AC-A292-FF999AB62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>
            <a:extLst>
              <a:ext uri="{FF2B5EF4-FFF2-40B4-BE49-F238E27FC236}">
                <a16:creationId xmlns:a16="http://schemas.microsoft.com/office/drawing/2014/main" id="{A8868793-3C78-4A1C-A8F1-75F2CBCD1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BC3C6EC-41DC-44DD-A065-F34757CB9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correctMethod()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 i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 i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4693" name="Date Placeholder 1">
            <a:extLst>
              <a:ext uri="{FF2B5EF4-FFF2-40B4-BE49-F238E27FC236}">
                <a16:creationId xmlns:a16="http://schemas.microsoft.com/office/drawing/2014/main" id="{19E92053-4BDE-4BDB-B9F7-4C7332770A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30559E-C591-47AD-B1C7-D0A42EA6727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D1375-EB91-4D25-B6FC-DD35B4BD6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1B82541E-9D8A-4433-BD49-1AE5DE333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1167511-ECDF-4028-8A42-4DB2DA7B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488E4D40-170C-401B-90E6-780B2EB8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D2C37EFC-715C-4D13-9386-F658C2B79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4F0710D9-D2BE-4DB1-B118-54DCAC10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8328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public static int </a:t>
            </a:r>
            <a:r>
              <a:rPr lang="en-US" altLang="en-US" sz="2800"/>
              <a:t>sum(</a:t>
            </a:r>
            <a:r>
              <a:rPr lang="en-US" altLang="en-US" sz="2800" b="1"/>
              <a:t>int</a:t>
            </a:r>
            <a:r>
              <a:rPr lang="en-US" altLang="en-US" sz="2800"/>
              <a:t> i1, </a:t>
            </a:r>
            <a:r>
              <a:rPr lang="en-US" altLang="en-US" sz="2800" b="1"/>
              <a:t>int</a:t>
            </a:r>
            <a:r>
              <a:rPr lang="en-US" altLang="en-US" sz="2800"/>
              <a:t> i2) {</a:t>
            </a:r>
            <a:endParaRPr lang="en-US" altLang="en-US" sz="2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 int </a:t>
            </a:r>
            <a:r>
              <a:rPr lang="en-US" altLang="en-US" sz="2800"/>
              <a:t>sum = 0;</a:t>
            </a:r>
            <a:endParaRPr lang="en-US" altLang="en-US" sz="2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 for (int</a:t>
            </a:r>
            <a:r>
              <a:rPr lang="en-US" altLang="en-US" sz="2800"/>
              <a:t> i = i1; i &lt;= i2;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  sum += i;</a:t>
            </a:r>
            <a:endParaRPr lang="en-US" altLang="en-US" sz="2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 return </a:t>
            </a:r>
            <a:r>
              <a:rPr lang="en-US" altLang="en-US" sz="2800"/>
              <a:t>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public static void </a:t>
            </a:r>
            <a:r>
              <a:rPr lang="en-US" altLang="en-US" sz="2800"/>
              <a:t>main(String[] args)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System.out.println("Sum from 1 to 10 is " + sum(1, 10));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System.out.println("Sum from 20 to 30 is " + sum(20, 30));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System.out.println("Sum from 35 to 45 is " + sum(35, 45));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604D3FDE-B684-495E-93D1-FBBD03BE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5733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53C3328D-8C70-409B-A7ED-35C1B83A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4351338"/>
            <a:ext cx="15748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82E019BD-AA0D-40F9-9975-9D87578C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811713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8D5C9181-0228-4BCE-8552-EDD6410D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72088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8" name="Date Placeholder 1">
            <a:extLst>
              <a:ext uri="{FF2B5EF4-FFF2-40B4-BE49-F238E27FC236}">
                <a16:creationId xmlns:a16="http://schemas.microsoft.com/office/drawing/2014/main" id="{2D220A1D-EC31-4AFB-9E0C-951557E06C2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8085C-7ADF-4780-819C-E962423518A8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C6749-8A63-4E80-A677-C04FFDEEE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7B71657D-105C-4E29-B80B-7656FF083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8969E20D-C5F4-4DCE-BF2A-D90D6DF9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With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incorrectMethod()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int x =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6741" name="Date Placeholder 1">
            <a:extLst>
              <a:ext uri="{FF2B5EF4-FFF2-40B4-BE49-F238E27FC236}">
                <a16:creationId xmlns:a16="http://schemas.microsoft.com/office/drawing/2014/main" id="{D73C8D76-1D04-4FDC-A699-2413F23646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C8D70-7C8B-4189-A9D3-8F6C02C2BB25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AEA79-B741-4E15-9362-9796B7BE9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>
            <a:extLst>
              <a:ext uri="{FF2B5EF4-FFF2-40B4-BE49-F238E27FC236}">
                <a16:creationId xmlns:a16="http://schemas.microsoft.com/office/drawing/2014/main" id="{60AEAB7A-70D1-475E-9794-D6797D6E6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Method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718F0089-A034-465C-92D5-3E06097E9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1600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method body as a black box that contains the detailed implementation for the method.</a:t>
            </a:r>
          </a:p>
        </p:txBody>
      </p:sp>
      <p:sp>
        <p:nvSpPr>
          <p:cNvPr id="118789" name="Rectangle 8">
            <a:extLst>
              <a:ext uri="{FF2B5EF4-FFF2-40B4-BE49-F238E27FC236}">
                <a16:creationId xmlns:a16="http://schemas.microsoft.com/office/drawing/2014/main" id="{799EF63B-46D1-404C-BBAB-DEB46B46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8790" name="Object 7">
            <a:extLst>
              <a:ext uri="{FF2B5EF4-FFF2-40B4-BE49-F238E27FC236}">
                <a16:creationId xmlns:a16="http://schemas.microsoft.com/office/drawing/2014/main" id="{B3D75F41-ED10-4D75-8AD6-8C7A5D918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Picture" r:id="rId4" imgW="3487196" imgH="1425612" progId="Word.Picture.8">
                  <p:embed/>
                </p:oleObj>
              </mc:Choice>
              <mc:Fallback>
                <p:oleObj name="Picture" r:id="rId4" imgW="3487196" imgH="1425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Date Placeholder 1">
            <a:extLst>
              <a:ext uri="{FF2B5EF4-FFF2-40B4-BE49-F238E27FC236}">
                <a16:creationId xmlns:a16="http://schemas.microsoft.com/office/drawing/2014/main" id="{568E1691-A62F-4DE7-A0C1-E6DB10E4E3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4F357-1A83-4D58-AB2B-2B42DDF42BA7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3A9EA0-FE9C-4977-BE6A-37D7362B8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>
            <a:extLst>
              <a:ext uri="{FF2B5EF4-FFF2-40B4-BE49-F238E27FC236}">
                <a16:creationId xmlns:a16="http://schemas.microsoft.com/office/drawing/2014/main" id="{F137C64B-FCAE-4861-B8A5-C348E4A98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Methods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2BED8A59-B4A8-4494-A657-3A878A50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Write a method once and reuse it anywhere.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Information hiding. Hide the implementation from the user.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Reduce complexity.</a:t>
            </a:r>
          </a:p>
        </p:txBody>
      </p:sp>
      <p:sp>
        <p:nvSpPr>
          <p:cNvPr id="120837" name="Date Placeholder 1">
            <a:extLst>
              <a:ext uri="{FF2B5EF4-FFF2-40B4-BE49-F238E27FC236}">
                <a16:creationId xmlns:a16="http://schemas.microsoft.com/office/drawing/2014/main" id="{0062BB1A-0A93-45BD-AC50-6B84CD9AAF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DFAB5A-8BBB-4F28-A146-5335D820A93B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438C3-8B5A-4BBB-BAAE-688FD3B04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>
            <a:extLst>
              <a:ext uri="{FF2B5EF4-FFF2-40B4-BE49-F238E27FC236}">
                <a16:creationId xmlns:a16="http://schemas.microsoft.com/office/drawing/2014/main" id="{C7D4964B-C000-4F1F-A553-FE8723746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Math</a:t>
            </a:r>
            <a:r>
              <a:rPr lang="en-US" altLang="en-US"/>
              <a:t> Class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154A9E9A-E0D8-446A-8219-BC3A3038A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105400"/>
          </a:xfrm>
          <a:noFill/>
        </p:spPr>
        <p:txBody>
          <a:bodyPr/>
          <a:lstStyle/>
          <a:p>
            <a:r>
              <a:rPr lang="en-US" altLang="en-US"/>
              <a:t>Class constants:</a:t>
            </a:r>
          </a:p>
          <a:p>
            <a:pPr marL="736600" lvl="1" indent="-279400"/>
            <a:r>
              <a:rPr lang="en-US" altLang="en-US">
                <a:latin typeface="Courier New" panose="02070309020205020404" pitchFamily="49" charset="0"/>
              </a:rPr>
              <a:t>PI</a:t>
            </a:r>
            <a:endParaRPr lang="en-US" altLang="en-US"/>
          </a:p>
          <a:p>
            <a:pPr marL="736600" lvl="1" indent="-279400"/>
            <a:r>
              <a:rPr lang="en-US" altLang="en-US">
                <a:latin typeface="Courier New" panose="02070309020205020404" pitchFamily="49" charset="0"/>
              </a:rPr>
              <a:t>E</a:t>
            </a:r>
            <a:endParaRPr lang="en-US" altLang="en-US"/>
          </a:p>
          <a:p>
            <a:r>
              <a:rPr lang="en-US" altLang="en-US"/>
              <a:t>Class methods: </a:t>
            </a:r>
          </a:p>
          <a:p>
            <a:pPr marL="736600" lvl="1" indent="-279400"/>
            <a:r>
              <a:rPr lang="en-US" altLang="en-US"/>
              <a:t>Trigonometric Methods </a:t>
            </a:r>
          </a:p>
          <a:p>
            <a:pPr marL="736600" lvl="1" indent="-279400"/>
            <a:r>
              <a:rPr lang="en-US" altLang="en-US"/>
              <a:t>Exponent Methods</a:t>
            </a:r>
          </a:p>
          <a:p>
            <a:pPr marL="736600" lvl="1" indent="-279400"/>
            <a:r>
              <a:rPr lang="en-US" altLang="en-US"/>
              <a:t>Rounding Methods</a:t>
            </a:r>
          </a:p>
          <a:p>
            <a:pPr marL="736600" lvl="1" indent="-279400"/>
            <a:r>
              <a:rPr lang="en-US" altLang="en-US"/>
              <a:t>min, max, abs, and random Methods</a:t>
            </a:r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  <p:sp>
        <p:nvSpPr>
          <p:cNvPr id="122885" name="Date Placeholder 1">
            <a:extLst>
              <a:ext uri="{FF2B5EF4-FFF2-40B4-BE49-F238E27FC236}">
                <a16:creationId xmlns:a16="http://schemas.microsoft.com/office/drawing/2014/main" id="{2A74B93C-7378-4904-9EFF-301D637FAB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F814EC-F4D5-4CB8-A9B1-9BD782F0C4F1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F8D3B-D7A1-4334-8DA6-70EFF34F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>
            <a:extLst>
              <a:ext uri="{FF2B5EF4-FFF2-40B4-BE49-F238E27FC236}">
                <a16:creationId xmlns:a16="http://schemas.microsoft.com/office/drawing/2014/main" id="{E3CD9FF6-6079-4FF0-87BC-DF47F9674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Trigonometric Methods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4A8CFDF5-0144-449D-A587-A15353010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505200" cy="4114800"/>
          </a:xfrm>
          <a:noFill/>
        </p:spPr>
        <p:txBody>
          <a:bodyPr/>
          <a:lstStyle/>
          <a:p>
            <a:r>
              <a:rPr lang="en-US" altLang="en-US" sz="2600">
                <a:latin typeface="Courier New" panose="02070309020205020404" pitchFamily="49" charset="0"/>
              </a:rPr>
              <a:t>sin(double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cos(double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tan(double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acos(double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asin(double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atan(double a)</a:t>
            </a:r>
            <a:endParaRPr lang="en-US" altLang="en-US" sz="2800"/>
          </a:p>
        </p:txBody>
      </p:sp>
      <p:sp>
        <p:nvSpPr>
          <p:cNvPr id="123909" name="Text Box 4">
            <a:extLst>
              <a:ext uri="{FF2B5EF4-FFF2-40B4-BE49-F238E27FC236}">
                <a16:creationId xmlns:a16="http://schemas.microsoft.com/office/drawing/2014/main" id="{902F715A-114A-42E9-9DFC-77AC94E9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6400"/>
            <a:ext cx="198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Radians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toRadians(90)</a:t>
            </a:r>
          </a:p>
        </p:txBody>
      </p:sp>
      <p:sp>
        <p:nvSpPr>
          <p:cNvPr id="123910" name="Line 5">
            <a:extLst>
              <a:ext uri="{FF2B5EF4-FFF2-40B4-BE49-F238E27FC236}">
                <a16:creationId xmlns:a16="http://schemas.microsoft.com/office/drawing/2014/main" id="{2CFD3585-BF80-4C8A-8B21-B36D1BC22A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800600"/>
            <a:ext cx="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1" name="Rectangle 6">
            <a:extLst>
              <a:ext uri="{FF2B5EF4-FFF2-40B4-BE49-F238E27FC236}">
                <a16:creationId xmlns:a16="http://schemas.microsoft.com/office/drawing/2014/main" id="{06BBCD21-D400-45C7-92F9-FEFA861E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Font typeface="Monotype Sorts" pitchFamily="2" charset="2"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Math.sin(0) returns 0.0 </a:t>
            </a:r>
            <a:endParaRPr lang="en-US" altLang="en-US" sz="22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Math.sin(Math.PI / 6) returns 0.5 </a:t>
            </a:r>
            <a:endParaRPr lang="en-US" altLang="en-US" sz="22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Math.sin(Math.PI / 2) returns 1.0</a:t>
            </a:r>
            <a:endParaRPr lang="en-US" altLang="en-US" sz="22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Math.cos(0) returns 1.0</a:t>
            </a:r>
            <a:endParaRPr lang="en-US" altLang="en-US" sz="22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Math.cos(Math.PI / 6) returns 0.866 </a:t>
            </a:r>
            <a:endParaRPr lang="en-US" altLang="en-US" sz="22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Math.cos(Math.PI / 2) returns 0 </a:t>
            </a:r>
          </a:p>
        </p:txBody>
      </p:sp>
      <p:sp>
        <p:nvSpPr>
          <p:cNvPr id="123912" name="Date Placeholder 1">
            <a:extLst>
              <a:ext uri="{FF2B5EF4-FFF2-40B4-BE49-F238E27FC236}">
                <a16:creationId xmlns:a16="http://schemas.microsoft.com/office/drawing/2014/main" id="{DD893FFD-0AF4-4D7C-8924-7F0E1DD0956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7F928B-7596-4FE4-BB05-50DD634C3E9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93748-3B94-407E-B05A-C62133FB3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1B60ED7D-06D6-4C12-8261-931492F86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Exponent Methods</a:t>
            </a: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99C2CD8-E179-41EC-A003-035769F91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4572000"/>
          </a:xfrm>
          <a:noFill/>
        </p:spPr>
        <p:txBody>
          <a:bodyPr/>
          <a:lstStyle/>
          <a:p>
            <a:pPr marL="341313" indent="-341313"/>
            <a:r>
              <a:rPr lang="en-US" altLang="en-US" sz="2000">
                <a:latin typeface="Courier New" panose="02070309020205020404" pitchFamily="49" charset="0"/>
              </a:rPr>
              <a:t>exp(double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e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log(double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natural logarithm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log10(double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10-based logarithm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pow(double a, double b)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Courier New" panose="02070309020205020404" pitchFamily="49" charset="0"/>
              </a:rPr>
              <a:t>b</a:t>
            </a:r>
            <a:r>
              <a:rPr lang="en-US" altLang="en-US" sz="2000"/>
              <a:t>.</a:t>
            </a:r>
          </a:p>
          <a:p>
            <a:pPr marL="341313" indent="-341313" algn="just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sqrt(double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square root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463D6150-4796-4696-952D-305E18E4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95400"/>
            <a:ext cx="4038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Font typeface="Monotype Sorts" pitchFamily="2" charset="2"/>
              <a:buNone/>
            </a:pPr>
            <a:endParaRPr lang="en-US" altLang="en-US" sz="22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Math.exp(1) returns 2.71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Math.log(2.71) returns 1.0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Math.pow(2, 3) returns 8.0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Math.pow(3, 2) returns 9.0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Math.pow(3.5, 2.5) returns 22.91765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Math.sqrt(4)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Math.sqrt(10.5) returns 3.24</a:t>
            </a:r>
          </a:p>
        </p:txBody>
      </p:sp>
      <p:sp>
        <p:nvSpPr>
          <p:cNvPr id="124934" name="Date Placeholder 1">
            <a:extLst>
              <a:ext uri="{FF2B5EF4-FFF2-40B4-BE49-F238E27FC236}">
                <a16:creationId xmlns:a16="http://schemas.microsoft.com/office/drawing/2014/main" id="{C68B6357-5F21-4E1B-8E96-17076D5E39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F06588-79AA-4F35-82B1-AB82E1F3DD7C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F0560-3289-4645-866C-9A1D0DE9D3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6A8926DD-6D96-4F1B-B81D-ECC585ABF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Rounding Methods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D7015DF7-F7D6-4A67-97C0-B72C775A9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  <a:noFill/>
        </p:spPr>
        <p:txBody>
          <a:bodyPr/>
          <a:lstStyle/>
          <a:p>
            <a:pPr marL="341313" indent="-341313"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double ceil(double x)</a:t>
            </a:r>
            <a:endParaRPr lang="en-US" alt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rounded up to its nearest integer. This integer is  returned as a double value.</a:t>
            </a:r>
          </a:p>
          <a:p>
            <a:pPr marL="341313" indent="-341313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double floor(double x)</a:t>
            </a:r>
            <a:endParaRPr lang="en-US" alt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altLang="en-US" sz="2000"/>
          </a:p>
          <a:p>
            <a:pPr marL="341313" indent="-341313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double rint(double x)</a:t>
            </a:r>
            <a:endParaRPr lang="en-US" alt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altLang="en-US" sz="2000"/>
          </a:p>
          <a:p>
            <a:pPr marL="341313" indent="-341313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int round(float x)</a:t>
            </a:r>
            <a:endParaRPr lang="en-US" alt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Return (int)Math.floor(x+0.5).</a:t>
            </a:r>
          </a:p>
          <a:p>
            <a:pPr marL="341313" indent="-341313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long round(double x)</a:t>
            </a:r>
            <a:endParaRPr lang="en-US" alt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Return (long)Math.floor(x+0.5).</a:t>
            </a:r>
            <a:r>
              <a:rPr lang="en-US" altLang="en-US" sz="2000">
                <a:latin typeface="Courier" charset="0"/>
                <a:cs typeface="Times New Roman" panose="02020603050405020304" pitchFamily="18" charset="0"/>
              </a:rPr>
              <a:t> </a:t>
            </a:r>
          </a:p>
          <a:p>
            <a:pPr marL="520700" lvl="1" indent="-142875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125957" name="Date Placeholder 1">
            <a:extLst>
              <a:ext uri="{FF2B5EF4-FFF2-40B4-BE49-F238E27FC236}">
                <a16:creationId xmlns:a16="http://schemas.microsoft.com/office/drawing/2014/main" id="{4F360664-A08F-4DA0-85EA-286A1E1DBD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5A56BA-0B64-4AB4-AD28-E204A4F3FFCD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0CE46-ED3E-4BA7-9B2A-41B80C684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>
            <a:extLst>
              <a:ext uri="{FF2B5EF4-FFF2-40B4-BE49-F238E27FC236}">
                <a16:creationId xmlns:a16="http://schemas.microsoft.com/office/drawing/2014/main" id="{F2383228-C266-4C3F-B098-47A40D178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42950"/>
          </a:xfrm>
          <a:noFill/>
        </p:spPr>
        <p:txBody>
          <a:bodyPr/>
          <a:lstStyle/>
          <a:p>
            <a:r>
              <a:rPr lang="en-US" altLang="en-US"/>
              <a:t>Rounding Methods Examples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D8210529-2469-4961-B32D-CB507C89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486400"/>
          </a:xfrm>
          <a:noFill/>
        </p:spPr>
        <p:txBody>
          <a:bodyPr/>
          <a:lstStyle/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Math.ceil(2.1) returns 3.0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Math.ceil(2.0)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Math.ceil(-2.0) returns –2.0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Math.ceil(-2.1) returns -2.0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Math.floor(2.1)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Math.floor(2.0)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Math.floor(-2.0) returns –2.0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Math.floor(-2.1) returns -3.0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Math.rint(2.1)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Math.rint(2.0)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Math.rint(-2.0) returns –2.0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Math.rint(-2.1) returns -2.0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Math.rint(2.5) returns 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Math.rint(-2.5) returns -2.0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Math.round(2.6f) returns 3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Math.round(2.0) returns 2  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Math.round(-2.0f) returns -2   </a:t>
            </a:r>
            <a:endParaRPr lang="en-US" altLang="en-US" sz="1800">
              <a:latin typeface="Courier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Math.round(-2.6) returns -3</a:t>
            </a:r>
            <a:r>
              <a:rPr lang="en-US" altLang="en-US" sz="2400" u="sng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26981" name="Date Placeholder 1">
            <a:extLst>
              <a:ext uri="{FF2B5EF4-FFF2-40B4-BE49-F238E27FC236}">
                <a16:creationId xmlns:a16="http://schemas.microsoft.com/office/drawing/2014/main" id="{68CCF382-67C3-4588-9ABA-89E7D10649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49D96B-9B89-49A5-B583-D328635E803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7C8E6-6E9B-4DC8-B5D3-C11594FBE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>
            <a:extLst>
              <a:ext uri="{FF2B5EF4-FFF2-40B4-BE49-F238E27FC236}">
                <a16:creationId xmlns:a16="http://schemas.microsoft.com/office/drawing/2014/main" id="{1B0EF4DA-3A16-452D-B937-5D7AC686C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min, max, and abs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A9887FE4-2510-4051-BBBA-8160DD2ED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038600" cy="44958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max(a, b)</a:t>
            </a:r>
            <a:r>
              <a:rPr lang="en-US" altLang="en-US" sz="2200"/>
              <a:t>and </a:t>
            </a:r>
            <a:r>
              <a:rPr lang="en-US" altLang="en-US" sz="2200">
                <a:latin typeface="Courier New" panose="02070309020205020404" pitchFamily="49" charset="0"/>
              </a:rPr>
              <a:t>min(a, b)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the maximum or minimum of two parameters.</a:t>
            </a:r>
          </a:p>
          <a:p>
            <a:pPr algn="just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abs(a)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the absolute value of the parameter.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random()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a random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 value</a:t>
            </a:r>
            <a:br>
              <a:rPr lang="en-US" altLang="en-US" sz="2000"/>
            </a:br>
            <a:r>
              <a:rPr lang="en-US" altLang="en-US" sz="2000"/>
              <a:t>in the range [0.0, 1.0).</a:t>
            </a: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E9BB7372-C5AF-42A1-ADF2-E92E0D18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Font typeface="Monotype Sorts" pitchFamily="2" charset="2"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Math.max(2, 3) returns 3 </a:t>
            </a:r>
            <a:endParaRPr lang="en-US" altLang="en-US" sz="220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Math.max(2.5, 3) returns 3.0 </a:t>
            </a:r>
            <a:endParaRPr lang="en-US" alt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Math.min(2.5, 3.6) returns 2.5 </a:t>
            </a:r>
            <a:endParaRPr lang="en-US" alt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Math.abs(-2) returns 2</a:t>
            </a:r>
            <a:endParaRPr lang="en-US" alt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Times New Roman" panose="02020603050405020304" pitchFamily="18" charset="0"/>
              </a:rPr>
              <a:t>Math.abs(-2.1) returns 2.1</a:t>
            </a:r>
          </a:p>
        </p:txBody>
      </p:sp>
      <p:sp>
        <p:nvSpPr>
          <p:cNvPr id="128006" name="Date Placeholder 1">
            <a:extLst>
              <a:ext uri="{FF2B5EF4-FFF2-40B4-BE49-F238E27FC236}">
                <a16:creationId xmlns:a16="http://schemas.microsoft.com/office/drawing/2014/main" id="{5436F62C-C539-413D-BB8A-4AEECEBFC2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4AB2EF-D47C-4642-9B14-99B36FA9AA4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01774-20AC-419E-A933-94C79546E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>
            <a:extLst>
              <a:ext uri="{FF2B5EF4-FFF2-40B4-BE49-F238E27FC236}">
                <a16:creationId xmlns:a16="http://schemas.microsoft.com/office/drawing/2014/main" id="{6231D483-9E78-4927-B23C-20ED293A9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 u="sng">
                <a:cs typeface="Courier New" panose="02070309020205020404" pitchFamily="49" charset="0"/>
              </a:rPr>
              <a:t>random</a:t>
            </a:r>
            <a:r>
              <a:rPr lang="en-US" altLang="en-US">
                <a:cs typeface="Courier New" panose="02070309020205020404" pitchFamily="49" charset="0"/>
              </a:rPr>
              <a:t> Method</a:t>
            </a:r>
            <a:endParaRPr lang="en-US" altLang="en-US"/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7DFAD419-69F3-48C7-9ACC-F777B37C4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8382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cs typeface="Courier New" panose="02070309020205020404" pitchFamily="49" charset="0"/>
              </a:rPr>
              <a:t>Generates a random </a:t>
            </a:r>
            <a:r>
              <a:rPr lang="en-US" altLang="en-US" sz="2400" u="sng">
                <a:cs typeface="Courier New" panose="02070309020205020404" pitchFamily="49" charset="0"/>
              </a:rPr>
              <a:t>double</a:t>
            </a:r>
            <a:r>
              <a:rPr lang="en-US" altLang="en-US" sz="2400">
                <a:cs typeface="Courier New" panose="02070309020205020404" pitchFamily="49" charset="0"/>
              </a:rPr>
              <a:t> value greater than or equal to 0.0 and less than 1.0 (</a:t>
            </a:r>
            <a:r>
              <a:rPr lang="en-US" altLang="en-US" sz="2400" u="sng">
                <a:cs typeface="Courier New" panose="02070309020205020404" pitchFamily="49" charset="0"/>
              </a:rPr>
              <a:t>0 &lt;= Math.random() &lt; 1.0</a:t>
            </a:r>
            <a:r>
              <a:rPr lang="en-US" altLang="en-US" sz="2400">
                <a:cs typeface="Courier New" panose="02070309020205020404" pitchFamily="49" charset="0"/>
              </a:rPr>
              <a:t>).</a:t>
            </a:r>
            <a:r>
              <a:rPr lang="en-US" altLang="en-US" sz="2400"/>
              <a:t> </a:t>
            </a:r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FC4800F2-EA53-40A3-9C83-DB3BE459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cs typeface="Courier New" panose="02070309020205020404" pitchFamily="49" charset="0"/>
              </a:rPr>
              <a:t>Examples:</a:t>
            </a:r>
            <a:endParaRPr lang="en-US" altLang="en-US" sz="2400"/>
          </a:p>
        </p:txBody>
      </p:sp>
      <p:sp>
        <p:nvSpPr>
          <p:cNvPr id="129030" name="Rectangle 7">
            <a:extLst>
              <a:ext uri="{FF2B5EF4-FFF2-40B4-BE49-F238E27FC236}">
                <a16:creationId xmlns:a16="http://schemas.microsoft.com/office/drawing/2014/main" id="{7FCFA7E4-2EDC-4482-8D95-87095FB7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9031" name="Object 6">
            <a:extLst>
              <a:ext uri="{FF2B5EF4-FFF2-40B4-BE49-F238E27FC236}">
                <a16:creationId xmlns:a16="http://schemas.microsoft.com/office/drawing/2014/main" id="{463529AC-7880-483F-99B1-AC4849E10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95600"/>
          <a:ext cx="8001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r:id="rId3" imgW="5353812" imgH="958596" progId="Word.Picture.8">
                  <p:embed/>
                </p:oleObj>
              </mc:Choice>
              <mc:Fallback>
                <p:oleObj r:id="rId3" imgW="5353812" imgH="95859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0010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Rectangle 8">
            <a:extLst>
              <a:ext uri="{FF2B5EF4-FFF2-40B4-BE49-F238E27FC236}">
                <a16:creationId xmlns:a16="http://schemas.microsoft.com/office/drawing/2014/main" id="{001E2988-22F4-4F4F-97EA-1F6EB0424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cs typeface="Courier New" panose="02070309020205020404" pitchFamily="49" charset="0"/>
              </a:rPr>
              <a:t>In general,</a:t>
            </a:r>
            <a:endParaRPr lang="en-US" altLang="en-US" sz="2400"/>
          </a:p>
        </p:txBody>
      </p:sp>
      <p:sp>
        <p:nvSpPr>
          <p:cNvPr id="129033" name="Rectangle 10">
            <a:extLst>
              <a:ext uri="{FF2B5EF4-FFF2-40B4-BE49-F238E27FC236}">
                <a16:creationId xmlns:a16="http://schemas.microsoft.com/office/drawing/2014/main" id="{039C4F16-89BF-41A5-AE42-25EFA84F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9034" name="Object 9">
            <a:extLst>
              <a:ext uri="{FF2B5EF4-FFF2-40B4-BE49-F238E27FC236}">
                <a16:creationId xmlns:a16="http://schemas.microsoft.com/office/drawing/2014/main" id="{8B8EB817-01DA-42CF-B0F4-B773E1D2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181600"/>
          <a:ext cx="8534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r:id="rId5" imgW="5353812" imgH="399288" progId="Word.Picture.8">
                  <p:embed/>
                </p:oleObj>
              </mc:Choice>
              <mc:Fallback>
                <p:oleObj r:id="rId5" imgW="5353812" imgH="39928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8534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Date Placeholder 1">
            <a:extLst>
              <a:ext uri="{FF2B5EF4-FFF2-40B4-BE49-F238E27FC236}">
                <a16:creationId xmlns:a16="http://schemas.microsoft.com/office/drawing/2014/main" id="{B7345640-8A8C-4BEC-906C-D1ABACE541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6FEC76-E929-4425-A306-3F4129CAD4CF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D6D24-D99D-4F15-B970-4951F805B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99B856FE-D165-441B-A2C4-28FC479FC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Methods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289D8168-5B57-42E6-831E-A6B7A110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A method is a collection of statements that are grouped together to perform an operation.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5B786FEA-273F-451A-A1DF-DEFD5643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6F557222-5D41-40AB-9ECE-E2CBBD0C7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9C2884FE-9A1A-4E25-ACB8-915CB951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DD9BED83-68E4-4EB6-8402-526225D3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9514E9F1-B734-4788-9C9B-91AB8D1F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12">
            <a:extLst>
              <a:ext uri="{FF2B5EF4-FFF2-40B4-BE49-F238E27FC236}">
                <a16:creationId xmlns:a16="http://schemas.microsoft.com/office/drawing/2014/main" id="{327E26E1-4537-4395-9615-9AC066F5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5" name="Rectangle 14">
            <a:extLst>
              <a:ext uri="{FF2B5EF4-FFF2-40B4-BE49-F238E27FC236}">
                <a16:creationId xmlns:a16="http://schemas.microsoft.com/office/drawing/2014/main" id="{2204A7C1-3E78-4AEC-92AB-7AC28EDE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6" name="Rectangle 16">
            <a:extLst>
              <a:ext uri="{FF2B5EF4-FFF2-40B4-BE49-F238E27FC236}">
                <a16:creationId xmlns:a16="http://schemas.microsoft.com/office/drawing/2014/main" id="{DEC666BE-37E2-415E-AB99-991B8343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7" name="Object 15">
            <a:extLst>
              <a:ext uri="{FF2B5EF4-FFF2-40B4-BE49-F238E27FC236}">
                <a16:creationId xmlns:a16="http://schemas.microsoft.com/office/drawing/2014/main" id="{76B34C53-29CF-43B8-8DFC-A6EB22DB0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Date Placeholder 1">
            <a:extLst>
              <a:ext uri="{FF2B5EF4-FFF2-40B4-BE49-F238E27FC236}">
                <a16:creationId xmlns:a16="http://schemas.microsoft.com/office/drawing/2014/main" id="{4C554F08-5D97-4EB8-9CDD-622C3C30E4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E5A55-7117-4C80-B51D-B946A03B51F1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2B828-E24A-4ECE-8C8B-F07BA21144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3DC4FFE8-EA11-4A0B-8574-49E15F1D7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 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7AB9431-6DFF-4EF1-8750-B8A6A6E97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Computer programs process numerical data and characters. You have seen many examples that involve numerical data. It is also important to understand characters and how to process them.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As introduced in Section 2.9, each character has a unique Unicode between 0 and FFFF in hexadecimal (65535 in decimal). To generate a random character is to generate a random integer between 0 and 65535 using the following expression: (note that since </a:t>
            </a:r>
            <a:r>
              <a:rPr lang="en-US" altLang="en-US" sz="2800" u="sng">
                <a:cs typeface="Courier New" panose="02070309020205020404" pitchFamily="49" charset="0"/>
              </a:rPr>
              <a:t>0 &lt;= Math.random() &lt; 1.0</a:t>
            </a:r>
            <a:r>
              <a:rPr lang="en-US" altLang="en-US" sz="2800">
                <a:cs typeface="Courier New" panose="02070309020205020404" pitchFamily="49" charset="0"/>
              </a:rPr>
              <a:t>, you have to add 1 to 65535.)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(int)(Math.random() * (65535 + 1)) </a:t>
            </a:r>
          </a:p>
        </p:txBody>
      </p:sp>
      <p:sp>
        <p:nvSpPr>
          <p:cNvPr id="130053" name="Date Placeholder 1">
            <a:extLst>
              <a:ext uri="{FF2B5EF4-FFF2-40B4-BE49-F238E27FC236}">
                <a16:creationId xmlns:a16="http://schemas.microsoft.com/office/drawing/2014/main" id="{1D03D8B4-9F17-4135-B1E6-2E5E53DC28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307708-47B6-49C9-A4FD-54062834801D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FDF68-BBA5-4AD2-B911-EA4E95E56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>
            <a:extLst>
              <a:ext uri="{FF2B5EF4-FFF2-40B4-BE49-F238E27FC236}">
                <a16:creationId xmlns:a16="http://schemas.microsoft.com/office/drawing/2014/main" id="{734C60C8-9495-4341-A743-82828D18A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399DEC11-9208-4C5B-B61B-ABE0E768D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  <p:sp>
        <p:nvSpPr>
          <p:cNvPr id="132101" name="Date Placeholder 1">
            <a:extLst>
              <a:ext uri="{FF2B5EF4-FFF2-40B4-BE49-F238E27FC236}">
                <a16:creationId xmlns:a16="http://schemas.microsoft.com/office/drawing/2014/main" id="{C4B27561-89D9-4778-99EA-D02FFA6111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111DD-EA30-447E-9345-858C3BCCA755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3BDC9-42E7-4048-8A3C-16B1195D9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>
            <a:extLst>
              <a:ext uri="{FF2B5EF4-FFF2-40B4-BE49-F238E27FC236}">
                <a16:creationId xmlns:a16="http://schemas.microsoft.com/office/drawing/2014/main" id="{32CF3BAE-BBDA-4DA1-8A65-42C340B02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5CCA9E65-1516-4FDE-8E9C-342ABC778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  <p:sp>
        <p:nvSpPr>
          <p:cNvPr id="134149" name="Date Placeholder 1">
            <a:extLst>
              <a:ext uri="{FF2B5EF4-FFF2-40B4-BE49-F238E27FC236}">
                <a16:creationId xmlns:a16="http://schemas.microsoft.com/office/drawing/2014/main" id="{59B06809-5535-4F07-AE39-B8D2BD7472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822B6F-D0F9-48E7-A168-1FBE7496DBF5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46365-6B8C-4B34-AF0B-B91A65C93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>
            <a:extLst>
              <a:ext uri="{FF2B5EF4-FFF2-40B4-BE49-F238E27FC236}">
                <a16:creationId xmlns:a16="http://schemas.microsoft.com/office/drawing/2014/main" id="{38FFDBDE-5DAA-48AC-B40F-71FC1C048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25AAB542-B23E-488E-A70D-653DB5A9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As discussed in Chapter 2., all numeric operators can be applied to the char operands. The char operand is cast into a number if the other operand is a number or a character. So, the preceding expression can be simplified as follows: 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'a' + Math.random() * ('z' - 'a' + 1)</a:t>
            </a: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So a random lowercase letter is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(char)('a' + Math.random() * ('z' - 'a' + 1))</a:t>
            </a:r>
          </a:p>
        </p:txBody>
      </p:sp>
      <p:sp>
        <p:nvSpPr>
          <p:cNvPr id="136197" name="Date Placeholder 1">
            <a:extLst>
              <a:ext uri="{FF2B5EF4-FFF2-40B4-BE49-F238E27FC236}">
                <a16:creationId xmlns:a16="http://schemas.microsoft.com/office/drawing/2014/main" id="{45FB3609-F488-479E-9305-E67EFC92EB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76B6F7-4417-4330-8871-FA1EE5BBBFC6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CBC3B-9E81-43CD-A841-6CA46F5F3F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>
            <a:extLst>
              <a:ext uri="{FF2B5EF4-FFF2-40B4-BE49-F238E27FC236}">
                <a16:creationId xmlns:a16="http://schemas.microsoft.com/office/drawing/2014/main" id="{EED97F14-034E-4056-963C-3E16BB21E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A2C27ADE-2BB4-4B93-961C-333274032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724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To generalize the foregoing discussion, a random character between any two characters ch1 and ch2 with ch1 &lt; ch2 can be generated as follows: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(char)(ch1 + Math.random() * (ch2 – ch1 + 1))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38245" name="Date Placeholder 1">
            <a:extLst>
              <a:ext uri="{FF2B5EF4-FFF2-40B4-BE49-F238E27FC236}">
                <a16:creationId xmlns:a16="http://schemas.microsoft.com/office/drawing/2014/main" id="{763BA844-0AB1-41D8-8CCC-75BA0EE6D4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F265E-A0B4-4067-A31B-6754CBAB92BA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4F47C-A89A-4886-88C9-713D63AAF4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>
            <a:extLst>
              <a:ext uri="{FF2B5EF4-FFF2-40B4-BE49-F238E27FC236}">
                <a16:creationId xmlns:a16="http://schemas.microsoft.com/office/drawing/2014/main" id="{E1D2AC28-C873-4CE9-80FF-CF2902E28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RandomCharacter Class</a:t>
            </a:r>
            <a:endParaRPr lang="en-US" altLang="en-US"/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8404C61A-8D61-4FC8-AB31-982879502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842000" cy="563880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RandomCharacter.java: Generate random characters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RandomCharacter {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between ch1 and ch2 */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getRandomCharacter(char ch1, char ch2) {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(char)(ch1 + Math.random() * (ch2 - ch1 + 1));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lowercase letter */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getRandomLowerCaseLetter() {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getRandomCharacter('a', 'z');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uppercase letter */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getRandomUpperCaseLetter() {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getRandomCharacter('A', 'Z');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digit character */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getRandomDigitCharacter() {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getRandomCharacter('0', '9');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*/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getRandomCharacter() {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getRandomCharacter('\u0000', '\uFFFF');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20378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F298848-DFBC-4F96-8AE6-C4CE354A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197350"/>
            <a:ext cx="3303587" cy="533400"/>
          </a:xfrm>
          <a:prstGeom prst="actionButtonBlank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TestRandomCharacter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03782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560236-03C9-49E2-B740-33523A82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3044825"/>
            <a:ext cx="2957512" cy="533400"/>
          </a:xfrm>
          <a:prstGeom prst="actionButtonBlank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4" action="ppaction://program"/>
              </a:rPr>
              <a:t>RandomCharacter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40295" name="AutoShape 7">
            <a:hlinkClick r:id="rId5" highlightClick="1"/>
            <a:extLst>
              <a:ext uri="{FF2B5EF4-FFF2-40B4-BE49-F238E27FC236}">
                <a16:creationId xmlns:a16="http://schemas.microsoft.com/office/drawing/2014/main" id="{6EF519FD-6E66-42BF-936F-50CEC4B5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58445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0296" name="AutoShape 8">
            <a:hlinkClick r:id="rId6" highlightClick="1"/>
            <a:extLst>
              <a:ext uri="{FF2B5EF4-FFF2-40B4-BE49-F238E27FC236}">
                <a16:creationId xmlns:a16="http://schemas.microsoft.com/office/drawing/2014/main" id="{A3495749-D3F4-4A67-A597-754017DD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3889375"/>
            <a:ext cx="468312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0297" name="Date Placeholder 1">
            <a:extLst>
              <a:ext uri="{FF2B5EF4-FFF2-40B4-BE49-F238E27FC236}">
                <a16:creationId xmlns:a16="http://schemas.microsoft.com/office/drawing/2014/main" id="{D6E26677-E729-4CE7-B915-1371ECE835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FB49-664D-4C3F-AF85-E021A241BB2D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464DE-D99F-4AB8-A82C-3F3900C4E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>
            <a:extLst>
              <a:ext uri="{FF2B5EF4-FFF2-40B4-BE49-F238E27FC236}">
                <a16:creationId xmlns:a16="http://schemas.microsoft.com/office/drawing/2014/main" id="{8C29377D-3329-4C6F-AED8-044A2F4E4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r>
              <a:rPr lang="en-US" altLang="en-US"/>
              <a:t> (Optional)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26EBCC67-1FE7-4C61-9C7A-C08590FFF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concept of method abstraction can be applied to the process of developing programs. When writing a large program, you can use the “divide and conquer” strategy, also known as </a:t>
            </a:r>
            <a:r>
              <a:rPr lang="en-US" altLang="en-US" i="1">
                <a:cs typeface="Courier New" panose="02070309020205020404" pitchFamily="49" charset="0"/>
              </a:rPr>
              <a:t>stepwise refinement</a:t>
            </a:r>
            <a:r>
              <a:rPr lang="en-US" altLang="en-US">
                <a:cs typeface="Courier New" panose="02070309020205020404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2341" name="Date Placeholder 1">
            <a:extLst>
              <a:ext uri="{FF2B5EF4-FFF2-40B4-BE49-F238E27FC236}">
                <a16:creationId xmlns:a16="http://schemas.microsoft.com/office/drawing/2014/main" id="{AA3E4376-A50F-4ED6-8A06-6AD1D681BA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2882F6-37DD-4358-A3F0-088847CD15BA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CE315-48FD-4B73-8D4A-4017180D5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>
            <a:extLst>
              <a:ext uri="{FF2B5EF4-FFF2-40B4-BE49-F238E27FC236}">
                <a16:creationId xmlns:a16="http://schemas.microsoft.com/office/drawing/2014/main" id="{B6838164-278A-4620-832F-570D9C9E8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5A2CE5DE-5008-44D3-8503-B316737D9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144389" name="Rectangle 7">
            <a:extLst>
              <a:ext uri="{FF2B5EF4-FFF2-40B4-BE49-F238E27FC236}">
                <a16:creationId xmlns:a16="http://schemas.microsoft.com/office/drawing/2014/main" id="{928CA941-8775-4B4D-99ED-9C6AFCBE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4390" name="Rectangle 9">
            <a:extLst>
              <a:ext uri="{FF2B5EF4-FFF2-40B4-BE49-F238E27FC236}">
                <a16:creationId xmlns:a16="http://schemas.microsoft.com/office/drawing/2014/main" id="{5D141585-8518-4AF4-A955-B74B7108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4391" name="Rectangle 11">
            <a:extLst>
              <a:ext uri="{FF2B5EF4-FFF2-40B4-BE49-F238E27FC236}">
                <a16:creationId xmlns:a16="http://schemas.microsoft.com/office/drawing/2014/main" id="{9FF733D6-497C-4F08-AA71-4B2EF9ED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44392" name="Picture 12">
            <a:extLst>
              <a:ext uri="{FF2B5EF4-FFF2-40B4-BE49-F238E27FC236}">
                <a16:creationId xmlns:a16="http://schemas.microsoft.com/office/drawing/2014/main" id="{5F0CB13D-7B13-44D9-82B4-B8D39D72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546350"/>
            <a:ext cx="3825875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37" name="AutoShape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3729569-8CE6-4B9E-9134-700A2EB5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5426075"/>
            <a:ext cx="2895600" cy="5334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4" action="ppaction://program"/>
              </a:rPr>
              <a:t>PrintCalendar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44394" name="AutoShape 15">
            <a:hlinkClick r:id="rId5" highlightClick="1"/>
            <a:extLst>
              <a:ext uri="{FF2B5EF4-FFF2-40B4-BE49-F238E27FC236}">
                <a16:creationId xmlns:a16="http://schemas.microsoft.com/office/drawing/2014/main" id="{82F7E416-1342-4AF9-911C-A4D048BF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5387975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4395" name="Date Placeholder 1">
            <a:extLst>
              <a:ext uri="{FF2B5EF4-FFF2-40B4-BE49-F238E27FC236}">
                <a16:creationId xmlns:a16="http://schemas.microsoft.com/office/drawing/2014/main" id="{E8FF7F48-C8A1-4325-AD9E-B6C83EABC6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049B84-C6F8-4D75-B1F8-5129FBA23EE7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3A4E8-FF0A-4ACB-9A7C-FB1D2A897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>
            <a:extLst>
              <a:ext uri="{FF2B5EF4-FFF2-40B4-BE49-F238E27FC236}">
                <a16:creationId xmlns:a16="http://schemas.microsoft.com/office/drawing/2014/main" id="{83961001-0FEB-49D2-95A0-15323404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8E77D5BB-525A-4950-8616-DB6C44AAF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6437" name="Rectangle 4">
            <a:extLst>
              <a:ext uri="{FF2B5EF4-FFF2-40B4-BE49-F238E27FC236}">
                <a16:creationId xmlns:a16="http://schemas.microsoft.com/office/drawing/2014/main" id="{367ACC9E-2DA1-49B6-B9F8-7FF646C4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6438" name="Rectangle 5">
            <a:extLst>
              <a:ext uri="{FF2B5EF4-FFF2-40B4-BE49-F238E27FC236}">
                <a16:creationId xmlns:a16="http://schemas.microsoft.com/office/drawing/2014/main" id="{C318B01F-FE64-4F3F-89B0-477C7CAC9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6439" name="Object 6">
            <a:extLst>
              <a:ext uri="{FF2B5EF4-FFF2-40B4-BE49-F238E27FC236}">
                <a16:creationId xmlns:a16="http://schemas.microsoft.com/office/drawing/2014/main" id="{34B4731C-F492-4E8B-A028-16F2C1E46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Rectangle 8">
            <a:extLst>
              <a:ext uri="{FF2B5EF4-FFF2-40B4-BE49-F238E27FC236}">
                <a16:creationId xmlns:a16="http://schemas.microsoft.com/office/drawing/2014/main" id="{0795AE4B-52D5-46C8-B621-5E9493352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660650"/>
            <a:ext cx="6951662" cy="3609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6441" name="Date Placeholder 1">
            <a:extLst>
              <a:ext uri="{FF2B5EF4-FFF2-40B4-BE49-F238E27FC236}">
                <a16:creationId xmlns:a16="http://schemas.microsoft.com/office/drawing/2014/main" id="{804008C4-5F2B-418D-B014-483E54121CB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1113C3-BBBA-444E-829D-BDA111785F93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A92A7-CDF2-418D-BFFA-27A411683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D9B298CB-6520-40A1-AFFE-5E9B9C1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0F850373-7C83-4961-8A75-8A290B389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8485" name="Rectangle 4">
            <a:extLst>
              <a:ext uri="{FF2B5EF4-FFF2-40B4-BE49-F238E27FC236}">
                <a16:creationId xmlns:a16="http://schemas.microsoft.com/office/drawing/2014/main" id="{D550D56A-3FA8-4978-BD54-DA3B8A81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8486" name="Rectangle 5">
            <a:extLst>
              <a:ext uri="{FF2B5EF4-FFF2-40B4-BE49-F238E27FC236}">
                <a16:creationId xmlns:a16="http://schemas.microsoft.com/office/drawing/2014/main" id="{403D724C-E715-4E5A-B279-2B1131B7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8487" name="Object 6">
            <a:extLst>
              <a:ext uri="{FF2B5EF4-FFF2-40B4-BE49-F238E27FC236}">
                <a16:creationId xmlns:a16="http://schemas.microsoft.com/office/drawing/2014/main" id="{EEE508C4-7E1E-43E6-BFF3-A6DD71593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6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7">
            <a:extLst>
              <a:ext uri="{FF2B5EF4-FFF2-40B4-BE49-F238E27FC236}">
                <a16:creationId xmlns:a16="http://schemas.microsoft.com/office/drawing/2014/main" id="{DDBBB700-FACC-46A2-9C0A-7CA3443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8489" name="Date Placeholder 1">
            <a:extLst>
              <a:ext uri="{FF2B5EF4-FFF2-40B4-BE49-F238E27FC236}">
                <a16:creationId xmlns:a16="http://schemas.microsoft.com/office/drawing/2014/main" id="{7A00CBE8-7FEB-4FAF-821B-D400C81B060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C9E74-22AC-4126-973E-23A6CF03C104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2C068-F140-4A64-BE26-342773817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8A4D80C3-8BA4-4637-97CE-F7B7D7449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Method Signature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DB9095C8-7353-47D2-B980-1B30AAA1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Method signature</a:t>
            </a:r>
            <a:r>
              <a:rPr lang="en-US" altLang="en-US"/>
              <a:t> is the combination of the method name and the parameter list.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2132E4A0-0571-45C1-8EAA-33ACDE69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586CBD0C-041C-4447-A528-040BC9C3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7BC37178-930D-428D-9B3D-CD891597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AD4C7789-2771-4AC7-BD99-5E711E4E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E50AB58A-790D-4FBF-B74F-4AEA038B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B90D417C-4B33-4F8A-BE7D-6EAFB4AB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1951C31C-C074-452E-8EA9-7325F4B6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4" name="Rectangle 11">
            <a:extLst>
              <a:ext uri="{FF2B5EF4-FFF2-40B4-BE49-F238E27FC236}">
                <a16:creationId xmlns:a16="http://schemas.microsoft.com/office/drawing/2014/main" id="{EC124D72-9CB0-4606-A8E3-C2910A7C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5" name="Object 12">
            <a:extLst>
              <a:ext uri="{FF2B5EF4-FFF2-40B4-BE49-F238E27FC236}">
                <a16:creationId xmlns:a16="http://schemas.microsoft.com/office/drawing/2014/main" id="{2A19EB54-A2BA-4564-9D8F-44BAE336F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3">
            <a:extLst>
              <a:ext uri="{FF2B5EF4-FFF2-40B4-BE49-F238E27FC236}">
                <a16:creationId xmlns:a16="http://schemas.microsoft.com/office/drawing/2014/main" id="{383D784B-F36B-4051-AC09-7A3BED52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rgbClr val="FFC000">
              <a:alpha val="2901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7" name="Date Placeholder 1">
            <a:extLst>
              <a:ext uri="{FF2B5EF4-FFF2-40B4-BE49-F238E27FC236}">
                <a16:creationId xmlns:a16="http://schemas.microsoft.com/office/drawing/2014/main" id="{37100145-A045-4CF0-BFF0-5AD787A0C8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9198C-4B58-40AD-9733-E00B7CD8C35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C18E0-37EB-4C97-93CD-59F39BEFB4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>
            <a:extLst>
              <a:ext uri="{FF2B5EF4-FFF2-40B4-BE49-F238E27FC236}">
                <a16:creationId xmlns:a16="http://schemas.microsoft.com/office/drawing/2014/main" id="{0CE71B7D-8216-447A-94B1-9FECEC331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B3368BB-53CA-4B2B-ABC7-1D67DB75C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50533" name="Rectangle 4">
            <a:extLst>
              <a:ext uri="{FF2B5EF4-FFF2-40B4-BE49-F238E27FC236}">
                <a16:creationId xmlns:a16="http://schemas.microsoft.com/office/drawing/2014/main" id="{51862C63-430D-452E-B1A0-7A92516D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4" name="Rectangle 5">
            <a:extLst>
              <a:ext uri="{FF2B5EF4-FFF2-40B4-BE49-F238E27FC236}">
                <a16:creationId xmlns:a16="http://schemas.microsoft.com/office/drawing/2014/main" id="{04C9DA73-3D6B-43E3-B9A8-A4F392F2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0535" name="Object 6">
            <a:extLst>
              <a:ext uri="{FF2B5EF4-FFF2-40B4-BE49-F238E27FC236}">
                <a16:creationId xmlns:a16="http://schemas.microsoft.com/office/drawing/2014/main" id="{E0F0E996-F839-43E4-9C02-60DDD8830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4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7">
            <a:extLst>
              <a:ext uri="{FF2B5EF4-FFF2-40B4-BE49-F238E27FC236}">
                <a16:creationId xmlns:a16="http://schemas.microsoft.com/office/drawing/2014/main" id="{EA2A14A5-D1A2-4309-8F84-3A812661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7" name="Date Placeholder 1">
            <a:extLst>
              <a:ext uri="{FF2B5EF4-FFF2-40B4-BE49-F238E27FC236}">
                <a16:creationId xmlns:a16="http://schemas.microsoft.com/office/drawing/2014/main" id="{C907B023-ED81-4E4F-A157-FF494EF2E7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E04BC4-B165-477E-A2EE-6D96F0776B1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76881-1A74-49C1-9377-1EEEA4168E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>
            <a:extLst>
              <a:ext uri="{FF2B5EF4-FFF2-40B4-BE49-F238E27FC236}">
                <a16:creationId xmlns:a16="http://schemas.microsoft.com/office/drawing/2014/main" id="{9AB2745E-3A75-4DF4-8753-487E1144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6AEFB97A-67CD-4B3B-AAB1-D11046DE6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52581" name="Rectangle 4">
            <a:extLst>
              <a:ext uri="{FF2B5EF4-FFF2-40B4-BE49-F238E27FC236}">
                <a16:creationId xmlns:a16="http://schemas.microsoft.com/office/drawing/2014/main" id="{E5A5DC9B-0897-4320-8E51-A4B5DE23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2582" name="Rectangle 5">
            <a:extLst>
              <a:ext uri="{FF2B5EF4-FFF2-40B4-BE49-F238E27FC236}">
                <a16:creationId xmlns:a16="http://schemas.microsoft.com/office/drawing/2014/main" id="{71AE24FB-906C-4D1D-BAB1-551C9F51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2583" name="Object 6">
            <a:extLst>
              <a:ext uri="{FF2B5EF4-FFF2-40B4-BE49-F238E27FC236}">
                <a16:creationId xmlns:a16="http://schemas.microsoft.com/office/drawing/2014/main" id="{470C8E81-BC66-4F98-A713-1126168B5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4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Rectangle 7">
            <a:extLst>
              <a:ext uri="{FF2B5EF4-FFF2-40B4-BE49-F238E27FC236}">
                <a16:creationId xmlns:a16="http://schemas.microsoft.com/office/drawing/2014/main" id="{B9BC1E50-236B-4E32-BD93-A123BE28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2585" name="Rectangle 8">
            <a:extLst>
              <a:ext uri="{FF2B5EF4-FFF2-40B4-BE49-F238E27FC236}">
                <a16:creationId xmlns:a16="http://schemas.microsoft.com/office/drawing/2014/main" id="{88AD2360-FC63-4368-8786-3473DC21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2586" name="Rectangle 9">
            <a:extLst>
              <a:ext uri="{FF2B5EF4-FFF2-40B4-BE49-F238E27FC236}">
                <a16:creationId xmlns:a16="http://schemas.microsoft.com/office/drawing/2014/main" id="{20FC983B-718B-4FCA-8363-CAF6B9F8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2587" name="Date Placeholder 1">
            <a:extLst>
              <a:ext uri="{FF2B5EF4-FFF2-40B4-BE49-F238E27FC236}">
                <a16:creationId xmlns:a16="http://schemas.microsoft.com/office/drawing/2014/main" id="{84F24295-B9DB-4A09-879A-79E6CF4FDF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090A2-5B1C-4352-A25F-AB693FCA21B1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5B259-3E48-455B-ABE8-68E291744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>
            <a:extLst>
              <a:ext uri="{FF2B5EF4-FFF2-40B4-BE49-F238E27FC236}">
                <a16:creationId xmlns:a16="http://schemas.microsoft.com/office/drawing/2014/main" id="{41821C6C-4EC8-4857-BC21-C32BE9B45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A46B77A-D2B6-4AD1-ABB5-F7A61DF1D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54629" name="Rectangle 4">
            <a:extLst>
              <a:ext uri="{FF2B5EF4-FFF2-40B4-BE49-F238E27FC236}">
                <a16:creationId xmlns:a16="http://schemas.microsoft.com/office/drawing/2014/main" id="{7FA47528-6212-44E8-8878-D0BE3E09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4630" name="Rectangle 5">
            <a:extLst>
              <a:ext uri="{FF2B5EF4-FFF2-40B4-BE49-F238E27FC236}">
                <a16:creationId xmlns:a16="http://schemas.microsoft.com/office/drawing/2014/main" id="{A26263E1-FE29-4479-AC7D-1354F616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4631" name="Object 6">
            <a:extLst>
              <a:ext uri="{FF2B5EF4-FFF2-40B4-BE49-F238E27FC236}">
                <a16:creationId xmlns:a16="http://schemas.microsoft.com/office/drawing/2014/main" id="{6FB34644-81F9-4979-97F8-2F282FB09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Rectangle 8">
            <a:extLst>
              <a:ext uri="{FF2B5EF4-FFF2-40B4-BE49-F238E27FC236}">
                <a16:creationId xmlns:a16="http://schemas.microsoft.com/office/drawing/2014/main" id="{2CB993C4-D8FB-4E75-BD6C-1DD44966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4633" name="Rectangle 9">
            <a:extLst>
              <a:ext uri="{FF2B5EF4-FFF2-40B4-BE49-F238E27FC236}">
                <a16:creationId xmlns:a16="http://schemas.microsoft.com/office/drawing/2014/main" id="{A16767CA-39C6-49C6-8A81-86E7C17A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64175"/>
            <a:ext cx="1651000" cy="768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4634" name="Rectangle 10">
            <a:extLst>
              <a:ext uri="{FF2B5EF4-FFF2-40B4-BE49-F238E27FC236}">
                <a16:creationId xmlns:a16="http://schemas.microsoft.com/office/drawing/2014/main" id="{2B48E08D-9314-43D5-9993-E61CF8A3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64175"/>
            <a:ext cx="1919287" cy="844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4635" name="Date Placeholder 1">
            <a:extLst>
              <a:ext uri="{FF2B5EF4-FFF2-40B4-BE49-F238E27FC236}">
                <a16:creationId xmlns:a16="http://schemas.microsoft.com/office/drawing/2014/main" id="{BF551F6E-CEF1-426D-97C3-1177731454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C8328-5826-4704-B844-78D294B6BCD5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59019-E836-42F4-AD34-04CCF0DC0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>
            <a:extLst>
              <a:ext uri="{FF2B5EF4-FFF2-40B4-BE49-F238E27FC236}">
                <a16:creationId xmlns:a16="http://schemas.microsoft.com/office/drawing/2014/main" id="{A206EE91-A197-4321-8FB4-1980CB01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200F3582-1600-4C79-B563-22D4C8456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56677" name="Rectangle 4">
            <a:extLst>
              <a:ext uri="{FF2B5EF4-FFF2-40B4-BE49-F238E27FC236}">
                <a16:creationId xmlns:a16="http://schemas.microsoft.com/office/drawing/2014/main" id="{0ADA73D4-4292-4D29-87C3-E9EF8ED1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6678" name="Rectangle 5">
            <a:extLst>
              <a:ext uri="{FF2B5EF4-FFF2-40B4-BE49-F238E27FC236}">
                <a16:creationId xmlns:a16="http://schemas.microsoft.com/office/drawing/2014/main" id="{03FF7A06-0F10-46BD-81B8-262AFE88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6679" name="Object 6">
            <a:extLst>
              <a:ext uri="{FF2B5EF4-FFF2-40B4-BE49-F238E27FC236}">
                <a16:creationId xmlns:a16="http://schemas.microsoft.com/office/drawing/2014/main" id="{427BC21E-2159-4905-ABB7-091A4197E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7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Date Placeholder 1">
            <a:extLst>
              <a:ext uri="{FF2B5EF4-FFF2-40B4-BE49-F238E27FC236}">
                <a16:creationId xmlns:a16="http://schemas.microsoft.com/office/drawing/2014/main" id="{EDC7A00F-16EC-4E38-A998-B6CDFBBDD9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26556C-61D3-4E80-8ED2-A94A7F9AE0C9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6F46A-2BE6-4AB1-8D7D-4CA1C9CFD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>
            <a:extLst>
              <a:ext uri="{FF2B5EF4-FFF2-40B4-BE49-F238E27FC236}">
                <a16:creationId xmlns:a16="http://schemas.microsoft.com/office/drawing/2014/main" id="{5E031203-9EF1-4C1F-B7A4-9631A4DBB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630B5971-186E-474A-AFF6-B6E2A2B9A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58725" name="Rectangle 10">
            <a:extLst>
              <a:ext uri="{FF2B5EF4-FFF2-40B4-BE49-F238E27FC236}">
                <a16:creationId xmlns:a16="http://schemas.microsoft.com/office/drawing/2014/main" id="{11FCB588-1A99-4770-BFA2-805EB0AAB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8726" name="Rectangle 12">
            <a:extLst>
              <a:ext uri="{FF2B5EF4-FFF2-40B4-BE49-F238E27FC236}">
                <a16:creationId xmlns:a16="http://schemas.microsoft.com/office/drawing/2014/main" id="{CFC98DFF-A562-40AA-A0C4-FF36E3A1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7" name="AutoShape 1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A0EDC9CD-A502-4CB5-A8F1-21E3CB70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4419600" cy="533400"/>
          </a:xfrm>
          <a:prstGeom prst="actionButtonBlank">
            <a:avLst/>
          </a:prstGeom>
          <a:noFill/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4"/>
              </a:rPr>
              <a:t>A Skeleton for </a:t>
            </a: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4"/>
              </a:rPr>
              <a:t>printCalendar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58728" name="Text Box 14">
            <a:extLst>
              <a:ext uri="{FF2B5EF4-FFF2-40B4-BE49-F238E27FC236}">
                <a16:creationId xmlns:a16="http://schemas.microsoft.com/office/drawing/2014/main" id="{C3B29008-7B9F-4420-8A7F-F35A0CC9B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Courier New" panose="02070309020205020404" pitchFamily="49" charset="0"/>
              </a:rPr>
              <a:t>Top-down approach is to implement one method in the structure chart at a time from the top to the bottom. Stubs can be used for the methods waiting to be implemented. A stub is a simple but incomplete version of a method. The use of stubs enables you to test invoking the method from a caller. Implement the main method first and then use a stub for the printMonth method. For example, let printMonth display the year and the month in the stub. Thus, your program may begin like this:</a:t>
            </a:r>
          </a:p>
        </p:txBody>
      </p:sp>
      <p:sp>
        <p:nvSpPr>
          <p:cNvPr id="158729" name="Date Placeholder 1">
            <a:extLst>
              <a:ext uri="{FF2B5EF4-FFF2-40B4-BE49-F238E27FC236}">
                <a16:creationId xmlns:a16="http://schemas.microsoft.com/office/drawing/2014/main" id="{4AE0BF6C-6920-406B-87FE-E7206A2150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90D949-2F2A-4B8E-944C-09576E39A410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2E305-0F20-4D66-A93B-7DBF51219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>
            <a:extLst>
              <a:ext uri="{FF2B5EF4-FFF2-40B4-BE49-F238E27FC236}">
                <a16:creationId xmlns:a16="http://schemas.microsoft.com/office/drawing/2014/main" id="{4EE60704-A113-4560-8150-142F0AFE2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0C2A2B10-A1F8-4372-82C9-31A1DCDF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60773" name="Rectangle 4">
            <a:extLst>
              <a:ext uri="{FF2B5EF4-FFF2-40B4-BE49-F238E27FC236}">
                <a16:creationId xmlns:a16="http://schemas.microsoft.com/office/drawing/2014/main" id="{2A235E03-7897-4239-8F8E-F68E6A45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0774" name="Rectangle 5">
            <a:extLst>
              <a:ext uri="{FF2B5EF4-FFF2-40B4-BE49-F238E27FC236}">
                <a16:creationId xmlns:a16="http://schemas.microsoft.com/office/drawing/2014/main" id="{5ABCDE1D-5E21-4888-BCBF-28E5DE9D3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0775" name="Text Box 7">
            <a:extLst>
              <a:ext uri="{FF2B5EF4-FFF2-40B4-BE49-F238E27FC236}">
                <a16:creationId xmlns:a16="http://schemas.microsoft.com/office/drawing/2014/main" id="{F9D6BFA0-E178-4EF1-9B1E-6E5E9BF2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Bottom-up approach is to implement one method in the structure chart at a time from the bottom to the top. For each method implemented, write a test program to test it. Both top-down and bottom-up methods are fine. Both approaches implement the methods incrementally and help to isolate programming errors and makes debugging easy. Sometimes, they can be used together.</a:t>
            </a:r>
          </a:p>
        </p:txBody>
      </p:sp>
      <p:sp>
        <p:nvSpPr>
          <p:cNvPr id="160776" name="Date Placeholder 1">
            <a:extLst>
              <a:ext uri="{FF2B5EF4-FFF2-40B4-BE49-F238E27FC236}">
                <a16:creationId xmlns:a16="http://schemas.microsoft.com/office/drawing/2014/main" id="{121F0C97-EDBF-4855-ADE5-F915D98150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677F7A-FC65-4C2A-8F21-63D0EA50A563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5F7E2-5FD5-4DF6-B04A-93066DEBB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751F545-BD35-49E0-BCE8-B06BE0EF3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DC351B66-1746-49C3-A06E-28361E0B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565C1A7C-A5DA-415F-9BE3-30AA14B4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E2F48620-385F-454C-891D-E9AF22FA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6BCC87E6-C47B-4007-84D7-A3084DD7E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EC133F9E-14EA-44DE-A34A-F664F335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720C9DE1-1C05-48B6-871A-2A997178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9">
            <a:extLst>
              <a:ext uri="{FF2B5EF4-FFF2-40B4-BE49-F238E27FC236}">
                <a16:creationId xmlns:a16="http://schemas.microsoft.com/office/drawing/2014/main" id="{58FE2BAA-7051-4A97-88D8-E04CD9CA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10">
            <a:extLst>
              <a:ext uri="{FF2B5EF4-FFF2-40B4-BE49-F238E27FC236}">
                <a16:creationId xmlns:a16="http://schemas.microsoft.com/office/drawing/2014/main" id="{2173E23E-B998-4DF0-BAA6-B10FD27C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2" name="Rectangle 11">
            <a:extLst>
              <a:ext uri="{FF2B5EF4-FFF2-40B4-BE49-F238E27FC236}">
                <a16:creationId xmlns:a16="http://schemas.microsoft.com/office/drawing/2014/main" id="{7CBA2C6D-6B37-415C-9554-BCC25DE14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33" name="Object 12">
            <a:extLst>
              <a:ext uri="{FF2B5EF4-FFF2-40B4-BE49-F238E27FC236}">
                <a16:creationId xmlns:a16="http://schemas.microsoft.com/office/drawing/2014/main" id="{EBCCD5F1-B519-4823-BC62-97CCF6AA7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Rectangle 14">
            <a:extLst>
              <a:ext uri="{FF2B5EF4-FFF2-40B4-BE49-F238E27FC236}">
                <a16:creationId xmlns:a16="http://schemas.microsoft.com/office/drawing/2014/main" id="{EB726797-DCE6-482A-A4CA-BAC5C6B0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rgbClr val="FFC000">
              <a:alpha val="3999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ectangle 15">
            <a:extLst>
              <a:ext uri="{FF2B5EF4-FFF2-40B4-BE49-F238E27FC236}">
                <a16:creationId xmlns:a16="http://schemas.microsoft.com/office/drawing/2014/main" id="{602BC90B-AA94-4291-BA3F-025B3633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rgbClr val="FFC000">
              <a:alpha val="3999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Date Placeholder 1">
            <a:extLst>
              <a:ext uri="{FF2B5EF4-FFF2-40B4-BE49-F238E27FC236}">
                <a16:creationId xmlns:a16="http://schemas.microsoft.com/office/drawing/2014/main" id="{D02F46AF-0827-4A11-A718-81433BB9CB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CC831-82AA-4513-BADD-579B4C20E896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2C068-DC11-46B9-85F5-6FB36738A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81287D83-81F6-44D4-A090-C27C6A161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5B6DCBE8-B909-4900-A0D3-901E9872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When a method is invoked, you pass a value to the parameter. This value is referred to as </a:t>
            </a:r>
            <a:r>
              <a:rPr lang="en-US" altLang="en-US" i="1"/>
              <a:t>actual parameter or argument</a:t>
            </a:r>
            <a:r>
              <a:rPr lang="en-US" altLang="en-US"/>
              <a:t>.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47C5D2B4-94E3-49B5-82BD-F1CF201A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1DDD6D11-AEE3-439E-B3BA-51A4AACE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07464165-CB91-4844-ADC6-0532C0F9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E6662F11-ADE3-4ADD-B1BF-9D8E60F0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Rectangle 8">
            <a:extLst>
              <a:ext uri="{FF2B5EF4-FFF2-40B4-BE49-F238E27FC236}">
                <a16:creationId xmlns:a16="http://schemas.microsoft.com/office/drawing/2014/main" id="{96C32C9F-F46B-47E2-9C68-727D122F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Rectangle 9">
            <a:extLst>
              <a:ext uri="{FF2B5EF4-FFF2-40B4-BE49-F238E27FC236}">
                <a16:creationId xmlns:a16="http://schemas.microsoft.com/office/drawing/2014/main" id="{9DF61D75-C563-4558-A94C-FCEE5AA7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Rectangle 10">
            <a:extLst>
              <a:ext uri="{FF2B5EF4-FFF2-40B4-BE49-F238E27FC236}">
                <a16:creationId xmlns:a16="http://schemas.microsoft.com/office/drawing/2014/main" id="{4F4350CF-D54E-4EA1-B6D3-0CD12C14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0" name="Rectangle 11">
            <a:extLst>
              <a:ext uri="{FF2B5EF4-FFF2-40B4-BE49-F238E27FC236}">
                <a16:creationId xmlns:a16="http://schemas.microsoft.com/office/drawing/2014/main" id="{0CB9A638-8318-4E19-87AC-65C7A83C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2781" name="Object 12">
            <a:extLst>
              <a:ext uri="{FF2B5EF4-FFF2-40B4-BE49-F238E27FC236}">
                <a16:creationId xmlns:a16="http://schemas.microsoft.com/office/drawing/2014/main" id="{DE103FF1-2DD8-4992-9288-A3E57CDF4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5">
            <a:extLst>
              <a:ext uri="{FF2B5EF4-FFF2-40B4-BE49-F238E27FC236}">
                <a16:creationId xmlns:a16="http://schemas.microsoft.com/office/drawing/2014/main" id="{38677B53-FD7C-459F-99A9-01D54D95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rgbClr val="FFC000">
              <a:alpha val="3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3" name="Date Placeholder 1">
            <a:extLst>
              <a:ext uri="{FF2B5EF4-FFF2-40B4-BE49-F238E27FC236}">
                <a16:creationId xmlns:a16="http://schemas.microsoft.com/office/drawing/2014/main" id="{C86CEF33-C27E-4170-98E7-912333F203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3D100-C3DA-41C9-9521-0B196523D2D1}" type="datetime1">
              <a:rPr lang="en-US" altLang="en-US" sz="1400" smtClean="0"/>
              <a:t>17-Jan-20</a:t>
            </a:fld>
            <a:endParaRPr lang="en-US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0FA123-0656-4B4F-B954-D3E4DF743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385052-DAB5-4DAC-B65C-7C792A82151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11564</TotalTime>
  <Words>3323</Words>
  <Application>Microsoft Office PowerPoint</Application>
  <PresentationFormat>On-screen Show (4:3)</PresentationFormat>
  <Paragraphs>532</Paragraphs>
  <Slides>75</Slides>
  <Notes>68</Notes>
  <HiddenSlides>0</HiddenSlides>
  <MMClips>0</MMClips>
  <ScaleCrop>false</ScaleCrop>
  <HeadingPairs>
    <vt:vector size="10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  <vt:variant>
        <vt:lpstr>Custom Shows</vt:lpstr>
      </vt:variant>
      <vt:variant>
        <vt:i4>1</vt:i4>
      </vt:variant>
    </vt:vector>
  </HeadingPairs>
  <TitlesOfParts>
    <vt:vector size="91" baseType="lpstr">
      <vt:lpstr>Arial</vt:lpstr>
      <vt:lpstr>Arial Black</vt:lpstr>
      <vt:lpstr>Book Antiqua</vt:lpstr>
      <vt:lpstr>Calibri</vt:lpstr>
      <vt:lpstr>Courier</vt:lpstr>
      <vt:lpstr>Courier New</vt:lpstr>
      <vt:lpstr>Forte</vt:lpstr>
      <vt:lpstr>Monotype Sorts</vt:lpstr>
      <vt:lpstr>Times New Roman</vt:lpstr>
      <vt:lpstr>Wingdings</vt:lpstr>
      <vt:lpstr>International</vt:lpstr>
      <vt:lpstr>Pixel</vt:lpstr>
      <vt:lpstr>1_Pixel</vt:lpstr>
      <vt:lpstr>Picture</vt:lpstr>
      <vt:lpstr>Microsoft Word Picture</vt:lpstr>
      <vt:lpstr>Methods</vt:lpstr>
      <vt:lpstr>Opening Problem</vt:lpstr>
      <vt:lpstr>Problem</vt:lpstr>
      <vt:lpstr>Problem</vt:lpstr>
      <vt:lpstr>Solution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Reuse Methods from Other Classes</vt:lpstr>
      <vt:lpstr>Call Stacks 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void Method</vt:lpstr>
      <vt:lpstr>void Method</vt:lpstr>
      <vt:lpstr>Passing Parameters</vt:lpstr>
      <vt:lpstr>Pass by Value</vt:lpstr>
      <vt:lpstr>Pass by Value, cont.</vt:lpstr>
      <vt:lpstr>Modularizing Code</vt:lpstr>
      <vt:lpstr>Problem: Converting Decimals to Hexadecimals </vt:lpstr>
      <vt:lpstr>Overloading Methods</vt:lpstr>
      <vt:lpstr>Ambiguous Invocation</vt:lpstr>
      <vt:lpstr>Ambiguous Invocation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Method Abstraction</vt:lpstr>
      <vt:lpstr>Benefits of Methods</vt:lpstr>
      <vt:lpstr>The Math Class</vt:lpstr>
      <vt:lpstr>Trigonometric Methods</vt:lpstr>
      <vt:lpstr>Exponent Methods</vt:lpstr>
      <vt:lpstr>Rounding Methods</vt:lpstr>
      <vt:lpstr>Rounding Methods Examples</vt:lpstr>
      <vt:lpstr>min, max, and abs</vt:lpstr>
      <vt:lpstr>The random Method</vt:lpstr>
      <vt:lpstr>Case Study: Generating Random Characters </vt:lpstr>
      <vt:lpstr>Case Study: Generating Random Characters, cont.</vt:lpstr>
      <vt:lpstr>Case Study: Generating Random Characters, cont.</vt:lpstr>
      <vt:lpstr>Case Study: Generating Random Characters, cont.</vt:lpstr>
      <vt:lpstr>Case Study: Generating Random Characters, cont.</vt:lpstr>
      <vt:lpstr>The RandomCharacter Class</vt:lpstr>
      <vt:lpstr>Stepwise Refinement (Optional)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Implementation: Bottom-Up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Amit Mandal</cp:lastModifiedBy>
  <cp:revision>214</cp:revision>
  <dcterms:created xsi:type="dcterms:W3CDTF">1995-06-10T17:31:50Z</dcterms:created>
  <dcterms:modified xsi:type="dcterms:W3CDTF">2020-01-16T20:46:56Z</dcterms:modified>
</cp:coreProperties>
</file>