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1"/>
  </p:notesMasterIdLst>
  <p:sldIdLst>
    <p:sldId id="300" r:id="rId2"/>
    <p:sldId id="268" r:id="rId3"/>
    <p:sldId id="329" r:id="rId4"/>
    <p:sldId id="369" r:id="rId5"/>
    <p:sldId id="270" r:id="rId6"/>
    <p:sldId id="271" r:id="rId7"/>
    <p:sldId id="272" r:id="rId8"/>
    <p:sldId id="273" r:id="rId9"/>
    <p:sldId id="274" r:id="rId10"/>
    <p:sldId id="275" r:id="rId11"/>
    <p:sldId id="370" r:id="rId12"/>
    <p:sldId id="338" r:id="rId13"/>
    <p:sldId id="368" r:id="rId14"/>
    <p:sldId id="276" r:id="rId15"/>
    <p:sldId id="364" r:id="rId16"/>
    <p:sldId id="365" r:id="rId17"/>
    <p:sldId id="343" r:id="rId18"/>
    <p:sldId id="344" r:id="rId19"/>
    <p:sldId id="277" r:id="rId20"/>
    <p:sldId id="327" r:id="rId21"/>
    <p:sldId id="366" r:id="rId22"/>
    <p:sldId id="367" r:id="rId23"/>
    <p:sldId id="340" r:id="rId24"/>
    <p:sldId id="278" r:id="rId25"/>
    <p:sldId id="279" r:id="rId26"/>
    <p:sldId id="280" r:id="rId27"/>
    <p:sldId id="281" r:id="rId28"/>
    <p:sldId id="294" r:id="rId29"/>
    <p:sldId id="362" r:id="rId30"/>
    <p:sldId id="363" r:id="rId31"/>
    <p:sldId id="345" r:id="rId32"/>
    <p:sldId id="282" r:id="rId33"/>
    <p:sldId id="346" r:id="rId34"/>
    <p:sldId id="347" r:id="rId35"/>
    <p:sldId id="349" r:id="rId36"/>
    <p:sldId id="350" r:id="rId37"/>
    <p:sldId id="353" r:id="rId38"/>
    <p:sldId id="351" r:id="rId39"/>
    <p:sldId id="332" r:id="rId40"/>
    <p:sldId id="348" r:id="rId41"/>
    <p:sldId id="352" r:id="rId42"/>
    <p:sldId id="283" r:id="rId43"/>
    <p:sldId id="339" r:id="rId44"/>
    <p:sldId id="341" r:id="rId45"/>
    <p:sldId id="342" r:id="rId46"/>
    <p:sldId id="356" r:id="rId47"/>
    <p:sldId id="357" r:id="rId48"/>
    <p:sldId id="325" r:id="rId49"/>
    <p:sldId id="355" r:id="rId50"/>
    <p:sldId id="330" r:id="rId51"/>
    <p:sldId id="328" r:id="rId52"/>
    <p:sldId id="334" r:id="rId53"/>
    <p:sldId id="333" r:id="rId54"/>
    <p:sldId id="285" r:id="rId55"/>
    <p:sldId id="335" r:id="rId56"/>
    <p:sldId id="336" r:id="rId57"/>
    <p:sldId id="337" r:id="rId58"/>
    <p:sldId id="358" r:id="rId59"/>
    <p:sldId id="359"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Mandal" initials="AM" lastIdx="1" clrIdx="0">
    <p:extLst>
      <p:ext uri="{19B8F6BF-5375-455C-9EA6-DF929625EA0E}">
        <p15:presenceInfo xmlns:p15="http://schemas.microsoft.com/office/powerpoint/2012/main" userId="583a5984ef987039" providerId="Windows Live"/>
      </p:ext>
    </p:extLst>
  </p:cmAuthor>
  <p:cmAuthor id="2" name="Ferrara Pietro" initials="FP" lastIdx="3" clrIdx="1">
    <p:extLst>
      <p:ext uri="{19B8F6BF-5375-455C-9EA6-DF929625EA0E}">
        <p15:presenceInfo xmlns:p15="http://schemas.microsoft.com/office/powerpoint/2012/main" userId="S-1-5-21-3368020974-566109437-3170561532-136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0" d="100"/>
          <a:sy n="110" d="100"/>
        </p:scale>
        <p:origin x="160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55EDE4-B779-4BCB-80B4-984C189F4F53}" type="datetimeFigureOut">
              <a:rPr lang="en-US" smtClean="0"/>
              <a:t>27-Dec-19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C5E017-59EF-4DA2-B803-64CA765F07E9}" type="slidenum">
              <a:rPr lang="en-US" smtClean="0"/>
              <a:t>‹#›</a:t>
            </a:fld>
            <a:endParaRPr lang="en-US"/>
          </a:p>
        </p:txBody>
      </p:sp>
    </p:spTree>
    <p:extLst>
      <p:ext uri="{BB962C8B-B14F-4D97-AF65-F5344CB8AC3E}">
        <p14:creationId xmlns:p14="http://schemas.microsoft.com/office/powerpoint/2010/main" val="3577527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DDDAE0C-028F-46F2-ADD6-5D8B1050FCF8}" type="slidenum">
              <a:rPr lang="en-US" altLang="en-US" smtClean="0"/>
              <a:pPr>
                <a:defRPr/>
              </a:pPr>
              <a:t>1</a:t>
            </a:fld>
            <a:endParaRPr lang="en-US" altLang="en-US" dirty="0"/>
          </a:p>
        </p:txBody>
      </p:sp>
    </p:spTree>
    <p:extLst>
      <p:ext uri="{BB962C8B-B14F-4D97-AF65-F5344CB8AC3E}">
        <p14:creationId xmlns:p14="http://schemas.microsoft.com/office/powerpoint/2010/main" val="1419078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D2327984-4A8D-4429-8229-0B7F1B40AFF3}"/>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4691" name="Rectangle 3">
            <a:extLst>
              <a:ext uri="{FF2B5EF4-FFF2-40B4-BE49-F238E27FC236}">
                <a16:creationId xmlns:a16="http://schemas.microsoft.com/office/drawing/2014/main" id="{9F646707-962E-4447-9522-76E33EA41022}"/>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184A6E10-319A-49F4-8CBD-F01E84973C5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0835" name="Rectangle 3">
            <a:extLst>
              <a:ext uri="{FF2B5EF4-FFF2-40B4-BE49-F238E27FC236}">
                <a16:creationId xmlns:a16="http://schemas.microsoft.com/office/drawing/2014/main" id="{90A1AADE-FF25-4F73-95AC-5853000D6808}"/>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37D59B65-A7B9-41A9-9FE2-A0BFC09ADF8D}"/>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7763" name="Rectangle 3">
            <a:extLst>
              <a:ext uri="{FF2B5EF4-FFF2-40B4-BE49-F238E27FC236}">
                <a16:creationId xmlns:a16="http://schemas.microsoft.com/office/drawing/2014/main" id="{8D58BBA0-C9D3-46EB-954C-91CA426C75A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95E3ABD4-E79D-4A92-A9E7-98D745521117}"/>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3" name="Rectangle 3">
            <a:extLst>
              <a:ext uri="{FF2B5EF4-FFF2-40B4-BE49-F238E27FC236}">
                <a16:creationId xmlns:a16="http://schemas.microsoft.com/office/drawing/2014/main" id="{21C6B456-ACB0-42FD-9130-9F3BDAB8288D}"/>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BE982E60-2424-4B28-B126-5729FA96D578}"/>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899" name="Rectangle 3">
            <a:extLst>
              <a:ext uri="{FF2B5EF4-FFF2-40B4-BE49-F238E27FC236}">
                <a16:creationId xmlns:a16="http://schemas.microsoft.com/office/drawing/2014/main" id="{78D18B73-0B8A-4EE6-B972-3A30659609D9}"/>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EC4D4863-66BE-4453-8414-EB24F539A85D}"/>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6195" name="Rectangle 3">
            <a:extLst>
              <a:ext uri="{FF2B5EF4-FFF2-40B4-BE49-F238E27FC236}">
                <a16:creationId xmlns:a16="http://schemas.microsoft.com/office/drawing/2014/main" id="{B9356E03-F0A1-49A0-B814-ADC16B9004E8}"/>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56238D44-06B3-47AF-B1AC-0A4C8F44F513}"/>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8243" name="Rectangle 3">
            <a:extLst>
              <a:ext uri="{FF2B5EF4-FFF2-40B4-BE49-F238E27FC236}">
                <a16:creationId xmlns:a16="http://schemas.microsoft.com/office/drawing/2014/main" id="{1DD31D5A-46F9-43E1-8CAC-F7C476DD50F4}"/>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7A0D1EDF-C04A-4419-8081-C56C1AA5AFA7}"/>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0355" name="Rectangle 3">
            <a:extLst>
              <a:ext uri="{FF2B5EF4-FFF2-40B4-BE49-F238E27FC236}">
                <a16:creationId xmlns:a16="http://schemas.microsoft.com/office/drawing/2014/main" id="{DD8BB710-C6C5-4AA0-A32D-180801DB7BDB}"/>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08E1BA65-C7EF-4FEA-BBE9-0975EDE61182}"/>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7523" name="Rectangle 3">
            <a:extLst>
              <a:ext uri="{FF2B5EF4-FFF2-40B4-BE49-F238E27FC236}">
                <a16:creationId xmlns:a16="http://schemas.microsoft.com/office/drawing/2014/main" id="{58A419E4-5564-4DA7-A8A7-9AE11A1506C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EDF2CCFA-2CF2-4771-9070-720853975CEE}"/>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9571" name="Rectangle 3">
            <a:extLst>
              <a:ext uri="{FF2B5EF4-FFF2-40B4-BE49-F238E27FC236}">
                <a16:creationId xmlns:a16="http://schemas.microsoft.com/office/drawing/2014/main" id="{2183D580-7BCD-4996-9968-B9FE5BFCD8F4}"/>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6B0C7243-639E-48E2-9C33-7419D98C342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3" name="Rectangle 3">
            <a:extLst>
              <a:ext uri="{FF2B5EF4-FFF2-40B4-BE49-F238E27FC236}">
                <a16:creationId xmlns:a16="http://schemas.microsoft.com/office/drawing/2014/main" id="{6868BCD8-92C5-44F8-AC2A-F540407541A4}"/>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grpSp>
      </p:grpSp>
      <p:sp>
        <p:nvSpPr>
          <p:cNvPr id="718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71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pic>
        <p:nvPicPr>
          <p:cNvPr id="21" name="Picture 20">
            <a:extLst>
              <a:ext uri="{FF2B5EF4-FFF2-40B4-BE49-F238E27FC236}">
                <a16:creationId xmlns:a16="http://schemas.microsoft.com/office/drawing/2014/main" id="{A299A3C0-972E-41E2-B356-A6E8AF4FF5B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8085"/>
            <a:ext cx="823912" cy="847288"/>
          </a:xfrm>
          <a:prstGeom prst="rect">
            <a:avLst/>
          </a:prstGeom>
        </p:spPr>
      </p:pic>
      <p:sp>
        <p:nvSpPr>
          <p:cNvPr id="22" name="Rectangle 2">
            <a:extLst>
              <a:ext uri="{FF2B5EF4-FFF2-40B4-BE49-F238E27FC236}">
                <a16:creationId xmlns:a16="http://schemas.microsoft.com/office/drawing/2014/main" id="{9BB5A695-F1CC-469F-882C-CD635D91C167}"/>
              </a:ext>
            </a:extLst>
          </p:cNvPr>
          <p:cNvSpPr>
            <a:spLocks noGrp="1" noChangeArrowheads="1"/>
          </p:cNvSpPr>
          <p:nvPr>
            <p:ph type="ftr" sz="quarter" idx="3"/>
          </p:nvPr>
        </p:nvSpPr>
        <p:spPr bwMode="auto">
          <a:xfrm>
            <a:off x="6248400" y="638890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charset="0"/>
              </a:defRPr>
            </a:lvl1pPr>
          </a:lstStyle>
          <a:p>
            <a:pPr algn="r">
              <a:defRPr/>
            </a:pPr>
            <a:r>
              <a:rPr lang="da-DK" dirty="0"/>
              <a:t>SRM-AP, Amravati</a:t>
            </a:r>
            <a:endParaRPr lang="en-US" sz="100" b="1" dirty="0"/>
          </a:p>
        </p:txBody>
      </p:sp>
      <p:sp>
        <p:nvSpPr>
          <p:cNvPr id="23" name="Rectangle 3">
            <a:extLst>
              <a:ext uri="{FF2B5EF4-FFF2-40B4-BE49-F238E27FC236}">
                <a16:creationId xmlns:a16="http://schemas.microsoft.com/office/drawing/2014/main" id="{45D32B10-E0CC-4DB8-9256-8BC249403500}"/>
              </a:ext>
            </a:extLst>
          </p:cNvPr>
          <p:cNvSpPr>
            <a:spLocks noGrp="1" noChangeArrowheads="1"/>
          </p:cNvSpPr>
          <p:nvPr>
            <p:ph type="sldNum" sz="quarter" idx="4"/>
          </p:nvPr>
        </p:nvSpPr>
        <p:spPr bwMode="auto">
          <a:xfrm>
            <a:off x="3505200" y="6388907"/>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Black" panose="020B0A04020102020204" pitchFamily="34" charset="0"/>
              </a:defRPr>
            </a:lvl1pPr>
          </a:lstStyle>
          <a:p>
            <a:pPr>
              <a:defRPr/>
            </a:pPr>
            <a:fld id="{61385B5D-2BDF-40F7-B28C-CB3C358B5DC6}" type="slidenum">
              <a:rPr lang="en-US" altLang="en-US" smtClean="0"/>
              <a:pPr>
                <a:defRPr/>
              </a:pPr>
              <a:t>‹#›</a:t>
            </a:fld>
            <a:endParaRPr lang="en-US" altLang="en-US" dirty="0"/>
          </a:p>
        </p:txBody>
      </p:sp>
      <p:sp>
        <p:nvSpPr>
          <p:cNvPr id="24" name="Rectangle 16">
            <a:extLst>
              <a:ext uri="{FF2B5EF4-FFF2-40B4-BE49-F238E27FC236}">
                <a16:creationId xmlns:a16="http://schemas.microsoft.com/office/drawing/2014/main" id="{23288053-DE6B-4047-92A8-0B86233BBF7C}"/>
              </a:ext>
            </a:extLst>
          </p:cNvPr>
          <p:cNvSpPr>
            <a:spLocks noGrp="1" noChangeArrowheads="1"/>
          </p:cNvSpPr>
          <p:nvPr>
            <p:ph type="dt" sz="half" idx="2"/>
          </p:nvPr>
        </p:nvSpPr>
        <p:spPr bwMode="auto">
          <a:xfrm>
            <a:off x="0" y="6380594"/>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800">
                <a:latin typeface="Arial" charset="0"/>
              </a:defRPr>
            </a:lvl1pPr>
          </a:lstStyle>
          <a:p>
            <a:pPr>
              <a:defRPr/>
            </a:pPr>
            <a:fld id="{B7D241EB-D10D-4922-AD25-8AA939D0AC44}" type="datetime2">
              <a:rPr lang="en-US" smtClean="0"/>
              <a:t>Friday, December 27, 2019</a:t>
            </a:fld>
            <a:endParaRPr lang="en-US"/>
          </a:p>
        </p:txBody>
      </p:sp>
    </p:spTree>
    <p:extLst>
      <p:ext uri="{BB962C8B-B14F-4D97-AF65-F5344CB8AC3E}">
        <p14:creationId xmlns:p14="http://schemas.microsoft.com/office/powerpoint/2010/main" val="103203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ftr" sz="quarter" idx="10"/>
          </p:nvPr>
        </p:nvSpPr>
        <p:spPr>
          <a:xfrm>
            <a:off x="6236712" y="6248400"/>
            <a:ext cx="2895600" cy="457200"/>
          </a:xfrm>
          <a:ln/>
        </p:spPr>
        <p:txBody>
          <a:bodyPr/>
          <a:lstStyle>
            <a:lvl1pPr>
              <a:defRPr/>
            </a:lvl1pPr>
          </a:lstStyle>
          <a:p>
            <a:pPr algn="r">
              <a:defRPr/>
            </a:pPr>
            <a:r>
              <a:rPr lang="da-DK"/>
              <a:t>SRM-AP, Amravati</a:t>
            </a:r>
            <a:endParaRPr lang="en-US" sz="800" b="1" dirty="0"/>
          </a:p>
        </p:txBody>
      </p:sp>
      <p:sp>
        <p:nvSpPr>
          <p:cNvPr id="5" name="Rectangle 3"/>
          <p:cNvSpPr>
            <a:spLocks noGrp="1" noChangeArrowheads="1"/>
          </p:cNvSpPr>
          <p:nvPr>
            <p:ph type="sldNum" sz="quarter" idx="11"/>
          </p:nvPr>
        </p:nvSpPr>
        <p:spPr>
          <a:xfrm>
            <a:off x="3505200" y="6264275"/>
            <a:ext cx="2133600" cy="457200"/>
          </a:xfrm>
          <a:ln/>
        </p:spPr>
        <p:txBody>
          <a:bodyPr/>
          <a:lstStyle>
            <a:lvl1pPr algn="ctr">
              <a:defRPr/>
            </a:lvl1pPr>
          </a:lstStyle>
          <a:p>
            <a:pPr>
              <a:defRPr/>
            </a:pPr>
            <a:fld id="{F44B3DC9-07A0-4CDC-B873-98365A4F5DE6}" type="slidenum">
              <a:rPr lang="en-US" altLang="en-US" smtClean="0"/>
              <a:pPr>
                <a:defRPr/>
              </a:pPr>
              <a:t>‹#›</a:t>
            </a:fld>
            <a:endParaRPr lang="en-US" altLang="en-US" dirty="0"/>
          </a:p>
        </p:txBody>
      </p:sp>
      <p:sp>
        <p:nvSpPr>
          <p:cNvPr id="6" name="Rectangle 16"/>
          <p:cNvSpPr>
            <a:spLocks noGrp="1" noChangeArrowheads="1"/>
          </p:cNvSpPr>
          <p:nvPr>
            <p:ph type="dt" sz="half" idx="12"/>
          </p:nvPr>
        </p:nvSpPr>
        <p:spPr>
          <a:ln/>
        </p:spPr>
        <p:txBody>
          <a:bodyPr/>
          <a:lstStyle>
            <a:lvl1pPr>
              <a:defRPr/>
            </a:lvl1pPr>
          </a:lstStyle>
          <a:p>
            <a:pPr>
              <a:defRPr/>
            </a:pPr>
            <a:fld id="{C8D27302-6C79-40D8-B69E-D2CE3165C107}" type="datetime2">
              <a:rPr lang="en-US" smtClean="0"/>
              <a:t>Friday, December 27, 2019</a:t>
            </a:fld>
            <a:endParaRPr lang="en-US"/>
          </a:p>
        </p:txBody>
      </p:sp>
      <p:pic>
        <p:nvPicPr>
          <p:cNvPr id="7" name="Picture 6">
            <a:extLst>
              <a:ext uri="{FF2B5EF4-FFF2-40B4-BE49-F238E27FC236}">
                <a16:creationId xmlns:a16="http://schemas.microsoft.com/office/drawing/2014/main" id="{C355D0A0-7252-4C7C-8343-A41256D24FC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8085"/>
            <a:ext cx="823912" cy="847288"/>
          </a:xfrm>
          <a:prstGeom prst="rect">
            <a:avLst/>
          </a:prstGeom>
        </p:spPr>
      </p:pic>
    </p:spTree>
    <p:extLst>
      <p:ext uri="{BB962C8B-B14F-4D97-AF65-F5344CB8AC3E}">
        <p14:creationId xmlns:p14="http://schemas.microsoft.com/office/powerpoint/2010/main" val="1199223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xfrm>
            <a:off x="6248400" y="6230966"/>
            <a:ext cx="2895600" cy="457200"/>
          </a:xfrm>
          <a:ln/>
        </p:spPr>
        <p:txBody>
          <a:bodyPr/>
          <a:lstStyle>
            <a:lvl1pPr>
              <a:defRPr/>
            </a:lvl1pPr>
          </a:lstStyle>
          <a:p>
            <a:pPr algn="r">
              <a:defRPr/>
            </a:pPr>
            <a:r>
              <a:rPr lang="da-DK"/>
              <a:t>SRM-AP, Amravati</a:t>
            </a:r>
            <a:endParaRPr lang="en-US" sz="800" b="1" dirty="0"/>
          </a:p>
        </p:txBody>
      </p:sp>
      <p:sp>
        <p:nvSpPr>
          <p:cNvPr id="5" name="Rectangle 3"/>
          <p:cNvSpPr>
            <a:spLocks noGrp="1" noChangeArrowheads="1"/>
          </p:cNvSpPr>
          <p:nvPr>
            <p:ph type="sldNum" sz="quarter" idx="11"/>
          </p:nvPr>
        </p:nvSpPr>
        <p:spPr>
          <a:xfrm>
            <a:off x="3505200" y="6245225"/>
            <a:ext cx="2133600" cy="457200"/>
          </a:xfrm>
          <a:ln/>
        </p:spPr>
        <p:txBody>
          <a:bodyPr/>
          <a:lstStyle>
            <a:lvl1pPr algn="ctr">
              <a:defRPr/>
            </a:lvl1pPr>
          </a:lstStyle>
          <a:p>
            <a:pPr>
              <a:defRPr/>
            </a:pPr>
            <a:fld id="{94831C4F-1A5A-4659-93FE-6022FF5062ED}" type="slidenum">
              <a:rPr lang="en-US" altLang="en-US" smtClean="0"/>
              <a:pPr>
                <a:defRPr/>
              </a:pPr>
              <a:t>‹#›</a:t>
            </a:fld>
            <a:endParaRPr lang="en-US" altLang="en-US" dirty="0"/>
          </a:p>
        </p:txBody>
      </p:sp>
      <p:sp>
        <p:nvSpPr>
          <p:cNvPr id="6" name="Rectangle 16"/>
          <p:cNvSpPr>
            <a:spLocks noGrp="1" noChangeArrowheads="1"/>
          </p:cNvSpPr>
          <p:nvPr>
            <p:ph type="dt" sz="half" idx="12"/>
          </p:nvPr>
        </p:nvSpPr>
        <p:spPr>
          <a:ln/>
        </p:spPr>
        <p:txBody>
          <a:bodyPr/>
          <a:lstStyle>
            <a:lvl1pPr>
              <a:defRPr/>
            </a:lvl1pPr>
          </a:lstStyle>
          <a:p>
            <a:pPr>
              <a:defRPr/>
            </a:pPr>
            <a:fld id="{6559237F-E12E-44D0-8F66-FEF730CA4901}" type="datetime2">
              <a:rPr lang="en-US" smtClean="0"/>
              <a:t>Friday, December 27, 2019</a:t>
            </a:fld>
            <a:endParaRPr lang="en-US"/>
          </a:p>
        </p:txBody>
      </p:sp>
    </p:spTree>
    <p:extLst>
      <p:ext uri="{BB962C8B-B14F-4D97-AF65-F5344CB8AC3E}">
        <p14:creationId xmlns:p14="http://schemas.microsoft.com/office/powerpoint/2010/main" val="3077434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lgn="r">
              <a:defRPr/>
            </a:pPr>
            <a:r>
              <a:rPr lang="da-DK"/>
              <a:t>SRM-AP, Amravati</a:t>
            </a:r>
            <a:endParaRPr lang="en-US" sz="800" b="1" dirty="0"/>
          </a:p>
        </p:txBody>
      </p:sp>
      <p:sp>
        <p:nvSpPr>
          <p:cNvPr id="5" name="Rectangle 3"/>
          <p:cNvSpPr>
            <a:spLocks noGrp="1" noChangeArrowheads="1"/>
          </p:cNvSpPr>
          <p:nvPr>
            <p:ph type="sldNum" sz="quarter" idx="11"/>
          </p:nvPr>
        </p:nvSpPr>
        <p:spPr>
          <a:ln/>
        </p:spPr>
        <p:txBody>
          <a:bodyPr/>
          <a:lstStyle>
            <a:lvl1pPr>
              <a:defRPr/>
            </a:lvl1pPr>
          </a:lstStyle>
          <a:p>
            <a:pPr>
              <a:defRPr/>
            </a:pPr>
            <a:fld id="{2400421B-ED68-427B-BF3D-501EB705DA7E}" type="slidenum">
              <a:rPr lang="en-US" altLang="en-US"/>
              <a:pPr>
                <a:defRPr/>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fld id="{4A6C7B45-C670-41A0-8F0C-EA9158D3C127}" type="datetime2">
              <a:rPr lang="en-US" smtClean="0"/>
              <a:t>Friday, December 27, 2019</a:t>
            </a:fld>
            <a:endParaRPr lang="en-US"/>
          </a:p>
        </p:txBody>
      </p:sp>
      <p:pic>
        <p:nvPicPr>
          <p:cNvPr id="7" name="Picture 6">
            <a:extLst>
              <a:ext uri="{FF2B5EF4-FFF2-40B4-BE49-F238E27FC236}">
                <a16:creationId xmlns:a16="http://schemas.microsoft.com/office/drawing/2014/main" id="{6BBF0D60-161F-42B0-AA70-09D6CC2CF7B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228"/>
            <a:ext cx="823912" cy="847288"/>
          </a:xfrm>
          <a:prstGeom prst="rect">
            <a:avLst/>
          </a:prstGeom>
        </p:spPr>
      </p:pic>
    </p:spTree>
    <p:extLst>
      <p:ext uri="{BB962C8B-B14F-4D97-AF65-F5344CB8AC3E}">
        <p14:creationId xmlns:p14="http://schemas.microsoft.com/office/powerpoint/2010/main" val="2972279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lgn="r">
              <a:defRPr/>
            </a:pPr>
            <a:r>
              <a:rPr lang="da-DK"/>
              <a:t>SRM-AP, Amravati</a:t>
            </a:r>
            <a:endParaRPr lang="en-US" sz="800" b="1" dirty="0"/>
          </a:p>
        </p:txBody>
      </p:sp>
      <p:sp>
        <p:nvSpPr>
          <p:cNvPr id="5" name="Rectangle 3"/>
          <p:cNvSpPr>
            <a:spLocks noGrp="1" noChangeArrowheads="1"/>
          </p:cNvSpPr>
          <p:nvPr>
            <p:ph type="sldNum" sz="quarter" idx="11"/>
          </p:nvPr>
        </p:nvSpPr>
        <p:spPr>
          <a:ln/>
        </p:spPr>
        <p:txBody>
          <a:bodyPr/>
          <a:lstStyle>
            <a:lvl1pPr>
              <a:defRPr/>
            </a:lvl1pPr>
          </a:lstStyle>
          <a:p>
            <a:pPr>
              <a:defRPr/>
            </a:pPr>
            <a:fld id="{6828368A-34F9-4FD9-AFE5-20C986E77196}" type="slidenum">
              <a:rPr lang="en-US" altLang="en-US"/>
              <a:pPr>
                <a:defRPr/>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fld id="{622A9EA1-560A-40B9-8D75-1FAB5ED2442A}" type="datetime2">
              <a:rPr lang="en-US" smtClean="0"/>
              <a:t>Friday, December 27, 2019</a:t>
            </a:fld>
            <a:endParaRPr lang="en-US"/>
          </a:p>
        </p:txBody>
      </p:sp>
      <p:pic>
        <p:nvPicPr>
          <p:cNvPr id="7" name="Picture 6">
            <a:extLst>
              <a:ext uri="{FF2B5EF4-FFF2-40B4-BE49-F238E27FC236}">
                <a16:creationId xmlns:a16="http://schemas.microsoft.com/office/drawing/2014/main" id="{E79E378E-8228-4EBF-8EC3-C657BB5B525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8085"/>
            <a:ext cx="823912" cy="847288"/>
          </a:xfrm>
          <a:prstGeom prst="rect">
            <a:avLst/>
          </a:prstGeom>
        </p:spPr>
      </p:pic>
    </p:spTree>
    <p:extLst>
      <p:ext uri="{BB962C8B-B14F-4D97-AF65-F5344CB8AC3E}">
        <p14:creationId xmlns:p14="http://schemas.microsoft.com/office/powerpoint/2010/main" val="2640831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E874597B-3B6F-4A2F-954E-FC2775B8E9E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228"/>
            <a:ext cx="823912" cy="847288"/>
          </a:xfrm>
          <a:prstGeom prst="rect">
            <a:avLst/>
          </a:prstGeom>
        </p:spPr>
      </p:pic>
      <p:sp>
        <p:nvSpPr>
          <p:cNvPr id="12" name="Rectangle 2">
            <a:extLst>
              <a:ext uri="{FF2B5EF4-FFF2-40B4-BE49-F238E27FC236}">
                <a16:creationId xmlns:a16="http://schemas.microsoft.com/office/drawing/2014/main" id="{A1626C30-5C3D-4C3E-81CF-892A24BFF3F2}"/>
              </a:ext>
            </a:extLst>
          </p:cNvPr>
          <p:cNvSpPr>
            <a:spLocks noGrp="1" noChangeArrowheads="1"/>
          </p:cNvSpPr>
          <p:nvPr>
            <p:ph type="ftr" sz="quarter" idx="3"/>
          </p:nvPr>
        </p:nvSpPr>
        <p:spPr bwMode="auto">
          <a:xfrm>
            <a:off x="6248400" y="638890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charset="0"/>
              </a:defRPr>
            </a:lvl1pPr>
          </a:lstStyle>
          <a:p>
            <a:pPr algn="r">
              <a:defRPr/>
            </a:pPr>
            <a:r>
              <a:rPr lang="da-DK"/>
              <a:t>SRM-AP, Amravati</a:t>
            </a:r>
            <a:endParaRPr lang="en-US" sz="100" b="1" dirty="0"/>
          </a:p>
        </p:txBody>
      </p:sp>
      <p:sp>
        <p:nvSpPr>
          <p:cNvPr id="13" name="Rectangle 3">
            <a:extLst>
              <a:ext uri="{FF2B5EF4-FFF2-40B4-BE49-F238E27FC236}">
                <a16:creationId xmlns:a16="http://schemas.microsoft.com/office/drawing/2014/main" id="{1EC22064-610B-4417-B178-3878CEAD2617}"/>
              </a:ext>
            </a:extLst>
          </p:cNvPr>
          <p:cNvSpPr>
            <a:spLocks noGrp="1" noChangeArrowheads="1"/>
          </p:cNvSpPr>
          <p:nvPr>
            <p:ph type="sldNum" sz="quarter" idx="4"/>
          </p:nvPr>
        </p:nvSpPr>
        <p:spPr bwMode="auto">
          <a:xfrm>
            <a:off x="3505200" y="6388907"/>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Black" panose="020B0A04020102020204" pitchFamily="34" charset="0"/>
              </a:defRPr>
            </a:lvl1pPr>
          </a:lstStyle>
          <a:p>
            <a:pPr>
              <a:defRPr/>
            </a:pPr>
            <a:fld id="{61385B5D-2BDF-40F7-B28C-CB3C358B5DC6}" type="slidenum">
              <a:rPr lang="en-US" altLang="en-US" smtClean="0"/>
              <a:pPr>
                <a:defRPr/>
              </a:pPr>
              <a:t>‹#›</a:t>
            </a:fld>
            <a:endParaRPr lang="en-US" altLang="en-US" dirty="0"/>
          </a:p>
        </p:txBody>
      </p:sp>
      <p:sp>
        <p:nvSpPr>
          <p:cNvPr id="14" name="Rectangle 16">
            <a:extLst>
              <a:ext uri="{FF2B5EF4-FFF2-40B4-BE49-F238E27FC236}">
                <a16:creationId xmlns:a16="http://schemas.microsoft.com/office/drawing/2014/main" id="{69D0FBE7-4577-459F-A132-D061F44DD3FF}"/>
              </a:ext>
            </a:extLst>
          </p:cNvPr>
          <p:cNvSpPr>
            <a:spLocks noGrp="1" noChangeArrowheads="1"/>
          </p:cNvSpPr>
          <p:nvPr>
            <p:ph type="dt" sz="half" idx="10"/>
          </p:nvPr>
        </p:nvSpPr>
        <p:spPr bwMode="auto">
          <a:xfrm>
            <a:off x="0" y="6380594"/>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800">
                <a:latin typeface="Arial" charset="0"/>
              </a:defRPr>
            </a:lvl1pPr>
          </a:lstStyle>
          <a:p>
            <a:pPr>
              <a:defRPr/>
            </a:pPr>
            <a:fld id="{C687B462-CBB0-461E-A05B-9DC158058614}" type="datetime2">
              <a:rPr lang="en-US" smtClean="0"/>
              <a:t>Friday, December 27, 2019</a:t>
            </a:fld>
            <a:endParaRPr lang="en-US"/>
          </a:p>
        </p:txBody>
      </p:sp>
    </p:spTree>
    <p:extLst>
      <p:ext uri="{BB962C8B-B14F-4D97-AF65-F5344CB8AC3E}">
        <p14:creationId xmlns:p14="http://schemas.microsoft.com/office/powerpoint/2010/main" val="2486330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ftr" sz="quarter" idx="10"/>
          </p:nvPr>
        </p:nvSpPr>
        <p:spPr>
          <a:ln/>
        </p:spPr>
        <p:txBody>
          <a:bodyPr/>
          <a:lstStyle>
            <a:lvl1pPr>
              <a:defRPr/>
            </a:lvl1pPr>
          </a:lstStyle>
          <a:p>
            <a:pPr>
              <a:defRPr/>
            </a:pPr>
            <a:r>
              <a:rPr lang="da-DK"/>
              <a:t>SRM-AP, Amravati</a:t>
            </a: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2FAEED77-7BFA-4AB8-BDAC-FFFF3804F78C}" type="slidenum">
              <a:rPr lang="en-US" altLang="en-US"/>
              <a:pPr>
                <a:defRPr/>
              </a:pPr>
              <a:t>‹#›</a:t>
            </a:fld>
            <a:endParaRPr lang="en-US" altLang="en-US"/>
          </a:p>
        </p:txBody>
      </p:sp>
      <p:sp>
        <p:nvSpPr>
          <p:cNvPr id="9" name="Rectangle 16"/>
          <p:cNvSpPr>
            <a:spLocks noGrp="1" noChangeArrowheads="1"/>
          </p:cNvSpPr>
          <p:nvPr>
            <p:ph type="dt" sz="half" idx="12"/>
          </p:nvPr>
        </p:nvSpPr>
        <p:spPr>
          <a:ln/>
        </p:spPr>
        <p:txBody>
          <a:bodyPr/>
          <a:lstStyle>
            <a:lvl1pPr>
              <a:defRPr/>
            </a:lvl1pPr>
          </a:lstStyle>
          <a:p>
            <a:pPr>
              <a:defRPr/>
            </a:pPr>
            <a:fld id="{3AB36B30-27D1-4A08-B3CF-1D488F6208D0}" type="datetime2">
              <a:rPr lang="en-US" smtClean="0"/>
              <a:t>Friday, December 27, 2019</a:t>
            </a:fld>
            <a:endParaRPr lang="en-US"/>
          </a:p>
        </p:txBody>
      </p:sp>
      <p:pic>
        <p:nvPicPr>
          <p:cNvPr id="10" name="Picture 9">
            <a:extLst>
              <a:ext uri="{FF2B5EF4-FFF2-40B4-BE49-F238E27FC236}">
                <a16:creationId xmlns:a16="http://schemas.microsoft.com/office/drawing/2014/main" id="{537F3325-E828-4FB8-BD02-B05EECEC638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8085"/>
            <a:ext cx="823912" cy="847288"/>
          </a:xfrm>
          <a:prstGeom prst="rect">
            <a:avLst/>
          </a:prstGeom>
        </p:spPr>
      </p:pic>
    </p:spTree>
    <p:extLst>
      <p:ext uri="{BB962C8B-B14F-4D97-AF65-F5344CB8AC3E}">
        <p14:creationId xmlns:p14="http://schemas.microsoft.com/office/powerpoint/2010/main" val="2180509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r>
              <a:rPr lang="da-DK"/>
              <a:t>SRM-AP, Amravati</a:t>
            </a: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8EAEA04A-4862-4252-B0A0-F977128056E6}" type="slidenum">
              <a:rPr lang="en-US" altLang="en-US"/>
              <a:pPr>
                <a:defRPr/>
              </a:pPr>
              <a:t>‹#›</a:t>
            </a:fld>
            <a:endParaRPr lang="en-US" altLang="en-US"/>
          </a:p>
        </p:txBody>
      </p:sp>
      <p:sp>
        <p:nvSpPr>
          <p:cNvPr id="5" name="Rectangle 16"/>
          <p:cNvSpPr>
            <a:spLocks noGrp="1" noChangeArrowheads="1"/>
          </p:cNvSpPr>
          <p:nvPr>
            <p:ph type="dt" sz="half" idx="12"/>
          </p:nvPr>
        </p:nvSpPr>
        <p:spPr>
          <a:ln/>
        </p:spPr>
        <p:txBody>
          <a:bodyPr/>
          <a:lstStyle>
            <a:lvl1pPr>
              <a:defRPr/>
            </a:lvl1pPr>
          </a:lstStyle>
          <a:p>
            <a:pPr>
              <a:defRPr/>
            </a:pPr>
            <a:fld id="{E11C8EEA-BA03-4668-A2BD-945969786D6B}" type="datetime2">
              <a:rPr lang="en-US" smtClean="0"/>
              <a:t>Friday, December 27, 2019</a:t>
            </a:fld>
            <a:endParaRPr lang="en-US"/>
          </a:p>
        </p:txBody>
      </p:sp>
      <p:pic>
        <p:nvPicPr>
          <p:cNvPr id="6" name="Picture 5">
            <a:extLst>
              <a:ext uri="{FF2B5EF4-FFF2-40B4-BE49-F238E27FC236}">
                <a16:creationId xmlns:a16="http://schemas.microsoft.com/office/drawing/2014/main" id="{D3F3B53E-207E-4D23-8ABA-711882F87E8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228"/>
            <a:ext cx="823912" cy="847288"/>
          </a:xfrm>
          <a:prstGeom prst="rect">
            <a:avLst/>
          </a:prstGeom>
        </p:spPr>
      </p:pic>
    </p:spTree>
    <p:extLst>
      <p:ext uri="{BB962C8B-B14F-4D97-AF65-F5344CB8AC3E}">
        <p14:creationId xmlns:p14="http://schemas.microsoft.com/office/powerpoint/2010/main" val="452701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70F3E5-C53E-49A7-9B3E-D8926D6A1AC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228"/>
            <a:ext cx="823912" cy="847288"/>
          </a:xfrm>
          <a:prstGeom prst="rect">
            <a:avLst/>
          </a:prstGeom>
        </p:spPr>
      </p:pic>
      <p:sp>
        <p:nvSpPr>
          <p:cNvPr id="6" name="Rectangle 2">
            <a:extLst>
              <a:ext uri="{FF2B5EF4-FFF2-40B4-BE49-F238E27FC236}">
                <a16:creationId xmlns:a16="http://schemas.microsoft.com/office/drawing/2014/main" id="{06C99EEB-EDFE-4F23-A5A6-C429980B8D34}"/>
              </a:ext>
            </a:extLst>
          </p:cNvPr>
          <p:cNvSpPr>
            <a:spLocks noGrp="1" noChangeArrowheads="1"/>
          </p:cNvSpPr>
          <p:nvPr>
            <p:ph type="ftr" sz="quarter" idx="3"/>
          </p:nvPr>
        </p:nvSpPr>
        <p:spPr bwMode="auto">
          <a:xfrm>
            <a:off x="6248400" y="638890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charset="0"/>
              </a:defRPr>
            </a:lvl1pPr>
          </a:lstStyle>
          <a:p>
            <a:pPr algn="r">
              <a:defRPr/>
            </a:pPr>
            <a:r>
              <a:rPr lang="da-DK"/>
              <a:t>SRM-AP, Amravati</a:t>
            </a:r>
            <a:endParaRPr lang="en-US" sz="100" b="1" dirty="0"/>
          </a:p>
        </p:txBody>
      </p:sp>
      <p:sp>
        <p:nvSpPr>
          <p:cNvPr id="7" name="Rectangle 3">
            <a:extLst>
              <a:ext uri="{FF2B5EF4-FFF2-40B4-BE49-F238E27FC236}">
                <a16:creationId xmlns:a16="http://schemas.microsoft.com/office/drawing/2014/main" id="{6D8C1ED0-B53E-4489-A7B6-E69E52426DAF}"/>
              </a:ext>
            </a:extLst>
          </p:cNvPr>
          <p:cNvSpPr>
            <a:spLocks noGrp="1" noChangeArrowheads="1"/>
          </p:cNvSpPr>
          <p:nvPr>
            <p:ph type="sldNum" sz="quarter" idx="4"/>
          </p:nvPr>
        </p:nvSpPr>
        <p:spPr bwMode="auto">
          <a:xfrm>
            <a:off x="3505200" y="6388907"/>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Black" panose="020B0A04020102020204" pitchFamily="34" charset="0"/>
              </a:defRPr>
            </a:lvl1pPr>
          </a:lstStyle>
          <a:p>
            <a:pPr>
              <a:defRPr/>
            </a:pPr>
            <a:fld id="{61385B5D-2BDF-40F7-B28C-CB3C358B5DC6}" type="slidenum">
              <a:rPr lang="en-US" altLang="en-US" smtClean="0"/>
              <a:pPr>
                <a:defRPr/>
              </a:pPr>
              <a:t>‹#›</a:t>
            </a:fld>
            <a:endParaRPr lang="en-US" altLang="en-US" dirty="0"/>
          </a:p>
        </p:txBody>
      </p:sp>
      <p:sp>
        <p:nvSpPr>
          <p:cNvPr id="8" name="Rectangle 16">
            <a:extLst>
              <a:ext uri="{FF2B5EF4-FFF2-40B4-BE49-F238E27FC236}">
                <a16:creationId xmlns:a16="http://schemas.microsoft.com/office/drawing/2014/main" id="{37E6C202-52F0-4109-8F68-677469FF0862}"/>
              </a:ext>
            </a:extLst>
          </p:cNvPr>
          <p:cNvSpPr>
            <a:spLocks noGrp="1" noChangeArrowheads="1"/>
          </p:cNvSpPr>
          <p:nvPr>
            <p:ph type="dt" sz="half" idx="2"/>
          </p:nvPr>
        </p:nvSpPr>
        <p:spPr bwMode="auto">
          <a:xfrm>
            <a:off x="0" y="6380594"/>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800">
                <a:latin typeface="Arial" charset="0"/>
              </a:defRPr>
            </a:lvl1pPr>
          </a:lstStyle>
          <a:p>
            <a:pPr>
              <a:defRPr/>
            </a:pPr>
            <a:fld id="{475B6E32-4C62-4628-8774-813466F54761}" type="datetime2">
              <a:rPr lang="en-US" smtClean="0"/>
              <a:t>Friday, December 27, 2019</a:t>
            </a:fld>
            <a:endParaRPr lang="en-US"/>
          </a:p>
        </p:txBody>
      </p:sp>
    </p:spTree>
    <p:extLst>
      <p:ext uri="{BB962C8B-B14F-4D97-AF65-F5344CB8AC3E}">
        <p14:creationId xmlns:p14="http://schemas.microsoft.com/office/powerpoint/2010/main" val="787386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xfrm>
            <a:off x="6236712" y="6248400"/>
            <a:ext cx="2895600" cy="457200"/>
          </a:xfrm>
          <a:ln/>
        </p:spPr>
        <p:txBody>
          <a:bodyPr/>
          <a:lstStyle>
            <a:lvl1pPr>
              <a:defRPr/>
            </a:lvl1pPr>
          </a:lstStyle>
          <a:p>
            <a:pPr algn="r">
              <a:defRPr/>
            </a:pPr>
            <a:r>
              <a:rPr lang="da-DK"/>
              <a:t>SRM-AP, Amravati</a:t>
            </a:r>
            <a:endParaRPr lang="en-US" sz="800" b="1" dirty="0"/>
          </a:p>
        </p:txBody>
      </p:sp>
      <p:sp>
        <p:nvSpPr>
          <p:cNvPr id="6" name="Rectangle 3"/>
          <p:cNvSpPr>
            <a:spLocks noGrp="1" noChangeArrowheads="1"/>
          </p:cNvSpPr>
          <p:nvPr>
            <p:ph type="sldNum" sz="quarter" idx="11"/>
          </p:nvPr>
        </p:nvSpPr>
        <p:spPr>
          <a:xfrm>
            <a:off x="3505200" y="6264275"/>
            <a:ext cx="2133600" cy="457200"/>
          </a:xfrm>
          <a:ln/>
        </p:spPr>
        <p:txBody>
          <a:bodyPr/>
          <a:lstStyle>
            <a:lvl1pPr algn="ctr">
              <a:defRPr/>
            </a:lvl1pPr>
          </a:lstStyle>
          <a:p>
            <a:pPr>
              <a:defRPr/>
            </a:pPr>
            <a:fld id="{ED35B482-2706-43B3-8D8F-EA2CBD717F2D}" type="slidenum">
              <a:rPr lang="en-US" altLang="en-US" smtClean="0"/>
              <a:pPr>
                <a:defRPr/>
              </a:pPr>
              <a:t>‹#›</a:t>
            </a:fld>
            <a:endParaRPr lang="en-US" altLang="en-US" dirty="0"/>
          </a:p>
        </p:txBody>
      </p:sp>
      <p:sp>
        <p:nvSpPr>
          <p:cNvPr id="7" name="Rectangle 16"/>
          <p:cNvSpPr>
            <a:spLocks noGrp="1" noChangeArrowheads="1"/>
          </p:cNvSpPr>
          <p:nvPr>
            <p:ph type="dt" sz="half" idx="12"/>
          </p:nvPr>
        </p:nvSpPr>
        <p:spPr>
          <a:ln/>
        </p:spPr>
        <p:txBody>
          <a:bodyPr/>
          <a:lstStyle>
            <a:lvl1pPr>
              <a:defRPr/>
            </a:lvl1pPr>
          </a:lstStyle>
          <a:p>
            <a:pPr>
              <a:defRPr/>
            </a:pPr>
            <a:fld id="{D53069D9-2A91-4FF8-BEEF-E74A8F8974A0}" type="datetime2">
              <a:rPr lang="en-US" smtClean="0"/>
              <a:t>Friday, December 27, 2019</a:t>
            </a:fld>
            <a:endParaRPr lang="en-US"/>
          </a:p>
        </p:txBody>
      </p:sp>
      <p:pic>
        <p:nvPicPr>
          <p:cNvPr id="8" name="Picture 7">
            <a:extLst>
              <a:ext uri="{FF2B5EF4-FFF2-40B4-BE49-F238E27FC236}">
                <a16:creationId xmlns:a16="http://schemas.microsoft.com/office/drawing/2014/main" id="{DC0DDFB2-6386-4618-B7E3-EBD2257E89A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228"/>
            <a:ext cx="823912" cy="847288"/>
          </a:xfrm>
          <a:prstGeom prst="rect">
            <a:avLst/>
          </a:prstGeom>
        </p:spPr>
      </p:pic>
    </p:spTree>
    <p:extLst>
      <p:ext uri="{BB962C8B-B14F-4D97-AF65-F5344CB8AC3E}">
        <p14:creationId xmlns:p14="http://schemas.microsoft.com/office/powerpoint/2010/main" val="2852611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xfrm>
            <a:off x="6248400" y="6254750"/>
            <a:ext cx="2895600" cy="457200"/>
          </a:xfrm>
          <a:ln/>
        </p:spPr>
        <p:txBody>
          <a:bodyPr/>
          <a:lstStyle>
            <a:lvl1pPr>
              <a:defRPr/>
            </a:lvl1pPr>
          </a:lstStyle>
          <a:p>
            <a:pPr algn="r">
              <a:defRPr/>
            </a:pPr>
            <a:r>
              <a:rPr lang="da-DK"/>
              <a:t>SRM-AP, Amravati</a:t>
            </a:r>
            <a:endParaRPr lang="en-US" sz="800" b="1" dirty="0"/>
          </a:p>
        </p:txBody>
      </p:sp>
      <p:sp>
        <p:nvSpPr>
          <p:cNvPr id="6" name="Rectangle 3"/>
          <p:cNvSpPr>
            <a:spLocks noGrp="1" noChangeArrowheads="1"/>
          </p:cNvSpPr>
          <p:nvPr>
            <p:ph type="sldNum" sz="quarter" idx="11"/>
          </p:nvPr>
        </p:nvSpPr>
        <p:spPr>
          <a:xfrm>
            <a:off x="3467302" y="6281738"/>
            <a:ext cx="2136371" cy="457200"/>
          </a:xfrm>
          <a:ln/>
        </p:spPr>
        <p:txBody>
          <a:bodyPr/>
          <a:lstStyle>
            <a:lvl1pPr algn="ctr">
              <a:defRPr/>
            </a:lvl1pPr>
          </a:lstStyle>
          <a:p>
            <a:pPr>
              <a:defRPr/>
            </a:pPr>
            <a:fld id="{5798B48B-1AD3-4401-9325-77236A2A9E4B}" type="slidenum">
              <a:rPr lang="en-US" altLang="en-US" smtClean="0"/>
              <a:pPr>
                <a:defRPr/>
              </a:pPr>
              <a:t>‹#›</a:t>
            </a:fld>
            <a:endParaRPr lang="en-US" altLang="en-US" dirty="0"/>
          </a:p>
        </p:txBody>
      </p:sp>
      <p:sp>
        <p:nvSpPr>
          <p:cNvPr id="7" name="Rectangle 16"/>
          <p:cNvSpPr>
            <a:spLocks noGrp="1" noChangeArrowheads="1"/>
          </p:cNvSpPr>
          <p:nvPr>
            <p:ph type="dt" sz="half" idx="12"/>
          </p:nvPr>
        </p:nvSpPr>
        <p:spPr>
          <a:ln/>
        </p:spPr>
        <p:txBody>
          <a:bodyPr/>
          <a:lstStyle>
            <a:lvl1pPr>
              <a:defRPr/>
            </a:lvl1pPr>
          </a:lstStyle>
          <a:p>
            <a:pPr>
              <a:defRPr/>
            </a:pPr>
            <a:fld id="{FF6644F2-DB50-4244-BCC9-FF1CB90E97D8}" type="datetime2">
              <a:rPr lang="en-US" smtClean="0"/>
              <a:t>Friday, December 27, 2019</a:t>
            </a:fld>
            <a:endParaRPr lang="en-US"/>
          </a:p>
        </p:txBody>
      </p:sp>
      <p:pic>
        <p:nvPicPr>
          <p:cNvPr id="8" name="Picture 7">
            <a:extLst>
              <a:ext uri="{FF2B5EF4-FFF2-40B4-BE49-F238E27FC236}">
                <a16:creationId xmlns:a16="http://schemas.microsoft.com/office/drawing/2014/main" id="{C402C467-F4DC-45F8-B02B-31041798AD5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339"/>
          <a:stretch/>
        </p:blipFill>
        <p:spPr>
          <a:xfrm>
            <a:off x="8308400" y="8085"/>
            <a:ext cx="823912" cy="847288"/>
          </a:xfrm>
          <a:prstGeom prst="rect">
            <a:avLst/>
          </a:prstGeom>
        </p:spPr>
      </p:pic>
    </p:spTree>
    <p:extLst>
      <p:ext uri="{BB962C8B-B14F-4D97-AF65-F5344CB8AC3E}">
        <p14:creationId xmlns:p14="http://schemas.microsoft.com/office/powerpoint/2010/main" val="438800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ftr" sz="quarter" idx="3"/>
          </p:nvPr>
        </p:nvSpPr>
        <p:spPr bwMode="auto">
          <a:xfrm>
            <a:off x="6248400" y="638890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charset="0"/>
              </a:defRPr>
            </a:lvl1pPr>
          </a:lstStyle>
          <a:p>
            <a:pPr algn="r">
              <a:defRPr/>
            </a:pPr>
            <a:r>
              <a:rPr lang="da-DK"/>
              <a:t>SRM-AP, Amravati</a:t>
            </a:r>
            <a:endParaRPr lang="en-US" sz="300" b="1" dirty="0"/>
          </a:p>
        </p:txBody>
      </p:sp>
      <p:sp>
        <p:nvSpPr>
          <p:cNvPr id="6147" name="Rectangle 3"/>
          <p:cNvSpPr>
            <a:spLocks noGrp="1" noChangeArrowheads="1"/>
          </p:cNvSpPr>
          <p:nvPr>
            <p:ph type="sldNum" sz="quarter" idx="4"/>
          </p:nvPr>
        </p:nvSpPr>
        <p:spPr bwMode="auto">
          <a:xfrm>
            <a:off x="3505200" y="6388907"/>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atin typeface="Arial Black" panose="020B0A04020102020204" pitchFamily="34" charset="0"/>
              </a:defRPr>
            </a:lvl1pPr>
          </a:lstStyle>
          <a:p>
            <a:pPr>
              <a:defRPr/>
            </a:pPr>
            <a:fld id="{61385B5D-2BDF-40F7-B28C-CB3C358B5DC6}" type="slidenum">
              <a:rPr lang="en-US" altLang="en-US" smtClean="0"/>
              <a:pPr>
                <a:defRPr/>
              </a:pPr>
              <a:t>‹#›</a:t>
            </a:fld>
            <a:endParaRPr lang="en-US" altLang="en-US" dirty="0"/>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60" name="Rectangle 16"/>
          <p:cNvSpPr>
            <a:spLocks noGrp="1" noChangeArrowheads="1"/>
          </p:cNvSpPr>
          <p:nvPr>
            <p:ph type="dt" sz="half" idx="2"/>
          </p:nvPr>
        </p:nvSpPr>
        <p:spPr bwMode="auto">
          <a:xfrm>
            <a:off x="0" y="6380594"/>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800">
                <a:latin typeface="Arial" charset="0"/>
              </a:defRPr>
            </a:lvl1pPr>
          </a:lstStyle>
          <a:p>
            <a:pPr>
              <a:defRPr/>
            </a:pPr>
            <a:fld id="{8F1321A2-6BE5-4DCE-B3E9-158EA0E43490}" type="datetime2">
              <a:rPr lang="en-US" smtClean="0"/>
              <a:t>Friday, December 27, 2019</a:t>
            </a:fld>
            <a:endParaRPr lang="en-US"/>
          </a:p>
        </p:txBody>
      </p:sp>
      <p:pic>
        <p:nvPicPr>
          <p:cNvPr id="17" name="Picture 16">
            <a:extLst>
              <a:ext uri="{FF2B5EF4-FFF2-40B4-BE49-F238E27FC236}">
                <a16:creationId xmlns:a16="http://schemas.microsoft.com/office/drawing/2014/main" id="{60A8B54F-B830-43C9-BB3E-339638843A9F}"/>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b="7339"/>
          <a:stretch/>
        </p:blipFill>
        <p:spPr>
          <a:xfrm>
            <a:off x="8308400" y="8085"/>
            <a:ext cx="823912" cy="847288"/>
          </a:xfrm>
          <a:prstGeom prst="rect">
            <a:avLst/>
          </a:prstGeom>
        </p:spPr>
      </p:pic>
    </p:spTree>
    <p:extLst>
      <p:ext uri="{BB962C8B-B14F-4D97-AF65-F5344CB8AC3E}">
        <p14:creationId xmlns:p14="http://schemas.microsoft.com/office/powerpoint/2010/main" val="21749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189" algn="l" rtl="0" fontAlgn="base">
        <a:spcBef>
          <a:spcPct val="0"/>
        </a:spcBef>
        <a:spcAft>
          <a:spcPct val="0"/>
        </a:spcAft>
        <a:defRPr sz="4400">
          <a:solidFill>
            <a:schemeClr val="tx1"/>
          </a:solidFill>
          <a:latin typeface="Arial" charset="0"/>
        </a:defRPr>
      </a:lvl6pPr>
      <a:lvl7pPr marL="914377" algn="l" rtl="0" fontAlgn="base">
        <a:spcBef>
          <a:spcPct val="0"/>
        </a:spcBef>
        <a:spcAft>
          <a:spcPct val="0"/>
        </a:spcAft>
        <a:defRPr sz="4400">
          <a:solidFill>
            <a:schemeClr val="tx1"/>
          </a:solidFill>
          <a:latin typeface="Arial" charset="0"/>
        </a:defRPr>
      </a:lvl7pPr>
      <a:lvl8pPr marL="1371566" algn="l" rtl="0" fontAlgn="base">
        <a:spcBef>
          <a:spcPct val="0"/>
        </a:spcBef>
        <a:spcAft>
          <a:spcPct val="0"/>
        </a:spcAft>
        <a:defRPr sz="4400">
          <a:solidFill>
            <a:schemeClr val="tx1"/>
          </a:solidFill>
          <a:latin typeface="Arial" charset="0"/>
        </a:defRPr>
      </a:lvl8pPr>
      <a:lvl9pPr marL="1828754" algn="l" rtl="0" fontAlgn="base">
        <a:spcBef>
          <a:spcPct val="0"/>
        </a:spcBef>
        <a:spcAft>
          <a:spcPct val="0"/>
        </a:spcAft>
        <a:defRPr sz="4400">
          <a:solidFill>
            <a:schemeClr val="tx1"/>
          </a:solidFill>
          <a:latin typeface="Arial" charset="0"/>
        </a:defRPr>
      </a:lvl9pPr>
    </p:titleStyle>
    <p:bodyStyle>
      <a:lvl1pPr marL="342891" indent="-342891"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32" indent="-285744"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2971" indent="-228594"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160" indent="-228594"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349" indent="-228594"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537"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726"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8914"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103" indent="-228594"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2470245" y="1752600"/>
            <a:ext cx="6340380" cy="2209800"/>
          </a:xfrm>
        </p:spPr>
        <p:txBody>
          <a:bodyPr/>
          <a:lstStyle/>
          <a:p>
            <a:pPr algn="ctr" eaLnBrk="1" hangingPunct="1"/>
            <a:r>
              <a:rPr lang="en-US" altLang="en-US" sz="3200" dirty="0"/>
              <a:t>Primitive Data Types and Operations</a:t>
            </a:r>
            <a:endParaRPr lang="en-US" altLang="en-US" sz="3400" dirty="0"/>
          </a:p>
        </p:txBody>
      </p:sp>
      <p:sp>
        <p:nvSpPr>
          <p:cNvPr id="4" name="TextBox 3">
            <a:extLst>
              <a:ext uri="{FF2B5EF4-FFF2-40B4-BE49-F238E27FC236}">
                <a16:creationId xmlns:a16="http://schemas.microsoft.com/office/drawing/2014/main" id="{CC3C27B8-9AB1-41FF-9BE4-382E98F7DC09}"/>
              </a:ext>
            </a:extLst>
          </p:cNvPr>
          <p:cNvSpPr txBox="1"/>
          <p:nvPr/>
        </p:nvSpPr>
        <p:spPr>
          <a:xfrm>
            <a:off x="6343329" y="6488668"/>
            <a:ext cx="2800671" cy="369332"/>
          </a:xfrm>
          <a:prstGeom prst="rect">
            <a:avLst/>
          </a:prstGeom>
          <a:noFill/>
        </p:spPr>
        <p:txBody>
          <a:bodyPr wrap="square" rtlCol="0">
            <a:spAutoFit/>
          </a:bodyPr>
          <a:lstStyle/>
          <a:p>
            <a:pPr algn="ctr"/>
            <a:r>
              <a:rPr lang="en-US" b="1" dirty="0"/>
              <a:t>Amit Kr Mandal</a:t>
            </a:r>
            <a:endParaRPr lang="en-US" dirty="0"/>
          </a:p>
        </p:txBody>
      </p:sp>
    </p:spTree>
    <p:extLst>
      <p:ext uri="{BB962C8B-B14F-4D97-AF65-F5344CB8AC3E}">
        <p14:creationId xmlns:p14="http://schemas.microsoft.com/office/powerpoint/2010/main" val="3208055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537F708-7ADF-4FB0-A384-AA64EC7FB12E}"/>
              </a:ext>
            </a:extLst>
          </p:cNvPr>
          <p:cNvSpPr>
            <a:spLocks noGrp="1" noChangeArrowheads="1"/>
          </p:cNvSpPr>
          <p:nvPr>
            <p:ph type="title"/>
          </p:nvPr>
        </p:nvSpPr>
        <p:spPr>
          <a:xfrm>
            <a:off x="685800" y="0"/>
            <a:ext cx="7772400" cy="1428750"/>
          </a:xfrm>
          <a:noFill/>
          <a:ln/>
        </p:spPr>
        <p:txBody>
          <a:bodyPr/>
          <a:lstStyle/>
          <a:p>
            <a:pPr algn="ctr"/>
            <a:r>
              <a:rPr lang="en-US" altLang="en-US" dirty="0">
                <a:solidFill>
                  <a:srgbClr val="7030A0"/>
                </a:solidFill>
              </a:rPr>
              <a:t>Numerical Data Types</a:t>
            </a:r>
          </a:p>
        </p:txBody>
      </p:sp>
      <p:sp>
        <p:nvSpPr>
          <p:cNvPr id="23555" name="Rectangle 3">
            <a:extLst>
              <a:ext uri="{FF2B5EF4-FFF2-40B4-BE49-F238E27FC236}">
                <a16:creationId xmlns:a16="http://schemas.microsoft.com/office/drawing/2014/main" id="{51F76F8C-1C56-43C3-A21D-73CB14CC48D6}"/>
              </a:ext>
            </a:extLst>
          </p:cNvPr>
          <p:cNvSpPr>
            <a:spLocks noGrp="1" noChangeArrowheads="1"/>
          </p:cNvSpPr>
          <p:nvPr>
            <p:ph type="body" idx="1"/>
          </p:nvPr>
        </p:nvSpPr>
        <p:spPr>
          <a:xfrm>
            <a:off x="1981200" y="1676400"/>
            <a:ext cx="5486400" cy="4114800"/>
          </a:xfrm>
          <a:noFill/>
          <a:ln/>
        </p:spPr>
        <p:txBody>
          <a:bodyPr/>
          <a:lstStyle/>
          <a:p>
            <a:pPr>
              <a:buFont typeface="Monotype Sorts" pitchFamily="2" charset="2"/>
              <a:buNone/>
            </a:pPr>
            <a:r>
              <a:rPr lang="en-US" altLang="en-US" sz="3000" dirty="0">
                <a:solidFill>
                  <a:schemeClr val="bg2">
                    <a:lumMod val="60000"/>
                    <a:lumOff val="40000"/>
                  </a:schemeClr>
                </a:solidFill>
                <a:latin typeface="Courier New" panose="02070309020205020404" pitchFamily="49" charset="0"/>
              </a:rPr>
              <a:t>byte</a:t>
            </a:r>
            <a:r>
              <a:rPr lang="en-US" altLang="en-US" sz="2800" dirty="0">
                <a:solidFill>
                  <a:schemeClr val="bg2">
                    <a:lumMod val="60000"/>
                    <a:lumOff val="40000"/>
                  </a:schemeClr>
                </a:solidFill>
                <a:latin typeface="Courier New" panose="02070309020205020404" pitchFamily="49" charset="0"/>
              </a:rPr>
              <a:t>            </a:t>
            </a:r>
            <a:r>
              <a:rPr lang="en-US" altLang="en-US" dirty="0">
                <a:solidFill>
                  <a:schemeClr val="bg2">
                    <a:lumMod val="60000"/>
                    <a:lumOff val="40000"/>
                  </a:schemeClr>
                </a:solidFill>
              </a:rPr>
              <a:t>8 bits</a:t>
            </a:r>
          </a:p>
          <a:p>
            <a:pPr>
              <a:spcBef>
                <a:spcPct val="50000"/>
              </a:spcBef>
              <a:buFont typeface="Monotype Sorts" pitchFamily="2" charset="2"/>
              <a:buNone/>
            </a:pPr>
            <a:r>
              <a:rPr lang="en-US" altLang="en-US" sz="3000" dirty="0">
                <a:solidFill>
                  <a:schemeClr val="bg2">
                    <a:lumMod val="60000"/>
                    <a:lumOff val="40000"/>
                  </a:schemeClr>
                </a:solidFill>
                <a:latin typeface="Courier New" panose="02070309020205020404" pitchFamily="49" charset="0"/>
              </a:rPr>
              <a:t>short</a:t>
            </a:r>
            <a:r>
              <a:rPr lang="en-US" altLang="en-US" sz="2800" dirty="0">
                <a:solidFill>
                  <a:schemeClr val="bg2">
                    <a:lumMod val="60000"/>
                    <a:lumOff val="40000"/>
                  </a:schemeClr>
                </a:solidFill>
                <a:latin typeface="Courier New" panose="02070309020205020404" pitchFamily="49" charset="0"/>
              </a:rPr>
              <a:t>          </a:t>
            </a:r>
            <a:r>
              <a:rPr lang="en-US" altLang="en-US" dirty="0">
                <a:solidFill>
                  <a:schemeClr val="bg2">
                    <a:lumMod val="60000"/>
                    <a:lumOff val="40000"/>
                  </a:schemeClr>
                </a:solidFill>
              </a:rPr>
              <a:t>16 bits</a:t>
            </a:r>
          </a:p>
          <a:p>
            <a:pPr>
              <a:spcBef>
                <a:spcPct val="50000"/>
              </a:spcBef>
              <a:buFont typeface="Monotype Sorts" pitchFamily="2" charset="2"/>
              <a:buNone/>
            </a:pPr>
            <a:r>
              <a:rPr lang="en-US" altLang="en-US" sz="3000" dirty="0">
                <a:solidFill>
                  <a:schemeClr val="bg2">
                    <a:lumMod val="60000"/>
                    <a:lumOff val="40000"/>
                  </a:schemeClr>
                </a:solidFill>
                <a:latin typeface="Courier New" panose="02070309020205020404" pitchFamily="49" charset="0"/>
              </a:rPr>
              <a:t>int</a:t>
            </a:r>
            <a:r>
              <a:rPr lang="en-US" altLang="en-US" sz="2800" dirty="0">
                <a:solidFill>
                  <a:schemeClr val="bg2">
                    <a:lumMod val="60000"/>
                    <a:lumOff val="40000"/>
                  </a:schemeClr>
                </a:solidFill>
                <a:latin typeface="Courier New" panose="02070309020205020404" pitchFamily="49" charset="0"/>
              </a:rPr>
              <a:t>            </a:t>
            </a:r>
            <a:r>
              <a:rPr lang="en-US" altLang="en-US" dirty="0">
                <a:solidFill>
                  <a:schemeClr val="bg2">
                    <a:lumMod val="60000"/>
                    <a:lumOff val="40000"/>
                  </a:schemeClr>
                </a:solidFill>
              </a:rPr>
              <a:t>32 bits</a:t>
            </a:r>
          </a:p>
          <a:p>
            <a:pPr>
              <a:spcBef>
                <a:spcPct val="50000"/>
              </a:spcBef>
              <a:buFont typeface="Monotype Sorts" pitchFamily="2" charset="2"/>
              <a:buNone/>
            </a:pPr>
            <a:r>
              <a:rPr lang="en-US" altLang="en-US" sz="3000" dirty="0">
                <a:solidFill>
                  <a:schemeClr val="bg2">
                    <a:lumMod val="60000"/>
                    <a:lumOff val="40000"/>
                  </a:schemeClr>
                </a:solidFill>
                <a:latin typeface="Courier New" panose="02070309020205020404" pitchFamily="49" charset="0"/>
              </a:rPr>
              <a:t>long</a:t>
            </a:r>
            <a:r>
              <a:rPr lang="en-US" altLang="en-US" sz="2800" dirty="0">
                <a:solidFill>
                  <a:schemeClr val="bg2">
                    <a:lumMod val="60000"/>
                    <a:lumOff val="40000"/>
                  </a:schemeClr>
                </a:solidFill>
                <a:latin typeface="Courier New" panose="02070309020205020404" pitchFamily="49" charset="0"/>
              </a:rPr>
              <a:t>           </a:t>
            </a:r>
            <a:r>
              <a:rPr lang="en-US" altLang="en-US" dirty="0">
                <a:solidFill>
                  <a:schemeClr val="bg2">
                    <a:lumMod val="60000"/>
                    <a:lumOff val="40000"/>
                  </a:schemeClr>
                </a:solidFill>
              </a:rPr>
              <a:t>64 bits</a:t>
            </a:r>
          </a:p>
          <a:p>
            <a:pPr>
              <a:spcBef>
                <a:spcPct val="50000"/>
              </a:spcBef>
              <a:buFont typeface="Monotype Sorts" pitchFamily="2" charset="2"/>
              <a:buNone/>
            </a:pPr>
            <a:r>
              <a:rPr lang="en-US" altLang="en-US" sz="3000" dirty="0">
                <a:solidFill>
                  <a:srgbClr val="00B050"/>
                </a:solidFill>
                <a:latin typeface="Courier New" panose="02070309020205020404" pitchFamily="49" charset="0"/>
              </a:rPr>
              <a:t>float</a:t>
            </a:r>
            <a:r>
              <a:rPr lang="en-US" altLang="en-US" sz="2800" dirty="0">
                <a:solidFill>
                  <a:srgbClr val="00B050"/>
                </a:solidFill>
                <a:latin typeface="Courier New" panose="02070309020205020404" pitchFamily="49" charset="0"/>
              </a:rPr>
              <a:t>          </a:t>
            </a:r>
            <a:r>
              <a:rPr lang="en-US" altLang="en-US" dirty="0">
                <a:solidFill>
                  <a:srgbClr val="00B050"/>
                </a:solidFill>
              </a:rPr>
              <a:t>32 bits</a:t>
            </a:r>
          </a:p>
          <a:p>
            <a:pPr>
              <a:spcBef>
                <a:spcPct val="50000"/>
              </a:spcBef>
              <a:buFont typeface="Monotype Sorts" pitchFamily="2" charset="2"/>
              <a:buNone/>
            </a:pPr>
            <a:r>
              <a:rPr lang="en-US" altLang="en-US" sz="3000" dirty="0">
                <a:solidFill>
                  <a:srgbClr val="00B050"/>
                </a:solidFill>
                <a:latin typeface="Courier New" panose="02070309020205020404" pitchFamily="49" charset="0"/>
              </a:rPr>
              <a:t>double</a:t>
            </a:r>
            <a:r>
              <a:rPr lang="en-US" altLang="en-US" sz="2800" dirty="0">
                <a:solidFill>
                  <a:srgbClr val="00B050"/>
                </a:solidFill>
                <a:latin typeface="Courier New" panose="02070309020205020404" pitchFamily="49" charset="0"/>
              </a:rPr>
              <a:t>         </a:t>
            </a:r>
            <a:r>
              <a:rPr lang="en-US" altLang="en-US" dirty="0">
                <a:solidFill>
                  <a:srgbClr val="00B050"/>
                </a:solidFill>
              </a:rPr>
              <a:t>64 bits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220F705-3DE5-4EE4-A363-EA24635B4F67}"/>
              </a:ext>
            </a:extLst>
          </p:cNvPr>
          <p:cNvSpPr>
            <a:spLocks noGrp="1" noChangeArrowheads="1"/>
          </p:cNvSpPr>
          <p:nvPr>
            <p:ph type="title"/>
          </p:nvPr>
        </p:nvSpPr>
        <p:spPr>
          <a:xfrm>
            <a:off x="685800" y="0"/>
            <a:ext cx="7772400" cy="1428750"/>
          </a:xfrm>
          <a:noFill/>
          <a:ln/>
        </p:spPr>
        <p:txBody>
          <a:bodyPr/>
          <a:lstStyle/>
          <a:p>
            <a:pPr algn="ctr"/>
            <a:r>
              <a:rPr lang="en-US" altLang="en-US" dirty="0">
                <a:solidFill>
                  <a:srgbClr val="7030A0"/>
                </a:solidFill>
              </a:rPr>
              <a:t>Data Types</a:t>
            </a:r>
          </a:p>
        </p:txBody>
      </p:sp>
      <p:pic>
        <p:nvPicPr>
          <p:cNvPr id="72706" name="Picture 2">
            <a:extLst>
              <a:ext uri="{FF2B5EF4-FFF2-40B4-BE49-F238E27FC236}">
                <a16:creationId xmlns:a16="http://schemas.microsoft.com/office/drawing/2014/main" id="{C695F31B-D107-4D5E-B627-20EC3540D2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149" y="1138465"/>
            <a:ext cx="8453702" cy="520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757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27A19E19-0BD8-4D73-A571-447311790C5D}"/>
              </a:ext>
            </a:extLst>
          </p:cNvPr>
          <p:cNvSpPr>
            <a:spLocks noGrp="1" noChangeArrowheads="1"/>
          </p:cNvSpPr>
          <p:nvPr>
            <p:ph type="title"/>
          </p:nvPr>
        </p:nvSpPr>
        <p:spPr>
          <a:xfrm>
            <a:off x="685800" y="0"/>
            <a:ext cx="7772400" cy="1428750"/>
          </a:xfrm>
          <a:noFill/>
          <a:ln/>
        </p:spPr>
        <p:txBody>
          <a:bodyPr/>
          <a:lstStyle/>
          <a:p>
            <a:pPr algn="ctr"/>
            <a:r>
              <a:rPr lang="en-US" altLang="en-US" dirty="0">
                <a:solidFill>
                  <a:srgbClr val="7030A0"/>
                </a:solidFill>
              </a:rPr>
              <a:t>Operators</a:t>
            </a:r>
          </a:p>
        </p:txBody>
      </p:sp>
      <p:sp>
        <p:nvSpPr>
          <p:cNvPr id="97283" name="Rectangle 3">
            <a:extLst>
              <a:ext uri="{FF2B5EF4-FFF2-40B4-BE49-F238E27FC236}">
                <a16:creationId xmlns:a16="http://schemas.microsoft.com/office/drawing/2014/main" id="{4EE06B12-4A15-492B-B05A-CC584CF65DD8}"/>
              </a:ext>
            </a:extLst>
          </p:cNvPr>
          <p:cNvSpPr>
            <a:spLocks noGrp="1" noChangeArrowheads="1"/>
          </p:cNvSpPr>
          <p:nvPr>
            <p:ph type="body" idx="1"/>
          </p:nvPr>
        </p:nvSpPr>
        <p:spPr>
          <a:xfrm>
            <a:off x="685800" y="1371600"/>
            <a:ext cx="7772400" cy="4114800"/>
          </a:xfrm>
          <a:noFill/>
          <a:ln/>
        </p:spPr>
        <p:txBody>
          <a:bodyPr/>
          <a:lstStyle/>
          <a:p>
            <a:pPr algn="ctr">
              <a:spcAft>
                <a:spcPct val="25000"/>
              </a:spcAft>
              <a:buFont typeface="Monotype Sorts" pitchFamily="2" charset="2"/>
              <a:buNone/>
            </a:pPr>
            <a:r>
              <a:rPr lang="en-US" altLang="en-US" sz="3000" dirty="0">
                <a:solidFill>
                  <a:srgbClr val="0070C0"/>
                </a:solidFill>
                <a:highlight>
                  <a:srgbClr val="FFFF00"/>
                </a:highlight>
                <a:latin typeface="Book Antiqua" panose="02040602050305030304" pitchFamily="18" charset="0"/>
              </a:rPr>
              <a:t>+, -, *, /, and %</a:t>
            </a:r>
          </a:p>
          <a:p>
            <a:pPr algn="ctr">
              <a:spcAft>
                <a:spcPct val="25000"/>
              </a:spcAft>
              <a:buFont typeface="Monotype Sorts" pitchFamily="2" charset="2"/>
              <a:buNone/>
            </a:pPr>
            <a:endParaRPr lang="en-US" altLang="en-US" sz="3000" dirty="0">
              <a:solidFill>
                <a:srgbClr val="0070C0"/>
              </a:solidFill>
              <a:latin typeface="Book Antiqua" panose="02040602050305030304" pitchFamily="18" charset="0"/>
            </a:endParaRPr>
          </a:p>
          <a:p>
            <a:pPr algn="just">
              <a:spcAft>
                <a:spcPct val="25000"/>
              </a:spcAft>
              <a:buFont typeface="Monotype Sorts" pitchFamily="2" charset="2"/>
              <a:buNone/>
            </a:pPr>
            <a:r>
              <a:rPr lang="en-US" altLang="en-US" sz="3000" dirty="0">
                <a:latin typeface="Book Antiqua" panose="02040602050305030304" pitchFamily="18" charset="0"/>
              </a:rPr>
              <a:t>5/2 yields an integer 2.</a:t>
            </a:r>
          </a:p>
          <a:p>
            <a:pPr algn="just">
              <a:spcAft>
                <a:spcPct val="25000"/>
              </a:spcAft>
              <a:buFont typeface="Monotype Sorts" pitchFamily="2" charset="2"/>
              <a:buNone/>
            </a:pPr>
            <a:r>
              <a:rPr lang="en-US" altLang="en-US" sz="3000" dirty="0">
                <a:latin typeface="Book Antiqua" panose="02040602050305030304" pitchFamily="18" charset="0"/>
              </a:rPr>
              <a:t>5.0/2 yields a double value 2.5</a:t>
            </a:r>
          </a:p>
          <a:p>
            <a:pPr algn="just">
              <a:spcAft>
                <a:spcPct val="25000"/>
              </a:spcAft>
              <a:buFont typeface="Monotype Sorts" pitchFamily="2" charset="2"/>
              <a:buNone/>
            </a:pPr>
            <a:endParaRPr lang="en-US" altLang="en-US" sz="3000" dirty="0">
              <a:latin typeface="Book Antiqua" panose="02040602050305030304" pitchFamily="18" charset="0"/>
            </a:endParaRPr>
          </a:p>
          <a:p>
            <a:pPr algn="just">
              <a:spcAft>
                <a:spcPct val="25000"/>
              </a:spcAft>
              <a:buFont typeface="Monotype Sorts" pitchFamily="2" charset="2"/>
              <a:buNone/>
            </a:pPr>
            <a:r>
              <a:rPr lang="en-US" altLang="en-US" sz="3000" dirty="0">
                <a:latin typeface="Book Antiqua" panose="02040602050305030304" pitchFamily="18" charset="0"/>
              </a:rPr>
              <a:t>5 % 2 yields 1 (the remainder of the division)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69B7AC37-5C47-4CA2-836C-98F2DB0AD21F}"/>
              </a:ext>
            </a:extLst>
          </p:cNvPr>
          <p:cNvSpPr>
            <a:spLocks noGrp="1" noChangeArrowheads="1"/>
          </p:cNvSpPr>
          <p:nvPr>
            <p:ph type="title"/>
          </p:nvPr>
        </p:nvSpPr>
        <p:spPr>
          <a:xfrm>
            <a:off x="685800" y="152400"/>
            <a:ext cx="7772400" cy="1066800"/>
          </a:xfrm>
          <a:noFill/>
          <a:ln/>
        </p:spPr>
        <p:txBody>
          <a:bodyPr/>
          <a:lstStyle/>
          <a:p>
            <a:pPr algn="ctr"/>
            <a:r>
              <a:rPr lang="en-US" altLang="en-US" dirty="0">
                <a:solidFill>
                  <a:srgbClr val="7030A0"/>
                </a:solidFill>
              </a:rPr>
              <a:t>NOTE</a:t>
            </a:r>
          </a:p>
        </p:txBody>
      </p:sp>
      <p:sp>
        <p:nvSpPr>
          <p:cNvPr id="139267" name="Rectangle 3">
            <a:extLst>
              <a:ext uri="{FF2B5EF4-FFF2-40B4-BE49-F238E27FC236}">
                <a16:creationId xmlns:a16="http://schemas.microsoft.com/office/drawing/2014/main" id="{499870CF-D7FC-401E-83FA-15F65AD4408E}"/>
              </a:ext>
            </a:extLst>
          </p:cNvPr>
          <p:cNvSpPr>
            <a:spLocks noGrp="1" noChangeArrowheads="1"/>
          </p:cNvSpPr>
          <p:nvPr>
            <p:ph type="body" idx="1"/>
          </p:nvPr>
        </p:nvSpPr>
        <p:spPr>
          <a:xfrm>
            <a:off x="381000" y="1143000"/>
            <a:ext cx="8458200" cy="5029200"/>
          </a:xfrm>
          <a:noFill/>
          <a:ln/>
        </p:spPr>
        <p:txBody>
          <a:bodyPr/>
          <a:lstStyle/>
          <a:p>
            <a:pPr algn="just">
              <a:lnSpc>
                <a:spcPct val="90000"/>
              </a:lnSpc>
              <a:spcAft>
                <a:spcPct val="25000"/>
              </a:spcAft>
              <a:buFont typeface="Monotype Sorts" pitchFamily="2" charset="2"/>
              <a:buNone/>
            </a:pPr>
            <a:r>
              <a:rPr lang="en-US" altLang="en-US" sz="2400" dirty="0">
                <a:latin typeface="Courier" charset="0"/>
                <a:cs typeface="Times New Roman" panose="02020603050405020304" pitchFamily="18" charset="0"/>
              </a:rPr>
              <a:t>Calculations involving floating-point numbers are approximated because these numbers are not stored with complete accuracy. For example, </a:t>
            </a:r>
          </a:p>
          <a:p>
            <a:pPr algn="just">
              <a:lnSpc>
                <a:spcPct val="90000"/>
              </a:lnSpc>
              <a:spcAft>
                <a:spcPct val="25000"/>
              </a:spcAft>
              <a:buFont typeface="Monotype Sorts" pitchFamily="2" charset="2"/>
              <a:buNone/>
            </a:pPr>
            <a:r>
              <a:rPr lang="en-US" altLang="en-US" sz="2400" u="sng" dirty="0" err="1">
                <a:latin typeface="Courier" charset="0"/>
                <a:cs typeface="Times New Roman" panose="02020603050405020304" pitchFamily="18" charset="0"/>
              </a:rPr>
              <a:t>System.out.println</a:t>
            </a:r>
            <a:r>
              <a:rPr lang="en-US" altLang="en-US" sz="2400" u="sng" dirty="0">
                <a:latin typeface="Courier" charset="0"/>
                <a:cs typeface="Times New Roman" panose="02020603050405020304" pitchFamily="18" charset="0"/>
              </a:rPr>
              <a:t>(1 - 0.1 - 0.1 - 0.1 - 0.1 - 0.1);</a:t>
            </a:r>
          </a:p>
          <a:p>
            <a:pPr algn="just">
              <a:lnSpc>
                <a:spcPct val="90000"/>
              </a:lnSpc>
              <a:spcAft>
                <a:spcPct val="25000"/>
              </a:spcAft>
              <a:buFont typeface="Monotype Sorts" pitchFamily="2" charset="2"/>
              <a:buNone/>
            </a:pPr>
            <a:r>
              <a:rPr lang="en-US" altLang="en-US" sz="2400" dirty="0">
                <a:latin typeface="Courier" charset="0"/>
                <a:cs typeface="Times New Roman" panose="02020603050405020304" pitchFamily="18" charset="0"/>
              </a:rPr>
              <a:t>displays 0.5000000000000001, not 0.5, and </a:t>
            </a:r>
          </a:p>
          <a:p>
            <a:pPr algn="just">
              <a:lnSpc>
                <a:spcPct val="90000"/>
              </a:lnSpc>
              <a:spcAft>
                <a:spcPct val="25000"/>
              </a:spcAft>
              <a:buFont typeface="Monotype Sorts" pitchFamily="2" charset="2"/>
              <a:buNone/>
            </a:pPr>
            <a:r>
              <a:rPr lang="en-US" altLang="en-US" sz="2400" u="sng" dirty="0" err="1">
                <a:latin typeface="Courier" charset="0"/>
                <a:cs typeface="Times New Roman" panose="02020603050405020304" pitchFamily="18" charset="0"/>
              </a:rPr>
              <a:t>System.out.println</a:t>
            </a:r>
            <a:r>
              <a:rPr lang="en-US" altLang="en-US" sz="2400" u="sng" dirty="0">
                <a:latin typeface="Courier" charset="0"/>
                <a:cs typeface="Times New Roman" panose="02020603050405020304" pitchFamily="18" charset="0"/>
              </a:rPr>
              <a:t>(1.0 - 0.9);</a:t>
            </a:r>
          </a:p>
          <a:p>
            <a:pPr algn="just">
              <a:lnSpc>
                <a:spcPct val="90000"/>
              </a:lnSpc>
              <a:spcAft>
                <a:spcPct val="25000"/>
              </a:spcAft>
              <a:buFont typeface="Monotype Sorts" pitchFamily="2" charset="2"/>
              <a:buNone/>
            </a:pPr>
            <a:r>
              <a:rPr lang="en-US" altLang="en-US" sz="2400" dirty="0">
                <a:latin typeface="Courier" charset="0"/>
                <a:cs typeface="Times New Roman" panose="02020603050405020304" pitchFamily="18" charset="0"/>
              </a:rPr>
              <a:t>displays 0.09999999999999998, not 0.1. Integers are stored precisely. Therefore, calculations with integers yield a precise integer result. </a:t>
            </a:r>
            <a:endParaRPr lang="en-US" altLang="en-US" sz="2400" dirty="0">
              <a:latin typeface="Book Antiqua" panose="0204060205030503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CD1FFD63-135F-4F18-81DE-39FAE399BFA4}"/>
              </a:ext>
            </a:extLst>
          </p:cNvPr>
          <p:cNvSpPr>
            <a:spLocks noGrp="1" noChangeArrowheads="1"/>
          </p:cNvSpPr>
          <p:nvPr>
            <p:ph type="title"/>
          </p:nvPr>
        </p:nvSpPr>
        <p:spPr>
          <a:xfrm>
            <a:off x="685800" y="0"/>
            <a:ext cx="7772400" cy="1428750"/>
          </a:xfrm>
          <a:noFill/>
          <a:ln/>
        </p:spPr>
        <p:txBody>
          <a:bodyPr/>
          <a:lstStyle/>
          <a:p>
            <a:pPr algn="ctr"/>
            <a:r>
              <a:rPr lang="en-US" altLang="en-US" dirty="0">
                <a:solidFill>
                  <a:srgbClr val="7030A0"/>
                </a:solidFill>
              </a:rPr>
              <a:t>Number Literals</a:t>
            </a:r>
          </a:p>
        </p:txBody>
      </p:sp>
      <p:sp>
        <p:nvSpPr>
          <p:cNvPr id="24579" name="Rectangle 3">
            <a:extLst>
              <a:ext uri="{FF2B5EF4-FFF2-40B4-BE49-F238E27FC236}">
                <a16:creationId xmlns:a16="http://schemas.microsoft.com/office/drawing/2014/main" id="{711A836F-82CC-42DC-9D45-E355BE3D8DE4}"/>
              </a:ext>
            </a:extLst>
          </p:cNvPr>
          <p:cNvSpPr>
            <a:spLocks noGrp="1" noChangeArrowheads="1"/>
          </p:cNvSpPr>
          <p:nvPr>
            <p:ph type="body" idx="1"/>
          </p:nvPr>
        </p:nvSpPr>
        <p:spPr>
          <a:xfrm>
            <a:off x="685800" y="1371600"/>
            <a:ext cx="7772400" cy="4454434"/>
          </a:xfrm>
          <a:noFill/>
          <a:ln/>
        </p:spPr>
        <p:txBody>
          <a:bodyPr/>
          <a:lstStyle/>
          <a:p>
            <a:pPr algn="just">
              <a:spcAft>
                <a:spcPct val="25000"/>
              </a:spcAft>
              <a:buFont typeface="Monotype Sorts" pitchFamily="2" charset="2"/>
              <a:buNone/>
            </a:pPr>
            <a:r>
              <a:rPr lang="en-US" altLang="en-US" sz="2600" dirty="0">
                <a:latin typeface="Courier" charset="0"/>
                <a:cs typeface="Times New Roman" panose="02020603050405020304" pitchFamily="18" charset="0"/>
              </a:rPr>
              <a:t>A </a:t>
            </a:r>
            <a:r>
              <a:rPr lang="en-US" altLang="en-US" sz="2600" i="1" dirty="0">
                <a:latin typeface="Courier" charset="0"/>
                <a:cs typeface="Times New Roman" panose="02020603050405020304" pitchFamily="18" charset="0"/>
              </a:rPr>
              <a:t>literal</a:t>
            </a:r>
            <a:r>
              <a:rPr lang="en-US" altLang="en-US" sz="2600" dirty="0">
                <a:latin typeface="Courier" charset="0"/>
                <a:cs typeface="Times New Roman" panose="02020603050405020304" pitchFamily="18" charset="0"/>
              </a:rPr>
              <a:t> is a constant value that appears directly in the program. For example, 34, 1,000,000, and 5.0 are literals in the following statements:</a:t>
            </a:r>
          </a:p>
          <a:p>
            <a:pPr algn="just">
              <a:spcAft>
                <a:spcPct val="25000"/>
              </a:spcAft>
              <a:buFont typeface="Monotype Sorts" pitchFamily="2" charset="2"/>
              <a:buNone/>
            </a:pPr>
            <a:r>
              <a:rPr lang="en-US" altLang="en-US" sz="2600" dirty="0">
                <a:latin typeface="Courier" charset="0"/>
                <a:cs typeface="Times New Roman" panose="02020603050405020304" pitchFamily="18" charset="0"/>
              </a:rPr>
              <a:t> </a:t>
            </a:r>
          </a:p>
          <a:p>
            <a:pPr algn="just">
              <a:spcAft>
                <a:spcPct val="25000"/>
              </a:spcAft>
              <a:buFont typeface="Monotype Sorts" pitchFamily="2" charset="2"/>
              <a:buNone/>
            </a:pPr>
            <a:r>
              <a:rPr lang="en-US" altLang="en-US" sz="2600" dirty="0">
                <a:latin typeface="Courier" charset="0"/>
                <a:cs typeface="Times New Roman" panose="02020603050405020304" pitchFamily="18" charset="0"/>
              </a:rPr>
              <a:t>int </a:t>
            </a:r>
            <a:r>
              <a:rPr lang="en-US" altLang="en-US" sz="2600" dirty="0" err="1">
                <a:latin typeface="Courier" charset="0"/>
                <a:cs typeface="Times New Roman" panose="02020603050405020304" pitchFamily="18" charset="0"/>
              </a:rPr>
              <a:t>i</a:t>
            </a:r>
            <a:r>
              <a:rPr lang="en-US" altLang="en-US" sz="2600" dirty="0">
                <a:latin typeface="Courier" charset="0"/>
                <a:cs typeface="Times New Roman" panose="02020603050405020304" pitchFamily="18" charset="0"/>
              </a:rPr>
              <a:t> = 34;</a:t>
            </a:r>
          </a:p>
          <a:p>
            <a:pPr algn="just">
              <a:spcAft>
                <a:spcPct val="25000"/>
              </a:spcAft>
              <a:buFont typeface="Monotype Sorts" pitchFamily="2" charset="2"/>
              <a:buNone/>
            </a:pPr>
            <a:r>
              <a:rPr lang="en-US" altLang="en-US" sz="2600" dirty="0">
                <a:latin typeface="Courier" charset="0"/>
                <a:cs typeface="Times New Roman" panose="02020603050405020304" pitchFamily="18" charset="0"/>
              </a:rPr>
              <a:t>long l = 1000000;</a:t>
            </a:r>
          </a:p>
          <a:p>
            <a:pPr algn="just">
              <a:spcAft>
                <a:spcPct val="25000"/>
              </a:spcAft>
              <a:buFont typeface="Monotype Sorts" pitchFamily="2" charset="2"/>
              <a:buNone/>
            </a:pPr>
            <a:r>
              <a:rPr lang="en-US" altLang="en-US" sz="2600" dirty="0">
                <a:latin typeface="Courier" charset="0"/>
                <a:cs typeface="Times New Roman" panose="02020603050405020304" pitchFamily="18" charset="0"/>
              </a:rPr>
              <a:t>double d = 5.0;</a:t>
            </a:r>
            <a:r>
              <a:rPr lang="en-US" altLang="en-US" sz="2600" dirty="0">
                <a:latin typeface="Courier New" panose="02070309020205020404" pitchFamily="49"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C19A6BD1-DB62-42C4-83D8-277DD5CF96A0}"/>
              </a:ext>
            </a:extLst>
          </p:cNvPr>
          <p:cNvSpPr>
            <a:spLocks noGrp="1" noChangeArrowheads="1"/>
          </p:cNvSpPr>
          <p:nvPr>
            <p:ph type="title"/>
          </p:nvPr>
        </p:nvSpPr>
        <p:spPr>
          <a:xfrm>
            <a:off x="685800" y="152400"/>
            <a:ext cx="7772400" cy="990600"/>
          </a:xfrm>
          <a:noFill/>
          <a:ln/>
        </p:spPr>
        <p:txBody>
          <a:bodyPr/>
          <a:lstStyle/>
          <a:p>
            <a:pPr algn="ctr"/>
            <a:r>
              <a:rPr lang="en-US" altLang="en-US" dirty="0">
                <a:solidFill>
                  <a:srgbClr val="7030A0"/>
                </a:solidFill>
              </a:rPr>
              <a:t>Integer Literals</a:t>
            </a:r>
          </a:p>
        </p:txBody>
      </p:sp>
      <p:sp>
        <p:nvSpPr>
          <p:cNvPr id="133123" name="Rectangle 3">
            <a:extLst>
              <a:ext uri="{FF2B5EF4-FFF2-40B4-BE49-F238E27FC236}">
                <a16:creationId xmlns:a16="http://schemas.microsoft.com/office/drawing/2014/main" id="{CED1B9E6-1D68-4C7B-B5D7-419B41C0596B}"/>
              </a:ext>
            </a:extLst>
          </p:cNvPr>
          <p:cNvSpPr>
            <a:spLocks noGrp="1" noChangeArrowheads="1"/>
          </p:cNvSpPr>
          <p:nvPr>
            <p:ph type="body" idx="1"/>
          </p:nvPr>
        </p:nvSpPr>
        <p:spPr>
          <a:xfrm>
            <a:off x="228600" y="1143000"/>
            <a:ext cx="8610600" cy="5486400"/>
          </a:xfrm>
          <a:noFill/>
          <a:ln/>
        </p:spPr>
        <p:txBody>
          <a:bodyPr/>
          <a:lstStyle/>
          <a:p>
            <a:pPr algn="just">
              <a:spcAft>
                <a:spcPct val="25000"/>
              </a:spcAft>
              <a:buFont typeface="Monotype Sorts" pitchFamily="2" charset="2"/>
              <a:buNone/>
            </a:pPr>
            <a:r>
              <a:rPr lang="en-US" altLang="en-US" sz="2400" dirty="0">
                <a:latin typeface="Courier" charset="0"/>
                <a:cs typeface="Times New Roman" panose="02020603050405020304" pitchFamily="18" charset="0"/>
              </a:rPr>
              <a:t>An integer literal can be assigned to an integer variable as long as it can fit into the variable. A compilation error would occur if the literal were too large for the variable to hold. For example, the statement </a:t>
            </a:r>
            <a:r>
              <a:rPr lang="en-US" altLang="en-US" sz="2400" u="sng" dirty="0">
                <a:latin typeface="Courier" charset="0"/>
                <a:cs typeface="Times New Roman" panose="02020603050405020304" pitchFamily="18" charset="0"/>
              </a:rPr>
              <a:t>byte b = 1000</a:t>
            </a:r>
            <a:r>
              <a:rPr lang="en-US" altLang="en-US" sz="2400" dirty="0">
                <a:latin typeface="Courier" charset="0"/>
                <a:cs typeface="Times New Roman" panose="02020603050405020304" pitchFamily="18" charset="0"/>
              </a:rPr>
              <a:t> would cause a compilation error, because 1000 cannot be stored in a variable of the </a:t>
            </a:r>
            <a:r>
              <a:rPr lang="en-US" altLang="en-US" sz="2400" u="sng" dirty="0">
                <a:latin typeface="Courier" charset="0"/>
                <a:cs typeface="Times New Roman" panose="02020603050405020304" pitchFamily="18" charset="0"/>
              </a:rPr>
              <a:t>byte</a:t>
            </a:r>
            <a:r>
              <a:rPr lang="en-US" altLang="en-US" sz="2400" dirty="0">
                <a:latin typeface="Courier" charset="0"/>
                <a:cs typeface="Times New Roman" panose="02020603050405020304" pitchFamily="18" charset="0"/>
              </a:rPr>
              <a:t> type.</a:t>
            </a:r>
          </a:p>
          <a:p>
            <a:pPr algn="just">
              <a:spcAft>
                <a:spcPct val="25000"/>
              </a:spcAft>
              <a:buFont typeface="Monotype Sorts" pitchFamily="2" charset="2"/>
              <a:buNone/>
            </a:pPr>
            <a:r>
              <a:rPr lang="en-US" altLang="en-US" sz="2400" dirty="0">
                <a:latin typeface="Courier" charset="0"/>
                <a:cs typeface="Times New Roman" panose="02020603050405020304" pitchFamily="18" charset="0"/>
              </a:rPr>
              <a:t>An integer literal is assumed to be of the </a:t>
            </a:r>
            <a:r>
              <a:rPr lang="en-US" altLang="en-US" sz="2400" u="sng" dirty="0">
                <a:latin typeface="Courier" charset="0"/>
                <a:cs typeface="Times New Roman" panose="02020603050405020304" pitchFamily="18" charset="0"/>
              </a:rPr>
              <a:t>int</a:t>
            </a:r>
            <a:r>
              <a:rPr lang="en-US" altLang="en-US" sz="2400" dirty="0">
                <a:latin typeface="Courier" charset="0"/>
                <a:cs typeface="Times New Roman" panose="02020603050405020304" pitchFamily="18" charset="0"/>
              </a:rPr>
              <a:t> type, whose value is between -2</a:t>
            </a:r>
            <a:r>
              <a:rPr lang="en-US" altLang="en-US" sz="2400" baseline="30000" dirty="0">
                <a:latin typeface="Courier" charset="0"/>
                <a:cs typeface="Times New Roman" panose="02020603050405020304" pitchFamily="18" charset="0"/>
              </a:rPr>
              <a:t>31</a:t>
            </a:r>
            <a:r>
              <a:rPr lang="en-US" altLang="en-US" sz="2400" dirty="0">
                <a:latin typeface="Courier" charset="0"/>
                <a:cs typeface="Times New Roman" panose="02020603050405020304" pitchFamily="18" charset="0"/>
              </a:rPr>
              <a:t> (-2147483648) to 2</a:t>
            </a:r>
            <a:r>
              <a:rPr lang="en-US" altLang="en-US" sz="2400" baseline="30000" dirty="0">
                <a:latin typeface="Courier" charset="0"/>
                <a:cs typeface="Times New Roman" panose="02020603050405020304" pitchFamily="18" charset="0"/>
              </a:rPr>
              <a:t>31</a:t>
            </a:r>
            <a:r>
              <a:rPr lang="en-US" altLang="en-US" sz="2400" dirty="0">
                <a:latin typeface="Courier" charset="0"/>
                <a:cs typeface="Times New Roman" panose="02020603050405020304" pitchFamily="18" charset="0"/>
              </a:rPr>
              <a:t>–1 (2147483647). To denote an integer literal of the </a:t>
            </a:r>
            <a:r>
              <a:rPr lang="en-US" altLang="en-US" sz="2400" u="sng" dirty="0">
                <a:latin typeface="Courier" charset="0"/>
                <a:cs typeface="Times New Roman" panose="02020603050405020304" pitchFamily="18" charset="0"/>
              </a:rPr>
              <a:t>long</a:t>
            </a:r>
            <a:r>
              <a:rPr lang="en-US" altLang="en-US" sz="2400" dirty="0">
                <a:latin typeface="Courier" charset="0"/>
                <a:cs typeface="Times New Roman" panose="02020603050405020304" pitchFamily="18" charset="0"/>
              </a:rPr>
              <a:t> type, append it with the letter </a:t>
            </a:r>
            <a:r>
              <a:rPr lang="en-US" altLang="en-US" sz="2400" u="sng" dirty="0">
                <a:latin typeface="Courier" charset="0"/>
                <a:cs typeface="Times New Roman" panose="02020603050405020304" pitchFamily="18" charset="0"/>
              </a:rPr>
              <a:t>L</a:t>
            </a:r>
            <a:r>
              <a:rPr lang="en-US" altLang="en-US" sz="2400" dirty="0">
                <a:latin typeface="Courier" charset="0"/>
                <a:cs typeface="Times New Roman" panose="02020603050405020304" pitchFamily="18" charset="0"/>
              </a:rPr>
              <a:t> or </a:t>
            </a:r>
            <a:r>
              <a:rPr lang="en-US" altLang="en-US" sz="2400" u="sng" dirty="0">
                <a:latin typeface="Courier" charset="0"/>
                <a:cs typeface="Times New Roman" panose="02020603050405020304" pitchFamily="18" charset="0"/>
              </a:rPr>
              <a:t>l</a:t>
            </a:r>
            <a:r>
              <a:rPr lang="en-US" altLang="en-US" sz="2400" dirty="0">
                <a:latin typeface="Courier" charset="0"/>
                <a:cs typeface="Times New Roman" panose="02020603050405020304" pitchFamily="18" charset="0"/>
              </a:rPr>
              <a:t>. L is preferred because l (lowercase L) can easily be confused with 1 (the digit one).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D2018B55-E628-4C25-AA3A-8763548CF0EC}"/>
              </a:ext>
            </a:extLst>
          </p:cNvPr>
          <p:cNvSpPr>
            <a:spLocks noGrp="1" noChangeArrowheads="1"/>
          </p:cNvSpPr>
          <p:nvPr>
            <p:ph type="title"/>
          </p:nvPr>
        </p:nvSpPr>
        <p:spPr>
          <a:xfrm>
            <a:off x="685800" y="152400"/>
            <a:ext cx="7772400" cy="990600"/>
          </a:xfrm>
          <a:noFill/>
          <a:ln/>
        </p:spPr>
        <p:txBody>
          <a:bodyPr/>
          <a:lstStyle/>
          <a:p>
            <a:pPr algn="ctr"/>
            <a:r>
              <a:rPr lang="en-US" altLang="en-US" dirty="0">
                <a:solidFill>
                  <a:srgbClr val="7030A0"/>
                </a:solidFill>
              </a:rPr>
              <a:t>Floating-Point Literals</a:t>
            </a:r>
          </a:p>
        </p:txBody>
      </p:sp>
      <p:sp>
        <p:nvSpPr>
          <p:cNvPr id="134147" name="Rectangle 3">
            <a:extLst>
              <a:ext uri="{FF2B5EF4-FFF2-40B4-BE49-F238E27FC236}">
                <a16:creationId xmlns:a16="http://schemas.microsoft.com/office/drawing/2014/main" id="{4D1C63D2-A223-4CC7-BCD4-01D6E21864A7}"/>
              </a:ext>
            </a:extLst>
          </p:cNvPr>
          <p:cNvSpPr>
            <a:spLocks noGrp="1" noChangeArrowheads="1"/>
          </p:cNvSpPr>
          <p:nvPr>
            <p:ph type="body" idx="1"/>
          </p:nvPr>
        </p:nvSpPr>
        <p:spPr>
          <a:xfrm>
            <a:off x="228600" y="1143000"/>
            <a:ext cx="8610600" cy="5486400"/>
          </a:xfrm>
          <a:noFill/>
          <a:ln/>
        </p:spPr>
        <p:txBody>
          <a:bodyPr/>
          <a:lstStyle/>
          <a:p>
            <a:pPr algn="just">
              <a:spcAft>
                <a:spcPct val="25000"/>
              </a:spcAft>
            </a:pPr>
            <a:r>
              <a:rPr lang="en-US" altLang="en-US" sz="2400" dirty="0">
                <a:latin typeface="Courier" charset="0"/>
                <a:cs typeface="Times New Roman" panose="02020603050405020304" pitchFamily="18" charset="0"/>
              </a:rPr>
              <a:t>Floating-point literals are written with a decimal point. </a:t>
            </a:r>
          </a:p>
          <a:p>
            <a:pPr algn="just">
              <a:spcAft>
                <a:spcPct val="25000"/>
              </a:spcAft>
            </a:pPr>
            <a:r>
              <a:rPr lang="en-US" altLang="en-US" sz="2400" b="1" dirty="0">
                <a:latin typeface="Courier" charset="0"/>
                <a:cs typeface="Times New Roman" panose="02020603050405020304" pitchFamily="18" charset="0"/>
              </a:rPr>
              <a:t>By default, a floating-point literal is treated as a </a:t>
            </a:r>
            <a:r>
              <a:rPr lang="en-US" altLang="en-US" sz="2400" b="1" u="sng" dirty="0">
                <a:latin typeface="Courier" charset="0"/>
                <a:cs typeface="Times New Roman" panose="02020603050405020304" pitchFamily="18" charset="0"/>
              </a:rPr>
              <a:t>double</a:t>
            </a:r>
            <a:r>
              <a:rPr lang="en-US" altLang="en-US" sz="2400" b="1" dirty="0">
                <a:latin typeface="Courier" charset="0"/>
                <a:cs typeface="Times New Roman" panose="02020603050405020304" pitchFamily="18" charset="0"/>
              </a:rPr>
              <a:t> type value.</a:t>
            </a:r>
            <a:r>
              <a:rPr lang="en-US" altLang="en-US" sz="2400" dirty="0">
                <a:latin typeface="Courier" charset="0"/>
                <a:cs typeface="Times New Roman" panose="02020603050405020304" pitchFamily="18" charset="0"/>
              </a:rPr>
              <a:t> </a:t>
            </a:r>
          </a:p>
          <a:p>
            <a:pPr lvl="1" algn="just">
              <a:spcAft>
                <a:spcPct val="25000"/>
              </a:spcAft>
            </a:pPr>
            <a:r>
              <a:rPr lang="en-US" altLang="en-US" sz="2000" dirty="0">
                <a:latin typeface="Courier" charset="0"/>
                <a:cs typeface="Times New Roman" panose="02020603050405020304" pitchFamily="18" charset="0"/>
              </a:rPr>
              <a:t>For example, 5.0 is considered a </a:t>
            </a:r>
            <a:r>
              <a:rPr lang="en-US" altLang="en-US" sz="2000" u="sng" dirty="0">
                <a:latin typeface="Courier" charset="0"/>
                <a:cs typeface="Times New Roman" panose="02020603050405020304" pitchFamily="18" charset="0"/>
              </a:rPr>
              <a:t>double</a:t>
            </a:r>
            <a:r>
              <a:rPr lang="en-US" altLang="en-US" sz="2000" dirty="0">
                <a:latin typeface="Courier" charset="0"/>
                <a:cs typeface="Times New Roman" panose="02020603050405020304" pitchFamily="18" charset="0"/>
              </a:rPr>
              <a:t> value, not a </a:t>
            </a:r>
            <a:r>
              <a:rPr lang="en-US" altLang="en-US" sz="2000" u="sng" dirty="0">
                <a:latin typeface="Courier" charset="0"/>
                <a:cs typeface="Times New Roman" panose="02020603050405020304" pitchFamily="18" charset="0"/>
              </a:rPr>
              <a:t>float</a:t>
            </a:r>
            <a:r>
              <a:rPr lang="en-US" altLang="en-US" sz="2000" dirty="0">
                <a:latin typeface="Courier" charset="0"/>
                <a:cs typeface="Times New Roman" panose="02020603050405020304" pitchFamily="18" charset="0"/>
              </a:rPr>
              <a:t> value. </a:t>
            </a:r>
          </a:p>
          <a:p>
            <a:pPr algn="just">
              <a:spcAft>
                <a:spcPct val="25000"/>
              </a:spcAft>
            </a:pPr>
            <a:r>
              <a:rPr lang="en-US" altLang="en-US" sz="2400" b="1" dirty="0">
                <a:latin typeface="Courier" charset="0"/>
                <a:cs typeface="Times New Roman" panose="02020603050405020304" pitchFamily="18" charset="0"/>
              </a:rPr>
              <a:t>You can make a number a </a:t>
            </a:r>
            <a:r>
              <a:rPr lang="en-US" altLang="en-US" sz="2400" b="1" u="sng" dirty="0">
                <a:latin typeface="Courier" charset="0"/>
                <a:cs typeface="Times New Roman" panose="02020603050405020304" pitchFamily="18" charset="0"/>
              </a:rPr>
              <a:t>float</a:t>
            </a:r>
            <a:r>
              <a:rPr lang="en-US" altLang="en-US" sz="2400" b="1" dirty="0">
                <a:latin typeface="Courier" charset="0"/>
                <a:cs typeface="Times New Roman" panose="02020603050405020304" pitchFamily="18" charset="0"/>
              </a:rPr>
              <a:t> by appending the letter </a:t>
            </a:r>
            <a:r>
              <a:rPr lang="en-US" altLang="en-US" sz="2400" b="1" u="sng" dirty="0">
                <a:latin typeface="Courier" charset="0"/>
                <a:cs typeface="Times New Roman" panose="02020603050405020304" pitchFamily="18" charset="0"/>
              </a:rPr>
              <a:t>f</a:t>
            </a:r>
            <a:r>
              <a:rPr lang="en-US" altLang="en-US" sz="2400" b="1" dirty="0">
                <a:latin typeface="Courier" charset="0"/>
                <a:cs typeface="Times New Roman" panose="02020603050405020304" pitchFamily="18" charset="0"/>
              </a:rPr>
              <a:t> or </a:t>
            </a:r>
            <a:r>
              <a:rPr lang="en-US" altLang="en-US" sz="2400" b="1" u="sng" dirty="0">
                <a:latin typeface="Courier" charset="0"/>
                <a:cs typeface="Times New Roman" panose="02020603050405020304" pitchFamily="18" charset="0"/>
              </a:rPr>
              <a:t>F</a:t>
            </a:r>
            <a:r>
              <a:rPr lang="en-US" altLang="en-US" sz="2400" b="1" dirty="0">
                <a:latin typeface="Courier" charset="0"/>
                <a:cs typeface="Times New Roman" panose="02020603050405020304" pitchFamily="18" charset="0"/>
              </a:rPr>
              <a:t>, and make a number a </a:t>
            </a:r>
            <a:r>
              <a:rPr lang="en-US" altLang="en-US" sz="2400" b="1" u="sng" dirty="0">
                <a:latin typeface="Courier" charset="0"/>
                <a:cs typeface="Times New Roman" panose="02020603050405020304" pitchFamily="18" charset="0"/>
              </a:rPr>
              <a:t>double</a:t>
            </a:r>
            <a:r>
              <a:rPr lang="en-US" altLang="en-US" sz="2400" b="1" dirty="0">
                <a:latin typeface="Courier" charset="0"/>
                <a:cs typeface="Times New Roman" panose="02020603050405020304" pitchFamily="18" charset="0"/>
              </a:rPr>
              <a:t> by appending the letter </a:t>
            </a:r>
            <a:r>
              <a:rPr lang="en-US" altLang="en-US" sz="2400" b="1" u="sng" dirty="0">
                <a:latin typeface="Courier" charset="0"/>
                <a:cs typeface="Times New Roman" panose="02020603050405020304" pitchFamily="18" charset="0"/>
              </a:rPr>
              <a:t>d</a:t>
            </a:r>
            <a:r>
              <a:rPr lang="en-US" altLang="en-US" sz="2400" b="1" dirty="0">
                <a:latin typeface="Courier" charset="0"/>
                <a:cs typeface="Times New Roman" panose="02020603050405020304" pitchFamily="18" charset="0"/>
              </a:rPr>
              <a:t> or </a:t>
            </a:r>
            <a:r>
              <a:rPr lang="en-US" altLang="en-US" sz="2400" b="1" u="sng" dirty="0">
                <a:latin typeface="Courier" charset="0"/>
                <a:cs typeface="Times New Roman" panose="02020603050405020304" pitchFamily="18" charset="0"/>
              </a:rPr>
              <a:t>D</a:t>
            </a:r>
            <a:r>
              <a:rPr lang="en-US" altLang="en-US" sz="2400" b="1" dirty="0">
                <a:latin typeface="Courier" charset="0"/>
                <a:cs typeface="Times New Roman" panose="02020603050405020304" pitchFamily="18" charset="0"/>
              </a:rPr>
              <a:t>. </a:t>
            </a:r>
          </a:p>
          <a:p>
            <a:pPr lvl="1" algn="just">
              <a:spcAft>
                <a:spcPct val="25000"/>
              </a:spcAft>
            </a:pPr>
            <a:r>
              <a:rPr lang="en-US" altLang="en-US" sz="2000" dirty="0">
                <a:latin typeface="Courier" charset="0"/>
                <a:cs typeface="Times New Roman" panose="02020603050405020304" pitchFamily="18" charset="0"/>
              </a:rPr>
              <a:t>For example, you can use </a:t>
            </a:r>
            <a:r>
              <a:rPr lang="en-US" altLang="en-US" sz="2000" u="sng" dirty="0">
                <a:latin typeface="Courier" charset="0"/>
                <a:cs typeface="Times New Roman" panose="02020603050405020304" pitchFamily="18" charset="0"/>
              </a:rPr>
              <a:t>100.2f</a:t>
            </a:r>
            <a:r>
              <a:rPr lang="en-US" altLang="en-US" sz="2000" dirty="0">
                <a:latin typeface="Courier" charset="0"/>
                <a:cs typeface="Times New Roman" panose="02020603050405020304" pitchFamily="18" charset="0"/>
              </a:rPr>
              <a:t> or </a:t>
            </a:r>
            <a:r>
              <a:rPr lang="en-US" altLang="en-US" sz="2000" u="sng" dirty="0">
                <a:latin typeface="Courier" charset="0"/>
                <a:cs typeface="Times New Roman" panose="02020603050405020304" pitchFamily="18" charset="0"/>
              </a:rPr>
              <a:t>100.2F</a:t>
            </a:r>
            <a:r>
              <a:rPr lang="en-US" altLang="en-US" sz="2000" dirty="0">
                <a:latin typeface="Courier" charset="0"/>
                <a:cs typeface="Times New Roman" panose="02020603050405020304" pitchFamily="18" charset="0"/>
              </a:rPr>
              <a:t> for a </a:t>
            </a:r>
            <a:r>
              <a:rPr lang="en-US" altLang="en-US" sz="2000" u="sng" dirty="0">
                <a:latin typeface="Courier" charset="0"/>
                <a:cs typeface="Times New Roman" panose="02020603050405020304" pitchFamily="18" charset="0"/>
              </a:rPr>
              <a:t>float</a:t>
            </a:r>
            <a:r>
              <a:rPr lang="en-US" altLang="en-US" sz="2000" dirty="0">
                <a:latin typeface="Courier" charset="0"/>
                <a:cs typeface="Times New Roman" panose="02020603050405020304" pitchFamily="18" charset="0"/>
              </a:rPr>
              <a:t> number, and </a:t>
            </a:r>
            <a:r>
              <a:rPr lang="en-US" altLang="en-US" sz="2000" u="sng" dirty="0">
                <a:latin typeface="Courier" charset="0"/>
                <a:cs typeface="Times New Roman" panose="02020603050405020304" pitchFamily="18" charset="0"/>
              </a:rPr>
              <a:t>100.2d</a:t>
            </a:r>
            <a:r>
              <a:rPr lang="en-US" altLang="en-US" sz="2000" dirty="0">
                <a:latin typeface="Courier" charset="0"/>
                <a:cs typeface="Times New Roman" panose="02020603050405020304" pitchFamily="18" charset="0"/>
              </a:rPr>
              <a:t> or </a:t>
            </a:r>
            <a:r>
              <a:rPr lang="en-US" altLang="en-US" sz="2000" u="sng" dirty="0">
                <a:latin typeface="Courier" charset="0"/>
                <a:cs typeface="Times New Roman" panose="02020603050405020304" pitchFamily="18" charset="0"/>
              </a:rPr>
              <a:t>100.2D</a:t>
            </a:r>
            <a:r>
              <a:rPr lang="en-US" altLang="en-US" sz="2000" dirty="0">
                <a:latin typeface="Courier" charset="0"/>
                <a:cs typeface="Times New Roman" panose="02020603050405020304" pitchFamily="18" charset="0"/>
              </a:rPr>
              <a:t> for a </a:t>
            </a:r>
            <a:r>
              <a:rPr lang="en-US" altLang="en-US" sz="2000" u="sng" dirty="0">
                <a:latin typeface="Courier" charset="0"/>
                <a:cs typeface="Times New Roman" panose="02020603050405020304" pitchFamily="18" charset="0"/>
              </a:rPr>
              <a:t>double</a:t>
            </a:r>
            <a:r>
              <a:rPr lang="en-US" altLang="en-US" sz="2000" dirty="0">
                <a:latin typeface="Courier" charset="0"/>
                <a:cs typeface="Times New Roman" panose="02020603050405020304" pitchFamily="18" charset="0"/>
              </a:rPr>
              <a:t> number.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0CB70546-C177-4D9A-94A5-FF45230F9FAD}"/>
              </a:ext>
            </a:extLst>
          </p:cNvPr>
          <p:cNvSpPr>
            <a:spLocks noGrp="1" noChangeArrowheads="1"/>
          </p:cNvSpPr>
          <p:nvPr>
            <p:ph type="title"/>
          </p:nvPr>
        </p:nvSpPr>
        <p:spPr>
          <a:xfrm>
            <a:off x="685800" y="0"/>
            <a:ext cx="7772400" cy="1428750"/>
          </a:xfrm>
          <a:noFill/>
          <a:ln/>
        </p:spPr>
        <p:txBody>
          <a:bodyPr/>
          <a:lstStyle/>
          <a:p>
            <a:pPr algn="ctr"/>
            <a:r>
              <a:rPr lang="en-US" altLang="en-US" dirty="0">
                <a:solidFill>
                  <a:srgbClr val="7030A0"/>
                </a:solidFill>
              </a:rPr>
              <a:t>Scientific</a:t>
            </a:r>
            <a:r>
              <a:rPr lang="en-US" altLang="en-US" dirty="0"/>
              <a:t> </a:t>
            </a:r>
            <a:r>
              <a:rPr lang="en-US" altLang="en-US" dirty="0">
                <a:solidFill>
                  <a:srgbClr val="7030A0"/>
                </a:solidFill>
              </a:rPr>
              <a:t>Notation</a:t>
            </a:r>
          </a:p>
        </p:txBody>
      </p:sp>
      <p:sp>
        <p:nvSpPr>
          <p:cNvPr id="103427" name="Rectangle 3">
            <a:extLst>
              <a:ext uri="{FF2B5EF4-FFF2-40B4-BE49-F238E27FC236}">
                <a16:creationId xmlns:a16="http://schemas.microsoft.com/office/drawing/2014/main" id="{1AD5F947-C5DD-41B6-A9B4-4BB1033780F0}"/>
              </a:ext>
            </a:extLst>
          </p:cNvPr>
          <p:cNvSpPr>
            <a:spLocks noGrp="1" noChangeArrowheads="1"/>
          </p:cNvSpPr>
          <p:nvPr>
            <p:ph type="body" idx="1"/>
          </p:nvPr>
        </p:nvSpPr>
        <p:spPr>
          <a:xfrm>
            <a:off x="685800" y="1371600"/>
            <a:ext cx="7772400" cy="4114800"/>
          </a:xfrm>
          <a:noFill/>
          <a:ln/>
        </p:spPr>
        <p:txBody>
          <a:bodyPr/>
          <a:lstStyle/>
          <a:p>
            <a:pPr algn="just">
              <a:spcAft>
                <a:spcPct val="25000"/>
              </a:spcAft>
              <a:buFont typeface="Monotype Sorts" pitchFamily="2" charset="2"/>
              <a:buNone/>
            </a:pPr>
            <a:r>
              <a:rPr lang="en-US" altLang="en-US" sz="2600" dirty="0">
                <a:latin typeface="Courier" charset="0"/>
                <a:cs typeface="Times New Roman" panose="02020603050405020304" pitchFamily="18" charset="0"/>
              </a:rPr>
              <a:t>Floating-point literals can also be specified in scientific notation, for example, 1.23456e+2, same as 1.23456e2, is equivalent to 123.456, and 1.23456e-2 is equivalent to 0.0123456. E (or e) represents an exponent and it can be either in lowercase or uppercase.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0454F6C5-F6FE-494C-9F9B-35DC3D935451}"/>
              </a:ext>
            </a:extLst>
          </p:cNvPr>
          <p:cNvSpPr>
            <a:spLocks noGrp="1" noChangeArrowheads="1"/>
          </p:cNvSpPr>
          <p:nvPr>
            <p:ph type="title"/>
          </p:nvPr>
        </p:nvSpPr>
        <p:spPr>
          <a:xfrm>
            <a:off x="685800" y="0"/>
            <a:ext cx="7772400" cy="1428750"/>
          </a:xfrm>
          <a:noFill/>
          <a:ln/>
        </p:spPr>
        <p:txBody>
          <a:bodyPr/>
          <a:lstStyle/>
          <a:p>
            <a:pPr algn="ctr"/>
            <a:r>
              <a:rPr lang="en-US" altLang="en-US" dirty="0">
                <a:solidFill>
                  <a:srgbClr val="7030A0"/>
                </a:solidFill>
              </a:rPr>
              <a:t>Arithmetic Expressions</a:t>
            </a:r>
          </a:p>
        </p:txBody>
      </p:sp>
      <p:sp>
        <p:nvSpPr>
          <p:cNvPr id="104453" name="Rectangle 5">
            <a:extLst>
              <a:ext uri="{FF2B5EF4-FFF2-40B4-BE49-F238E27FC236}">
                <a16:creationId xmlns:a16="http://schemas.microsoft.com/office/drawing/2014/main" id="{1CFD7B2C-61B9-4F40-8D48-B8D8FEC8DA7A}"/>
              </a:ext>
            </a:extLst>
          </p:cNvPr>
          <p:cNvSpPr>
            <a:spLocks noChangeArrowheads="1"/>
          </p:cNvSpPr>
          <p:nvPr/>
        </p:nvSpPr>
        <p:spPr bwMode="auto">
          <a:xfrm>
            <a:off x="321945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04454" name="Text Box 6">
            <a:extLst>
              <a:ext uri="{FF2B5EF4-FFF2-40B4-BE49-F238E27FC236}">
                <a16:creationId xmlns:a16="http://schemas.microsoft.com/office/drawing/2014/main" id="{F240C462-E3B6-406A-ADB3-151F27522724}"/>
              </a:ext>
            </a:extLst>
          </p:cNvPr>
          <p:cNvSpPr txBox="1">
            <a:spLocks noChangeArrowheads="1"/>
          </p:cNvSpPr>
          <p:nvPr/>
        </p:nvSpPr>
        <p:spPr bwMode="auto">
          <a:xfrm>
            <a:off x="304800" y="2895600"/>
            <a:ext cx="79248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u="sng" dirty="0">
                <a:latin typeface="Courier" charset="0"/>
                <a:cs typeface="Times New Roman" panose="02020603050405020304" pitchFamily="18" charset="0"/>
              </a:rPr>
              <a:t>is translated to</a:t>
            </a:r>
          </a:p>
          <a:p>
            <a:pPr>
              <a:spcBef>
                <a:spcPct val="50000"/>
              </a:spcBef>
            </a:pPr>
            <a:endParaRPr lang="en-US" altLang="en-US" sz="2800" u="sng" dirty="0">
              <a:latin typeface="Courier" charset="0"/>
              <a:cs typeface="Times New Roman" panose="02020603050405020304" pitchFamily="18" charset="0"/>
            </a:endParaRPr>
          </a:p>
          <a:p>
            <a:pPr>
              <a:spcBef>
                <a:spcPct val="50000"/>
              </a:spcBef>
            </a:pPr>
            <a:r>
              <a:rPr lang="en-US" altLang="en-US" sz="2800" u="sng" dirty="0">
                <a:latin typeface="Courier" charset="0"/>
                <a:cs typeface="Times New Roman" panose="02020603050405020304" pitchFamily="18" charset="0"/>
              </a:rPr>
              <a:t>(3+4*x)/5 – 10*(y-5)*(</a:t>
            </a:r>
            <a:r>
              <a:rPr lang="en-US" altLang="en-US" sz="2800" u="sng" dirty="0" err="1">
                <a:latin typeface="Courier" charset="0"/>
                <a:cs typeface="Times New Roman" panose="02020603050405020304" pitchFamily="18" charset="0"/>
              </a:rPr>
              <a:t>a+b+c</a:t>
            </a:r>
            <a:r>
              <a:rPr lang="en-US" altLang="en-US" sz="2800" u="sng" dirty="0">
                <a:latin typeface="Courier" charset="0"/>
                <a:cs typeface="Times New Roman" panose="02020603050405020304" pitchFamily="18" charset="0"/>
              </a:rPr>
              <a:t>)/x + 9*(4/x + (9+x)/y)</a:t>
            </a:r>
          </a:p>
          <a:p>
            <a:pPr>
              <a:spcBef>
                <a:spcPct val="50000"/>
              </a:spcBef>
            </a:pPr>
            <a:endParaRPr lang="en-US" altLang="en-US" sz="2800" dirty="0"/>
          </a:p>
        </p:txBody>
      </p:sp>
      <p:graphicFrame>
        <p:nvGraphicFramePr>
          <p:cNvPr id="7" name="Object 4">
            <a:extLst>
              <a:ext uri="{FF2B5EF4-FFF2-40B4-BE49-F238E27FC236}">
                <a16:creationId xmlns:a16="http://schemas.microsoft.com/office/drawing/2014/main" id="{93529338-CAB7-4D8B-A0A0-5E39A486E3AE}"/>
              </a:ext>
            </a:extLst>
          </p:cNvPr>
          <p:cNvGraphicFramePr>
            <a:graphicFrameLocks noChangeAspect="1"/>
          </p:cNvGraphicFramePr>
          <p:nvPr>
            <p:extLst>
              <p:ext uri="{D42A27DB-BD31-4B8C-83A1-F6EECF244321}">
                <p14:modId xmlns:p14="http://schemas.microsoft.com/office/powerpoint/2010/main" val="3996742811"/>
              </p:ext>
            </p:extLst>
          </p:nvPr>
        </p:nvGraphicFramePr>
        <p:xfrm>
          <a:off x="1187450" y="1604963"/>
          <a:ext cx="6159500" cy="968375"/>
        </p:xfrm>
        <a:graphic>
          <a:graphicData uri="http://schemas.openxmlformats.org/presentationml/2006/ole">
            <mc:AlternateContent xmlns:mc="http://schemas.openxmlformats.org/markup-compatibility/2006">
              <mc:Choice xmlns:v="urn:schemas-microsoft-com:vml" Requires="v">
                <p:oleObj spid="_x0000_s1092" name="Equation" r:id="rId3" imgW="2666880" imgH="419040" progId="Equation.3">
                  <p:embed/>
                </p:oleObj>
              </mc:Choice>
              <mc:Fallback>
                <p:oleObj name="Equation" r:id="rId3" imgW="2666880" imgH="419040" progId="Equation.3">
                  <p:embed/>
                  <p:pic>
                    <p:nvPicPr>
                      <p:cNvPr id="104452" name="Object 4">
                        <a:extLst>
                          <a:ext uri="{FF2B5EF4-FFF2-40B4-BE49-F238E27FC236}">
                            <a16:creationId xmlns:a16="http://schemas.microsoft.com/office/drawing/2014/main" id="{94AE4742-8FA6-4CCF-9875-B1B16E22CD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604963"/>
                        <a:ext cx="6159500" cy="968375"/>
                      </a:xfrm>
                      <a:prstGeom prst="rect">
                        <a:avLst/>
                      </a:prstGeom>
                      <a:solidFill>
                        <a:srgbClr val="FFFFFF"/>
                      </a:solidFill>
                      <a:ln w="9525">
                        <a:solidFill>
                          <a:srgbClr val="FFFFFF"/>
                        </a:solidFill>
                        <a:miter lim="800000"/>
                        <a:headEnd/>
                        <a:tailEnd/>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5423DBD-193E-48B6-88BA-C2AC019FF358}"/>
              </a:ext>
            </a:extLst>
          </p:cNvPr>
          <p:cNvSpPr>
            <a:spLocks noGrp="1" noChangeArrowheads="1"/>
          </p:cNvSpPr>
          <p:nvPr>
            <p:ph type="title"/>
          </p:nvPr>
        </p:nvSpPr>
        <p:spPr>
          <a:xfrm>
            <a:off x="550817" y="409303"/>
            <a:ext cx="7772400" cy="1371600"/>
          </a:xfrm>
          <a:noFill/>
          <a:ln/>
        </p:spPr>
        <p:txBody>
          <a:bodyPr/>
          <a:lstStyle/>
          <a:p>
            <a:pPr algn="ctr"/>
            <a:r>
              <a:rPr lang="en-US" altLang="en-US" dirty="0">
                <a:solidFill>
                  <a:srgbClr val="7030A0"/>
                </a:solidFill>
              </a:rPr>
              <a:t>Shortcut Assignment Operators</a:t>
            </a:r>
          </a:p>
        </p:txBody>
      </p:sp>
      <p:sp>
        <p:nvSpPr>
          <p:cNvPr id="25607" name="Text Box 7">
            <a:extLst>
              <a:ext uri="{FF2B5EF4-FFF2-40B4-BE49-F238E27FC236}">
                <a16:creationId xmlns:a16="http://schemas.microsoft.com/office/drawing/2014/main" id="{18C52CBD-8164-43AE-9AA7-FDE44D88046F}"/>
              </a:ext>
            </a:extLst>
          </p:cNvPr>
          <p:cNvSpPr txBox="1">
            <a:spLocks noChangeArrowheads="1"/>
          </p:cNvSpPr>
          <p:nvPr/>
        </p:nvSpPr>
        <p:spPr bwMode="auto">
          <a:xfrm>
            <a:off x="1600200" y="2155372"/>
            <a:ext cx="6096000" cy="397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771650" algn="l"/>
                <a:tab pos="3657600" algn="l"/>
              </a:tabLst>
              <a:defRPr sz="2400">
                <a:solidFill>
                  <a:schemeClr val="tx1"/>
                </a:solidFill>
                <a:latin typeface="Times New Roman" panose="02020603050405020304" pitchFamily="18" charset="0"/>
              </a:defRPr>
            </a:lvl1pPr>
            <a:lvl2pPr marL="3771900">
              <a:tabLst>
                <a:tab pos="1771650" algn="l"/>
                <a:tab pos="3657600" algn="l"/>
              </a:tabLst>
              <a:defRPr sz="2400">
                <a:solidFill>
                  <a:schemeClr val="tx1"/>
                </a:solidFill>
                <a:latin typeface="Times New Roman" panose="02020603050405020304" pitchFamily="18" charset="0"/>
              </a:defRPr>
            </a:lvl2pPr>
            <a:lvl3pPr marL="3886200">
              <a:tabLst>
                <a:tab pos="1771650" algn="l"/>
                <a:tab pos="3657600" algn="l"/>
              </a:tabLst>
              <a:defRPr sz="2400">
                <a:solidFill>
                  <a:schemeClr val="tx1"/>
                </a:solidFill>
                <a:latin typeface="Times New Roman" panose="02020603050405020304" pitchFamily="18" charset="0"/>
              </a:defRPr>
            </a:lvl3pPr>
            <a:lvl4pPr marL="4000500">
              <a:tabLst>
                <a:tab pos="1771650" algn="l"/>
                <a:tab pos="3657600" algn="l"/>
              </a:tabLst>
              <a:defRPr sz="2400">
                <a:solidFill>
                  <a:schemeClr val="tx1"/>
                </a:solidFill>
                <a:latin typeface="Times New Roman" panose="02020603050405020304" pitchFamily="18" charset="0"/>
              </a:defRPr>
            </a:lvl4pPr>
            <a:lvl5pPr marL="4114800">
              <a:tabLst>
                <a:tab pos="1771650" algn="l"/>
                <a:tab pos="3657600" algn="l"/>
              </a:tabLst>
              <a:defRPr sz="2400">
                <a:solidFill>
                  <a:schemeClr val="tx1"/>
                </a:solidFill>
                <a:latin typeface="Times New Roman" panose="02020603050405020304" pitchFamily="18" charset="0"/>
              </a:defRPr>
            </a:lvl5pPr>
            <a:lvl6pPr marL="45720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6pPr>
            <a:lvl7pPr marL="50292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7pPr>
            <a:lvl8pPr marL="54864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8pPr>
            <a:lvl9pPr marL="5943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9pPr>
          </a:lstStyle>
          <a:p>
            <a:pPr>
              <a:spcBef>
                <a:spcPct val="50000"/>
              </a:spcBef>
            </a:pPr>
            <a:r>
              <a:rPr lang="en-US" altLang="en-US" sz="3000" i="1" dirty="0"/>
              <a:t>Operator	Example	Equivalent</a:t>
            </a:r>
          </a:p>
          <a:p>
            <a:pPr>
              <a:spcBef>
                <a:spcPct val="50000"/>
              </a:spcBef>
            </a:pPr>
            <a:r>
              <a:rPr lang="en-US" altLang="en-US" sz="3000" dirty="0">
                <a:latin typeface="Courier New" panose="02070309020205020404" pitchFamily="49" charset="0"/>
              </a:rPr>
              <a:t>+=</a:t>
            </a:r>
            <a:r>
              <a:rPr lang="en-US" altLang="en-US" sz="3000" dirty="0"/>
              <a:t>	</a:t>
            </a:r>
            <a:r>
              <a:rPr lang="en-US" altLang="en-US" sz="3000" dirty="0" err="1">
                <a:latin typeface="Courier New" panose="02070309020205020404" pitchFamily="49" charset="0"/>
              </a:rPr>
              <a:t>i</a:t>
            </a:r>
            <a:r>
              <a:rPr lang="en-US" altLang="en-US" sz="3000" dirty="0">
                <a:latin typeface="Courier New" panose="02070309020205020404" pitchFamily="49" charset="0"/>
              </a:rPr>
              <a:t>+=8</a:t>
            </a:r>
            <a:r>
              <a:rPr lang="en-US" altLang="en-US" sz="3000" dirty="0"/>
              <a:t>	</a:t>
            </a:r>
            <a:r>
              <a:rPr lang="en-US" altLang="en-US" sz="3000" dirty="0" err="1">
                <a:latin typeface="Courier New" panose="02070309020205020404" pitchFamily="49" charset="0"/>
              </a:rPr>
              <a:t>i</a:t>
            </a:r>
            <a:r>
              <a:rPr lang="en-US" altLang="en-US" sz="3000" dirty="0">
                <a:latin typeface="Courier New" panose="02070309020205020404" pitchFamily="49" charset="0"/>
              </a:rPr>
              <a:t> = i+8</a:t>
            </a:r>
            <a:endParaRPr lang="en-US" altLang="en-US" sz="3000" dirty="0"/>
          </a:p>
          <a:p>
            <a:pPr>
              <a:spcBef>
                <a:spcPct val="50000"/>
              </a:spcBef>
            </a:pPr>
            <a:r>
              <a:rPr lang="en-US" altLang="en-US" sz="3000" dirty="0">
                <a:latin typeface="Courier New" panose="02070309020205020404" pitchFamily="49" charset="0"/>
              </a:rPr>
              <a:t>-=</a:t>
            </a:r>
            <a:r>
              <a:rPr lang="en-US" altLang="en-US" sz="3000" dirty="0"/>
              <a:t>	</a:t>
            </a:r>
            <a:r>
              <a:rPr lang="en-US" altLang="en-US" sz="3000" dirty="0">
                <a:latin typeface="Courier New" panose="02070309020205020404" pitchFamily="49" charset="0"/>
              </a:rPr>
              <a:t>f-=8.0</a:t>
            </a:r>
            <a:r>
              <a:rPr lang="en-US" altLang="en-US" sz="3000" dirty="0"/>
              <a:t>	</a:t>
            </a:r>
            <a:r>
              <a:rPr lang="en-US" altLang="en-US" sz="3000" dirty="0">
                <a:latin typeface="Courier New" panose="02070309020205020404" pitchFamily="49" charset="0"/>
              </a:rPr>
              <a:t>f = f-8.0</a:t>
            </a:r>
            <a:endParaRPr lang="en-US" altLang="en-US" sz="3000" dirty="0"/>
          </a:p>
          <a:p>
            <a:pPr>
              <a:spcBef>
                <a:spcPct val="50000"/>
              </a:spcBef>
            </a:pPr>
            <a:r>
              <a:rPr lang="en-US" altLang="en-US" sz="3000" dirty="0">
                <a:latin typeface="Courier New" panose="02070309020205020404" pitchFamily="49" charset="0"/>
              </a:rPr>
              <a:t>*=</a:t>
            </a:r>
            <a:r>
              <a:rPr lang="en-US" altLang="en-US" sz="3000" dirty="0"/>
              <a:t>	</a:t>
            </a:r>
            <a:r>
              <a:rPr lang="en-US" altLang="en-US" sz="3000" dirty="0" err="1">
                <a:latin typeface="Courier New" panose="02070309020205020404" pitchFamily="49" charset="0"/>
              </a:rPr>
              <a:t>i</a:t>
            </a:r>
            <a:r>
              <a:rPr lang="en-US" altLang="en-US" sz="3000" dirty="0">
                <a:latin typeface="Courier New" panose="02070309020205020404" pitchFamily="49" charset="0"/>
              </a:rPr>
              <a:t>*=8</a:t>
            </a:r>
            <a:r>
              <a:rPr lang="en-US" altLang="en-US" sz="3000" dirty="0"/>
              <a:t>	</a:t>
            </a:r>
            <a:r>
              <a:rPr lang="en-US" altLang="en-US" sz="3000" dirty="0" err="1">
                <a:latin typeface="Courier New" panose="02070309020205020404" pitchFamily="49" charset="0"/>
              </a:rPr>
              <a:t>i</a:t>
            </a:r>
            <a:r>
              <a:rPr lang="en-US" altLang="en-US" sz="3000" dirty="0">
                <a:latin typeface="Courier New" panose="02070309020205020404" pitchFamily="49" charset="0"/>
              </a:rPr>
              <a:t> = </a:t>
            </a:r>
            <a:r>
              <a:rPr lang="en-US" altLang="en-US" sz="3000" dirty="0" err="1">
                <a:latin typeface="Courier New" panose="02070309020205020404" pitchFamily="49" charset="0"/>
              </a:rPr>
              <a:t>i</a:t>
            </a:r>
            <a:r>
              <a:rPr lang="en-US" altLang="en-US" sz="3000" dirty="0">
                <a:latin typeface="Courier New" panose="02070309020205020404" pitchFamily="49" charset="0"/>
              </a:rPr>
              <a:t>*8</a:t>
            </a:r>
            <a:endParaRPr lang="en-US" altLang="en-US" sz="3000" dirty="0"/>
          </a:p>
          <a:p>
            <a:pPr>
              <a:spcBef>
                <a:spcPct val="50000"/>
              </a:spcBef>
            </a:pPr>
            <a:r>
              <a:rPr lang="en-US" altLang="en-US" sz="3000" dirty="0">
                <a:latin typeface="Courier New" panose="02070309020205020404" pitchFamily="49" charset="0"/>
              </a:rPr>
              <a:t>/=</a:t>
            </a:r>
            <a:r>
              <a:rPr lang="en-US" altLang="en-US" sz="3000" dirty="0"/>
              <a:t>	</a:t>
            </a:r>
            <a:r>
              <a:rPr lang="en-US" altLang="en-US" sz="3000" dirty="0" err="1">
                <a:latin typeface="Courier New" panose="02070309020205020404" pitchFamily="49" charset="0"/>
              </a:rPr>
              <a:t>i</a:t>
            </a:r>
            <a:r>
              <a:rPr lang="en-US" altLang="en-US" sz="3000" dirty="0">
                <a:latin typeface="Courier New" panose="02070309020205020404" pitchFamily="49" charset="0"/>
              </a:rPr>
              <a:t>/=8</a:t>
            </a:r>
            <a:r>
              <a:rPr lang="en-US" altLang="en-US" sz="3000" dirty="0"/>
              <a:t>	</a:t>
            </a:r>
            <a:r>
              <a:rPr lang="en-US" altLang="en-US" sz="3000" dirty="0" err="1">
                <a:latin typeface="Courier New" panose="02070309020205020404" pitchFamily="49" charset="0"/>
              </a:rPr>
              <a:t>i</a:t>
            </a:r>
            <a:r>
              <a:rPr lang="en-US" altLang="en-US" sz="3000" dirty="0">
                <a:latin typeface="Courier New" panose="02070309020205020404" pitchFamily="49" charset="0"/>
              </a:rPr>
              <a:t> = </a:t>
            </a:r>
            <a:r>
              <a:rPr lang="en-US" altLang="en-US" sz="3000" dirty="0" err="1">
                <a:latin typeface="Courier New" panose="02070309020205020404" pitchFamily="49" charset="0"/>
              </a:rPr>
              <a:t>i</a:t>
            </a:r>
            <a:r>
              <a:rPr lang="en-US" altLang="en-US" sz="3000" dirty="0">
                <a:latin typeface="Courier New" panose="02070309020205020404" pitchFamily="49" charset="0"/>
              </a:rPr>
              <a:t>/8</a:t>
            </a:r>
            <a:endParaRPr lang="en-US" altLang="en-US" sz="3000" dirty="0"/>
          </a:p>
          <a:p>
            <a:pPr>
              <a:spcBef>
                <a:spcPct val="50000"/>
              </a:spcBef>
            </a:pPr>
            <a:r>
              <a:rPr lang="en-US" altLang="en-US" sz="3000" dirty="0">
                <a:latin typeface="Courier New" panose="02070309020205020404" pitchFamily="49" charset="0"/>
              </a:rPr>
              <a:t>%=</a:t>
            </a:r>
            <a:r>
              <a:rPr lang="en-US" altLang="en-US" sz="3000" dirty="0"/>
              <a:t>	</a:t>
            </a:r>
            <a:r>
              <a:rPr lang="en-US" altLang="en-US" sz="3000" dirty="0" err="1">
                <a:latin typeface="Courier New" panose="02070309020205020404" pitchFamily="49" charset="0"/>
              </a:rPr>
              <a:t>i</a:t>
            </a:r>
            <a:r>
              <a:rPr lang="en-US" altLang="en-US" sz="3000" dirty="0">
                <a:latin typeface="Courier New" panose="02070309020205020404" pitchFamily="49" charset="0"/>
              </a:rPr>
              <a:t>%=8</a:t>
            </a:r>
            <a:r>
              <a:rPr lang="en-US" altLang="en-US" sz="3000" dirty="0"/>
              <a:t>	</a:t>
            </a:r>
            <a:r>
              <a:rPr lang="en-US" altLang="en-US" sz="3000" dirty="0" err="1">
                <a:latin typeface="Courier New" panose="02070309020205020404" pitchFamily="49" charset="0"/>
              </a:rPr>
              <a:t>i</a:t>
            </a:r>
            <a:r>
              <a:rPr lang="en-US" altLang="en-US" sz="3000" dirty="0">
                <a:latin typeface="Courier New" panose="02070309020205020404" pitchFamily="49" charset="0"/>
              </a:rPr>
              <a:t> = i%8</a:t>
            </a:r>
            <a:endParaRPr lang="en-US" altLang="en-US" sz="3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9D62EB6-4AD2-4098-B35E-5978CBD9D217}"/>
              </a:ext>
            </a:extLst>
          </p:cNvPr>
          <p:cNvSpPr>
            <a:spLocks noGrp="1" noChangeArrowheads="1"/>
          </p:cNvSpPr>
          <p:nvPr>
            <p:ph type="title"/>
          </p:nvPr>
        </p:nvSpPr>
        <p:spPr>
          <a:xfrm>
            <a:off x="381000" y="0"/>
            <a:ext cx="8458200" cy="1428750"/>
          </a:xfrm>
          <a:noFill/>
          <a:ln/>
        </p:spPr>
        <p:txBody>
          <a:bodyPr/>
          <a:lstStyle/>
          <a:p>
            <a:pPr algn="ctr"/>
            <a:r>
              <a:rPr lang="en-US" altLang="en-US" sz="3600" dirty="0">
                <a:solidFill>
                  <a:srgbClr val="7030A0"/>
                </a:solidFill>
              </a:rPr>
              <a:t>Introduction</a:t>
            </a:r>
          </a:p>
        </p:txBody>
      </p:sp>
      <p:sp>
        <p:nvSpPr>
          <p:cNvPr id="16387" name="Rectangle 3">
            <a:extLst>
              <a:ext uri="{FF2B5EF4-FFF2-40B4-BE49-F238E27FC236}">
                <a16:creationId xmlns:a16="http://schemas.microsoft.com/office/drawing/2014/main" id="{648CB49E-8013-4FC8-BCBA-03E2B013AD0D}"/>
              </a:ext>
            </a:extLst>
          </p:cNvPr>
          <p:cNvSpPr>
            <a:spLocks noGrp="1" noChangeArrowheads="1"/>
          </p:cNvSpPr>
          <p:nvPr>
            <p:ph type="body" idx="1"/>
          </p:nvPr>
        </p:nvSpPr>
        <p:spPr>
          <a:xfrm>
            <a:off x="304800" y="1232263"/>
            <a:ext cx="8153400" cy="5334000"/>
          </a:xfrm>
          <a:noFill/>
          <a:ln/>
        </p:spPr>
        <p:txBody>
          <a:bodyPr/>
          <a:lstStyle/>
          <a:p>
            <a:pPr>
              <a:lnSpc>
                <a:spcPct val="90000"/>
              </a:lnSpc>
            </a:pPr>
            <a:r>
              <a:rPr lang="en-US" altLang="en-US" sz="2600" dirty="0"/>
              <a:t>Introduce Programming with an Example</a:t>
            </a:r>
          </a:p>
          <a:p>
            <a:pPr>
              <a:lnSpc>
                <a:spcPct val="90000"/>
              </a:lnSpc>
            </a:pPr>
            <a:r>
              <a:rPr lang="en-US" altLang="en-US" sz="2600" dirty="0"/>
              <a:t>Identifiers, Variables, and Constants</a:t>
            </a:r>
          </a:p>
          <a:p>
            <a:pPr>
              <a:lnSpc>
                <a:spcPct val="90000"/>
              </a:lnSpc>
            </a:pPr>
            <a:r>
              <a:rPr lang="en-US" altLang="en-US" sz="2600" dirty="0"/>
              <a:t>Primitive Data Types </a:t>
            </a:r>
          </a:p>
          <a:p>
            <a:pPr lvl="1">
              <a:lnSpc>
                <a:spcPct val="90000"/>
              </a:lnSpc>
            </a:pPr>
            <a:r>
              <a:rPr lang="en-US" altLang="en-US" sz="2200" dirty="0"/>
              <a:t>byte, short, int, long, float, double, char, </a:t>
            </a:r>
            <a:r>
              <a:rPr lang="en-US" altLang="en-US" sz="2200" dirty="0" err="1"/>
              <a:t>boolean</a:t>
            </a:r>
            <a:endParaRPr lang="en-US" altLang="en-US" sz="2200" dirty="0"/>
          </a:p>
          <a:p>
            <a:pPr>
              <a:lnSpc>
                <a:spcPct val="90000"/>
              </a:lnSpc>
            </a:pPr>
            <a:r>
              <a:rPr lang="en-US" altLang="en-US" sz="2600" dirty="0"/>
              <a:t>Expressions</a:t>
            </a:r>
          </a:p>
          <a:p>
            <a:pPr>
              <a:lnSpc>
                <a:spcPct val="90000"/>
              </a:lnSpc>
            </a:pPr>
            <a:r>
              <a:rPr lang="en-US" altLang="en-US" sz="2600" dirty="0"/>
              <a:t>Operators, Precedence, Associativity, Operand Evaluation Order: ++, --, *, /, %, +=, -=, *=, /=, %=, ^, &amp;, |, +, -, </a:t>
            </a:r>
          </a:p>
          <a:p>
            <a:pPr>
              <a:lnSpc>
                <a:spcPct val="90000"/>
              </a:lnSpc>
            </a:pPr>
            <a:r>
              <a:rPr lang="en-US" altLang="en-US" sz="2600" dirty="0"/>
              <a:t>Case Studies </a:t>
            </a:r>
            <a:r>
              <a:rPr lang="en-US" altLang="en-US" sz="2200" dirty="0"/>
              <a:t>(Computing Mortgage, and Computing Changes)</a:t>
            </a:r>
          </a:p>
          <a:p>
            <a:pPr>
              <a:lnSpc>
                <a:spcPct val="90000"/>
              </a:lnSpc>
            </a:pPr>
            <a:r>
              <a:rPr lang="en-US" altLang="en-US" sz="2600" dirty="0"/>
              <a:t>Style and Documentation Guidelines</a:t>
            </a:r>
          </a:p>
          <a:p>
            <a:pPr>
              <a:lnSpc>
                <a:spcPct val="90000"/>
              </a:lnSpc>
            </a:pPr>
            <a:r>
              <a:rPr lang="en-US" altLang="en-US" sz="2600" dirty="0"/>
              <a:t>Syntax Errors, Runtime Errors, and Logic Errors</a:t>
            </a:r>
            <a:endParaRPr lang="en-US" altLang="en-US"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D43271EF-4239-445D-8A44-0B9352F7176F}"/>
              </a:ext>
            </a:extLst>
          </p:cNvPr>
          <p:cNvSpPr>
            <a:spLocks noGrp="1" noChangeArrowheads="1"/>
          </p:cNvSpPr>
          <p:nvPr>
            <p:ph type="title"/>
          </p:nvPr>
        </p:nvSpPr>
        <p:spPr>
          <a:xfrm>
            <a:off x="685800" y="381000"/>
            <a:ext cx="7772400" cy="1295400"/>
          </a:xfrm>
        </p:spPr>
        <p:txBody>
          <a:bodyPr/>
          <a:lstStyle/>
          <a:p>
            <a:pPr algn="ctr"/>
            <a:r>
              <a:rPr lang="en-US" altLang="en-US" dirty="0">
                <a:solidFill>
                  <a:srgbClr val="7030A0"/>
                </a:solidFill>
              </a:rPr>
              <a:t>Increment and</a:t>
            </a:r>
            <a:br>
              <a:rPr lang="en-US" altLang="en-US" dirty="0">
                <a:solidFill>
                  <a:srgbClr val="7030A0"/>
                </a:solidFill>
              </a:rPr>
            </a:br>
            <a:r>
              <a:rPr lang="en-US" altLang="en-US" dirty="0">
                <a:solidFill>
                  <a:srgbClr val="7030A0"/>
                </a:solidFill>
              </a:rPr>
              <a:t>Decrement Operators</a:t>
            </a:r>
          </a:p>
        </p:txBody>
      </p:sp>
      <p:sp>
        <p:nvSpPr>
          <p:cNvPr id="79881" name="Rectangle 9">
            <a:extLst>
              <a:ext uri="{FF2B5EF4-FFF2-40B4-BE49-F238E27FC236}">
                <a16:creationId xmlns:a16="http://schemas.microsoft.com/office/drawing/2014/main" id="{1222C204-7B36-4DFA-BE0D-7BACCCB28708}"/>
              </a:ext>
            </a:extLst>
          </p:cNvPr>
          <p:cNvSpPr>
            <a:spLocks noChangeArrowheads="1"/>
          </p:cNvSpPr>
          <p:nvPr/>
        </p:nvSpPr>
        <p:spPr bwMode="auto">
          <a:xfrm>
            <a:off x="2933700" y="2667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79880" name="Object 8">
            <a:extLst>
              <a:ext uri="{FF2B5EF4-FFF2-40B4-BE49-F238E27FC236}">
                <a16:creationId xmlns:a16="http://schemas.microsoft.com/office/drawing/2014/main" id="{530401EE-F8E9-4EB2-B138-63786EC1D251}"/>
              </a:ext>
            </a:extLst>
          </p:cNvPr>
          <p:cNvGraphicFramePr>
            <a:graphicFrameLocks noChangeAspect="1"/>
          </p:cNvGraphicFramePr>
          <p:nvPr>
            <p:extLst>
              <p:ext uri="{D42A27DB-BD31-4B8C-83A1-F6EECF244321}">
                <p14:modId xmlns:p14="http://schemas.microsoft.com/office/powerpoint/2010/main" val="3667458930"/>
              </p:ext>
            </p:extLst>
          </p:nvPr>
        </p:nvGraphicFramePr>
        <p:xfrm>
          <a:off x="457200" y="2488475"/>
          <a:ext cx="8001000" cy="3721100"/>
        </p:xfrm>
        <a:graphic>
          <a:graphicData uri="http://schemas.openxmlformats.org/presentationml/2006/ole">
            <mc:AlternateContent xmlns:mc="http://schemas.openxmlformats.org/markup-compatibility/2006">
              <mc:Choice xmlns:v="urn:schemas-microsoft-com:vml" Requires="v">
                <p:oleObj spid="_x0000_s2116" r:id="rId4" imgW="3276600" imgH="1524000" progId="Word.Picture.8">
                  <p:embed/>
                </p:oleObj>
              </mc:Choice>
              <mc:Fallback>
                <p:oleObj r:id="rId4" imgW="3276600" imgH="1524000" progId="Word.Picture.8">
                  <p:embed/>
                  <p:pic>
                    <p:nvPicPr>
                      <p:cNvPr id="79880" name="Object 8">
                        <a:extLst>
                          <a:ext uri="{FF2B5EF4-FFF2-40B4-BE49-F238E27FC236}">
                            <a16:creationId xmlns:a16="http://schemas.microsoft.com/office/drawing/2014/main" id="{530401EE-F8E9-4EB2-B138-63786EC1D2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488475"/>
                        <a:ext cx="8001000" cy="3721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82" name="Rectangle 10">
            <a:extLst>
              <a:ext uri="{FF2B5EF4-FFF2-40B4-BE49-F238E27FC236}">
                <a16:creationId xmlns:a16="http://schemas.microsoft.com/office/drawing/2014/main" id="{0E292C2C-E82E-43B7-AFF7-7F22151A2CF0}"/>
              </a:ext>
            </a:extLst>
          </p:cNvPr>
          <p:cNvSpPr>
            <a:spLocks noChangeArrowheads="1"/>
          </p:cNvSpPr>
          <p:nvPr/>
        </p:nvSpPr>
        <p:spPr bwMode="auto">
          <a:xfrm>
            <a:off x="2933700" y="26209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246438" algn="l"/>
              </a:tabLst>
              <a:defRPr sz="2400">
                <a:solidFill>
                  <a:schemeClr val="tx1"/>
                </a:solidFill>
                <a:latin typeface="Times New Roman" panose="02020603050405020304" pitchFamily="18" charset="0"/>
              </a:defRPr>
            </a:lvl1pPr>
            <a:lvl2pPr>
              <a:tabLst>
                <a:tab pos="3246438" algn="l"/>
              </a:tabLst>
              <a:defRPr sz="2400">
                <a:solidFill>
                  <a:schemeClr val="tx1"/>
                </a:solidFill>
                <a:latin typeface="Times New Roman" panose="02020603050405020304" pitchFamily="18" charset="0"/>
              </a:defRPr>
            </a:lvl2pPr>
            <a:lvl3pPr>
              <a:tabLst>
                <a:tab pos="3246438" algn="l"/>
              </a:tabLst>
              <a:defRPr sz="2400">
                <a:solidFill>
                  <a:schemeClr val="tx1"/>
                </a:solidFill>
                <a:latin typeface="Times New Roman" panose="02020603050405020304" pitchFamily="18" charset="0"/>
              </a:defRPr>
            </a:lvl3pPr>
            <a:lvl4pPr>
              <a:tabLst>
                <a:tab pos="3246438" algn="l"/>
              </a:tabLst>
              <a:defRPr sz="2400">
                <a:solidFill>
                  <a:schemeClr val="tx1"/>
                </a:solidFill>
                <a:latin typeface="Times New Roman" panose="02020603050405020304" pitchFamily="18" charset="0"/>
              </a:defRPr>
            </a:lvl4pPr>
            <a:lvl5pPr>
              <a:tabLst>
                <a:tab pos="3246438"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3246438"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3246438"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3246438"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3246438" algn="l"/>
              </a:tabLs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F3A7FED9-FA20-431B-B3D4-E2DC051FA824}"/>
              </a:ext>
            </a:extLst>
          </p:cNvPr>
          <p:cNvSpPr>
            <a:spLocks noGrp="1" noChangeArrowheads="1"/>
          </p:cNvSpPr>
          <p:nvPr>
            <p:ph type="title"/>
          </p:nvPr>
        </p:nvSpPr>
        <p:spPr>
          <a:xfrm>
            <a:off x="685800" y="381000"/>
            <a:ext cx="7772400" cy="1295400"/>
          </a:xfrm>
        </p:spPr>
        <p:txBody>
          <a:bodyPr/>
          <a:lstStyle/>
          <a:p>
            <a:pPr algn="ctr"/>
            <a:r>
              <a:rPr lang="en-US" altLang="en-US">
                <a:solidFill>
                  <a:srgbClr val="7030A0"/>
                </a:solidFill>
              </a:rPr>
              <a:t>Increment and</a:t>
            </a:r>
            <a:br>
              <a:rPr lang="en-US" altLang="en-US">
                <a:solidFill>
                  <a:srgbClr val="7030A0"/>
                </a:solidFill>
              </a:rPr>
            </a:br>
            <a:r>
              <a:rPr lang="en-US" altLang="en-US">
                <a:solidFill>
                  <a:srgbClr val="7030A0"/>
                </a:solidFill>
              </a:rPr>
              <a:t>Decrement Operators, cont.</a:t>
            </a:r>
          </a:p>
        </p:txBody>
      </p:sp>
      <p:sp>
        <p:nvSpPr>
          <p:cNvPr id="135177" name="Rectangle 9">
            <a:extLst>
              <a:ext uri="{FF2B5EF4-FFF2-40B4-BE49-F238E27FC236}">
                <a16:creationId xmlns:a16="http://schemas.microsoft.com/office/drawing/2014/main" id="{F0BF1992-2096-49C8-9A36-5912928EFFFC}"/>
              </a:ext>
            </a:extLst>
          </p:cNvPr>
          <p:cNvSpPr>
            <a:spLocks noChangeArrowheads="1"/>
          </p:cNvSpPr>
          <p:nvPr/>
        </p:nvSpPr>
        <p:spPr bwMode="auto">
          <a:xfrm>
            <a:off x="24765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135176" name="Object 8">
            <a:extLst>
              <a:ext uri="{FF2B5EF4-FFF2-40B4-BE49-F238E27FC236}">
                <a16:creationId xmlns:a16="http://schemas.microsoft.com/office/drawing/2014/main" id="{A5790437-DCB7-4DCC-82CE-236B4C6DFCAA}"/>
              </a:ext>
            </a:extLst>
          </p:cNvPr>
          <p:cNvGraphicFramePr>
            <a:graphicFrameLocks noChangeAspect="1"/>
          </p:cNvGraphicFramePr>
          <p:nvPr/>
        </p:nvGraphicFramePr>
        <p:xfrm>
          <a:off x="533400" y="2209800"/>
          <a:ext cx="7848600" cy="1284288"/>
        </p:xfrm>
        <a:graphic>
          <a:graphicData uri="http://schemas.openxmlformats.org/presentationml/2006/ole">
            <mc:AlternateContent xmlns:mc="http://schemas.openxmlformats.org/markup-compatibility/2006">
              <mc:Choice xmlns:v="urn:schemas-microsoft-com:vml" Requires="v">
                <p:oleObj spid="_x0000_s3206" r:id="rId4" imgW="4191000" imgH="685800" progId="Word.Picture.8">
                  <p:embed/>
                </p:oleObj>
              </mc:Choice>
              <mc:Fallback>
                <p:oleObj r:id="rId4" imgW="4191000" imgH="685800" progId="Word.Picture.8">
                  <p:embed/>
                  <p:pic>
                    <p:nvPicPr>
                      <p:cNvPr id="135176" name="Object 8">
                        <a:extLst>
                          <a:ext uri="{FF2B5EF4-FFF2-40B4-BE49-F238E27FC236}">
                            <a16:creationId xmlns:a16="http://schemas.microsoft.com/office/drawing/2014/main" id="{A5790437-DCB7-4DCC-82CE-236B4C6DFC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209800"/>
                        <a:ext cx="7848600" cy="1284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179" name="Rectangle 11">
            <a:extLst>
              <a:ext uri="{FF2B5EF4-FFF2-40B4-BE49-F238E27FC236}">
                <a16:creationId xmlns:a16="http://schemas.microsoft.com/office/drawing/2014/main" id="{40D93A97-2924-4957-B1C4-0C54C345251C}"/>
              </a:ext>
            </a:extLst>
          </p:cNvPr>
          <p:cNvSpPr>
            <a:spLocks noChangeArrowheads="1"/>
          </p:cNvSpPr>
          <p:nvPr/>
        </p:nvSpPr>
        <p:spPr bwMode="auto">
          <a:xfrm>
            <a:off x="240030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135178" name="Object 10">
            <a:extLst>
              <a:ext uri="{FF2B5EF4-FFF2-40B4-BE49-F238E27FC236}">
                <a16:creationId xmlns:a16="http://schemas.microsoft.com/office/drawing/2014/main" id="{2EDC11C7-2397-451D-965B-418C46879E07}"/>
              </a:ext>
            </a:extLst>
          </p:cNvPr>
          <p:cNvGraphicFramePr>
            <a:graphicFrameLocks noChangeAspect="1"/>
          </p:cNvGraphicFramePr>
          <p:nvPr/>
        </p:nvGraphicFramePr>
        <p:xfrm>
          <a:off x="457200" y="4191000"/>
          <a:ext cx="8001000" cy="1263650"/>
        </p:xfrm>
        <a:graphic>
          <a:graphicData uri="http://schemas.openxmlformats.org/presentationml/2006/ole">
            <mc:AlternateContent xmlns:mc="http://schemas.openxmlformats.org/markup-compatibility/2006">
              <mc:Choice xmlns:v="urn:schemas-microsoft-com:vml" Requires="v">
                <p:oleObj spid="_x0000_s3207" r:id="rId6" imgW="4343400" imgH="685800" progId="Word.Picture.8">
                  <p:embed/>
                </p:oleObj>
              </mc:Choice>
              <mc:Fallback>
                <p:oleObj r:id="rId6" imgW="4343400" imgH="685800" progId="Word.Picture.8">
                  <p:embed/>
                  <p:pic>
                    <p:nvPicPr>
                      <p:cNvPr id="135178" name="Object 10">
                        <a:extLst>
                          <a:ext uri="{FF2B5EF4-FFF2-40B4-BE49-F238E27FC236}">
                            <a16:creationId xmlns:a16="http://schemas.microsoft.com/office/drawing/2014/main" id="{2EDC11C7-2397-451D-965B-418C46879E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4191000"/>
                        <a:ext cx="8001000" cy="1263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288D61C5-86D1-4BF6-99EA-D58DD958315D}"/>
              </a:ext>
            </a:extLst>
          </p:cNvPr>
          <p:cNvSpPr>
            <a:spLocks noGrp="1" noChangeArrowheads="1"/>
          </p:cNvSpPr>
          <p:nvPr>
            <p:ph type="title"/>
          </p:nvPr>
        </p:nvSpPr>
        <p:spPr>
          <a:xfrm>
            <a:off x="685800" y="381000"/>
            <a:ext cx="7772400" cy="1295400"/>
          </a:xfrm>
        </p:spPr>
        <p:txBody>
          <a:bodyPr/>
          <a:lstStyle/>
          <a:p>
            <a:pPr algn="ctr"/>
            <a:r>
              <a:rPr lang="en-US" altLang="en-US">
                <a:solidFill>
                  <a:srgbClr val="7030A0"/>
                </a:solidFill>
              </a:rPr>
              <a:t>Increment and</a:t>
            </a:r>
            <a:br>
              <a:rPr lang="en-US" altLang="en-US">
                <a:solidFill>
                  <a:srgbClr val="7030A0"/>
                </a:solidFill>
              </a:rPr>
            </a:br>
            <a:r>
              <a:rPr lang="en-US" altLang="en-US">
                <a:solidFill>
                  <a:srgbClr val="7030A0"/>
                </a:solidFill>
              </a:rPr>
              <a:t>Decrement Operators, cont.</a:t>
            </a:r>
          </a:p>
        </p:txBody>
      </p:sp>
      <p:sp>
        <p:nvSpPr>
          <p:cNvPr id="137220" name="Rectangle 4">
            <a:extLst>
              <a:ext uri="{FF2B5EF4-FFF2-40B4-BE49-F238E27FC236}">
                <a16:creationId xmlns:a16="http://schemas.microsoft.com/office/drawing/2014/main" id="{D9064B6E-4195-4664-8D5C-CA380640C7C1}"/>
              </a:ext>
            </a:extLst>
          </p:cNvPr>
          <p:cNvSpPr>
            <a:spLocks noChangeArrowheads="1"/>
          </p:cNvSpPr>
          <p:nvPr/>
        </p:nvSpPr>
        <p:spPr bwMode="auto">
          <a:xfrm>
            <a:off x="533400" y="2057400"/>
            <a:ext cx="78486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sz="2500">
                <a:latin typeface="Courier" charset="0"/>
                <a:cs typeface="Times New Roman" panose="02020603050405020304" pitchFamily="18" charset="0"/>
              </a:rPr>
              <a:t>Using increment and decrement operators makes expressions short, but it also makes them complex and difficult to read. Avoid using these operators in expressions that modify multiple variables, or the same variable for multiple times such as this: </a:t>
            </a:r>
            <a:r>
              <a:rPr lang="en-US" altLang="en-US" sz="2500" u="sng">
                <a:latin typeface="Courier" charset="0"/>
                <a:cs typeface="Times New Roman" panose="02020603050405020304" pitchFamily="18" charset="0"/>
              </a:rPr>
              <a:t>int k = ++i + i</a:t>
            </a:r>
            <a:r>
              <a:rPr lang="en-US" altLang="en-US" sz="2500">
                <a:latin typeface="Courier" charset="0"/>
                <a:cs typeface="Times New Roman" panose="02020603050405020304" pitchFamily="18" charset="0"/>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142AF80D-2A3A-4AB0-AAEA-E962BE23FCE4}"/>
              </a:ext>
            </a:extLst>
          </p:cNvPr>
          <p:cNvSpPr>
            <a:spLocks noGrp="1" noChangeArrowheads="1"/>
          </p:cNvSpPr>
          <p:nvPr>
            <p:ph type="title"/>
          </p:nvPr>
        </p:nvSpPr>
        <p:spPr>
          <a:xfrm>
            <a:off x="685800" y="381000"/>
            <a:ext cx="7772400" cy="1295400"/>
          </a:xfrm>
        </p:spPr>
        <p:txBody>
          <a:bodyPr/>
          <a:lstStyle/>
          <a:p>
            <a:pPr algn="ctr"/>
            <a:r>
              <a:rPr lang="en-US" altLang="en-US" sz="4000">
                <a:solidFill>
                  <a:srgbClr val="7030A0"/>
                </a:solidFill>
              </a:rPr>
              <a:t>Assignment Expressions and Assignment Statements</a:t>
            </a:r>
          </a:p>
        </p:txBody>
      </p:sp>
      <p:sp>
        <p:nvSpPr>
          <p:cNvPr id="99332" name="Rectangle 4">
            <a:extLst>
              <a:ext uri="{FF2B5EF4-FFF2-40B4-BE49-F238E27FC236}">
                <a16:creationId xmlns:a16="http://schemas.microsoft.com/office/drawing/2014/main" id="{DFD744B8-B9D2-40D3-8659-0D6745F08803}"/>
              </a:ext>
            </a:extLst>
          </p:cNvPr>
          <p:cNvSpPr>
            <a:spLocks noGrp="1" noChangeArrowheads="1"/>
          </p:cNvSpPr>
          <p:nvPr>
            <p:ph type="body" idx="1"/>
          </p:nvPr>
        </p:nvSpPr>
        <p:spPr>
          <a:xfrm>
            <a:off x="304800" y="1905000"/>
            <a:ext cx="8686800" cy="4774474"/>
          </a:xfrm>
        </p:spPr>
        <p:txBody>
          <a:bodyPr/>
          <a:lstStyle/>
          <a:p>
            <a:pPr>
              <a:buFont typeface="Monotype Sorts" pitchFamily="2" charset="2"/>
              <a:buNone/>
            </a:pPr>
            <a:r>
              <a:rPr lang="en-US" altLang="en-US" sz="2800" dirty="0">
                <a:latin typeface="Courier" charset="0"/>
                <a:cs typeface="Times New Roman" panose="02020603050405020304" pitchFamily="18" charset="0"/>
              </a:rPr>
              <a:t>Prior to Java 2, all the expressions can be used as statements. Since Java 2, only the following types of expressions can be statements:</a:t>
            </a:r>
          </a:p>
          <a:p>
            <a:pPr>
              <a:buFont typeface="Monotype Sorts" pitchFamily="2" charset="2"/>
              <a:buNone/>
            </a:pPr>
            <a:r>
              <a:rPr lang="en-US" altLang="en-US" sz="2800" dirty="0">
                <a:latin typeface="Courier" charset="0"/>
                <a:cs typeface="Times New Roman" panose="02020603050405020304" pitchFamily="18" charset="0"/>
              </a:rPr>
              <a:t>variable op= expression; // Where op is +, -, *, /, or %</a:t>
            </a:r>
          </a:p>
          <a:p>
            <a:pPr>
              <a:buFont typeface="Monotype Sorts" pitchFamily="2" charset="2"/>
              <a:buNone/>
            </a:pPr>
            <a:r>
              <a:rPr lang="en-US" altLang="en-US" sz="2800" dirty="0">
                <a:latin typeface="Courier" charset="0"/>
                <a:cs typeface="Times New Roman" panose="02020603050405020304" pitchFamily="18" charset="0"/>
              </a:rPr>
              <a:t>++variable;</a:t>
            </a:r>
          </a:p>
          <a:p>
            <a:pPr>
              <a:buFont typeface="Monotype Sorts" pitchFamily="2" charset="2"/>
              <a:buNone/>
            </a:pPr>
            <a:r>
              <a:rPr lang="en-US" altLang="en-US" sz="2800" dirty="0">
                <a:latin typeface="Courier" charset="0"/>
                <a:cs typeface="Times New Roman" panose="02020603050405020304" pitchFamily="18" charset="0"/>
              </a:rPr>
              <a:t>variable++;</a:t>
            </a:r>
          </a:p>
          <a:p>
            <a:pPr>
              <a:buFont typeface="Monotype Sorts" pitchFamily="2" charset="2"/>
              <a:buNone/>
            </a:pPr>
            <a:r>
              <a:rPr lang="en-US" altLang="en-US" sz="2800" dirty="0">
                <a:latin typeface="Courier" charset="0"/>
                <a:cs typeface="Times New Roman" panose="02020603050405020304" pitchFamily="18" charset="0"/>
              </a:rPr>
              <a:t>--variable;</a:t>
            </a:r>
          </a:p>
          <a:p>
            <a:pPr>
              <a:buFont typeface="Monotype Sorts" pitchFamily="2" charset="2"/>
              <a:buNone/>
            </a:pPr>
            <a:r>
              <a:rPr lang="en-US" altLang="en-US" sz="2800" dirty="0">
                <a:latin typeface="Courier" charset="0"/>
                <a:cs typeface="Times New Roman" panose="02020603050405020304" pitchFamily="18" charset="0"/>
              </a:rPr>
              <a:t>variable--;</a:t>
            </a:r>
            <a:endParaRPr lang="en-US" alt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7F5095B-A4B9-449B-951C-EE4D9F52B43D}"/>
              </a:ext>
            </a:extLst>
          </p:cNvPr>
          <p:cNvSpPr>
            <a:spLocks noGrp="1" noChangeArrowheads="1"/>
          </p:cNvSpPr>
          <p:nvPr>
            <p:ph type="title"/>
          </p:nvPr>
        </p:nvSpPr>
        <p:spPr>
          <a:xfrm>
            <a:off x="685800" y="0"/>
            <a:ext cx="7772400" cy="1428750"/>
          </a:xfrm>
          <a:noFill/>
          <a:ln/>
        </p:spPr>
        <p:txBody>
          <a:bodyPr/>
          <a:lstStyle/>
          <a:p>
            <a:pPr algn="ctr"/>
            <a:r>
              <a:rPr lang="en-US" altLang="en-US" dirty="0">
                <a:solidFill>
                  <a:srgbClr val="7030A0"/>
                </a:solidFill>
              </a:rPr>
              <a:t>Numeric Type Conversion</a:t>
            </a:r>
          </a:p>
        </p:txBody>
      </p:sp>
      <p:sp>
        <p:nvSpPr>
          <p:cNvPr id="26627" name="Rectangle 3">
            <a:extLst>
              <a:ext uri="{FF2B5EF4-FFF2-40B4-BE49-F238E27FC236}">
                <a16:creationId xmlns:a16="http://schemas.microsoft.com/office/drawing/2014/main" id="{19B90515-7BD1-4FE3-BC10-BE446F86CA95}"/>
              </a:ext>
            </a:extLst>
          </p:cNvPr>
          <p:cNvSpPr>
            <a:spLocks noGrp="1" noChangeArrowheads="1"/>
          </p:cNvSpPr>
          <p:nvPr>
            <p:ph type="body" idx="1"/>
          </p:nvPr>
        </p:nvSpPr>
        <p:spPr>
          <a:xfrm>
            <a:off x="381000" y="1415142"/>
            <a:ext cx="8458200" cy="4495800"/>
          </a:xfrm>
          <a:noFill/>
          <a:ln/>
        </p:spPr>
        <p:txBody>
          <a:bodyPr/>
          <a:lstStyle/>
          <a:p>
            <a:pPr algn="just">
              <a:buFont typeface="Monotype Sorts" pitchFamily="2" charset="2"/>
              <a:buNone/>
            </a:pPr>
            <a:r>
              <a:rPr lang="en-US" altLang="en-US"/>
              <a:t>Consider the following statements:</a:t>
            </a:r>
          </a:p>
          <a:p>
            <a:pPr algn="just">
              <a:spcBef>
                <a:spcPct val="100000"/>
              </a:spcBef>
              <a:buFont typeface="Monotype Sorts" pitchFamily="2" charset="2"/>
              <a:buNone/>
            </a:pPr>
            <a:r>
              <a:rPr lang="en-US" altLang="en-US" sz="2800">
                <a:latin typeface="Courier New" panose="02070309020205020404" pitchFamily="49" charset="0"/>
              </a:rPr>
              <a:t>byte i = 100;</a:t>
            </a:r>
          </a:p>
          <a:p>
            <a:pPr algn="just">
              <a:buFont typeface="Monotype Sorts" pitchFamily="2" charset="2"/>
              <a:buNone/>
            </a:pPr>
            <a:r>
              <a:rPr lang="en-US" altLang="en-US" sz="2800">
                <a:latin typeface="Courier New" panose="02070309020205020404" pitchFamily="49" charset="0"/>
              </a:rPr>
              <a:t>long k = i*3+4;</a:t>
            </a:r>
          </a:p>
          <a:p>
            <a:pPr algn="just">
              <a:buFont typeface="Monotype Sorts" pitchFamily="2" charset="2"/>
              <a:buNone/>
            </a:pPr>
            <a:r>
              <a:rPr lang="en-US" altLang="en-US" sz="2800">
                <a:latin typeface="Courier New" panose="02070309020205020404" pitchFamily="49" charset="0"/>
              </a:rPr>
              <a:t>double d = i*3.1+k/2;</a:t>
            </a:r>
          </a:p>
          <a:p>
            <a:pPr algn="just">
              <a:buFont typeface="Monotype Sorts" pitchFamily="2" charset="2"/>
              <a:buNone/>
            </a:pPr>
            <a:endParaRPr lang="en-US" altLang="en-US">
              <a:latin typeface="Book Antiqua" panose="02040602050305030304" pitchFamily="18" charset="0"/>
            </a:endParaRPr>
          </a:p>
          <a:p>
            <a:pPr algn="just">
              <a:buFont typeface="Monotype Sorts" pitchFamily="2" charset="2"/>
              <a:buNone/>
            </a:pPr>
            <a:r>
              <a:rPr lang="en-US" altLang="en-US" sz="2800">
                <a:latin typeface="Courier New" panose="02070309020205020404" pitchFamily="49" charset="0"/>
              </a:rPr>
              <a:t>int x = k; //(Wrong)</a:t>
            </a:r>
          </a:p>
          <a:p>
            <a:pPr algn="just">
              <a:buFont typeface="Monotype Sorts" pitchFamily="2" charset="2"/>
              <a:buNone/>
            </a:pPr>
            <a:r>
              <a:rPr lang="en-US" altLang="en-US" sz="2800">
                <a:latin typeface="Courier New" panose="02070309020205020404" pitchFamily="49" charset="0"/>
              </a:rPr>
              <a:t>long k = x; //(fine,implicit casting)</a:t>
            </a:r>
            <a:endParaRPr lang="en-US" altLang="en-US">
              <a:latin typeface="Book Antiqua" panose="0204060205030503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4CFFC92-7A62-4C89-83E8-513564E8F0DB}"/>
              </a:ext>
            </a:extLst>
          </p:cNvPr>
          <p:cNvSpPr>
            <a:spLocks noGrp="1" noChangeArrowheads="1"/>
          </p:cNvSpPr>
          <p:nvPr>
            <p:ph type="title"/>
          </p:nvPr>
        </p:nvSpPr>
        <p:spPr>
          <a:xfrm>
            <a:off x="685800" y="0"/>
            <a:ext cx="7772400" cy="1428750"/>
          </a:xfrm>
          <a:noFill/>
          <a:ln/>
        </p:spPr>
        <p:txBody>
          <a:bodyPr/>
          <a:lstStyle/>
          <a:p>
            <a:pPr algn="ctr"/>
            <a:r>
              <a:rPr lang="en-US" altLang="en-US" dirty="0">
                <a:solidFill>
                  <a:srgbClr val="7030A0"/>
                </a:solidFill>
              </a:rPr>
              <a:t>Type Casting</a:t>
            </a:r>
          </a:p>
        </p:txBody>
      </p:sp>
      <p:sp>
        <p:nvSpPr>
          <p:cNvPr id="27651" name="Rectangle 3">
            <a:extLst>
              <a:ext uri="{FF2B5EF4-FFF2-40B4-BE49-F238E27FC236}">
                <a16:creationId xmlns:a16="http://schemas.microsoft.com/office/drawing/2014/main" id="{BD6DBF8F-8216-4D2C-BB06-19A15B1DE367}"/>
              </a:ext>
            </a:extLst>
          </p:cNvPr>
          <p:cNvSpPr>
            <a:spLocks noGrp="1" noChangeArrowheads="1"/>
          </p:cNvSpPr>
          <p:nvPr>
            <p:ph type="body" idx="1"/>
          </p:nvPr>
        </p:nvSpPr>
        <p:spPr>
          <a:xfrm>
            <a:off x="1371600" y="1600200"/>
            <a:ext cx="6629400" cy="3429000"/>
          </a:xfrm>
          <a:noFill/>
          <a:ln/>
        </p:spPr>
        <p:txBody>
          <a:bodyPr/>
          <a:lstStyle/>
          <a:p>
            <a:pPr>
              <a:lnSpc>
                <a:spcPct val="70000"/>
              </a:lnSpc>
            </a:pPr>
            <a:r>
              <a:rPr lang="en-US" altLang="en-US">
                <a:latin typeface="Courier New" panose="02070309020205020404" pitchFamily="49" charset="0"/>
              </a:rPr>
              <a:t>double</a:t>
            </a:r>
          </a:p>
          <a:p>
            <a:pPr>
              <a:lnSpc>
                <a:spcPct val="70000"/>
              </a:lnSpc>
              <a:spcBef>
                <a:spcPct val="50000"/>
              </a:spcBef>
            </a:pPr>
            <a:r>
              <a:rPr lang="en-US" altLang="en-US">
                <a:latin typeface="Courier New" panose="02070309020205020404" pitchFamily="49" charset="0"/>
              </a:rPr>
              <a:t>float</a:t>
            </a:r>
          </a:p>
          <a:p>
            <a:pPr>
              <a:lnSpc>
                <a:spcPct val="70000"/>
              </a:lnSpc>
              <a:spcBef>
                <a:spcPct val="50000"/>
              </a:spcBef>
            </a:pPr>
            <a:r>
              <a:rPr lang="en-US" altLang="en-US">
                <a:latin typeface="Courier New" panose="02070309020205020404" pitchFamily="49" charset="0"/>
              </a:rPr>
              <a:t>long</a:t>
            </a:r>
          </a:p>
          <a:p>
            <a:pPr>
              <a:lnSpc>
                <a:spcPct val="70000"/>
              </a:lnSpc>
              <a:spcBef>
                <a:spcPct val="50000"/>
              </a:spcBef>
            </a:pPr>
            <a:r>
              <a:rPr lang="en-US" altLang="en-US">
                <a:latin typeface="Courier New" panose="02070309020205020404" pitchFamily="49" charset="0"/>
              </a:rPr>
              <a:t>int</a:t>
            </a:r>
          </a:p>
          <a:p>
            <a:pPr>
              <a:lnSpc>
                <a:spcPct val="70000"/>
              </a:lnSpc>
              <a:spcBef>
                <a:spcPct val="50000"/>
              </a:spcBef>
            </a:pPr>
            <a:r>
              <a:rPr lang="en-US" altLang="en-US">
                <a:latin typeface="Courier New" panose="02070309020205020404" pitchFamily="49" charset="0"/>
              </a:rPr>
              <a:t>short</a:t>
            </a:r>
          </a:p>
          <a:p>
            <a:pPr>
              <a:lnSpc>
                <a:spcPct val="70000"/>
              </a:lnSpc>
              <a:spcBef>
                <a:spcPct val="50000"/>
              </a:spcBef>
            </a:pPr>
            <a:r>
              <a:rPr lang="en-US" altLang="en-US">
                <a:latin typeface="Courier New" panose="02070309020205020404" pitchFamily="49" charset="0"/>
              </a:rPr>
              <a:t>byte</a:t>
            </a:r>
            <a:r>
              <a:rPr lang="en-US" altLang="en-US">
                <a:latin typeface="Book Antiqua" panose="02040602050305030304" pitchFamily="18" charset="0"/>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30274EB-2707-45A9-9156-6EF782B6461B}"/>
              </a:ext>
            </a:extLst>
          </p:cNvPr>
          <p:cNvSpPr>
            <a:spLocks noGrp="1" noChangeArrowheads="1"/>
          </p:cNvSpPr>
          <p:nvPr>
            <p:ph type="title"/>
          </p:nvPr>
        </p:nvSpPr>
        <p:spPr>
          <a:xfrm>
            <a:off x="685800" y="0"/>
            <a:ext cx="7772400" cy="1428750"/>
          </a:xfrm>
          <a:noFill/>
          <a:ln/>
        </p:spPr>
        <p:txBody>
          <a:bodyPr/>
          <a:lstStyle/>
          <a:p>
            <a:pPr algn="ctr"/>
            <a:r>
              <a:rPr lang="en-US" altLang="en-US" dirty="0">
                <a:solidFill>
                  <a:srgbClr val="7030A0"/>
                </a:solidFill>
              </a:rPr>
              <a:t>Type Casting, cont.</a:t>
            </a:r>
          </a:p>
        </p:txBody>
      </p:sp>
      <p:sp>
        <p:nvSpPr>
          <p:cNvPr id="28675" name="Rectangle 3">
            <a:extLst>
              <a:ext uri="{FF2B5EF4-FFF2-40B4-BE49-F238E27FC236}">
                <a16:creationId xmlns:a16="http://schemas.microsoft.com/office/drawing/2014/main" id="{B602A5F6-0D10-4558-A67D-69318608C2F5}"/>
              </a:ext>
            </a:extLst>
          </p:cNvPr>
          <p:cNvSpPr>
            <a:spLocks noGrp="1" noChangeArrowheads="1"/>
          </p:cNvSpPr>
          <p:nvPr>
            <p:ph type="body" idx="1"/>
          </p:nvPr>
        </p:nvSpPr>
        <p:spPr>
          <a:xfrm>
            <a:off x="304800" y="1676400"/>
            <a:ext cx="8610600" cy="4114800"/>
          </a:xfrm>
          <a:noFill/>
          <a:ln/>
        </p:spPr>
        <p:txBody>
          <a:bodyPr/>
          <a:lstStyle/>
          <a:p>
            <a:pPr algn="just">
              <a:buFont typeface="Monotype Sorts" pitchFamily="2" charset="2"/>
              <a:buNone/>
            </a:pPr>
            <a:r>
              <a:rPr lang="en-US" altLang="en-US" sz="3000">
                <a:latin typeface="Courier New" panose="02070309020205020404" pitchFamily="49" charset="0"/>
              </a:rPr>
              <a:t>Implicit casting</a:t>
            </a:r>
          </a:p>
          <a:p>
            <a:pPr algn="just">
              <a:buFont typeface="Monotype Sorts" pitchFamily="2" charset="2"/>
              <a:buNone/>
            </a:pPr>
            <a:r>
              <a:rPr lang="en-US" altLang="en-US" sz="3000">
                <a:latin typeface="Courier New" panose="02070309020205020404" pitchFamily="49" charset="0"/>
              </a:rPr>
              <a:t>  double d = 3; (type widening)</a:t>
            </a:r>
          </a:p>
          <a:p>
            <a:pPr algn="just">
              <a:buFont typeface="Monotype Sorts" pitchFamily="2" charset="2"/>
              <a:buNone/>
            </a:pPr>
            <a:endParaRPr lang="en-US" altLang="en-US" sz="3000">
              <a:latin typeface="Courier New" panose="02070309020205020404" pitchFamily="49" charset="0"/>
            </a:endParaRPr>
          </a:p>
          <a:p>
            <a:pPr algn="just">
              <a:buFont typeface="Monotype Sorts" pitchFamily="2" charset="2"/>
              <a:buNone/>
            </a:pPr>
            <a:r>
              <a:rPr lang="en-US" altLang="en-US" sz="3000">
                <a:latin typeface="Courier New" panose="02070309020205020404" pitchFamily="49" charset="0"/>
              </a:rPr>
              <a:t>Explicit casting</a:t>
            </a:r>
          </a:p>
          <a:p>
            <a:pPr algn="just">
              <a:buFont typeface="Monotype Sorts" pitchFamily="2" charset="2"/>
              <a:buNone/>
            </a:pPr>
            <a:r>
              <a:rPr lang="en-US" altLang="en-US" sz="3000">
                <a:latin typeface="Courier New" panose="02070309020205020404" pitchFamily="49" charset="0"/>
              </a:rPr>
              <a:t>  int i = (int)3.0; (type narrowing)</a:t>
            </a:r>
          </a:p>
          <a:p>
            <a:pPr>
              <a:buFont typeface="Monotype Sorts" pitchFamily="2" charset="2"/>
              <a:buNone/>
            </a:pPr>
            <a:endParaRPr lang="en-US" altLang="en-US" sz="3000">
              <a:latin typeface="Courier New" panose="02070309020205020404" pitchFamily="49" charset="0"/>
            </a:endParaRPr>
          </a:p>
          <a:p>
            <a:pPr algn="just">
              <a:buFont typeface="Monotype Sorts" pitchFamily="2" charset="2"/>
              <a:buNone/>
            </a:pPr>
            <a:r>
              <a:rPr lang="en-US" altLang="en-US" sz="3000"/>
              <a:t>What is wrong?	int x = 5/2.0;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81A8C78A-6D5B-4DE6-8908-0DD6AC551E69}"/>
              </a:ext>
            </a:extLst>
          </p:cNvPr>
          <p:cNvSpPr>
            <a:spLocks noGrp="1" noChangeArrowheads="1"/>
          </p:cNvSpPr>
          <p:nvPr>
            <p:ph type="title"/>
          </p:nvPr>
        </p:nvSpPr>
        <p:spPr>
          <a:xfrm>
            <a:off x="685800" y="0"/>
            <a:ext cx="7772400" cy="1428750"/>
          </a:xfrm>
          <a:noFill/>
          <a:ln/>
        </p:spPr>
        <p:txBody>
          <a:bodyPr/>
          <a:lstStyle/>
          <a:p>
            <a:pPr algn="ctr"/>
            <a:r>
              <a:rPr lang="en-US" altLang="en-US" dirty="0">
                <a:solidFill>
                  <a:srgbClr val="7030A0"/>
                </a:solidFill>
              </a:rPr>
              <a:t>Character Data Type</a:t>
            </a:r>
            <a:endParaRPr lang="en-US" altLang="en-US" b="1" dirty="0">
              <a:solidFill>
                <a:srgbClr val="7030A0"/>
              </a:solidFill>
            </a:endParaRPr>
          </a:p>
        </p:txBody>
      </p:sp>
      <p:sp>
        <p:nvSpPr>
          <p:cNvPr id="29699" name="Rectangle 3">
            <a:extLst>
              <a:ext uri="{FF2B5EF4-FFF2-40B4-BE49-F238E27FC236}">
                <a16:creationId xmlns:a16="http://schemas.microsoft.com/office/drawing/2014/main" id="{BF24BD6E-7721-4591-9575-90851C8AF47C}"/>
              </a:ext>
            </a:extLst>
          </p:cNvPr>
          <p:cNvSpPr>
            <a:spLocks noGrp="1" noChangeArrowheads="1"/>
          </p:cNvSpPr>
          <p:nvPr>
            <p:ph type="body" idx="1"/>
          </p:nvPr>
        </p:nvSpPr>
        <p:spPr>
          <a:xfrm>
            <a:off x="381000" y="1752600"/>
            <a:ext cx="8534400" cy="4495800"/>
          </a:xfrm>
          <a:noFill/>
          <a:ln/>
        </p:spPr>
        <p:txBody>
          <a:bodyPr/>
          <a:lstStyle/>
          <a:p>
            <a:pPr algn="just">
              <a:buFont typeface="Monotype Sorts" pitchFamily="2" charset="2"/>
              <a:buNone/>
            </a:pPr>
            <a:r>
              <a:rPr lang="en-US" altLang="en-US" sz="3000">
                <a:latin typeface="Courier New" panose="02070309020205020404" pitchFamily="49" charset="0"/>
              </a:rPr>
              <a:t>char letter = 'A'; (ASCII)       </a:t>
            </a:r>
          </a:p>
          <a:p>
            <a:pPr algn="just">
              <a:buFont typeface="Monotype Sorts" pitchFamily="2" charset="2"/>
              <a:buNone/>
            </a:pPr>
            <a:r>
              <a:rPr lang="en-US" altLang="en-US" sz="3000">
                <a:latin typeface="Courier New" panose="02070309020205020404" pitchFamily="49" charset="0"/>
              </a:rPr>
              <a:t>char numChar = '4'; (ASCII)</a:t>
            </a:r>
          </a:p>
          <a:p>
            <a:pPr>
              <a:lnSpc>
                <a:spcPct val="30000"/>
              </a:lnSpc>
              <a:spcBef>
                <a:spcPct val="100000"/>
              </a:spcBef>
              <a:buFont typeface="Monotype Sorts" pitchFamily="2" charset="2"/>
              <a:buNone/>
            </a:pPr>
            <a:r>
              <a:rPr lang="en-US" altLang="en-US" sz="3000">
                <a:latin typeface="Courier New" panose="02070309020205020404" pitchFamily="49" charset="0"/>
              </a:rPr>
              <a:t>char letter = '\u0041'; (Unicode)</a:t>
            </a:r>
          </a:p>
          <a:p>
            <a:pPr>
              <a:lnSpc>
                <a:spcPct val="30000"/>
              </a:lnSpc>
              <a:spcBef>
                <a:spcPct val="100000"/>
              </a:spcBef>
              <a:buFont typeface="Monotype Sorts" pitchFamily="2" charset="2"/>
              <a:buNone/>
            </a:pPr>
            <a:r>
              <a:rPr lang="en-US" altLang="en-US" sz="3000">
                <a:latin typeface="Courier New" panose="02070309020205020404" pitchFamily="49" charset="0"/>
              </a:rPr>
              <a:t>char numChar = '\u0034'; (Unicode)</a:t>
            </a:r>
          </a:p>
          <a:p>
            <a:pPr>
              <a:lnSpc>
                <a:spcPct val="30000"/>
              </a:lnSpc>
              <a:spcBef>
                <a:spcPct val="100000"/>
              </a:spcBef>
              <a:buFont typeface="Monotype Sorts" pitchFamily="2" charset="2"/>
              <a:buNone/>
            </a:pPr>
            <a:endParaRPr lang="en-US" altLang="en-US" sz="3000">
              <a:latin typeface="Courier New" panose="02070309020205020404" pitchFamily="49" charset="0"/>
            </a:endParaRPr>
          </a:p>
          <a:p>
            <a:pPr>
              <a:lnSpc>
                <a:spcPct val="30000"/>
              </a:lnSpc>
              <a:spcBef>
                <a:spcPct val="100000"/>
              </a:spcBef>
              <a:buFont typeface="Monotype Sorts" pitchFamily="2" charset="2"/>
              <a:buNone/>
            </a:pPr>
            <a:r>
              <a:rPr lang="en-US" altLang="en-US" sz="3000">
                <a:latin typeface="Courier New" panose="02070309020205020404" pitchFamily="49" charset="0"/>
              </a:rPr>
              <a:t>Special characters</a:t>
            </a:r>
          </a:p>
          <a:p>
            <a:pPr>
              <a:lnSpc>
                <a:spcPct val="30000"/>
              </a:lnSpc>
              <a:spcBef>
                <a:spcPct val="100000"/>
              </a:spcBef>
              <a:buFont typeface="Monotype Sorts" pitchFamily="2" charset="2"/>
              <a:buNone/>
            </a:pPr>
            <a:r>
              <a:rPr lang="en-US" altLang="en-US" sz="3000">
                <a:latin typeface="Courier New" panose="02070309020205020404" pitchFamily="49" charset="0"/>
              </a:rPr>
              <a:t>char tab = ‘\t’;</a:t>
            </a:r>
            <a:endParaRPr lang="en-US" altLang="en-US" sz="3000">
              <a:latin typeface="Book Antiqua" panose="0204060205030503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F1B87AB-603A-4186-9E84-6FF17C04E3BD}"/>
              </a:ext>
            </a:extLst>
          </p:cNvPr>
          <p:cNvSpPr>
            <a:spLocks noGrp="1" noChangeArrowheads="1"/>
          </p:cNvSpPr>
          <p:nvPr>
            <p:ph type="title"/>
          </p:nvPr>
        </p:nvSpPr>
        <p:spPr>
          <a:xfrm>
            <a:off x="685800" y="0"/>
            <a:ext cx="7772400" cy="1428750"/>
          </a:xfrm>
        </p:spPr>
        <p:txBody>
          <a:bodyPr/>
          <a:lstStyle/>
          <a:p>
            <a:pPr algn="ctr"/>
            <a:r>
              <a:rPr lang="en-US" altLang="en-US" dirty="0">
                <a:solidFill>
                  <a:srgbClr val="7030A0"/>
                </a:solidFill>
              </a:rPr>
              <a:t>Unicode Format</a:t>
            </a:r>
            <a:endParaRPr lang="en-US" altLang="en-US" dirty="0">
              <a:solidFill>
                <a:srgbClr val="7030A0"/>
              </a:solidFill>
              <a:latin typeface="Book Antiqua" panose="02040602050305030304" pitchFamily="18" charset="0"/>
            </a:endParaRPr>
          </a:p>
        </p:txBody>
      </p:sp>
      <p:sp>
        <p:nvSpPr>
          <p:cNvPr id="44039" name="Text Box 7">
            <a:extLst>
              <a:ext uri="{FF2B5EF4-FFF2-40B4-BE49-F238E27FC236}">
                <a16:creationId xmlns:a16="http://schemas.microsoft.com/office/drawing/2014/main" id="{30F50DD8-8C90-4EF1-9372-3A79A9515A28}"/>
              </a:ext>
            </a:extLst>
          </p:cNvPr>
          <p:cNvSpPr txBox="1">
            <a:spLocks noChangeArrowheads="1"/>
          </p:cNvSpPr>
          <p:nvPr/>
        </p:nvSpPr>
        <p:spPr bwMode="auto">
          <a:xfrm>
            <a:off x="457200" y="1371600"/>
            <a:ext cx="8686800"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229100" algn="l"/>
                <a:tab pos="5600700" algn="l"/>
              </a:tabLst>
              <a:defRPr sz="2400">
                <a:solidFill>
                  <a:schemeClr val="tx1"/>
                </a:solidFill>
                <a:latin typeface="Times New Roman" panose="02020603050405020304" pitchFamily="18" charset="0"/>
              </a:defRPr>
            </a:lvl1pPr>
            <a:lvl2pPr>
              <a:tabLst>
                <a:tab pos="4229100" algn="l"/>
                <a:tab pos="5600700" algn="l"/>
              </a:tabLst>
              <a:defRPr sz="2400">
                <a:solidFill>
                  <a:schemeClr val="tx1"/>
                </a:solidFill>
                <a:latin typeface="Times New Roman" panose="02020603050405020304" pitchFamily="18" charset="0"/>
              </a:defRPr>
            </a:lvl2pPr>
            <a:lvl3pPr>
              <a:tabLst>
                <a:tab pos="4229100" algn="l"/>
                <a:tab pos="5600700" algn="l"/>
              </a:tabLst>
              <a:defRPr sz="2400">
                <a:solidFill>
                  <a:schemeClr val="tx1"/>
                </a:solidFill>
                <a:latin typeface="Times New Roman" panose="02020603050405020304" pitchFamily="18" charset="0"/>
              </a:defRPr>
            </a:lvl3pPr>
            <a:lvl4pPr>
              <a:tabLst>
                <a:tab pos="4229100" algn="l"/>
                <a:tab pos="5600700" algn="l"/>
              </a:tabLst>
              <a:defRPr sz="2400">
                <a:solidFill>
                  <a:schemeClr val="tx1"/>
                </a:solidFill>
                <a:latin typeface="Times New Roman" panose="02020603050405020304" pitchFamily="18" charset="0"/>
              </a:defRPr>
            </a:lvl4pPr>
            <a:lvl5pPr>
              <a:tabLst>
                <a:tab pos="4229100" algn="l"/>
                <a:tab pos="56007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4229100" algn="l"/>
                <a:tab pos="56007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4229100" algn="l"/>
                <a:tab pos="56007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4229100" algn="l"/>
                <a:tab pos="56007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4229100" algn="l"/>
                <a:tab pos="5600700" algn="l"/>
              </a:tabLst>
              <a:defRPr sz="2400">
                <a:solidFill>
                  <a:schemeClr val="tx1"/>
                </a:solidFill>
                <a:latin typeface="Times New Roman" panose="02020603050405020304" pitchFamily="18" charset="0"/>
              </a:defRPr>
            </a:lvl9pPr>
          </a:lstStyle>
          <a:p>
            <a:pPr>
              <a:spcBef>
                <a:spcPct val="50000"/>
              </a:spcBef>
            </a:pPr>
            <a:r>
              <a:rPr lang="en-US" altLang="en-US" sz="2800" i="1"/>
              <a:t>Description       Escape Sequence 		Unicode</a:t>
            </a:r>
            <a:endParaRPr lang="en-US" altLang="en-US" sz="2800"/>
          </a:p>
          <a:p>
            <a:pPr>
              <a:spcBef>
                <a:spcPct val="50000"/>
              </a:spcBef>
            </a:pPr>
            <a:r>
              <a:rPr lang="en-US" altLang="en-US" sz="2800"/>
              <a:t>Backspace         </a:t>
            </a:r>
            <a:r>
              <a:rPr lang="en-US" altLang="en-US" sz="2600">
                <a:latin typeface="Courier New" panose="02070309020205020404" pitchFamily="49" charset="0"/>
              </a:rPr>
              <a:t>\b</a:t>
            </a:r>
            <a:r>
              <a:rPr lang="en-US" altLang="en-US" sz="2800"/>
              <a:t>			</a:t>
            </a:r>
            <a:r>
              <a:rPr lang="en-US" altLang="en-US" sz="2600">
                <a:latin typeface="Courier New" panose="02070309020205020404" pitchFamily="49" charset="0"/>
              </a:rPr>
              <a:t>\u0008</a:t>
            </a:r>
            <a:endParaRPr lang="en-US" altLang="en-US" sz="2800"/>
          </a:p>
          <a:p>
            <a:pPr>
              <a:spcBef>
                <a:spcPct val="50000"/>
              </a:spcBef>
            </a:pPr>
            <a:r>
              <a:rPr lang="en-US" altLang="en-US" sz="2800"/>
              <a:t>Tab                    </a:t>
            </a:r>
            <a:r>
              <a:rPr lang="en-US" altLang="en-US" sz="2600">
                <a:latin typeface="Courier New" panose="02070309020205020404" pitchFamily="49" charset="0"/>
              </a:rPr>
              <a:t>\t</a:t>
            </a:r>
            <a:r>
              <a:rPr lang="en-US" altLang="en-US" sz="2800"/>
              <a:t>			</a:t>
            </a:r>
            <a:r>
              <a:rPr lang="en-US" altLang="en-US" sz="2600">
                <a:latin typeface="Courier New" panose="02070309020205020404" pitchFamily="49" charset="0"/>
              </a:rPr>
              <a:t>\u0009</a:t>
            </a:r>
            <a:endParaRPr lang="en-US" altLang="en-US" sz="2800"/>
          </a:p>
          <a:p>
            <a:pPr>
              <a:spcBef>
                <a:spcPct val="50000"/>
              </a:spcBef>
            </a:pPr>
            <a:r>
              <a:rPr lang="en-US" altLang="en-US" sz="2800"/>
              <a:t>Linefeed            </a:t>
            </a:r>
            <a:r>
              <a:rPr lang="en-US" altLang="en-US" sz="2600">
                <a:latin typeface="Courier New" panose="02070309020205020404" pitchFamily="49" charset="0"/>
              </a:rPr>
              <a:t>\n</a:t>
            </a:r>
            <a:r>
              <a:rPr lang="en-US" altLang="en-US" sz="2800"/>
              <a:t>			</a:t>
            </a:r>
            <a:r>
              <a:rPr lang="en-US" altLang="en-US" sz="2600">
                <a:latin typeface="Courier New" panose="02070309020205020404" pitchFamily="49" charset="0"/>
              </a:rPr>
              <a:t>\u000a</a:t>
            </a:r>
            <a:endParaRPr lang="en-US" altLang="en-US" sz="2800"/>
          </a:p>
          <a:p>
            <a:pPr>
              <a:spcBef>
                <a:spcPct val="50000"/>
              </a:spcBef>
            </a:pPr>
            <a:r>
              <a:rPr lang="en-US" altLang="en-US" sz="2800"/>
              <a:t>Carriage return  </a:t>
            </a:r>
            <a:r>
              <a:rPr lang="en-US" altLang="en-US" sz="2600">
                <a:latin typeface="Courier New" panose="02070309020205020404" pitchFamily="49" charset="0"/>
              </a:rPr>
              <a:t>\r</a:t>
            </a:r>
            <a:r>
              <a:rPr lang="en-US" altLang="en-US" sz="2800"/>
              <a:t>			</a:t>
            </a:r>
            <a:r>
              <a:rPr lang="en-US" altLang="en-US" sz="2600">
                <a:latin typeface="Courier New" panose="02070309020205020404" pitchFamily="49" charset="0"/>
              </a:rPr>
              <a:t>\u000d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3CC88B8C-3760-4802-B27B-60DA3B452233}"/>
              </a:ext>
            </a:extLst>
          </p:cNvPr>
          <p:cNvSpPr>
            <a:spLocks noGrp="1" noChangeArrowheads="1"/>
          </p:cNvSpPr>
          <p:nvPr>
            <p:ph type="title"/>
          </p:nvPr>
        </p:nvSpPr>
        <p:spPr>
          <a:xfrm>
            <a:off x="152400" y="228599"/>
            <a:ext cx="8763000" cy="1164771"/>
          </a:xfrm>
        </p:spPr>
        <p:txBody>
          <a:bodyPr/>
          <a:lstStyle/>
          <a:p>
            <a:r>
              <a:rPr lang="en-US" altLang="en-US" dirty="0">
                <a:solidFill>
                  <a:srgbClr val="7030A0"/>
                </a:solidFill>
              </a:rPr>
              <a:t>Appendix B: ASCII Character Set</a:t>
            </a:r>
            <a:endParaRPr lang="en-US" altLang="en-US" dirty="0">
              <a:solidFill>
                <a:srgbClr val="7030A0"/>
              </a:solidFill>
              <a:latin typeface="Book Antiqua" panose="02040602050305030304" pitchFamily="18" charset="0"/>
            </a:endParaRPr>
          </a:p>
        </p:txBody>
      </p:sp>
      <p:sp>
        <p:nvSpPr>
          <p:cNvPr id="131075" name="Text Box 3">
            <a:extLst>
              <a:ext uri="{FF2B5EF4-FFF2-40B4-BE49-F238E27FC236}">
                <a16:creationId xmlns:a16="http://schemas.microsoft.com/office/drawing/2014/main" id="{EEDA0F28-EE86-43C9-96FE-6074A6843D7D}"/>
              </a:ext>
            </a:extLst>
          </p:cNvPr>
          <p:cNvSpPr txBox="1">
            <a:spLocks noChangeArrowheads="1"/>
          </p:cNvSpPr>
          <p:nvPr/>
        </p:nvSpPr>
        <p:spPr bwMode="auto">
          <a:xfrm>
            <a:off x="228600" y="1143000"/>
            <a:ext cx="8686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229100" algn="l"/>
                <a:tab pos="5600700" algn="l"/>
              </a:tabLst>
              <a:defRPr sz="2400">
                <a:solidFill>
                  <a:schemeClr val="tx1"/>
                </a:solidFill>
                <a:latin typeface="Times New Roman" panose="02020603050405020304" pitchFamily="18" charset="0"/>
              </a:defRPr>
            </a:lvl1pPr>
            <a:lvl2pPr>
              <a:tabLst>
                <a:tab pos="4229100" algn="l"/>
                <a:tab pos="5600700" algn="l"/>
              </a:tabLst>
              <a:defRPr sz="2400">
                <a:solidFill>
                  <a:schemeClr val="tx1"/>
                </a:solidFill>
                <a:latin typeface="Times New Roman" panose="02020603050405020304" pitchFamily="18" charset="0"/>
              </a:defRPr>
            </a:lvl2pPr>
            <a:lvl3pPr>
              <a:tabLst>
                <a:tab pos="4229100" algn="l"/>
                <a:tab pos="5600700" algn="l"/>
              </a:tabLst>
              <a:defRPr sz="2400">
                <a:solidFill>
                  <a:schemeClr val="tx1"/>
                </a:solidFill>
                <a:latin typeface="Times New Roman" panose="02020603050405020304" pitchFamily="18" charset="0"/>
              </a:defRPr>
            </a:lvl3pPr>
            <a:lvl4pPr>
              <a:tabLst>
                <a:tab pos="4229100" algn="l"/>
                <a:tab pos="5600700" algn="l"/>
              </a:tabLst>
              <a:defRPr sz="2400">
                <a:solidFill>
                  <a:schemeClr val="tx1"/>
                </a:solidFill>
                <a:latin typeface="Times New Roman" panose="02020603050405020304" pitchFamily="18" charset="0"/>
              </a:defRPr>
            </a:lvl4pPr>
            <a:lvl5pPr>
              <a:tabLst>
                <a:tab pos="4229100" algn="l"/>
                <a:tab pos="56007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4229100" algn="l"/>
                <a:tab pos="56007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4229100" algn="l"/>
                <a:tab pos="56007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4229100" algn="l"/>
                <a:tab pos="56007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4229100" algn="l"/>
                <a:tab pos="5600700" algn="l"/>
              </a:tabLst>
              <a:defRPr sz="2400">
                <a:solidFill>
                  <a:schemeClr val="tx1"/>
                </a:solidFill>
                <a:latin typeface="Times New Roman" panose="02020603050405020304" pitchFamily="18" charset="0"/>
              </a:defRPr>
            </a:lvl9pPr>
          </a:lstStyle>
          <a:p>
            <a:pPr>
              <a:spcBef>
                <a:spcPct val="50000"/>
              </a:spcBef>
            </a:pPr>
            <a:endParaRPr lang="en-US" altLang="en-US" sz="2600">
              <a:latin typeface="Courier New" panose="02070309020205020404" pitchFamily="49" charset="0"/>
            </a:endParaRPr>
          </a:p>
        </p:txBody>
      </p:sp>
      <p:sp>
        <p:nvSpPr>
          <p:cNvPr id="131076" name="Text Box 4">
            <a:extLst>
              <a:ext uri="{FF2B5EF4-FFF2-40B4-BE49-F238E27FC236}">
                <a16:creationId xmlns:a16="http://schemas.microsoft.com/office/drawing/2014/main" id="{47DE4190-1128-43D8-8A16-1534E12ECEA5}"/>
              </a:ext>
            </a:extLst>
          </p:cNvPr>
          <p:cNvSpPr txBox="1">
            <a:spLocks noChangeArrowheads="1"/>
          </p:cNvSpPr>
          <p:nvPr/>
        </p:nvSpPr>
        <p:spPr bwMode="auto">
          <a:xfrm>
            <a:off x="152400" y="1143000"/>
            <a:ext cx="876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ASCII Character Set is a subset of the Unicode from \u0000 to \u007f</a:t>
            </a:r>
          </a:p>
        </p:txBody>
      </p:sp>
      <p:graphicFrame>
        <p:nvGraphicFramePr>
          <p:cNvPr id="131077" name="Object 5">
            <a:extLst>
              <a:ext uri="{FF2B5EF4-FFF2-40B4-BE49-F238E27FC236}">
                <a16:creationId xmlns:a16="http://schemas.microsoft.com/office/drawing/2014/main" id="{CC97EB4D-3C50-4A59-9F87-39E3D909B022}"/>
              </a:ext>
            </a:extLst>
          </p:cNvPr>
          <p:cNvGraphicFramePr>
            <a:graphicFrameLocks noChangeAspect="1"/>
          </p:cNvGraphicFramePr>
          <p:nvPr/>
        </p:nvGraphicFramePr>
        <p:xfrm>
          <a:off x="228600" y="2209800"/>
          <a:ext cx="8763000" cy="3786188"/>
        </p:xfrm>
        <a:graphic>
          <a:graphicData uri="http://schemas.openxmlformats.org/presentationml/2006/ole">
            <mc:AlternateContent xmlns:mc="http://schemas.openxmlformats.org/markup-compatibility/2006">
              <mc:Choice xmlns:v="urn:schemas-microsoft-com:vml" Requires="v">
                <p:oleObj spid="_x0000_s4164" name="Bitmap Image" r:id="rId3" imgW="6828112" imgH="2949196" progId="Paint.Picture">
                  <p:embed/>
                </p:oleObj>
              </mc:Choice>
              <mc:Fallback>
                <p:oleObj name="Bitmap Image" r:id="rId3" imgW="6828112" imgH="2949196" progId="Paint.Picture">
                  <p:embed/>
                  <p:pic>
                    <p:nvPicPr>
                      <p:cNvPr id="131077" name="Object 5">
                        <a:extLst>
                          <a:ext uri="{FF2B5EF4-FFF2-40B4-BE49-F238E27FC236}">
                            <a16:creationId xmlns:a16="http://schemas.microsoft.com/office/drawing/2014/main" id="{CC97EB4D-3C50-4A59-9F87-39E3D909B0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209800"/>
                        <a:ext cx="8763000" cy="378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E4942CBE-4E68-400B-B3F8-56883C62AF76}"/>
              </a:ext>
            </a:extLst>
          </p:cNvPr>
          <p:cNvSpPr>
            <a:spLocks noGrp="1" noChangeArrowheads="1"/>
          </p:cNvSpPr>
          <p:nvPr>
            <p:ph type="title"/>
          </p:nvPr>
        </p:nvSpPr>
        <p:spPr>
          <a:xfrm>
            <a:off x="685800" y="457200"/>
            <a:ext cx="7772400" cy="685800"/>
          </a:xfrm>
          <a:noFill/>
          <a:ln/>
        </p:spPr>
        <p:txBody>
          <a:bodyPr/>
          <a:lstStyle/>
          <a:p>
            <a:pPr algn="ctr"/>
            <a:r>
              <a:rPr lang="en-US" altLang="en-US" dirty="0">
                <a:solidFill>
                  <a:srgbClr val="7030A0"/>
                </a:solidFill>
              </a:rPr>
              <a:t>Identifiers</a:t>
            </a:r>
          </a:p>
        </p:txBody>
      </p:sp>
      <p:sp>
        <p:nvSpPr>
          <p:cNvPr id="83971" name="Rectangle 3">
            <a:extLst>
              <a:ext uri="{FF2B5EF4-FFF2-40B4-BE49-F238E27FC236}">
                <a16:creationId xmlns:a16="http://schemas.microsoft.com/office/drawing/2014/main" id="{819BA8FF-1702-4367-A6C2-6DD7AEB7B115}"/>
              </a:ext>
            </a:extLst>
          </p:cNvPr>
          <p:cNvSpPr>
            <a:spLocks noGrp="1" noChangeArrowheads="1"/>
          </p:cNvSpPr>
          <p:nvPr>
            <p:ph type="body" idx="1"/>
          </p:nvPr>
        </p:nvSpPr>
        <p:spPr>
          <a:xfrm>
            <a:off x="228599" y="1143000"/>
            <a:ext cx="8845731" cy="5492931"/>
          </a:xfrm>
          <a:noFill/>
          <a:ln/>
        </p:spPr>
        <p:txBody>
          <a:bodyPr/>
          <a:lstStyle/>
          <a:p>
            <a:r>
              <a:rPr lang="en-US" altLang="en-US" sz="2800" dirty="0">
                <a:latin typeface="Courier" charset="0"/>
                <a:cs typeface="Times New Roman" panose="02020603050405020304" pitchFamily="18" charset="0"/>
              </a:rPr>
              <a:t>An identifier is a </a:t>
            </a:r>
            <a:r>
              <a:rPr lang="en-US" altLang="en-US" sz="2800" b="1" dirty="0">
                <a:latin typeface="Courier" charset="0"/>
                <a:cs typeface="Times New Roman" panose="02020603050405020304" pitchFamily="18" charset="0"/>
              </a:rPr>
              <a:t>sequence of characters</a:t>
            </a:r>
            <a:r>
              <a:rPr lang="en-US" altLang="en-US" sz="2800" dirty="0">
                <a:latin typeface="Courier" charset="0"/>
                <a:cs typeface="Times New Roman" panose="02020603050405020304" pitchFamily="18" charset="0"/>
              </a:rPr>
              <a:t> that consist of letters, digits, underscores (_), and dollar signs ($).</a:t>
            </a:r>
            <a:r>
              <a:rPr lang="en-US" altLang="en-US" sz="2800" dirty="0"/>
              <a:t> </a:t>
            </a:r>
          </a:p>
          <a:p>
            <a:r>
              <a:rPr lang="en-US" altLang="en-US" sz="2800" dirty="0">
                <a:latin typeface="Courier" charset="0"/>
                <a:cs typeface="Times New Roman" panose="02020603050405020304" pitchFamily="18" charset="0"/>
              </a:rPr>
              <a:t>An identifier </a:t>
            </a:r>
            <a:r>
              <a:rPr lang="en-US" altLang="en-US" sz="2800" b="1" dirty="0">
                <a:latin typeface="Courier" charset="0"/>
                <a:cs typeface="Times New Roman" panose="02020603050405020304" pitchFamily="18" charset="0"/>
              </a:rPr>
              <a:t>must start </a:t>
            </a:r>
            <a:r>
              <a:rPr lang="en-US" altLang="en-US" sz="2800" dirty="0">
                <a:latin typeface="Courier" charset="0"/>
                <a:cs typeface="Times New Roman" panose="02020603050405020304" pitchFamily="18" charset="0"/>
              </a:rPr>
              <a:t>with a letter, an underscore (_), or a dollar sign ($). It cannot start with a digit.</a:t>
            </a:r>
            <a:r>
              <a:rPr lang="en-US" altLang="en-US" sz="2800" dirty="0"/>
              <a:t> </a:t>
            </a:r>
          </a:p>
          <a:p>
            <a:r>
              <a:rPr lang="en-US" altLang="en-US" sz="2800" dirty="0"/>
              <a:t>An identifier cannot be a reserved word. (See Appendix A, “Java Keywords,” for a list of reserved words).</a:t>
            </a:r>
          </a:p>
          <a:p>
            <a:r>
              <a:rPr lang="en-US" altLang="en-US" sz="2800" dirty="0"/>
              <a:t>An identifier cannot be </a:t>
            </a:r>
            <a:r>
              <a:rPr lang="en-US" altLang="en-US" sz="2800" dirty="0">
                <a:latin typeface="Courier New" panose="02070309020205020404" pitchFamily="49" charset="0"/>
              </a:rPr>
              <a:t>true</a:t>
            </a:r>
            <a:r>
              <a:rPr lang="en-US" altLang="en-US" sz="2800" dirty="0"/>
              <a:t>, </a:t>
            </a:r>
            <a:r>
              <a:rPr lang="en-US" altLang="en-US" sz="2800" dirty="0">
                <a:latin typeface="Courier New" panose="02070309020205020404" pitchFamily="49" charset="0"/>
              </a:rPr>
              <a:t>false</a:t>
            </a:r>
            <a:r>
              <a:rPr lang="en-US" altLang="en-US" sz="2800" dirty="0"/>
              <a:t>, or </a:t>
            </a:r>
            <a:r>
              <a:rPr lang="en-US" altLang="en-US" sz="2800" dirty="0">
                <a:latin typeface="Courier New" panose="02070309020205020404" pitchFamily="49" charset="0"/>
              </a:rPr>
              <a:t>null</a:t>
            </a:r>
            <a:r>
              <a:rPr lang="en-US" altLang="en-US" sz="2800" dirty="0"/>
              <a:t>.</a:t>
            </a:r>
          </a:p>
          <a:p>
            <a:r>
              <a:rPr lang="en-US" altLang="en-US" sz="2800" dirty="0"/>
              <a:t>An identifier can be of any length.</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77F9008D-C18F-478C-A4B5-22CA218543B0}"/>
              </a:ext>
            </a:extLst>
          </p:cNvPr>
          <p:cNvSpPr>
            <a:spLocks noGrp="1" noChangeArrowheads="1"/>
          </p:cNvSpPr>
          <p:nvPr>
            <p:ph type="title"/>
          </p:nvPr>
        </p:nvSpPr>
        <p:spPr>
          <a:xfrm>
            <a:off x="609600" y="228599"/>
            <a:ext cx="7772400" cy="1042851"/>
          </a:xfrm>
        </p:spPr>
        <p:txBody>
          <a:bodyPr/>
          <a:lstStyle/>
          <a:p>
            <a:pPr algn="ctr"/>
            <a:r>
              <a:rPr lang="en-US" altLang="en-US" dirty="0">
                <a:solidFill>
                  <a:srgbClr val="7030A0"/>
                </a:solidFill>
              </a:rPr>
              <a:t>ASCII Character Set, cont.</a:t>
            </a:r>
            <a:endParaRPr lang="en-US" altLang="en-US" dirty="0">
              <a:solidFill>
                <a:srgbClr val="7030A0"/>
              </a:solidFill>
              <a:latin typeface="Book Antiqua" panose="02040602050305030304" pitchFamily="18" charset="0"/>
            </a:endParaRPr>
          </a:p>
        </p:txBody>
      </p:sp>
      <p:sp>
        <p:nvSpPr>
          <p:cNvPr id="132099" name="Text Box 3">
            <a:extLst>
              <a:ext uri="{FF2B5EF4-FFF2-40B4-BE49-F238E27FC236}">
                <a16:creationId xmlns:a16="http://schemas.microsoft.com/office/drawing/2014/main" id="{905CED4E-9136-4728-BDD4-9E347D6B1FDB}"/>
              </a:ext>
            </a:extLst>
          </p:cNvPr>
          <p:cNvSpPr txBox="1">
            <a:spLocks noChangeArrowheads="1"/>
          </p:cNvSpPr>
          <p:nvPr/>
        </p:nvSpPr>
        <p:spPr bwMode="auto">
          <a:xfrm>
            <a:off x="228600" y="1143000"/>
            <a:ext cx="8686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229100" algn="l"/>
                <a:tab pos="5600700" algn="l"/>
              </a:tabLst>
              <a:defRPr sz="2400">
                <a:solidFill>
                  <a:schemeClr val="tx1"/>
                </a:solidFill>
                <a:latin typeface="Times New Roman" panose="02020603050405020304" pitchFamily="18" charset="0"/>
              </a:defRPr>
            </a:lvl1pPr>
            <a:lvl2pPr>
              <a:tabLst>
                <a:tab pos="4229100" algn="l"/>
                <a:tab pos="5600700" algn="l"/>
              </a:tabLst>
              <a:defRPr sz="2400">
                <a:solidFill>
                  <a:schemeClr val="tx1"/>
                </a:solidFill>
                <a:latin typeface="Times New Roman" panose="02020603050405020304" pitchFamily="18" charset="0"/>
              </a:defRPr>
            </a:lvl2pPr>
            <a:lvl3pPr>
              <a:tabLst>
                <a:tab pos="4229100" algn="l"/>
                <a:tab pos="5600700" algn="l"/>
              </a:tabLst>
              <a:defRPr sz="2400">
                <a:solidFill>
                  <a:schemeClr val="tx1"/>
                </a:solidFill>
                <a:latin typeface="Times New Roman" panose="02020603050405020304" pitchFamily="18" charset="0"/>
              </a:defRPr>
            </a:lvl3pPr>
            <a:lvl4pPr>
              <a:tabLst>
                <a:tab pos="4229100" algn="l"/>
                <a:tab pos="5600700" algn="l"/>
              </a:tabLst>
              <a:defRPr sz="2400">
                <a:solidFill>
                  <a:schemeClr val="tx1"/>
                </a:solidFill>
                <a:latin typeface="Times New Roman" panose="02020603050405020304" pitchFamily="18" charset="0"/>
              </a:defRPr>
            </a:lvl4pPr>
            <a:lvl5pPr>
              <a:tabLst>
                <a:tab pos="4229100" algn="l"/>
                <a:tab pos="56007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4229100" algn="l"/>
                <a:tab pos="56007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4229100" algn="l"/>
                <a:tab pos="56007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4229100" algn="l"/>
                <a:tab pos="56007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4229100" algn="l"/>
                <a:tab pos="5600700" algn="l"/>
              </a:tabLst>
              <a:defRPr sz="2400">
                <a:solidFill>
                  <a:schemeClr val="tx1"/>
                </a:solidFill>
                <a:latin typeface="Times New Roman" panose="02020603050405020304" pitchFamily="18" charset="0"/>
              </a:defRPr>
            </a:lvl9pPr>
          </a:lstStyle>
          <a:p>
            <a:pPr>
              <a:spcBef>
                <a:spcPct val="50000"/>
              </a:spcBef>
            </a:pPr>
            <a:endParaRPr lang="en-US" altLang="en-US" sz="2600">
              <a:latin typeface="Courier New" panose="02070309020205020404" pitchFamily="49" charset="0"/>
            </a:endParaRPr>
          </a:p>
        </p:txBody>
      </p:sp>
      <p:sp>
        <p:nvSpPr>
          <p:cNvPr id="132100" name="Text Box 4">
            <a:extLst>
              <a:ext uri="{FF2B5EF4-FFF2-40B4-BE49-F238E27FC236}">
                <a16:creationId xmlns:a16="http://schemas.microsoft.com/office/drawing/2014/main" id="{8CA48610-B4EA-4CD5-8D7C-AB2D14830387}"/>
              </a:ext>
            </a:extLst>
          </p:cNvPr>
          <p:cNvSpPr txBox="1">
            <a:spLocks noChangeArrowheads="1"/>
          </p:cNvSpPr>
          <p:nvPr/>
        </p:nvSpPr>
        <p:spPr bwMode="auto">
          <a:xfrm>
            <a:off x="152400" y="1143000"/>
            <a:ext cx="876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ASCII Character Set is a subset of the Unicode from \u0000 to \u007f</a:t>
            </a:r>
          </a:p>
        </p:txBody>
      </p:sp>
      <p:graphicFrame>
        <p:nvGraphicFramePr>
          <p:cNvPr id="132102" name="Object 6">
            <a:extLst>
              <a:ext uri="{FF2B5EF4-FFF2-40B4-BE49-F238E27FC236}">
                <a16:creationId xmlns:a16="http://schemas.microsoft.com/office/drawing/2014/main" id="{D4DF93BF-B5C5-4EEF-8C58-00BAD56F8E28}"/>
              </a:ext>
            </a:extLst>
          </p:cNvPr>
          <p:cNvGraphicFramePr>
            <a:graphicFrameLocks noChangeAspect="1"/>
          </p:cNvGraphicFramePr>
          <p:nvPr/>
        </p:nvGraphicFramePr>
        <p:xfrm>
          <a:off x="152400" y="2514600"/>
          <a:ext cx="8839200" cy="2828925"/>
        </p:xfrm>
        <a:graphic>
          <a:graphicData uri="http://schemas.openxmlformats.org/presentationml/2006/ole">
            <mc:AlternateContent xmlns:mc="http://schemas.openxmlformats.org/markup-compatibility/2006">
              <mc:Choice xmlns:v="urn:schemas-microsoft-com:vml" Requires="v">
                <p:oleObj spid="_x0000_s5188" name="Bitmap Image" r:id="rId3" imgW="6309907" imgH="2019048" progId="Paint.Picture">
                  <p:embed/>
                </p:oleObj>
              </mc:Choice>
              <mc:Fallback>
                <p:oleObj name="Bitmap Image" r:id="rId3" imgW="6309907" imgH="2019048" progId="Paint.Picture">
                  <p:embed/>
                  <p:pic>
                    <p:nvPicPr>
                      <p:cNvPr id="132102" name="Object 6">
                        <a:extLst>
                          <a:ext uri="{FF2B5EF4-FFF2-40B4-BE49-F238E27FC236}">
                            <a16:creationId xmlns:a16="http://schemas.microsoft.com/office/drawing/2014/main" id="{D4DF93BF-B5C5-4EEF-8C58-00BAD56F8E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514600"/>
                        <a:ext cx="88392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2F41F68B-4FEC-4F05-8CD5-9A0618A29C69}"/>
              </a:ext>
            </a:extLst>
          </p:cNvPr>
          <p:cNvSpPr>
            <a:spLocks noGrp="1" noChangeArrowheads="1"/>
          </p:cNvSpPr>
          <p:nvPr>
            <p:ph type="title"/>
          </p:nvPr>
        </p:nvSpPr>
        <p:spPr>
          <a:xfrm>
            <a:off x="685800" y="-1"/>
            <a:ext cx="7772400" cy="1933303"/>
          </a:xfrm>
        </p:spPr>
        <p:txBody>
          <a:bodyPr/>
          <a:lstStyle/>
          <a:p>
            <a:pPr algn="ctr"/>
            <a:r>
              <a:rPr lang="en-US" altLang="en-US" dirty="0">
                <a:solidFill>
                  <a:srgbClr val="7030A0"/>
                </a:solidFill>
              </a:rPr>
              <a:t>Casting between char and Numeric Types</a:t>
            </a:r>
            <a:endParaRPr lang="en-US" altLang="en-US" dirty="0">
              <a:solidFill>
                <a:srgbClr val="7030A0"/>
              </a:solidFill>
              <a:latin typeface="Book Antiqua" panose="02040602050305030304" pitchFamily="18" charset="0"/>
            </a:endParaRPr>
          </a:p>
        </p:txBody>
      </p:sp>
      <p:sp>
        <p:nvSpPr>
          <p:cNvPr id="105475" name="Text Box 3">
            <a:extLst>
              <a:ext uri="{FF2B5EF4-FFF2-40B4-BE49-F238E27FC236}">
                <a16:creationId xmlns:a16="http://schemas.microsoft.com/office/drawing/2014/main" id="{9AB8FC4B-DC50-47E0-B9C1-D227091CAB34}"/>
              </a:ext>
            </a:extLst>
          </p:cNvPr>
          <p:cNvSpPr txBox="1">
            <a:spLocks noChangeArrowheads="1"/>
          </p:cNvSpPr>
          <p:nvPr/>
        </p:nvSpPr>
        <p:spPr bwMode="auto">
          <a:xfrm>
            <a:off x="304800" y="1752600"/>
            <a:ext cx="86868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229100" algn="l"/>
                <a:tab pos="5600700" algn="l"/>
              </a:tabLst>
              <a:defRPr sz="2400">
                <a:solidFill>
                  <a:schemeClr val="tx1"/>
                </a:solidFill>
                <a:latin typeface="Times New Roman" panose="02020603050405020304" pitchFamily="18" charset="0"/>
              </a:defRPr>
            </a:lvl1pPr>
            <a:lvl2pPr>
              <a:tabLst>
                <a:tab pos="4229100" algn="l"/>
                <a:tab pos="5600700" algn="l"/>
              </a:tabLst>
              <a:defRPr sz="2400">
                <a:solidFill>
                  <a:schemeClr val="tx1"/>
                </a:solidFill>
                <a:latin typeface="Times New Roman" panose="02020603050405020304" pitchFamily="18" charset="0"/>
              </a:defRPr>
            </a:lvl2pPr>
            <a:lvl3pPr>
              <a:tabLst>
                <a:tab pos="4229100" algn="l"/>
                <a:tab pos="5600700" algn="l"/>
              </a:tabLst>
              <a:defRPr sz="2400">
                <a:solidFill>
                  <a:schemeClr val="tx1"/>
                </a:solidFill>
                <a:latin typeface="Times New Roman" panose="02020603050405020304" pitchFamily="18" charset="0"/>
              </a:defRPr>
            </a:lvl3pPr>
            <a:lvl4pPr>
              <a:tabLst>
                <a:tab pos="4229100" algn="l"/>
                <a:tab pos="5600700" algn="l"/>
              </a:tabLst>
              <a:defRPr sz="2400">
                <a:solidFill>
                  <a:schemeClr val="tx1"/>
                </a:solidFill>
                <a:latin typeface="Times New Roman" panose="02020603050405020304" pitchFamily="18" charset="0"/>
              </a:defRPr>
            </a:lvl4pPr>
            <a:lvl5pPr>
              <a:tabLst>
                <a:tab pos="4229100" algn="l"/>
                <a:tab pos="56007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4229100" algn="l"/>
                <a:tab pos="56007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4229100" algn="l"/>
                <a:tab pos="56007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4229100" algn="l"/>
                <a:tab pos="56007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4229100" algn="l"/>
                <a:tab pos="5600700" algn="l"/>
              </a:tabLst>
              <a:defRPr sz="2400">
                <a:solidFill>
                  <a:schemeClr val="tx1"/>
                </a:solidFill>
                <a:latin typeface="Times New Roman" panose="02020603050405020304" pitchFamily="18" charset="0"/>
              </a:defRPr>
            </a:lvl9pPr>
          </a:lstStyle>
          <a:p>
            <a:pPr>
              <a:spcBef>
                <a:spcPct val="50000"/>
              </a:spcBef>
            </a:pPr>
            <a:r>
              <a:rPr lang="en-US" altLang="en-US" sz="2600">
                <a:latin typeface="Courier New" panose="02070309020205020404" pitchFamily="49" charset="0"/>
              </a:rPr>
              <a:t>int i = </a:t>
            </a:r>
            <a:r>
              <a:rPr lang="en-US" altLang="en-US" sz="3000">
                <a:latin typeface="Courier New" panose="02070309020205020404" pitchFamily="49" charset="0"/>
              </a:rPr>
              <a:t>'</a:t>
            </a:r>
            <a:r>
              <a:rPr lang="en-US" altLang="en-US" sz="2600">
                <a:latin typeface="Courier New" panose="02070309020205020404" pitchFamily="49" charset="0"/>
              </a:rPr>
              <a:t>a</a:t>
            </a:r>
            <a:r>
              <a:rPr lang="en-US" altLang="en-US" sz="3000">
                <a:latin typeface="Courier New" panose="02070309020205020404" pitchFamily="49" charset="0"/>
              </a:rPr>
              <a:t>'</a:t>
            </a:r>
            <a:r>
              <a:rPr lang="en-US" altLang="en-US" sz="2600">
                <a:latin typeface="Courier New" panose="02070309020205020404" pitchFamily="49" charset="0"/>
              </a:rPr>
              <a:t>; // Same as int i = (int)</a:t>
            </a:r>
            <a:r>
              <a:rPr lang="en-US" altLang="en-US" sz="3000">
                <a:latin typeface="Courier New" panose="02070309020205020404" pitchFamily="49" charset="0"/>
              </a:rPr>
              <a:t>'</a:t>
            </a:r>
            <a:r>
              <a:rPr lang="en-US" altLang="en-US" sz="2600">
                <a:latin typeface="Courier New" panose="02070309020205020404" pitchFamily="49" charset="0"/>
              </a:rPr>
              <a:t>a</a:t>
            </a:r>
            <a:r>
              <a:rPr lang="en-US" altLang="en-US" sz="3000">
                <a:latin typeface="Courier New" panose="02070309020205020404" pitchFamily="49" charset="0"/>
              </a:rPr>
              <a:t>'</a:t>
            </a:r>
            <a:r>
              <a:rPr lang="en-US" altLang="en-US" sz="2600">
                <a:latin typeface="Courier New" panose="02070309020205020404" pitchFamily="49" charset="0"/>
              </a:rPr>
              <a:t>;</a:t>
            </a:r>
          </a:p>
          <a:p>
            <a:pPr>
              <a:spcBef>
                <a:spcPct val="50000"/>
              </a:spcBef>
            </a:pPr>
            <a:endParaRPr lang="en-US" altLang="en-US" sz="2600">
              <a:latin typeface="Courier New" panose="02070309020205020404" pitchFamily="49" charset="0"/>
            </a:endParaRPr>
          </a:p>
          <a:p>
            <a:pPr>
              <a:spcBef>
                <a:spcPct val="50000"/>
              </a:spcBef>
            </a:pPr>
            <a:r>
              <a:rPr lang="en-US" altLang="en-US" sz="2600">
                <a:latin typeface="Courier New" panose="02070309020205020404" pitchFamily="49" charset="0"/>
              </a:rPr>
              <a:t>char c = 97; // Same as char c = (char)97;</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8A98B07-94E5-4229-BB85-CCBB517FC400}"/>
              </a:ext>
            </a:extLst>
          </p:cNvPr>
          <p:cNvSpPr>
            <a:spLocks noGrp="1" noChangeArrowheads="1"/>
          </p:cNvSpPr>
          <p:nvPr>
            <p:ph type="title"/>
          </p:nvPr>
        </p:nvSpPr>
        <p:spPr>
          <a:xfrm>
            <a:off x="235131" y="0"/>
            <a:ext cx="8223069" cy="1863634"/>
          </a:xfrm>
          <a:noFill/>
          <a:ln/>
        </p:spPr>
        <p:txBody>
          <a:bodyPr/>
          <a:lstStyle/>
          <a:p>
            <a:pPr algn="ctr"/>
            <a:r>
              <a:rPr lang="en-US" altLang="en-US" sz="3900" dirty="0">
                <a:solidFill>
                  <a:srgbClr val="7030A0"/>
                </a:solidFill>
              </a:rPr>
              <a:t>The </a:t>
            </a:r>
            <a:r>
              <a:rPr lang="en-US" altLang="en-US" sz="3900" dirty="0" err="1">
                <a:solidFill>
                  <a:srgbClr val="7030A0"/>
                </a:solidFill>
                <a:latin typeface="Courier New" panose="02070309020205020404" pitchFamily="49" charset="0"/>
              </a:rPr>
              <a:t>boolean</a:t>
            </a:r>
            <a:r>
              <a:rPr lang="en-US" altLang="en-US" sz="3900" dirty="0">
                <a:solidFill>
                  <a:srgbClr val="7030A0"/>
                </a:solidFill>
              </a:rPr>
              <a:t> Type and Operators</a:t>
            </a:r>
            <a:endParaRPr lang="en-US" altLang="en-US" dirty="0">
              <a:solidFill>
                <a:srgbClr val="7030A0"/>
              </a:solidFill>
            </a:endParaRPr>
          </a:p>
        </p:txBody>
      </p:sp>
      <p:sp>
        <p:nvSpPr>
          <p:cNvPr id="30723" name="Rectangle 3">
            <a:extLst>
              <a:ext uri="{FF2B5EF4-FFF2-40B4-BE49-F238E27FC236}">
                <a16:creationId xmlns:a16="http://schemas.microsoft.com/office/drawing/2014/main" id="{CEBBB515-F625-4E25-98E1-E29697B9C51B}"/>
              </a:ext>
            </a:extLst>
          </p:cNvPr>
          <p:cNvSpPr>
            <a:spLocks noGrp="1" noChangeArrowheads="1"/>
          </p:cNvSpPr>
          <p:nvPr>
            <p:ph type="body" idx="1"/>
          </p:nvPr>
        </p:nvSpPr>
        <p:spPr>
          <a:xfrm>
            <a:off x="685800" y="1524000"/>
            <a:ext cx="7848600" cy="4876800"/>
          </a:xfrm>
          <a:noFill/>
          <a:ln/>
        </p:spPr>
        <p:txBody>
          <a:bodyPr/>
          <a:lstStyle/>
          <a:p>
            <a:pPr>
              <a:buFont typeface="Monotype Sorts" pitchFamily="2" charset="2"/>
              <a:buNone/>
            </a:pPr>
            <a:r>
              <a:rPr lang="en-US" altLang="en-US" sz="3000" dirty="0" err="1">
                <a:latin typeface="Courier New" panose="02070309020205020404" pitchFamily="49" charset="0"/>
              </a:rPr>
              <a:t>boolean</a:t>
            </a:r>
            <a:r>
              <a:rPr lang="en-US" altLang="en-US" sz="3000" dirty="0">
                <a:latin typeface="Courier New" panose="02070309020205020404" pitchFamily="49" charset="0"/>
              </a:rPr>
              <a:t> </a:t>
            </a:r>
            <a:r>
              <a:rPr lang="en-US" altLang="en-US" sz="3000" dirty="0" err="1">
                <a:latin typeface="Courier New" panose="02070309020205020404" pitchFamily="49" charset="0"/>
              </a:rPr>
              <a:t>lightsOn</a:t>
            </a:r>
            <a:r>
              <a:rPr lang="en-US" altLang="en-US" sz="3000" dirty="0">
                <a:latin typeface="Courier New" panose="02070309020205020404" pitchFamily="49" charset="0"/>
              </a:rPr>
              <a:t> = true;</a:t>
            </a:r>
          </a:p>
          <a:p>
            <a:pPr>
              <a:buFont typeface="Monotype Sorts" pitchFamily="2" charset="2"/>
              <a:buNone/>
            </a:pPr>
            <a:r>
              <a:rPr lang="en-US" altLang="en-US" sz="3000" dirty="0" err="1">
                <a:latin typeface="Courier New" panose="02070309020205020404" pitchFamily="49" charset="0"/>
              </a:rPr>
              <a:t>boolean</a:t>
            </a:r>
            <a:r>
              <a:rPr lang="en-US" altLang="en-US" sz="3000" dirty="0">
                <a:latin typeface="Courier New" panose="02070309020205020404" pitchFamily="49" charset="0"/>
              </a:rPr>
              <a:t> </a:t>
            </a:r>
            <a:r>
              <a:rPr lang="en-US" altLang="en-US" sz="3000" dirty="0" err="1">
                <a:latin typeface="Courier New" panose="02070309020205020404" pitchFamily="49" charset="0"/>
              </a:rPr>
              <a:t>lightsOn</a:t>
            </a:r>
            <a:r>
              <a:rPr lang="en-US" altLang="en-US" sz="3000" dirty="0">
                <a:latin typeface="Courier New" panose="02070309020205020404" pitchFamily="49" charset="0"/>
              </a:rPr>
              <a:t> = false;</a:t>
            </a:r>
            <a:r>
              <a:rPr lang="en-US" altLang="en-US" dirty="0">
                <a:latin typeface="Book Antiqua" panose="02040602050305030304" pitchFamily="18" charset="0"/>
              </a:rPr>
              <a:t> </a:t>
            </a:r>
          </a:p>
          <a:p>
            <a:pPr>
              <a:spcBef>
                <a:spcPct val="100000"/>
              </a:spcBef>
              <a:buFont typeface="Monotype Sorts" pitchFamily="2" charset="2"/>
              <a:buNone/>
            </a:pPr>
            <a:r>
              <a:rPr lang="en-US" altLang="en-US" sz="3000" dirty="0" err="1">
                <a:latin typeface="Courier New" panose="02070309020205020404" pitchFamily="49" charset="0"/>
              </a:rPr>
              <a:t>boolean</a:t>
            </a:r>
            <a:r>
              <a:rPr lang="en-US" altLang="en-US" sz="3000" dirty="0">
                <a:latin typeface="Courier New" panose="02070309020205020404" pitchFamily="49" charset="0"/>
              </a:rPr>
              <a:t> b = (1 &gt; 2);</a:t>
            </a:r>
            <a:r>
              <a:rPr lang="en-US" altLang="en-US" dirty="0">
                <a:latin typeface="Book Antiqua" panose="02040602050305030304" pitchFamily="18" charset="0"/>
              </a:rPr>
              <a:t> </a:t>
            </a:r>
          </a:p>
          <a:p>
            <a:pPr>
              <a:spcBef>
                <a:spcPct val="100000"/>
              </a:spcBef>
              <a:buFont typeface="Monotype Sorts" pitchFamily="2" charset="2"/>
              <a:buNone/>
            </a:pPr>
            <a:endParaRPr lang="en-US" altLang="en-US" dirty="0">
              <a:latin typeface="Book Antiqua" panose="02040602050305030304" pitchFamily="18" charset="0"/>
            </a:endParaRPr>
          </a:p>
          <a:p>
            <a:pPr algn="just"/>
            <a:r>
              <a:rPr lang="en-US" altLang="en-US" dirty="0">
                <a:latin typeface="Book Antiqua" panose="02040602050305030304" pitchFamily="18" charset="0"/>
              </a:rPr>
              <a:t>&amp;&amp; (and)   	(1 &lt; x) &amp;&amp; (x &lt; 100)</a:t>
            </a:r>
          </a:p>
          <a:p>
            <a:pPr algn="just"/>
            <a:r>
              <a:rPr lang="en-US" altLang="en-US" dirty="0">
                <a:latin typeface="Courier New" panose="02070309020205020404" pitchFamily="49" charset="0"/>
              </a:rPr>
              <a:t>|| (or)	</a:t>
            </a:r>
            <a:r>
              <a:rPr lang="en-US" altLang="en-US" dirty="0">
                <a:latin typeface="Book Antiqua" panose="02040602050305030304" pitchFamily="18" charset="0"/>
              </a:rPr>
              <a:t>(</a:t>
            </a:r>
            <a:r>
              <a:rPr lang="en-US" altLang="en-US" dirty="0" err="1">
                <a:latin typeface="Book Antiqua" panose="02040602050305030304" pitchFamily="18" charset="0"/>
              </a:rPr>
              <a:t>lightsOn</a:t>
            </a:r>
            <a:r>
              <a:rPr lang="en-US" altLang="en-US" dirty="0">
                <a:latin typeface="Book Antiqua" panose="02040602050305030304" pitchFamily="18" charset="0"/>
              </a:rPr>
              <a:t>) </a:t>
            </a:r>
            <a:r>
              <a:rPr lang="en-US" altLang="en-US" dirty="0">
                <a:latin typeface="Courier New" panose="02070309020205020404" pitchFamily="49" charset="0"/>
              </a:rPr>
              <a:t>|| </a:t>
            </a:r>
            <a:r>
              <a:rPr lang="en-US" altLang="en-US" dirty="0">
                <a:latin typeface="Book Antiqua" panose="02040602050305030304" pitchFamily="18" charset="0"/>
              </a:rPr>
              <a:t>(</a:t>
            </a:r>
            <a:r>
              <a:rPr lang="en-US" altLang="en-US" dirty="0" err="1">
                <a:latin typeface="Book Antiqua" panose="02040602050305030304" pitchFamily="18" charset="0"/>
              </a:rPr>
              <a:t>isDayTime</a:t>
            </a:r>
            <a:r>
              <a:rPr lang="en-US" altLang="en-US" dirty="0">
                <a:latin typeface="Book Antiqua" panose="02040602050305030304" pitchFamily="18" charset="0"/>
              </a:rPr>
              <a:t>)</a:t>
            </a:r>
          </a:p>
          <a:p>
            <a:pPr algn="just"/>
            <a:r>
              <a:rPr lang="en-US" altLang="en-US" dirty="0">
                <a:latin typeface="Book Antiqua" panose="02040602050305030304" pitchFamily="18" charset="0"/>
              </a:rPr>
              <a:t>!       (not)	!(</a:t>
            </a:r>
            <a:r>
              <a:rPr lang="en-US" altLang="en-US" dirty="0" err="1">
                <a:latin typeface="Book Antiqua" panose="02040602050305030304" pitchFamily="18" charset="0"/>
              </a:rPr>
              <a:t>isStopped</a:t>
            </a:r>
            <a:r>
              <a:rPr lang="en-US" altLang="en-US" dirty="0">
                <a:latin typeface="Book Antiqua" panose="02040602050305030304" pitchFamily="18"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1BBA3F97-A429-4019-A441-42F214809FFA}"/>
              </a:ext>
            </a:extLst>
          </p:cNvPr>
          <p:cNvSpPr>
            <a:spLocks noGrp="1" noChangeArrowheads="1"/>
          </p:cNvSpPr>
          <p:nvPr>
            <p:ph type="title"/>
          </p:nvPr>
        </p:nvSpPr>
        <p:spPr>
          <a:xfrm>
            <a:off x="533400" y="0"/>
            <a:ext cx="7772400" cy="1371600"/>
          </a:xfrm>
          <a:noFill/>
          <a:ln/>
        </p:spPr>
        <p:txBody>
          <a:bodyPr/>
          <a:lstStyle/>
          <a:p>
            <a:pPr algn="ctr"/>
            <a:r>
              <a:rPr lang="en-US" altLang="en-US" dirty="0">
                <a:solidFill>
                  <a:srgbClr val="7030A0"/>
                </a:solidFill>
              </a:rPr>
              <a:t>Comparison Operators</a:t>
            </a:r>
          </a:p>
        </p:txBody>
      </p:sp>
      <p:sp>
        <p:nvSpPr>
          <p:cNvPr id="106499" name="Text Box 3">
            <a:extLst>
              <a:ext uri="{FF2B5EF4-FFF2-40B4-BE49-F238E27FC236}">
                <a16:creationId xmlns:a16="http://schemas.microsoft.com/office/drawing/2014/main" id="{922B51F7-E77D-45A8-A45D-CBA751367EE0}"/>
              </a:ext>
            </a:extLst>
          </p:cNvPr>
          <p:cNvSpPr txBox="1">
            <a:spLocks noChangeArrowheads="1"/>
          </p:cNvSpPr>
          <p:nvPr/>
        </p:nvSpPr>
        <p:spPr bwMode="auto">
          <a:xfrm>
            <a:off x="914400" y="1415143"/>
            <a:ext cx="74676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771650" algn="l"/>
                <a:tab pos="3657600" algn="l"/>
              </a:tabLst>
              <a:defRPr sz="2400">
                <a:solidFill>
                  <a:schemeClr val="tx1"/>
                </a:solidFill>
                <a:latin typeface="Times New Roman" panose="02020603050405020304" pitchFamily="18" charset="0"/>
              </a:defRPr>
            </a:lvl1pPr>
            <a:lvl2pPr marL="3771900">
              <a:tabLst>
                <a:tab pos="1771650" algn="l"/>
                <a:tab pos="3657600" algn="l"/>
              </a:tabLst>
              <a:defRPr sz="2400">
                <a:solidFill>
                  <a:schemeClr val="tx1"/>
                </a:solidFill>
                <a:latin typeface="Times New Roman" panose="02020603050405020304" pitchFamily="18" charset="0"/>
              </a:defRPr>
            </a:lvl2pPr>
            <a:lvl3pPr marL="3886200">
              <a:tabLst>
                <a:tab pos="1771650" algn="l"/>
                <a:tab pos="3657600" algn="l"/>
              </a:tabLst>
              <a:defRPr sz="2400">
                <a:solidFill>
                  <a:schemeClr val="tx1"/>
                </a:solidFill>
                <a:latin typeface="Times New Roman" panose="02020603050405020304" pitchFamily="18" charset="0"/>
              </a:defRPr>
            </a:lvl3pPr>
            <a:lvl4pPr marL="4000500">
              <a:tabLst>
                <a:tab pos="1771650" algn="l"/>
                <a:tab pos="3657600" algn="l"/>
              </a:tabLst>
              <a:defRPr sz="2400">
                <a:solidFill>
                  <a:schemeClr val="tx1"/>
                </a:solidFill>
                <a:latin typeface="Times New Roman" panose="02020603050405020304" pitchFamily="18" charset="0"/>
              </a:defRPr>
            </a:lvl4pPr>
            <a:lvl5pPr marL="4114800">
              <a:tabLst>
                <a:tab pos="1771650" algn="l"/>
                <a:tab pos="3657600" algn="l"/>
              </a:tabLst>
              <a:defRPr sz="2400">
                <a:solidFill>
                  <a:schemeClr val="tx1"/>
                </a:solidFill>
                <a:latin typeface="Times New Roman" panose="02020603050405020304" pitchFamily="18" charset="0"/>
              </a:defRPr>
            </a:lvl5pPr>
            <a:lvl6pPr marL="45720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6pPr>
            <a:lvl7pPr marL="50292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7pPr>
            <a:lvl8pPr marL="54864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8pPr>
            <a:lvl9pPr marL="5943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9pPr>
          </a:lstStyle>
          <a:p>
            <a:pPr>
              <a:spcBef>
                <a:spcPct val="50000"/>
              </a:spcBef>
            </a:pPr>
            <a:r>
              <a:rPr lang="en-US" altLang="en-US" sz="3000" i="1" dirty="0"/>
              <a:t>Operator 	Name	</a:t>
            </a:r>
          </a:p>
          <a:p>
            <a:pPr>
              <a:spcBef>
                <a:spcPct val="50000"/>
              </a:spcBef>
            </a:pPr>
            <a:r>
              <a:rPr lang="en-US" altLang="en-US" sz="3000" dirty="0">
                <a:latin typeface="Courier New" panose="02070309020205020404" pitchFamily="49" charset="0"/>
              </a:rPr>
              <a:t>&lt;</a:t>
            </a:r>
            <a:r>
              <a:rPr lang="en-US" altLang="en-US" sz="3000" dirty="0"/>
              <a:t>	less than	</a:t>
            </a:r>
          </a:p>
          <a:p>
            <a:pPr>
              <a:spcBef>
                <a:spcPct val="50000"/>
              </a:spcBef>
            </a:pPr>
            <a:r>
              <a:rPr lang="en-US" altLang="en-US" sz="3000" dirty="0">
                <a:latin typeface="Courier New" panose="02070309020205020404" pitchFamily="49" charset="0"/>
              </a:rPr>
              <a:t>&lt;=</a:t>
            </a:r>
            <a:r>
              <a:rPr lang="en-US" altLang="en-US" sz="3000" dirty="0"/>
              <a:t>	less than or equal to</a:t>
            </a:r>
          </a:p>
          <a:p>
            <a:pPr>
              <a:spcBef>
                <a:spcPct val="50000"/>
              </a:spcBef>
            </a:pPr>
            <a:r>
              <a:rPr lang="en-US" altLang="en-US" sz="3000" dirty="0">
                <a:latin typeface="Courier New" panose="02070309020205020404" pitchFamily="49" charset="0"/>
              </a:rPr>
              <a:t>&gt;</a:t>
            </a:r>
            <a:r>
              <a:rPr lang="en-US" altLang="en-US" sz="3000" dirty="0"/>
              <a:t>	greater than</a:t>
            </a:r>
          </a:p>
          <a:p>
            <a:pPr>
              <a:spcBef>
                <a:spcPct val="50000"/>
              </a:spcBef>
            </a:pPr>
            <a:r>
              <a:rPr lang="en-US" altLang="en-US" sz="3000" dirty="0">
                <a:latin typeface="Courier New" panose="02070309020205020404" pitchFamily="49" charset="0"/>
              </a:rPr>
              <a:t>&gt;=</a:t>
            </a:r>
            <a:r>
              <a:rPr lang="en-US" altLang="en-US" sz="3000" dirty="0"/>
              <a:t>	greater than or equal to</a:t>
            </a:r>
          </a:p>
          <a:p>
            <a:pPr>
              <a:spcBef>
                <a:spcPct val="50000"/>
              </a:spcBef>
            </a:pPr>
            <a:r>
              <a:rPr lang="en-US" altLang="en-US" sz="3000" dirty="0">
                <a:latin typeface="Courier New" panose="02070309020205020404" pitchFamily="49" charset="0"/>
              </a:rPr>
              <a:t>==</a:t>
            </a:r>
            <a:r>
              <a:rPr lang="en-US" altLang="en-US" sz="3000" dirty="0"/>
              <a:t>	equal to</a:t>
            </a:r>
          </a:p>
          <a:p>
            <a:pPr>
              <a:spcBef>
                <a:spcPct val="50000"/>
              </a:spcBef>
            </a:pPr>
            <a:r>
              <a:rPr lang="en-US" altLang="en-US" sz="3000" dirty="0">
                <a:latin typeface="Courier New" panose="02070309020205020404" pitchFamily="49" charset="0"/>
              </a:rPr>
              <a:t>!=	</a:t>
            </a:r>
            <a:r>
              <a:rPr lang="en-US" altLang="en-US" sz="3000" dirty="0"/>
              <a:t>not equal to</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09FF9A87-6D63-4DA8-99A2-40ECCB6785BF}"/>
              </a:ext>
            </a:extLst>
          </p:cNvPr>
          <p:cNvSpPr>
            <a:spLocks noGrp="1" noChangeArrowheads="1"/>
          </p:cNvSpPr>
          <p:nvPr>
            <p:ph type="title"/>
          </p:nvPr>
        </p:nvSpPr>
        <p:spPr>
          <a:xfrm>
            <a:off x="533400" y="0"/>
            <a:ext cx="7772400" cy="1371600"/>
          </a:xfrm>
          <a:noFill/>
          <a:ln/>
        </p:spPr>
        <p:txBody>
          <a:bodyPr/>
          <a:lstStyle/>
          <a:p>
            <a:pPr algn="ctr"/>
            <a:r>
              <a:rPr lang="en-US" altLang="en-US" dirty="0">
                <a:solidFill>
                  <a:srgbClr val="7030A0"/>
                </a:solidFill>
              </a:rPr>
              <a:t>Boolean Operators</a:t>
            </a:r>
          </a:p>
        </p:txBody>
      </p:sp>
      <p:sp>
        <p:nvSpPr>
          <p:cNvPr id="108547" name="Text Box 3">
            <a:extLst>
              <a:ext uri="{FF2B5EF4-FFF2-40B4-BE49-F238E27FC236}">
                <a16:creationId xmlns:a16="http://schemas.microsoft.com/office/drawing/2014/main" id="{86C555F5-53E4-4490-B42D-1546C370B25C}"/>
              </a:ext>
            </a:extLst>
          </p:cNvPr>
          <p:cNvSpPr txBox="1">
            <a:spLocks noChangeArrowheads="1"/>
          </p:cNvSpPr>
          <p:nvPr/>
        </p:nvSpPr>
        <p:spPr bwMode="auto">
          <a:xfrm>
            <a:off x="914400" y="1371600"/>
            <a:ext cx="678180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771650" algn="l"/>
                <a:tab pos="3657600" algn="l"/>
              </a:tabLst>
              <a:defRPr sz="2400">
                <a:solidFill>
                  <a:schemeClr val="tx1"/>
                </a:solidFill>
                <a:latin typeface="Times New Roman" panose="02020603050405020304" pitchFamily="18" charset="0"/>
              </a:defRPr>
            </a:lvl1pPr>
            <a:lvl2pPr marL="3771900">
              <a:tabLst>
                <a:tab pos="1771650" algn="l"/>
                <a:tab pos="3657600" algn="l"/>
              </a:tabLst>
              <a:defRPr sz="2400">
                <a:solidFill>
                  <a:schemeClr val="tx1"/>
                </a:solidFill>
                <a:latin typeface="Times New Roman" panose="02020603050405020304" pitchFamily="18" charset="0"/>
              </a:defRPr>
            </a:lvl2pPr>
            <a:lvl3pPr marL="3886200">
              <a:tabLst>
                <a:tab pos="1771650" algn="l"/>
                <a:tab pos="3657600" algn="l"/>
              </a:tabLst>
              <a:defRPr sz="2400">
                <a:solidFill>
                  <a:schemeClr val="tx1"/>
                </a:solidFill>
                <a:latin typeface="Times New Roman" panose="02020603050405020304" pitchFamily="18" charset="0"/>
              </a:defRPr>
            </a:lvl3pPr>
            <a:lvl4pPr marL="4000500">
              <a:tabLst>
                <a:tab pos="1771650" algn="l"/>
                <a:tab pos="3657600" algn="l"/>
              </a:tabLst>
              <a:defRPr sz="2400">
                <a:solidFill>
                  <a:schemeClr val="tx1"/>
                </a:solidFill>
                <a:latin typeface="Times New Roman" panose="02020603050405020304" pitchFamily="18" charset="0"/>
              </a:defRPr>
            </a:lvl4pPr>
            <a:lvl5pPr marL="4114800">
              <a:tabLst>
                <a:tab pos="1771650" algn="l"/>
                <a:tab pos="3657600" algn="l"/>
              </a:tabLst>
              <a:defRPr sz="2400">
                <a:solidFill>
                  <a:schemeClr val="tx1"/>
                </a:solidFill>
                <a:latin typeface="Times New Roman" panose="02020603050405020304" pitchFamily="18" charset="0"/>
              </a:defRPr>
            </a:lvl5pPr>
            <a:lvl6pPr marL="45720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6pPr>
            <a:lvl7pPr marL="50292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7pPr>
            <a:lvl8pPr marL="54864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8pPr>
            <a:lvl9pPr marL="5943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9pPr>
          </a:lstStyle>
          <a:p>
            <a:pPr>
              <a:spcBef>
                <a:spcPct val="50000"/>
              </a:spcBef>
            </a:pPr>
            <a:r>
              <a:rPr lang="en-US" altLang="en-US" sz="3000" i="1" dirty="0">
                <a:solidFill>
                  <a:srgbClr val="7030A0"/>
                </a:solidFill>
              </a:rPr>
              <a:t>Operator 	Name</a:t>
            </a:r>
            <a:r>
              <a:rPr lang="en-US" altLang="en-US" sz="3000" i="1" dirty="0"/>
              <a:t>	</a:t>
            </a:r>
          </a:p>
          <a:p>
            <a:pPr>
              <a:spcBef>
                <a:spcPct val="50000"/>
              </a:spcBef>
            </a:pPr>
            <a:r>
              <a:rPr lang="en-US" altLang="en-US" sz="3000" dirty="0">
                <a:latin typeface="Courier New" panose="02070309020205020404" pitchFamily="49" charset="0"/>
              </a:rPr>
              <a:t>!</a:t>
            </a:r>
            <a:r>
              <a:rPr lang="en-US" altLang="en-US" sz="3000" dirty="0"/>
              <a:t>	not	</a:t>
            </a:r>
          </a:p>
          <a:p>
            <a:pPr>
              <a:spcBef>
                <a:spcPct val="50000"/>
              </a:spcBef>
            </a:pPr>
            <a:r>
              <a:rPr lang="en-US" altLang="en-US" sz="3000" dirty="0">
                <a:latin typeface="Courier New" panose="02070309020205020404" pitchFamily="49" charset="0"/>
              </a:rPr>
              <a:t>&amp;&amp;</a:t>
            </a:r>
            <a:r>
              <a:rPr lang="en-US" altLang="en-US" sz="3000" dirty="0"/>
              <a:t>	and	</a:t>
            </a:r>
          </a:p>
          <a:p>
            <a:pPr>
              <a:spcBef>
                <a:spcPct val="50000"/>
              </a:spcBef>
            </a:pPr>
            <a:r>
              <a:rPr lang="en-US" altLang="en-US" sz="3000" dirty="0">
                <a:latin typeface="Courier New" panose="02070309020205020404" pitchFamily="49" charset="0"/>
              </a:rPr>
              <a:t>||</a:t>
            </a:r>
            <a:r>
              <a:rPr lang="en-US" altLang="en-US" sz="3000" dirty="0"/>
              <a:t>	or	</a:t>
            </a:r>
          </a:p>
          <a:p>
            <a:pPr>
              <a:spcBef>
                <a:spcPct val="50000"/>
              </a:spcBef>
            </a:pPr>
            <a:r>
              <a:rPr lang="en-US" altLang="en-US" sz="3000" dirty="0">
                <a:latin typeface="Courier New" panose="02070309020205020404" pitchFamily="49" charset="0"/>
              </a:rPr>
              <a:t>^</a:t>
            </a:r>
            <a:r>
              <a:rPr lang="en-US" altLang="en-US" sz="3000" dirty="0"/>
              <a:t>	exclusive or</a:t>
            </a:r>
            <a:r>
              <a:rPr lang="en-US" altLang="en-US" sz="3000" dirty="0">
                <a:latin typeface="Courier New" panose="02070309020205020404" pitchFamily="49" charset="0"/>
              </a:rPr>
              <a:t> </a:t>
            </a:r>
            <a:r>
              <a:rPr lang="en-US" altLang="en-US" sz="3000" dirty="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6C8433F7-CA21-4316-9E81-3154764278BF}"/>
              </a:ext>
            </a:extLst>
          </p:cNvPr>
          <p:cNvSpPr>
            <a:spLocks noGrp="1" noChangeArrowheads="1"/>
          </p:cNvSpPr>
          <p:nvPr>
            <p:ph type="title"/>
          </p:nvPr>
        </p:nvSpPr>
        <p:spPr>
          <a:xfrm>
            <a:off x="533400" y="-1"/>
            <a:ext cx="7772400" cy="1508125"/>
          </a:xfrm>
          <a:noFill/>
          <a:ln/>
        </p:spPr>
        <p:txBody>
          <a:bodyPr/>
          <a:lstStyle/>
          <a:p>
            <a:pPr algn="ctr"/>
            <a:r>
              <a:rPr lang="en-US" altLang="en-US" dirty="0">
                <a:solidFill>
                  <a:srgbClr val="7030A0"/>
                </a:solidFill>
              </a:rPr>
              <a:t>Truth Table for Operator !</a:t>
            </a:r>
          </a:p>
        </p:txBody>
      </p:sp>
      <p:sp>
        <p:nvSpPr>
          <p:cNvPr id="111619" name="Text Box 3">
            <a:extLst>
              <a:ext uri="{FF2B5EF4-FFF2-40B4-BE49-F238E27FC236}">
                <a16:creationId xmlns:a16="http://schemas.microsoft.com/office/drawing/2014/main" id="{6D5A4F87-777D-441F-87BE-8A73AB9CFB29}"/>
              </a:ext>
            </a:extLst>
          </p:cNvPr>
          <p:cNvSpPr txBox="1">
            <a:spLocks noChangeArrowheads="1"/>
          </p:cNvSpPr>
          <p:nvPr/>
        </p:nvSpPr>
        <p:spPr bwMode="auto">
          <a:xfrm>
            <a:off x="914400" y="1371600"/>
            <a:ext cx="6781800" cy="397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771650" algn="l"/>
                <a:tab pos="3657600" algn="l"/>
              </a:tabLst>
              <a:defRPr sz="2400">
                <a:solidFill>
                  <a:schemeClr val="tx1"/>
                </a:solidFill>
                <a:latin typeface="Times New Roman" panose="02020603050405020304" pitchFamily="18" charset="0"/>
              </a:defRPr>
            </a:lvl1pPr>
            <a:lvl2pPr marL="3771900">
              <a:tabLst>
                <a:tab pos="1771650" algn="l"/>
                <a:tab pos="3657600" algn="l"/>
              </a:tabLst>
              <a:defRPr sz="2400">
                <a:solidFill>
                  <a:schemeClr val="tx1"/>
                </a:solidFill>
                <a:latin typeface="Times New Roman" panose="02020603050405020304" pitchFamily="18" charset="0"/>
              </a:defRPr>
            </a:lvl2pPr>
            <a:lvl3pPr marL="3886200">
              <a:tabLst>
                <a:tab pos="1771650" algn="l"/>
                <a:tab pos="3657600" algn="l"/>
              </a:tabLst>
              <a:defRPr sz="2400">
                <a:solidFill>
                  <a:schemeClr val="tx1"/>
                </a:solidFill>
                <a:latin typeface="Times New Roman" panose="02020603050405020304" pitchFamily="18" charset="0"/>
              </a:defRPr>
            </a:lvl3pPr>
            <a:lvl4pPr marL="4000500">
              <a:tabLst>
                <a:tab pos="1771650" algn="l"/>
                <a:tab pos="3657600" algn="l"/>
              </a:tabLst>
              <a:defRPr sz="2400">
                <a:solidFill>
                  <a:schemeClr val="tx1"/>
                </a:solidFill>
                <a:latin typeface="Times New Roman" panose="02020603050405020304" pitchFamily="18" charset="0"/>
              </a:defRPr>
            </a:lvl4pPr>
            <a:lvl5pPr marL="4114800">
              <a:tabLst>
                <a:tab pos="1771650" algn="l"/>
                <a:tab pos="3657600" algn="l"/>
              </a:tabLst>
              <a:defRPr sz="2400">
                <a:solidFill>
                  <a:schemeClr val="tx1"/>
                </a:solidFill>
                <a:latin typeface="Times New Roman" panose="02020603050405020304" pitchFamily="18" charset="0"/>
              </a:defRPr>
            </a:lvl5pPr>
            <a:lvl6pPr marL="45720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6pPr>
            <a:lvl7pPr marL="50292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7pPr>
            <a:lvl8pPr marL="54864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8pPr>
            <a:lvl9pPr marL="5943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9pPr>
          </a:lstStyle>
          <a:p>
            <a:pPr>
              <a:spcBef>
                <a:spcPct val="50000"/>
              </a:spcBef>
            </a:pPr>
            <a:r>
              <a:rPr lang="en-US" altLang="en-US" sz="3000" dirty="0">
                <a:latin typeface="Courier New" panose="02070309020205020404" pitchFamily="49" charset="0"/>
              </a:rPr>
              <a:t>Truth Table for Operator !</a:t>
            </a:r>
          </a:p>
          <a:p>
            <a:pPr>
              <a:spcBef>
                <a:spcPct val="50000"/>
              </a:spcBef>
            </a:pPr>
            <a:endParaRPr lang="en-US" altLang="en-US" sz="3000" dirty="0">
              <a:latin typeface="Courier New" panose="02070309020205020404" pitchFamily="49" charset="0"/>
            </a:endParaRPr>
          </a:p>
          <a:p>
            <a:pPr>
              <a:spcBef>
                <a:spcPct val="50000"/>
              </a:spcBef>
            </a:pPr>
            <a:r>
              <a:rPr lang="en-US" altLang="en-US" sz="3000" dirty="0">
                <a:solidFill>
                  <a:srgbClr val="7030A0"/>
                </a:solidFill>
                <a:latin typeface="Courier New" panose="02070309020205020404" pitchFamily="49" charset="0"/>
              </a:rPr>
              <a:t>Operand	!Operand</a:t>
            </a:r>
          </a:p>
          <a:p>
            <a:pPr>
              <a:spcBef>
                <a:spcPct val="50000"/>
              </a:spcBef>
            </a:pPr>
            <a:r>
              <a:rPr lang="en-US" altLang="en-US" sz="3000" dirty="0"/>
              <a:t>   true	    false</a:t>
            </a:r>
          </a:p>
          <a:p>
            <a:pPr>
              <a:spcBef>
                <a:spcPct val="50000"/>
              </a:spcBef>
            </a:pPr>
            <a:r>
              <a:rPr lang="en-US" altLang="en-US" sz="3000" dirty="0"/>
              <a:t>   false	    true</a:t>
            </a:r>
            <a:endParaRPr lang="en-US" altLang="en-US" sz="3000" dirty="0">
              <a:latin typeface="Courier" charset="0"/>
              <a:cs typeface="Times New Roman" panose="02020603050405020304" pitchFamily="18" charset="0"/>
            </a:endParaRPr>
          </a:p>
          <a:p>
            <a:pPr>
              <a:spcBef>
                <a:spcPct val="50000"/>
              </a:spcBef>
            </a:pPr>
            <a:endParaRPr lang="en-US" altLang="en-US" sz="3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E999BA3E-FFB1-4902-AEA5-EE334C6273A7}"/>
              </a:ext>
            </a:extLst>
          </p:cNvPr>
          <p:cNvSpPr>
            <a:spLocks noGrp="1" noChangeArrowheads="1"/>
          </p:cNvSpPr>
          <p:nvPr>
            <p:ph type="title"/>
          </p:nvPr>
        </p:nvSpPr>
        <p:spPr>
          <a:xfrm>
            <a:off x="533400" y="0"/>
            <a:ext cx="7772400" cy="1524000"/>
          </a:xfrm>
          <a:noFill/>
          <a:ln/>
        </p:spPr>
        <p:txBody>
          <a:bodyPr/>
          <a:lstStyle/>
          <a:p>
            <a:pPr algn="ctr"/>
            <a:r>
              <a:rPr lang="en-US" altLang="en-US" dirty="0">
                <a:solidFill>
                  <a:srgbClr val="7030A0"/>
                </a:solidFill>
              </a:rPr>
              <a:t>Truth Table for Operator &amp;&amp;</a:t>
            </a:r>
          </a:p>
        </p:txBody>
      </p:sp>
      <p:sp>
        <p:nvSpPr>
          <p:cNvPr id="113667" name="Text Box 3">
            <a:extLst>
              <a:ext uri="{FF2B5EF4-FFF2-40B4-BE49-F238E27FC236}">
                <a16:creationId xmlns:a16="http://schemas.microsoft.com/office/drawing/2014/main" id="{37740087-0966-4B11-852A-0F95BBB331DB}"/>
              </a:ext>
            </a:extLst>
          </p:cNvPr>
          <p:cNvSpPr txBox="1">
            <a:spLocks noChangeArrowheads="1"/>
          </p:cNvSpPr>
          <p:nvPr/>
        </p:nvSpPr>
        <p:spPr bwMode="auto">
          <a:xfrm>
            <a:off x="914400" y="1371600"/>
            <a:ext cx="7772400" cy="326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771650" algn="l"/>
                <a:tab pos="3657600" algn="l"/>
              </a:tabLst>
              <a:defRPr sz="2400">
                <a:solidFill>
                  <a:schemeClr val="tx1"/>
                </a:solidFill>
                <a:latin typeface="Times New Roman" panose="02020603050405020304" pitchFamily="18" charset="0"/>
              </a:defRPr>
            </a:lvl1pPr>
            <a:lvl2pPr marL="3771900">
              <a:tabLst>
                <a:tab pos="1771650" algn="l"/>
                <a:tab pos="3657600" algn="l"/>
              </a:tabLst>
              <a:defRPr sz="2400">
                <a:solidFill>
                  <a:schemeClr val="tx1"/>
                </a:solidFill>
                <a:latin typeface="Times New Roman" panose="02020603050405020304" pitchFamily="18" charset="0"/>
              </a:defRPr>
            </a:lvl2pPr>
            <a:lvl3pPr marL="3886200">
              <a:tabLst>
                <a:tab pos="1771650" algn="l"/>
                <a:tab pos="3657600" algn="l"/>
              </a:tabLst>
              <a:defRPr sz="2400">
                <a:solidFill>
                  <a:schemeClr val="tx1"/>
                </a:solidFill>
                <a:latin typeface="Times New Roman" panose="02020603050405020304" pitchFamily="18" charset="0"/>
              </a:defRPr>
            </a:lvl3pPr>
            <a:lvl4pPr marL="4000500">
              <a:tabLst>
                <a:tab pos="1771650" algn="l"/>
                <a:tab pos="3657600" algn="l"/>
              </a:tabLst>
              <a:defRPr sz="2400">
                <a:solidFill>
                  <a:schemeClr val="tx1"/>
                </a:solidFill>
                <a:latin typeface="Times New Roman" panose="02020603050405020304" pitchFamily="18" charset="0"/>
              </a:defRPr>
            </a:lvl4pPr>
            <a:lvl5pPr marL="4114800">
              <a:tabLst>
                <a:tab pos="1771650" algn="l"/>
                <a:tab pos="3657600" algn="l"/>
              </a:tabLst>
              <a:defRPr sz="2400">
                <a:solidFill>
                  <a:schemeClr val="tx1"/>
                </a:solidFill>
                <a:latin typeface="Times New Roman" panose="02020603050405020304" pitchFamily="18" charset="0"/>
              </a:defRPr>
            </a:lvl5pPr>
            <a:lvl6pPr marL="45720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6pPr>
            <a:lvl7pPr marL="50292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7pPr>
            <a:lvl8pPr marL="54864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8pPr>
            <a:lvl9pPr marL="5943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9pPr>
          </a:lstStyle>
          <a:p>
            <a:pPr>
              <a:spcBef>
                <a:spcPct val="50000"/>
              </a:spcBef>
            </a:pPr>
            <a:r>
              <a:rPr lang="en-US" altLang="en-US" b="1" dirty="0">
                <a:solidFill>
                  <a:srgbClr val="7030A0"/>
                </a:solidFill>
                <a:latin typeface="Courier" charset="0"/>
                <a:cs typeface="Times New Roman" panose="02020603050405020304" pitchFamily="18" charset="0"/>
              </a:rPr>
              <a:t>Operand1	Operand2	Operand1 &amp;&amp; Operand2</a:t>
            </a:r>
            <a:endParaRPr lang="en-US" altLang="en-US" sz="2800" dirty="0">
              <a:solidFill>
                <a:srgbClr val="7030A0"/>
              </a:solidFill>
            </a:endParaRPr>
          </a:p>
          <a:p>
            <a:pPr>
              <a:spcBef>
                <a:spcPct val="50000"/>
              </a:spcBef>
            </a:pPr>
            <a:r>
              <a:rPr lang="en-US" altLang="en-US" sz="3000" dirty="0"/>
              <a:t>  false	  false		false</a:t>
            </a:r>
          </a:p>
          <a:p>
            <a:pPr>
              <a:spcBef>
                <a:spcPct val="50000"/>
              </a:spcBef>
            </a:pPr>
            <a:r>
              <a:rPr lang="en-US" altLang="en-US" sz="3000" dirty="0"/>
              <a:t>  false	  true		false</a:t>
            </a:r>
          </a:p>
          <a:p>
            <a:pPr>
              <a:spcBef>
                <a:spcPct val="50000"/>
              </a:spcBef>
            </a:pPr>
            <a:r>
              <a:rPr lang="en-US" altLang="en-US" sz="3000" dirty="0"/>
              <a:t>  true	  false		false</a:t>
            </a:r>
          </a:p>
          <a:p>
            <a:pPr>
              <a:spcBef>
                <a:spcPct val="50000"/>
              </a:spcBef>
            </a:pPr>
            <a:r>
              <a:rPr lang="en-US" altLang="en-US" sz="3000" dirty="0"/>
              <a:t>  true	  true		true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AEF56F75-1F9A-4566-81BF-00B0B1CF992F}"/>
              </a:ext>
            </a:extLst>
          </p:cNvPr>
          <p:cNvSpPr>
            <a:spLocks noGrp="1" noChangeArrowheads="1"/>
          </p:cNvSpPr>
          <p:nvPr>
            <p:ph type="title"/>
          </p:nvPr>
        </p:nvSpPr>
        <p:spPr>
          <a:xfrm>
            <a:off x="533400" y="0"/>
            <a:ext cx="7772400" cy="1371600"/>
          </a:xfrm>
          <a:noFill/>
          <a:ln/>
        </p:spPr>
        <p:txBody>
          <a:bodyPr/>
          <a:lstStyle/>
          <a:p>
            <a:pPr algn="ctr"/>
            <a:r>
              <a:rPr lang="en-US" altLang="en-US" dirty="0">
                <a:solidFill>
                  <a:srgbClr val="7030A0"/>
                </a:solidFill>
              </a:rPr>
              <a:t>Truth Table for Operator ||</a:t>
            </a:r>
          </a:p>
        </p:txBody>
      </p:sp>
      <p:sp>
        <p:nvSpPr>
          <p:cNvPr id="119811" name="Text Box 3">
            <a:extLst>
              <a:ext uri="{FF2B5EF4-FFF2-40B4-BE49-F238E27FC236}">
                <a16:creationId xmlns:a16="http://schemas.microsoft.com/office/drawing/2014/main" id="{8A366399-5F0B-4736-95A6-22BCF54F0892}"/>
              </a:ext>
            </a:extLst>
          </p:cNvPr>
          <p:cNvSpPr txBox="1">
            <a:spLocks noChangeArrowheads="1"/>
          </p:cNvSpPr>
          <p:nvPr/>
        </p:nvSpPr>
        <p:spPr bwMode="auto">
          <a:xfrm>
            <a:off x="914400" y="1415143"/>
            <a:ext cx="77724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771650" algn="l"/>
                <a:tab pos="3657600" algn="l"/>
              </a:tabLst>
              <a:defRPr sz="2400">
                <a:solidFill>
                  <a:schemeClr val="tx1"/>
                </a:solidFill>
                <a:latin typeface="Times New Roman" panose="02020603050405020304" pitchFamily="18" charset="0"/>
              </a:defRPr>
            </a:lvl1pPr>
            <a:lvl2pPr marL="3771900">
              <a:tabLst>
                <a:tab pos="1771650" algn="l"/>
                <a:tab pos="3657600" algn="l"/>
              </a:tabLst>
              <a:defRPr sz="2400">
                <a:solidFill>
                  <a:schemeClr val="tx1"/>
                </a:solidFill>
                <a:latin typeface="Times New Roman" panose="02020603050405020304" pitchFamily="18" charset="0"/>
              </a:defRPr>
            </a:lvl2pPr>
            <a:lvl3pPr marL="3886200">
              <a:tabLst>
                <a:tab pos="1771650" algn="l"/>
                <a:tab pos="3657600" algn="l"/>
              </a:tabLst>
              <a:defRPr sz="2400">
                <a:solidFill>
                  <a:schemeClr val="tx1"/>
                </a:solidFill>
                <a:latin typeface="Times New Roman" panose="02020603050405020304" pitchFamily="18" charset="0"/>
              </a:defRPr>
            </a:lvl3pPr>
            <a:lvl4pPr marL="4000500">
              <a:tabLst>
                <a:tab pos="1771650" algn="l"/>
                <a:tab pos="3657600" algn="l"/>
              </a:tabLst>
              <a:defRPr sz="2400">
                <a:solidFill>
                  <a:schemeClr val="tx1"/>
                </a:solidFill>
                <a:latin typeface="Times New Roman" panose="02020603050405020304" pitchFamily="18" charset="0"/>
              </a:defRPr>
            </a:lvl4pPr>
            <a:lvl5pPr marL="4114800">
              <a:tabLst>
                <a:tab pos="1771650" algn="l"/>
                <a:tab pos="3657600" algn="l"/>
              </a:tabLst>
              <a:defRPr sz="2400">
                <a:solidFill>
                  <a:schemeClr val="tx1"/>
                </a:solidFill>
                <a:latin typeface="Times New Roman" panose="02020603050405020304" pitchFamily="18" charset="0"/>
              </a:defRPr>
            </a:lvl5pPr>
            <a:lvl6pPr marL="45720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6pPr>
            <a:lvl7pPr marL="50292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7pPr>
            <a:lvl8pPr marL="54864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8pPr>
            <a:lvl9pPr marL="5943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9pPr>
          </a:lstStyle>
          <a:p>
            <a:pPr>
              <a:spcBef>
                <a:spcPct val="50000"/>
              </a:spcBef>
            </a:pPr>
            <a:r>
              <a:rPr lang="en-US" altLang="en-US" sz="2000" b="1" dirty="0">
                <a:solidFill>
                  <a:srgbClr val="7030A0"/>
                </a:solidFill>
                <a:latin typeface="Courier" charset="0"/>
                <a:cs typeface="Times New Roman" panose="02020603050405020304" pitchFamily="18" charset="0"/>
              </a:rPr>
              <a:t>Operand1	Operand2	Operand1 || Operand2</a:t>
            </a:r>
            <a:endParaRPr lang="en-US" altLang="en-US" dirty="0">
              <a:solidFill>
                <a:srgbClr val="7030A0"/>
              </a:solidFill>
            </a:endParaRPr>
          </a:p>
          <a:p>
            <a:pPr>
              <a:spcBef>
                <a:spcPct val="50000"/>
              </a:spcBef>
            </a:pPr>
            <a:r>
              <a:rPr lang="en-US" altLang="en-US" sz="3000" dirty="0"/>
              <a:t>false	false	false</a:t>
            </a:r>
          </a:p>
          <a:p>
            <a:pPr>
              <a:spcBef>
                <a:spcPct val="50000"/>
              </a:spcBef>
            </a:pPr>
            <a:r>
              <a:rPr lang="en-US" altLang="en-US" sz="3000" dirty="0"/>
              <a:t>false	true	true</a:t>
            </a:r>
          </a:p>
          <a:p>
            <a:pPr>
              <a:spcBef>
                <a:spcPct val="50000"/>
              </a:spcBef>
            </a:pPr>
            <a:r>
              <a:rPr lang="en-US" altLang="en-US" sz="3000" dirty="0"/>
              <a:t>true	false	true</a:t>
            </a:r>
          </a:p>
          <a:p>
            <a:pPr>
              <a:spcBef>
                <a:spcPct val="50000"/>
              </a:spcBef>
            </a:pPr>
            <a:r>
              <a:rPr lang="en-US" altLang="en-US" sz="3000" dirty="0"/>
              <a:t>true	true	true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AB718740-C066-49E3-8707-E89959C36742}"/>
              </a:ext>
            </a:extLst>
          </p:cNvPr>
          <p:cNvSpPr>
            <a:spLocks noGrp="1" noChangeArrowheads="1"/>
          </p:cNvSpPr>
          <p:nvPr>
            <p:ph type="title"/>
          </p:nvPr>
        </p:nvSpPr>
        <p:spPr>
          <a:xfrm>
            <a:off x="533400" y="0"/>
            <a:ext cx="7772400" cy="1371600"/>
          </a:xfrm>
          <a:noFill/>
          <a:ln/>
        </p:spPr>
        <p:txBody>
          <a:bodyPr/>
          <a:lstStyle/>
          <a:p>
            <a:pPr algn="ctr"/>
            <a:r>
              <a:rPr lang="en-US" altLang="en-US" dirty="0">
                <a:solidFill>
                  <a:srgbClr val="7030A0"/>
                </a:solidFill>
              </a:rPr>
              <a:t>Truth Table for Operator ^</a:t>
            </a:r>
          </a:p>
        </p:txBody>
      </p:sp>
      <p:sp>
        <p:nvSpPr>
          <p:cNvPr id="116739" name="Text Box 3">
            <a:extLst>
              <a:ext uri="{FF2B5EF4-FFF2-40B4-BE49-F238E27FC236}">
                <a16:creationId xmlns:a16="http://schemas.microsoft.com/office/drawing/2014/main" id="{00E610BD-A7AC-4288-ABE5-AC007ACF8C34}"/>
              </a:ext>
            </a:extLst>
          </p:cNvPr>
          <p:cNvSpPr txBox="1">
            <a:spLocks noChangeArrowheads="1"/>
          </p:cNvSpPr>
          <p:nvPr/>
        </p:nvSpPr>
        <p:spPr bwMode="auto">
          <a:xfrm>
            <a:off x="914400" y="1371600"/>
            <a:ext cx="7772400" cy="326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771650" algn="l"/>
                <a:tab pos="3657600" algn="l"/>
              </a:tabLst>
              <a:defRPr sz="2400">
                <a:solidFill>
                  <a:schemeClr val="tx1"/>
                </a:solidFill>
                <a:latin typeface="Times New Roman" panose="02020603050405020304" pitchFamily="18" charset="0"/>
              </a:defRPr>
            </a:lvl1pPr>
            <a:lvl2pPr marL="3771900">
              <a:tabLst>
                <a:tab pos="1771650" algn="l"/>
                <a:tab pos="3657600" algn="l"/>
              </a:tabLst>
              <a:defRPr sz="2400">
                <a:solidFill>
                  <a:schemeClr val="tx1"/>
                </a:solidFill>
                <a:latin typeface="Times New Roman" panose="02020603050405020304" pitchFamily="18" charset="0"/>
              </a:defRPr>
            </a:lvl2pPr>
            <a:lvl3pPr marL="3886200">
              <a:tabLst>
                <a:tab pos="1771650" algn="l"/>
                <a:tab pos="3657600" algn="l"/>
              </a:tabLst>
              <a:defRPr sz="2400">
                <a:solidFill>
                  <a:schemeClr val="tx1"/>
                </a:solidFill>
                <a:latin typeface="Times New Roman" panose="02020603050405020304" pitchFamily="18" charset="0"/>
              </a:defRPr>
            </a:lvl3pPr>
            <a:lvl4pPr marL="4000500">
              <a:tabLst>
                <a:tab pos="1771650" algn="l"/>
                <a:tab pos="3657600" algn="l"/>
              </a:tabLst>
              <a:defRPr sz="2400">
                <a:solidFill>
                  <a:schemeClr val="tx1"/>
                </a:solidFill>
                <a:latin typeface="Times New Roman" panose="02020603050405020304" pitchFamily="18" charset="0"/>
              </a:defRPr>
            </a:lvl4pPr>
            <a:lvl5pPr marL="4114800">
              <a:tabLst>
                <a:tab pos="1771650" algn="l"/>
                <a:tab pos="3657600" algn="l"/>
              </a:tabLst>
              <a:defRPr sz="2400">
                <a:solidFill>
                  <a:schemeClr val="tx1"/>
                </a:solidFill>
                <a:latin typeface="Times New Roman" panose="02020603050405020304" pitchFamily="18" charset="0"/>
              </a:defRPr>
            </a:lvl5pPr>
            <a:lvl6pPr marL="45720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6pPr>
            <a:lvl7pPr marL="50292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7pPr>
            <a:lvl8pPr marL="54864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8pPr>
            <a:lvl9pPr marL="5943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defRPr>
            </a:lvl9pPr>
          </a:lstStyle>
          <a:p>
            <a:pPr>
              <a:spcBef>
                <a:spcPct val="50000"/>
              </a:spcBef>
            </a:pPr>
            <a:r>
              <a:rPr lang="en-US" altLang="en-US" b="1" dirty="0">
                <a:solidFill>
                  <a:srgbClr val="7030A0"/>
                </a:solidFill>
                <a:latin typeface="Courier" charset="0"/>
                <a:cs typeface="Times New Roman" panose="02020603050405020304" pitchFamily="18" charset="0"/>
              </a:rPr>
              <a:t>Operand1	Operand2	Operand1 ^ Operand2</a:t>
            </a:r>
            <a:endParaRPr lang="en-US" altLang="en-US" sz="2800" dirty="0">
              <a:solidFill>
                <a:srgbClr val="7030A0"/>
              </a:solidFill>
            </a:endParaRPr>
          </a:p>
          <a:p>
            <a:pPr>
              <a:spcBef>
                <a:spcPct val="50000"/>
              </a:spcBef>
            </a:pPr>
            <a:r>
              <a:rPr lang="en-US" altLang="en-US" sz="3000" dirty="0"/>
              <a:t>  false	  false		false</a:t>
            </a:r>
          </a:p>
          <a:p>
            <a:pPr>
              <a:spcBef>
                <a:spcPct val="50000"/>
              </a:spcBef>
            </a:pPr>
            <a:r>
              <a:rPr lang="en-US" altLang="en-US" sz="3000" dirty="0"/>
              <a:t>  false	  true		true</a:t>
            </a:r>
          </a:p>
          <a:p>
            <a:pPr>
              <a:spcBef>
                <a:spcPct val="50000"/>
              </a:spcBef>
            </a:pPr>
            <a:r>
              <a:rPr lang="en-US" altLang="en-US" sz="3000" dirty="0"/>
              <a:t>  true	  false		true</a:t>
            </a:r>
          </a:p>
          <a:p>
            <a:pPr>
              <a:spcBef>
                <a:spcPct val="50000"/>
              </a:spcBef>
            </a:pPr>
            <a:r>
              <a:rPr lang="en-US" altLang="en-US" sz="3000" dirty="0"/>
              <a:t>  true	  true		false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511012BE-BA01-48AE-87D1-D873EE310E77}"/>
              </a:ext>
            </a:extLst>
          </p:cNvPr>
          <p:cNvSpPr>
            <a:spLocks noGrp="1" noChangeArrowheads="1"/>
          </p:cNvSpPr>
          <p:nvPr>
            <p:ph type="title"/>
          </p:nvPr>
        </p:nvSpPr>
        <p:spPr>
          <a:xfrm>
            <a:off x="685800" y="381000"/>
            <a:ext cx="7772400" cy="1047750"/>
          </a:xfrm>
          <a:noFill/>
          <a:ln/>
        </p:spPr>
        <p:txBody>
          <a:bodyPr/>
          <a:lstStyle/>
          <a:p>
            <a:pPr algn="ctr"/>
            <a:r>
              <a:rPr lang="en-US" altLang="en-US" sz="3900" dirty="0">
                <a:solidFill>
                  <a:srgbClr val="7030A0"/>
                </a:solidFill>
              </a:rPr>
              <a:t>The &amp; and | Operators</a:t>
            </a:r>
            <a:endParaRPr lang="en-US" altLang="en-US" dirty="0">
              <a:solidFill>
                <a:srgbClr val="7030A0"/>
              </a:solidFill>
            </a:endParaRPr>
          </a:p>
        </p:txBody>
      </p:sp>
      <p:sp>
        <p:nvSpPr>
          <p:cNvPr id="89091" name="Rectangle 3">
            <a:extLst>
              <a:ext uri="{FF2B5EF4-FFF2-40B4-BE49-F238E27FC236}">
                <a16:creationId xmlns:a16="http://schemas.microsoft.com/office/drawing/2014/main" id="{34E6C9E3-5127-4578-A85E-CD27A4BE2786}"/>
              </a:ext>
            </a:extLst>
          </p:cNvPr>
          <p:cNvSpPr>
            <a:spLocks noGrp="1" noChangeArrowheads="1"/>
          </p:cNvSpPr>
          <p:nvPr>
            <p:ph type="body" idx="1"/>
          </p:nvPr>
        </p:nvSpPr>
        <p:spPr>
          <a:xfrm>
            <a:off x="685800" y="1524000"/>
            <a:ext cx="7924800" cy="4876800"/>
          </a:xfrm>
          <a:noFill/>
          <a:ln/>
        </p:spPr>
        <p:txBody>
          <a:bodyPr/>
          <a:lstStyle/>
          <a:p>
            <a:pPr>
              <a:lnSpc>
                <a:spcPct val="90000"/>
              </a:lnSpc>
              <a:buFont typeface="Monotype Sorts" pitchFamily="2" charset="2"/>
              <a:buNone/>
            </a:pPr>
            <a:r>
              <a:rPr lang="en-US" altLang="en-US" dirty="0">
                <a:latin typeface="Book Antiqua" panose="02040602050305030304" pitchFamily="18" charset="0"/>
              </a:rPr>
              <a:t>&amp;&amp;: conditional AND operator</a:t>
            </a:r>
          </a:p>
          <a:p>
            <a:pPr>
              <a:lnSpc>
                <a:spcPct val="90000"/>
              </a:lnSpc>
              <a:buFont typeface="Monotype Sorts" pitchFamily="2" charset="2"/>
              <a:buNone/>
            </a:pPr>
            <a:r>
              <a:rPr lang="en-US" altLang="en-US" dirty="0">
                <a:latin typeface="Book Antiqua" panose="02040602050305030304" pitchFamily="18" charset="0"/>
              </a:rPr>
              <a:t>&amp;: unconditional AND operator</a:t>
            </a:r>
          </a:p>
          <a:p>
            <a:pPr>
              <a:lnSpc>
                <a:spcPct val="90000"/>
              </a:lnSpc>
              <a:buFont typeface="Monotype Sorts" pitchFamily="2" charset="2"/>
              <a:buNone/>
            </a:pPr>
            <a:r>
              <a:rPr lang="en-US" altLang="en-US" dirty="0">
                <a:latin typeface="Book Antiqua" panose="02040602050305030304" pitchFamily="18" charset="0"/>
              </a:rPr>
              <a:t>||: conditional OR operator</a:t>
            </a:r>
          </a:p>
          <a:p>
            <a:pPr>
              <a:lnSpc>
                <a:spcPct val="90000"/>
              </a:lnSpc>
              <a:buFont typeface="Monotype Sorts" pitchFamily="2" charset="2"/>
              <a:buNone/>
            </a:pPr>
            <a:r>
              <a:rPr lang="en-US" altLang="en-US" dirty="0">
                <a:latin typeface="Book Antiqua" panose="02040602050305030304" pitchFamily="18" charset="0"/>
              </a:rPr>
              <a:t>|: unconditional OR operator</a:t>
            </a:r>
          </a:p>
          <a:p>
            <a:pPr>
              <a:lnSpc>
                <a:spcPct val="90000"/>
              </a:lnSpc>
              <a:buFont typeface="Monotype Sorts" pitchFamily="2" charset="2"/>
              <a:buNone/>
            </a:pPr>
            <a:endParaRPr lang="en-US" altLang="en-US" dirty="0">
              <a:latin typeface="Book Antiqua" panose="02040602050305030304" pitchFamily="18" charset="0"/>
            </a:endParaRPr>
          </a:p>
          <a:p>
            <a:pPr>
              <a:lnSpc>
                <a:spcPct val="90000"/>
              </a:lnSpc>
              <a:buFont typeface="Monotype Sorts" pitchFamily="2" charset="2"/>
              <a:buNone/>
            </a:pPr>
            <a:r>
              <a:rPr lang="en-US" altLang="en-US" dirty="0">
                <a:latin typeface="Book Antiqua" panose="02040602050305030304" pitchFamily="18" charset="0"/>
              </a:rPr>
              <a:t>exp1  &amp;&amp; exp2</a:t>
            </a:r>
          </a:p>
          <a:p>
            <a:pPr>
              <a:lnSpc>
                <a:spcPct val="90000"/>
              </a:lnSpc>
              <a:buFont typeface="Monotype Sorts" pitchFamily="2" charset="2"/>
              <a:buNone/>
            </a:pPr>
            <a:r>
              <a:rPr lang="en-US" altLang="en-US" dirty="0">
                <a:latin typeface="Book Antiqua" panose="02040602050305030304" pitchFamily="18" charset="0"/>
              </a:rPr>
              <a:t>(1 &lt; x) &amp;&amp; (x &lt; 100)</a:t>
            </a:r>
          </a:p>
          <a:p>
            <a:pPr>
              <a:lnSpc>
                <a:spcPct val="90000"/>
              </a:lnSpc>
              <a:buFont typeface="Monotype Sorts" pitchFamily="2" charset="2"/>
              <a:buNone/>
            </a:pPr>
            <a:endParaRPr lang="en-US" altLang="en-US" dirty="0">
              <a:latin typeface="Book Antiqua" panose="02040602050305030304" pitchFamily="18" charset="0"/>
            </a:endParaRPr>
          </a:p>
          <a:p>
            <a:pPr>
              <a:lnSpc>
                <a:spcPct val="90000"/>
              </a:lnSpc>
              <a:buFont typeface="Monotype Sorts" pitchFamily="2" charset="2"/>
              <a:buNone/>
            </a:pPr>
            <a:r>
              <a:rPr lang="en-US" altLang="en-US" dirty="0">
                <a:latin typeface="Book Antiqua" panose="02040602050305030304" pitchFamily="18" charset="0"/>
              </a:rPr>
              <a:t>(1 &lt; x) &amp; (x &lt; 100)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E4942CBE-4E68-400B-B3F8-56883C62AF76}"/>
              </a:ext>
            </a:extLst>
          </p:cNvPr>
          <p:cNvSpPr>
            <a:spLocks noGrp="1" noChangeArrowheads="1"/>
          </p:cNvSpPr>
          <p:nvPr>
            <p:ph type="title"/>
          </p:nvPr>
        </p:nvSpPr>
        <p:spPr>
          <a:xfrm>
            <a:off x="685800" y="457200"/>
            <a:ext cx="7772400" cy="685800"/>
          </a:xfrm>
          <a:noFill/>
          <a:ln/>
        </p:spPr>
        <p:txBody>
          <a:bodyPr/>
          <a:lstStyle/>
          <a:p>
            <a:pPr algn="ctr"/>
            <a:r>
              <a:rPr lang="en-US" altLang="en-US" dirty="0">
                <a:solidFill>
                  <a:srgbClr val="7030A0"/>
                </a:solidFill>
              </a:rPr>
              <a:t>Appendix A, “Java Keywords” </a:t>
            </a:r>
          </a:p>
        </p:txBody>
      </p:sp>
      <p:pic>
        <p:nvPicPr>
          <p:cNvPr id="9218" name="Picture 2">
            <a:extLst>
              <a:ext uri="{FF2B5EF4-FFF2-40B4-BE49-F238E27FC236}">
                <a16:creationId xmlns:a16="http://schemas.microsoft.com/office/drawing/2014/main" id="{BAECE89B-DC65-4621-83FB-C05164E04F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2" y="1712867"/>
            <a:ext cx="8258175"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790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4319E414-1876-49AB-8591-436096966B84}"/>
              </a:ext>
            </a:extLst>
          </p:cNvPr>
          <p:cNvSpPr>
            <a:spLocks noGrp="1" noChangeArrowheads="1"/>
          </p:cNvSpPr>
          <p:nvPr>
            <p:ph type="title"/>
          </p:nvPr>
        </p:nvSpPr>
        <p:spPr>
          <a:xfrm>
            <a:off x="685800" y="381000"/>
            <a:ext cx="7772400" cy="1047750"/>
          </a:xfrm>
          <a:noFill/>
          <a:ln/>
        </p:spPr>
        <p:txBody>
          <a:bodyPr/>
          <a:lstStyle/>
          <a:p>
            <a:r>
              <a:rPr lang="en-US" altLang="en-US" sz="3900"/>
              <a:t>The &amp; and | Operators</a:t>
            </a:r>
            <a:endParaRPr lang="en-US" altLang="en-US"/>
          </a:p>
        </p:txBody>
      </p:sp>
      <p:sp>
        <p:nvSpPr>
          <p:cNvPr id="110595" name="Rectangle 3">
            <a:extLst>
              <a:ext uri="{FF2B5EF4-FFF2-40B4-BE49-F238E27FC236}">
                <a16:creationId xmlns:a16="http://schemas.microsoft.com/office/drawing/2014/main" id="{334E9084-C08D-4734-8435-F5ED0BA7C01D}"/>
              </a:ext>
            </a:extLst>
          </p:cNvPr>
          <p:cNvSpPr>
            <a:spLocks noGrp="1" noChangeArrowheads="1"/>
          </p:cNvSpPr>
          <p:nvPr>
            <p:ph type="body" idx="1"/>
          </p:nvPr>
        </p:nvSpPr>
        <p:spPr>
          <a:xfrm>
            <a:off x="685800" y="1524000"/>
            <a:ext cx="7924800" cy="4876800"/>
          </a:xfrm>
          <a:noFill/>
          <a:ln/>
        </p:spPr>
        <p:txBody>
          <a:bodyPr/>
          <a:lstStyle/>
          <a:p>
            <a:pPr>
              <a:buFont typeface="Monotype Sorts" pitchFamily="2" charset="2"/>
              <a:buNone/>
            </a:pPr>
            <a:r>
              <a:rPr lang="en-US" altLang="en-US" sz="2600">
                <a:latin typeface="Courier New" panose="02070309020205020404" pitchFamily="49" charset="0"/>
              </a:rPr>
              <a:t>If x is 1, what is x after this expression?</a:t>
            </a:r>
          </a:p>
          <a:p>
            <a:pPr>
              <a:buFont typeface="Monotype Sorts" pitchFamily="2" charset="2"/>
              <a:buNone/>
            </a:pPr>
            <a:r>
              <a:rPr lang="en-US" altLang="en-US" sz="2600">
                <a:latin typeface="Courier New" panose="02070309020205020404" pitchFamily="49" charset="0"/>
              </a:rPr>
              <a:t>(x &gt; 1) &amp; (x++ &lt; 10)</a:t>
            </a:r>
          </a:p>
          <a:p>
            <a:pPr>
              <a:buFont typeface="Monotype Sorts" pitchFamily="2" charset="2"/>
              <a:buNone/>
            </a:pPr>
            <a:endParaRPr lang="en-US" altLang="en-US" sz="2600">
              <a:latin typeface="Courier New" panose="02070309020205020404" pitchFamily="49" charset="0"/>
            </a:endParaRPr>
          </a:p>
          <a:p>
            <a:pPr>
              <a:buFont typeface="Monotype Sorts" pitchFamily="2" charset="2"/>
              <a:buNone/>
            </a:pPr>
            <a:r>
              <a:rPr lang="en-US" altLang="en-US" sz="2600">
                <a:latin typeface="Courier New" panose="02070309020205020404" pitchFamily="49" charset="0"/>
              </a:rPr>
              <a:t>If x is 1, what is x after this expression?</a:t>
            </a:r>
          </a:p>
          <a:p>
            <a:pPr>
              <a:buFont typeface="Monotype Sorts" pitchFamily="2" charset="2"/>
              <a:buNone/>
            </a:pPr>
            <a:r>
              <a:rPr lang="en-US" altLang="en-US" sz="2600">
                <a:latin typeface="Courier New" panose="02070309020205020404" pitchFamily="49" charset="0"/>
              </a:rPr>
              <a:t>(1 &gt; x) &amp;&amp; ( 1 &gt; x++)</a:t>
            </a:r>
            <a:endParaRPr lang="en-US" altLang="en-US" sz="2800">
              <a:latin typeface="Book Antiqua" panose="02040602050305030304" pitchFamily="18" charset="0"/>
            </a:endParaRPr>
          </a:p>
          <a:p>
            <a:pPr>
              <a:buFont typeface="Monotype Sorts" pitchFamily="2" charset="2"/>
              <a:buNone/>
            </a:pPr>
            <a:endParaRPr lang="en-US" altLang="en-US" sz="2800">
              <a:latin typeface="Book Antiqua" panose="02040602050305030304" pitchFamily="18" charset="0"/>
            </a:endParaRPr>
          </a:p>
          <a:p>
            <a:pPr>
              <a:buFont typeface="Monotype Sorts" pitchFamily="2" charset="2"/>
              <a:buNone/>
            </a:pPr>
            <a:r>
              <a:rPr lang="en-US" altLang="en-US" sz="2600">
                <a:latin typeface="Courier New" panose="02070309020205020404" pitchFamily="49" charset="0"/>
              </a:rPr>
              <a:t>How about (1 == x) | (10 &gt; x++)?</a:t>
            </a:r>
          </a:p>
          <a:p>
            <a:pPr>
              <a:buFont typeface="Monotype Sorts" pitchFamily="2" charset="2"/>
              <a:buNone/>
            </a:pPr>
            <a:r>
              <a:rPr lang="en-US" altLang="en-US" sz="2600">
                <a:latin typeface="Courier New" panose="02070309020205020404" pitchFamily="49" charset="0"/>
              </a:rPr>
              <a:t>(1 == x) || (10 &gt; x++)?</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F9775E0B-4DE7-44DF-BF00-24D38B333621}"/>
              </a:ext>
            </a:extLst>
          </p:cNvPr>
          <p:cNvSpPr>
            <a:spLocks noGrp="1" noChangeArrowheads="1"/>
          </p:cNvSpPr>
          <p:nvPr>
            <p:ph type="title"/>
          </p:nvPr>
        </p:nvSpPr>
        <p:spPr>
          <a:xfrm>
            <a:off x="685800" y="0"/>
            <a:ext cx="7772400" cy="1436914"/>
          </a:xfrm>
          <a:noFill/>
          <a:ln/>
        </p:spPr>
        <p:txBody>
          <a:bodyPr/>
          <a:lstStyle/>
          <a:p>
            <a:pPr algn="ctr"/>
            <a:r>
              <a:rPr lang="en-US" altLang="en-US" dirty="0">
                <a:solidFill>
                  <a:srgbClr val="7030A0"/>
                </a:solidFill>
              </a:rPr>
              <a:t>Operator Precedence</a:t>
            </a:r>
          </a:p>
        </p:txBody>
      </p:sp>
      <p:sp>
        <p:nvSpPr>
          <p:cNvPr id="118787" name="Rectangle 3">
            <a:extLst>
              <a:ext uri="{FF2B5EF4-FFF2-40B4-BE49-F238E27FC236}">
                <a16:creationId xmlns:a16="http://schemas.microsoft.com/office/drawing/2014/main" id="{37532B6F-E361-4E5F-815D-F75F1AF17912}"/>
              </a:ext>
            </a:extLst>
          </p:cNvPr>
          <p:cNvSpPr>
            <a:spLocks noGrp="1" noChangeArrowheads="1"/>
          </p:cNvSpPr>
          <p:nvPr>
            <p:ph type="body" idx="1"/>
          </p:nvPr>
        </p:nvSpPr>
        <p:spPr>
          <a:xfrm>
            <a:off x="533400" y="1295400"/>
            <a:ext cx="7620000" cy="4953000"/>
          </a:xfrm>
          <a:noFill/>
          <a:ln/>
        </p:spPr>
        <p:txBody>
          <a:bodyPr/>
          <a:lstStyle/>
          <a:p>
            <a:pPr algn="just">
              <a:buFont typeface="Monotype Sorts" pitchFamily="2" charset="2"/>
              <a:buNone/>
            </a:pPr>
            <a:r>
              <a:rPr lang="en-US" altLang="en-US" sz="2400" dirty="0">
                <a:latin typeface="Courier" charset="0"/>
                <a:cs typeface="Times New Roman" panose="02020603050405020304" pitchFamily="18" charset="0"/>
              </a:rPr>
              <a:t>How to evaluate</a:t>
            </a:r>
          </a:p>
          <a:p>
            <a:pPr algn="just">
              <a:buFont typeface="Monotype Sorts" pitchFamily="2" charset="2"/>
              <a:buNone/>
            </a:pPr>
            <a:endParaRPr lang="en-US" altLang="en-US" sz="2400" dirty="0">
              <a:latin typeface="Courier" charset="0"/>
              <a:cs typeface="Times New Roman" panose="02020603050405020304" pitchFamily="18" charset="0"/>
            </a:endParaRPr>
          </a:p>
          <a:p>
            <a:pPr algn="just">
              <a:buFont typeface="Monotype Sorts" pitchFamily="2" charset="2"/>
              <a:buNone/>
            </a:pPr>
            <a:r>
              <a:rPr lang="en-US" altLang="en-US" sz="2400" dirty="0">
                <a:latin typeface="Courier" charset="0"/>
                <a:cs typeface="Times New Roman" panose="02020603050405020304" pitchFamily="18" charset="0"/>
              </a:rPr>
              <a:t>3 + 4 * 4  &gt;  5 * (4 + 3) - ++</a:t>
            </a:r>
            <a:r>
              <a:rPr lang="en-US" altLang="en-US" sz="2400" dirty="0" err="1">
                <a:latin typeface="Courier" charset="0"/>
                <a:cs typeface="Times New Roman" panose="02020603050405020304" pitchFamily="18" charset="0"/>
              </a:rPr>
              <a:t>i</a:t>
            </a:r>
            <a:endParaRPr lang="en-US" altLang="en-US" sz="2400" dirty="0">
              <a:latin typeface="Courier New" panose="020703090202050204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3AA7E300-F9C7-4E8D-888E-B2ECEA01A7EE}"/>
              </a:ext>
            </a:extLst>
          </p:cNvPr>
          <p:cNvSpPr>
            <a:spLocks noGrp="1" noChangeArrowheads="1"/>
          </p:cNvSpPr>
          <p:nvPr>
            <p:ph type="title"/>
          </p:nvPr>
        </p:nvSpPr>
        <p:spPr>
          <a:xfrm>
            <a:off x="685800" y="-1"/>
            <a:ext cx="7772400" cy="1297577"/>
          </a:xfrm>
          <a:noFill/>
          <a:ln/>
        </p:spPr>
        <p:txBody>
          <a:bodyPr/>
          <a:lstStyle/>
          <a:p>
            <a:pPr algn="ctr"/>
            <a:r>
              <a:rPr lang="en-US" altLang="en-US" dirty="0">
                <a:solidFill>
                  <a:srgbClr val="7030A0"/>
                </a:solidFill>
              </a:rPr>
              <a:t>Operator Precedence</a:t>
            </a:r>
          </a:p>
        </p:txBody>
      </p:sp>
      <p:sp>
        <p:nvSpPr>
          <p:cNvPr id="31747" name="Rectangle 3">
            <a:extLst>
              <a:ext uri="{FF2B5EF4-FFF2-40B4-BE49-F238E27FC236}">
                <a16:creationId xmlns:a16="http://schemas.microsoft.com/office/drawing/2014/main" id="{D8C41CDE-AF26-46A8-8A39-6A7B3EADAC7B}"/>
              </a:ext>
            </a:extLst>
          </p:cNvPr>
          <p:cNvSpPr>
            <a:spLocks noGrp="1" noChangeArrowheads="1"/>
          </p:cNvSpPr>
          <p:nvPr>
            <p:ph type="body" idx="1"/>
          </p:nvPr>
        </p:nvSpPr>
        <p:spPr>
          <a:xfrm>
            <a:off x="914400" y="1066800"/>
            <a:ext cx="7620000" cy="5257800"/>
          </a:xfrm>
          <a:noFill/>
          <a:ln/>
        </p:spPr>
        <p:txBody>
          <a:bodyPr/>
          <a:lstStyle/>
          <a:p>
            <a:pPr algn="just"/>
            <a:r>
              <a:rPr lang="en-US" altLang="en-US" sz="2000">
                <a:latin typeface="Courier New" panose="02070309020205020404" pitchFamily="49" charset="0"/>
              </a:rPr>
              <a:t>var++, var--</a:t>
            </a:r>
          </a:p>
          <a:p>
            <a:pPr algn="just"/>
            <a:r>
              <a:rPr lang="en-US" altLang="en-US" sz="2000">
                <a:latin typeface="Courier New" panose="02070309020205020404" pitchFamily="49" charset="0"/>
              </a:rPr>
              <a:t>+, - (Unary plus and minus), ++var</a:t>
            </a:r>
            <a:r>
              <a:rPr lang="en-US" altLang="en-US" sz="2000"/>
              <a:t>,</a:t>
            </a:r>
            <a:r>
              <a:rPr lang="en-US" altLang="en-US" sz="2000">
                <a:latin typeface="Courier New" panose="02070309020205020404" pitchFamily="49" charset="0"/>
              </a:rPr>
              <a:t>--var</a:t>
            </a:r>
          </a:p>
          <a:p>
            <a:pPr algn="just"/>
            <a:r>
              <a:rPr lang="en-US" altLang="en-US" sz="2000">
                <a:latin typeface="Courier New" panose="02070309020205020404" pitchFamily="49" charset="0"/>
              </a:rPr>
              <a:t>(type) Casting</a:t>
            </a:r>
          </a:p>
          <a:p>
            <a:pPr algn="just"/>
            <a:r>
              <a:rPr lang="en-US" altLang="en-US" sz="2000">
                <a:latin typeface="Courier New" panose="02070309020205020404" pitchFamily="49" charset="0"/>
              </a:rPr>
              <a:t>! (Not)</a:t>
            </a:r>
          </a:p>
          <a:p>
            <a:pPr algn="just"/>
            <a:r>
              <a:rPr lang="en-US" altLang="en-US" sz="2000">
                <a:latin typeface="Courier New" panose="02070309020205020404" pitchFamily="49" charset="0"/>
              </a:rPr>
              <a:t>*</a:t>
            </a:r>
            <a:r>
              <a:rPr lang="en-US" altLang="en-US" sz="2000"/>
              <a:t>,</a:t>
            </a:r>
            <a:r>
              <a:rPr lang="en-US" altLang="en-US" sz="2000">
                <a:latin typeface="Courier New" panose="02070309020205020404" pitchFamily="49" charset="0"/>
              </a:rPr>
              <a:t> /</a:t>
            </a:r>
            <a:r>
              <a:rPr lang="en-US" altLang="en-US" sz="2000"/>
              <a:t>,</a:t>
            </a:r>
            <a:r>
              <a:rPr lang="en-US" altLang="en-US" sz="2000">
                <a:latin typeface="Courier New" panose="02070309020205020404" pitchFamily="49" charset="0"/>
              </a:rPr>
              <a:t> % (Multiplication, division, and modulus)</a:t>
            </a:r>
          </a:p>
          <a:p>
            <a:pPr algn="just"/>
            <a:r>
              <a:rPr lang="en-US" altLang="en-US" sz="2000">
                <a:latin typeface="Courier New" panose="02070309020205020404" pitchFamily="49" charset="0"/>
              </a:rPr>
              <a:t>+</a:t>
            </a:r>
            <a:r>
              <a:rPr lang="en-US" altLang="en-US" sz="2000"/>
              <a:t>,</a:t>
            </a:r>
            <a:r>
              <a:rPr lang="en-US" altLang="en-US" sz="2000">
                <a:latin typeface="Courier New" panose="02070309020205020404" pitchFamily="49" charset="0"/>
              </a:rPr>
              <a:t> - (Binary addition and subtraction)</a:t>
            </a:r>
          </a:p>
          <a:p>
            <a:pPr algn="just"/>
            <a:r>
              <a:rPr lang="en-US" altLang="en-US" sz="2000">
                <a:latin typeface="Courier New" panose="02070309020205020404" pitchFamily="49" charset="0"/>
              </a:rPr>
              <a:t>&lt;</a:t>
            </a:r>
            <a:r>
              <a:rPr lang="en-US" altLang="en-US" sz="2000"/>
              <a:t>,</a:t>
            </a:r>
            <a:r>
              <a:rPr lang="en-US" altLang="en-US" sz="2000">
                <a:latin typeface="Courier New" panose="02070309020205020404" pitchFamily="49" charset="0"/>
              </a:rPr>
              <a:t> &lt;=</a:t>
            </a:r>
            <a:r>
              <a:rPr lang="en-US" altLang="en-US" sz="2000"/>
              <a:t>,</a:t>
            </a:r>
            <a:r>
              <a:rPr lang="en-US" altLang="en-US" sz="2000">
                <a:latin typeface="Courier New" panose="02070309020205020404" pitchFamily="49" charset="0"/>
              </a:rPr>
              <a:t> &gt;</a:t>
            </a:r>
            <a:r>
              <a:rPr lang="en-US" altLang="en-US" sz="2000"/>
              <a:t>,</a:t>
            </a:r>
            <a:r>
              <a:rPr lang="en-US" altLang="en-US" sz="2000">
                <a:latin typeface="Courier New" panose="02070309020205020404" pitchFamily="49" charset="0"/>
              </a:rPr>
              <a:t> &gt;= (Comparison)</a:t>
            </a:r>
          </a:p>
          <a:p>
            <a:pPr algn="just"/>
            <a:r>
              <a:rPr lang="en-US" altLang="en-US" sz="2000">
                <a:latin typeface="Courier New" panose="02070309020205020404" pitchFamily="49" charset="0"/>
              </a:rPr>
              <a:t>==</a:t>
            </a:r>
            <a:r>
              <a:rPr lang="en-US" altLang="en-US" sz="2000"/>
              <a:t>,</a:t>
            </a:r>
            <a:r>
              <a:rPr lang="en-US" altLang="en-US" sz="2000">
                <a:latin typeface="Courier New" panose="02070309020205020404" pitchFamily="49" charset="0"/>
              </a:rPr>
              <a:t> !=; (Equality) </a:t>
            </a:r>
          </a:p>
          <a:p>
            <a:pPr algn="just"/>
            <a:r>
              <a:rPr lang="en-US" altLang="en-US" sz="2000">
                <a:latin typeface="Courier New" panose="02070309020205020404" pitchFamily="49" charset="0"/>
              </a:rPr>
              <a:t>&amp; (Unconditional AND)</a:t>
            </a:r>
          </a:p>
          <a:p>
            <a:pPr algn="just"/>
            <a:r>
              <a:rPr lang="en-US" altLang="en-US" sz="2000">
                <a:latin typeface="Courier New" panose="02070309020205020404" pitchFamily="49" charset="0"/>
              </a:rPr>
              <a:t>^ (Exclusive OR) </a:t>
            </a:r>
          </a:p>
          <a:p>
            <a:pPr algn="just"/>
            <a:r>
              <a:rPr lang="en-US" altLang="en-US" sz="2000">
                <a:latin typeface="Courier New" panose="02070309020205020404" pitchFamily="49" charset="0"/>
              </a:rPr>
              <a:t>| (Unconditional OR) </a:t>
            </a:r>
          </a:p>
          <a:p>
            <a:pPr algn="just"/>
            <a:r>
              <a:rPr lang="en-US" altLang="en-US" sz="2000">
                <a:latin typeface="Courier New" panose="02070309020205020404" pitchFamily="49" charset="0"/>
              </a:rPr>
              <a:t>&amp;&amp; (Conditional AND) Short-circuit AND</a:t>
            </a:r>
          </a:p>
          <a:p>
            <a:pPr algn="just"/>
            <a:r>
              <a:rPr lang="en-US" altLang="en-US" sz="2000">
                <a:latin typeface="Courier New" panose="02070309020205020404" pitchFamily="49" charset="0"/>
              </a:rPr>
              <a:t>|| (Conditional OR) Short-circuit OR</a:t>
            </a:r>
          </a:p>
          <a:p>
            <a:pPr algn="just"/>
            <a:r>
              <a:rPr lang="en-US" altLang="en-US" sz="2000">
                <a:latin typeface="Courier New" panose="02070309020205020404" pitchFamily="49" charset="0"/>
              </a:rPr>
              <a:t>=</a:t>
            </a:r>
            <a:r>
              <a:rPr lang="en-US" altLang="en-US" sz="2000"/>
              <a:t>,</a:t>
            </a:r>
            <a:r>
              <a:rPr lang="en-US" altLang="en-US" sz="2000">
                <a:latin typeface="Courier New" panose="02070309020205020404" pitchFamily="49" charset="0"/>
              </a:rPr>
              <a:t> +=</a:t>
            </a:r>
            <a:r>
              <a:rPr lang="en-US" altLang="en-US" sz="2000"/>
              <a:t>,</a:t>
            </a:r>
            <a:r>
              <a:rPr lang="en-US" altLang="en-US" sz="2000">
                <a:latin typeface="Courier New" panose="02070309020205020404" pitchFamily="49" charset="0"/>
              </a:rPr>
              <a:t> -=</a:t>
            </a:r>
            <a:r>
              <a:rPr lang="en-US" altLang="en-US" sz="2000"/>
              <a:t>,</a:t>
            </a:r>
            <a:r>
              <a:rPr lang="en-US" altLang="en-US" sz="2000">
                <a:latin typeface="Courier New" panose="02070309020205020404" pitchFamily="49" charset="0"/>
              </a:rPr>
              <a:t> *=</a:t>
            </a:r>
            <a:r>
              <a:rPr lang="en-US" altLang="en-US" sz="2000"/>
              <a:t>,</a:t>
            </a:r>
            <a:r>
              <a:rPr lang="en-US" altLang="en-US" sz="2000">
                <a:latin typeface="Courier New" panose="02070309020205020404" pitchFamily="49" charset="0"/>
              </a:rPr>
              <a:t> /=</a:t>
            </a:r>
            <a:r>
              <a:rPr lang="en-US" altLang="en-US" sz="2000"/>
              <a:t>,</a:t>
            </a:r>
            <a:r>
              <a:rPr lang="en-US" altLang="en-US" sz="2000">
                <a:latin typeface="Courier New" panose="02070309020205020404" pitchFamily="49" charset="0"/>
              </a:rPr>
              <a:t> %= (Assignment operator)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699555A1-918F-4304-9587-786141EAD43E}"/>
              </a:ext>
            </a:extLst>
          </p:cNvPr>
          <p:cNvSpPr>
            <a:spLocks noGrp="1" noChangeArrowheads="1"/>
          </p:cNvSpPr>
          <p:nvPr>
            <p:ph type="title"/>
          </p:nvPr>
        </p:nvSpPr>
        <p:spPr>
          <a:xfrm>
            <a:off x="685800" y="-1"/>
            <a:ext cx="7772400" cy="1332411"/>
          </a:xfrm>
          <a:noFill/>
          <a:ln/>
        </p:spPr>
        <p:txBody>
          <a:bodyPr/>
          <a:lstStyle/>
          <a:p>
            <a:pPr algn="ctr"/>
            <a:r>
              <a:rPr lang="en-US" altLang="en-US" dirty="0">
                <a:solidFill>
                  <a:srgbClr val="7030A0"/>
                </a:solidFill>
              </a:rPr>
              <a:t>Operator Associativity</a:t>
            </a:r>
          </a:p>
        </p:txBody>
      </p:sp>
      <p:sp>
        <p:nvSpPr>
          <p:cNvPr id="98307" name="Rectangle 3">
            <a:extLst>
              <a:ext uri="{FF2B5EF4-FFF2-40B4-BE49-F238E27FC236}">
                <a16:creationId xmlns:a16="http://schemas.microsoft.com/office/drawing/2014/main" id="{80E71FB5-4DAA-4AE5-8205-0B97E4734D69}"/>
              </a:ext>
            </a:extLst>
          </p:cNvPr>
          <p:cNvSpPr>
            <a:spLocks noGrp="1" noChangeArrowheads="1"/>
          </p:cNvSpPr>
          <p:nvPr>
            <p:ph type="body" idx="1"/>
          </p:nvPr>
        </p:nvSpPr>
        <p:spPr>
          <a:xfrm>
            <a:off x="381000" y="1219200"/>
            <a:ext cx="7848600" cy="4800600"/>
          </a:xfrm>
          <a:noFill/>
          <a:ln/>
        </p:spPr>
        <p:txBody>
          <a:bodyPr/>
          <a:lstStyle/>
          <a:p>
            <a:pPr algn="just">
              <a:buFont typeface="Monotype Sorts" pitchFamily="2" charset="2"/>
              <a:buNone/>
            </a:pPr>
            <a:r>
              <a:rPr lang="en-US" altLang="en-US" sz="1800" dirty="0">
                <a:latin typeface="Courier" charset="0"/>
                <a:cs typeface="Times New Roman" panose="02020603050405020304" pitchFamily="18" charset="0"/>
              </a:rPr>
              <a:t>    </a:t>
            </a:r>
            <a:r>
              <a:rPr lang="en-US" altLang="en-US" sz="2400" dirty="0">
                <a:latin typeface="Courier" charset="0"/>
                <a:cs typeface="Times New Roman" panose="02020603050405020304" pitchFamily="18" charset="0"/>
              </a:rPr>
              <a:t>When two operators with the same precedence are evaluated, the </a:t>
            </a:r>
            <a:r>
              <a:rPr lang="en-US" altLang="en-US" sz="2400" i="1" dirty="0">
                <a:latin typeface="Courier" charset="0"/>
                <a:cs typeface="Times New Roman" panose="02020603050405020304" pitchFamily="18" charset="0"/>
              </a:rPr>
              <a:t>associativity</a:t>
            </a:r>
            <a:r>
              <a:rPr lang="en-US" altLang="en-US" sz="2400" dirty="0">
                <a:latin typeface="Courier" charset="0"/>
                <a:cs typeface="Times New Roman" panose="02020603050405020304" pitchFamily="18" charset="0"/>
              </a:rPr>
              <a:t> of the operators determines the order of evaluation. All binary operators except assignment operators are </a:t>
            </a:r>
            <a:r>
              <a:rPr lang="en-US" altLang="en-US" sz="2400" i="1" dirty="0">
                <a:latin typeface="Courier" charset="0"/>
                <a:cs typeface="Times New Roman" panose="02020603050405020304" pitchFamily="18" charset="0"/>
              </a:rPr>
              <a:t>left-associative</a:t>
            </a:r>
            <a:r>
              <a:rPr lang="en-US" altLang="en-US" sz="2400" dirty="0">
                <a:latin typeface="Courier" charset="0"/>
                <a:cs typeface="Times New Roman" panose="02020603050405020304" pitchFamily="18" charset="0"/>
              </a:rPr>
              <a:t>.</a:t>
            </a:r>
          </a:p>
          <a:p>
            <a:pPr algn="just">
              <a:buFont typeface="Monotype Sorts" pitchFamily="2" charset="2"/>
              <a:buNone/>
            </a:pPr>
            <a:r>
              <a:rPr lang="en-US" altLang="en-US" sz="2400" dirty="0">
                <a:latin typeface="Courier" charset="0"/>
                <a:cs typeface="Times New Roman" panose="02020603050405020304" pitchFamily="18" charset="0"/>
              </a:rPr>
              <a:t>    a – b + c – d is equivalent to  ((a – b) + c) – d </a:t>
            </a:r>
          </a:p>
          <a:p>
            <a:pPr algn="just">
              <a:buFont typeface="Monotype Sorts" pitchFamily="2" charset="2"/>
              <a:buNone/>
            </a:pPr>
            <a:r>
              <a:rPr lang="en-US" altLang="en-US" sz="2400" dirty="0">
                <a:latin typeface="Courier" charset="0"/>
                <a:cs typeface="Times New Roman" panose="02020603050405020304" pitchFamily="18" charset="0"/>
              </a:rPr>
              <a:t>    Assignment operators are </a:t>
            </a:r>
            <a:r>
              <a:rPr lang="en-US" altLang="en-US" sz="2400" i="1" dirty="0">
                <a:latin typeface="Courier" charset="0"/>
                <a:cs typeface="Times New Roman" panose="02020603050405020304" pitchFamily="18" charset="0"/>
              </a:rPr>
              <a:t>right-associative</a:t>
            </a:r>
            <a:r>
              <a:rPr lang="en-US" altLang="en-US" sz="2400" dirty="0">
                <a:latin typeface="Courier" charset="0"/>
                <a:cs typeface="Times New Roman" panose="02020603050405020304" pitchFamily="18" charset="0"/>
              </a:rPr>
              <a:t>. Therefore, the expression</a:t>
            </a:r>
          </a:p>
          <a:p>
            <a:pPr algn="just">
              <a:buFont typeface="Monotype Sorts" pitchFamily="2" charset="2"/>
              <a:buNone/>
            </a:pPr>
            <a:r>
              <a:rPr lang="en-US" altLang="en-US" sz="2400" dirty="0">
                <a:latin typeface="Courier" charset="0"/>
                <a:cs typeface="Times New Roman" panose="02020603050405020304" pitchFamily="18" charset="0"/>
              </a:rPr>
              <a:t>    a = b += c = 5 is equivalent to a = (b += (c = 5))</a:t>
            </a:r>
          </a:p>
          <a:p>
            <a:pPr algn="just">
              <a:buFont typeface="Monotype Sorts" pitchFamily="2" charset="2"/>
              <a:buNone/>
            </a:pPr>
            <a:endParaRPr lang="en-US" altLang="en-US" sz="2400" dirty="0">
              <a:latin typeface="Courier" charset="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0D1E2674-EBF3-4A01-813B-647427D88D2F}"/>
              </a:ext>
            </a:extLst>
          </p:cNvPr>
          <p:cNvSpPr>
            <a:spLocks noGrp="1" noChangeArrowheads="1"/>
          </p:cNvSpPr>
          <p:nvPr>
            <p:ph type="title"/>
          </p:nvPr>
        </p:nvSpPr>
        <p:spPr>
          <a:xfrm>
            <a:off x="685800" y="-1"/>
            <a:ext cx="7772400" cy="1419497"/>
          </a:xfrm>
          <a:noFill/>
          <a:ln/>
        </p:spPr>
        <p:txBody>
          <a:bodyPr/>
          <a:lstStyle/>
          <a:p>
            <a:pPr algn="ctr"/>
            <a:r>
              <a:rPr lang="en-US" altLang="en-US" dirty="0">
                <a:solidFill>
                  <a:srgbClr val="7030A0"/>
                </a:solidFill>
              </a:rPr>
              <a:t>Operand Evaluation Order</a:t>
            </a:r>
          </a:p>
        </p:txBody>
      </p:sp>
      <p:sp>
        <p:nvSpPr>
          <p:cNvPr id="101379" name="Rectangle 3">
            <a:extLst>
              <a:ext uri="{FF2B5EF4-FFF2-40B4-BE49-F238E27FC236}">
                <a16:creationId xmlns:a16="http://schemas.microsoft.com/office/drawing/2014/main" id="{E0EE0C61-2609-402C-B7E6-A5A07DF873FE}"/>
              </a:ext>
            </a:extLst>
          </p:cNvPr>
          <p:cNvSpPr>
            <a:spLocks noGrp="1" noChangeArrowheads="1"/>
          </p:cNvSpPr>
          <p:nvPr>
            <p:ph type="body" idx="1"/>
          </p:nvPr>
        </p:nvSpPr>
        <p:spPr>
          <a:xfrm>
            <a:off x="762000" y="1219200"/>
            <a:ext cx="7848600" cy="4800600"/>
          </a:xfrm>
          <a:noFill/>
          <a:ln/>
        </p:spPr>
        <p:txBody>
          <a:bodyPr/>
          <a:lstStyle/>
          <a:p>
            <a:pPr marL="0" indent="0">
              <a:buFont typeface="Monotype Sorts" pitchFamily="2" charset="2"/>
              <a:buNone/>
            </a:pPr>
            <a:r>
              <a:rPr lang="en-US" altLang="en-US" sz="2800" dirty="0">
                <a:latin typeface="Courier" charset="0"/>
                <a:cs typeface="Times New Roman" panose="02020603050405020304" pitchFamily="18" charset="0"/>
              </a:rPr>
              <a:t>The precedence and associativity rules specify the order of the operators, but do not specify the order in which the operands of a binary operator are evaluated. </a:t>
            </a:r>
            <a:r>
              <a:rPr lang="en-US" altLang="en-US" sz="2800" b="1" dirty="0">
                <a:latin typeface="Courier" charset="0"/>
                <a:cs typeface="Times New Roman" panose="02020603050405020304" pitchFamily="18" charset="0"/>
              </a:rPr>
              <a:t>Operands are evaluated from left to right in Java</a:t>
            </a:r>
            <a:r>
              <a:rPr lang="en-US" altLang="en-US" sz="2800" dirty="0">
                <a:latin typeface="Courier" charset="0"/>
                <a:cs typeface="Times New Roman" panose="02020603050405020304" pitchFamily="18" charset="0"/>
              </a:rPr>
              <a:t>. </a:t>
            </a:r>
          </a:p>
          <a:p>
            <a:pPr marL="0" indent="0">
              <a:buFont typeface="Monotype Sorts" pitchFamily="2" charset="2"/>
              <a:buNone/>
            </a:pPr>
            <a:r>
              <a:rPr lang="en-US" altLang="en-US" sz="2800" i="1" dirty="0">
                <a:latin typeface="Courier" charset="0"/>
                <a:cs typeface="Times New Roman" panose="02020603050405020304" pitchFamily="18" charset="0"/>
              </a:rPr>
              <a:t>The left-hand operand of a binary operator is evaluated before any part of the right-hand operand is evaluated.</a:t>
            </a:r>
            <a:r>
              <a:rPr lang="en-US" altLang="en-US" sz="2800" dirty="0">
                <a:latin typeface="Courier" charset="0"/>
                <a:cs typeface="Times New Roman" panose="02020603050405020304" pitchFamily="18" charset="0"/>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29B01685-6C6F-4891-9285-22AE7A4E14F7}"/>
              </a:ext>
            </a:extLst>
          </p:cNvPr>
          <p:cNvSpPr>
            <a:spLocks noGrp="1" noChangeArrowheads="1"/>
          </p:cNvSpPr>
          <p:nvPr>
            <p:ph type="title"/>
          </p:nvPr>
        </p:nvSpPr>
        <p:spPr>
          <a:xfrm>
            <a:off x="152400" y="0"/>
            <a:ext cx="8305800" cy="1628504"/>
          </a:xfrm>
          <a:noFill/>
          <a:ln/>
        </p:spPr>
        <p:txBody>
          <a:bodyPr/>
          <a:lstStyle/>
          <a:p>
            <a:pPr algn="ctr"/>
            <a:r>
              <a:rPr lang="en-US" altLang="en-US" dirty="0">
                <a:solidFill>
                  <a:srgbClr val="7030A0"/>
                </a:solidFill>
              </a:rPr>
              <a:t>Operand Evaluation Order, cont.</a:t>
            </a:r>
          </a:p>
        </p:txBody>
      </p:sp>
      <p:sp>
        <p:nvSpPr>
          <p:cNvPr id="102403" name="Rectangle 3">
            <a:extLst>
              <a:ext uri="{FF2B5EF4-FFF2-40B4-BE49-F238E27FC236}">
                <a16:creationId xmlns:a16="http://schemas.microsoft.com/office/drawing/2014/main" id="{93E89A98-70F1-4B95-ABFE-5991E7E722B8}"/>
              </a:ext>
            </a:extLst>
          </p:cNvPr>
          <p:cNvSpPr>
            <a:spLocks noGrp="1" noChangeArrowheads="1"/>
          </p:cNvSpPr>
          <p:nvPr>
            <p:ph type="body" idx="1"/>
          </p:nvPr>
        </p:nvSpPr>
        <p:spPr>
          <a:xfrm>
            <a:off x="762000" y="1219200"/>
            <a:ext cx="8229600" cy="5257800"/>
          </a:xfrm>
          <a:noFill/>
          <a:ln/>
        </p:spPr>
        <p:txBody>
          <a:bodyPr/>
          <a:lstStyle/>
          <a:p>
            <a:pPr marL="0" indent="0">
              <a:lnSpc>
                <a:spcPct val="90000"/>
              </a:lnSpc>
              <a:buFont typeface="Monotype Sorts" pitchFamily="2" charset="2"/>
              <a:buNone/>
            </a:pPr>
            <a:r>
              <a:rPr lang="en-US" altLang="en-US" sz="2400" dirty="0">
                <a:latin typeface="Courier" charset="0"/>
                <a:cs typeface="Times New Roman" panose="02020603050405020304" pitchFamily="18" charset="0"/>
              </a:rPr>
              <a:t>If no operands have </a:t>
            </a:r>
            <a:r>
              <a:rPr lang="en-US" altLang="en-US" sz="2400" i="1" dirty="0">
                <a:latin typeface="Courier" charset="0"/>
                <a:cs typeface="Times New Roman" panose="02020603050405020304" pitchFamily="18" charset="0"/>
              </a:rPr>
              <a:t>side effects</a:t>
            </a:r>
            <a:r>
              <a:rPr lang="en-US" altLang="en-US" sz="2400" dirty="0">
                <a:latin typeface="Courier" charset="0"/>
                <a:cs typeface="Times New Roman" panose="02020603050405020304" pitchFamily="18" charset="0"/>
              </a:rPr>
              <a:t> that change the value of a variable, the order of operand evaluation is irrelevant. Interesting cases arise when operands do have a side effect. For example, </a:t>
            </a:r>
            <a:r>
              <a:rPr lang="en-US" altLang="en-US" sz="2400" i="1" dirty="0">
                <a:latin typeface="Courier" charset="0"/>
                <a:cs typeface="Times New Roman" panose="02020603050405020304" pitchFamily="18" charset="0"/>
              </a:rPr>
              <a:t>x</a:t>
            </a:r>
            <a:r>
              <a:rPr lang="en-US" altLang="en-US" sz="2400" dirty="0">
                <a:latin typeface="Courier" charset="0"/>
                <a:cs typeface="Times New Roman" panose="02020603050405020304" pitchFamily="18" charset="0"/>
              </a:rPr>
              <a:t> becomes 1 in the following code, because </a:t>
            </a:r>
            <a:r>
              <a:rPr lang="en-US" altLang="en-US" sz="2400" u="sng" dirty="0">
                <a:latin typeface="Courier" charset="0"/>
                <a:cs typeface="Times New Roman" panose="02020603050405020304" pitchFamily="18" charset="0"/>
              </a:rPr>
              <a:t>a</a:t>
            </a:r>
            <a:r>
              <a:rPr lang="en-US" altLang="en-US" sz="2400" dirty="0">
                <a:latin typeface="Courier" charset="0"/>
                <a:cs typeface="Times New Roman" panose="02020603050405020304" pitchFamily="18" charset="0"/>
              </a:rPr>
              <a:t> is evaluated to 0 before </a:t>
            </a:r>
            <a:r>
              <a:rPr lang="en-US" altLang="en-US" sz="2400" i="1" dirty="0">
                <a:latin typeface="Courier" charset="0"/>
                <a:cs typeface="Times New Roman" panose="02020603050405020304" pitchFamily="18" charset="0"/>
              </a:rPr>
              <a:t>++a</a:t>
            </a:r>
            <a:r>
              <a:rPr lang="en-US" altLang="en-US" sz="2400" dirty="0">
                <a:latin typeface="Courier" charset="0"/>
                <a:cs typeface="Times New Roman" panose="02020603050405020304" pitchFamily="18" charset="0"/>
              </a:rPr>
              <a:t> is evaluated to 1. </a:t>
            </a:r>
          </a:p>
          <a:p>
            <a:pPr lvl="1">
              <a:lnSpc>
                <a:spcPct val="90000"/>
              </a:lnSpc>
              <a:buFontTx/>
              <a:buNone/>
            </a:pPr>
            <a:r>
              <a:rPr lang="en-US" altLang="en-US" sz="2000" dirty="0">
                <a:latin typeface="Courier" charset="0"/>
                <a:cs typeface="Times New Roman" panose="02020603050405020304" pitchFamily="18" charset="0"/>
              </a:rPr>
              <a:t>int a = 0;</a:t>
            </a:r>
          </a:p>
          <a:p>
            <a:pPr lvl="1">
              <a:lnSpc>
                <a:spcPct val="90000"/>
              </a:lnSpc>
              <a:buFontTx/>
              <a:buNone/>
            </a:pPr>
            <a:r>
              <a:rPr lang="en-US" altLang="en-US" sz="2000" dirty="0">
                <a:latin typeface="Courier" charset="0"/>
                <a:cs typeface="Times New Roman" panose="02020603050405020304" pitchFamily="18" charset="0"/>
              </a:rPr>
              <a:t>int x = a + (++a);</a:t>
            </a:r>
          </a:p>
          <a:p>
            <a:pPr marL="0" indent="0">
              <a:lnSpc>
                <a:spcPct val="90000"/>
              </a:lnSpc>
              <a:buFont typeface="Monotype Sorts" pitchFamily="2" charset="2"/>
              <a:buNone/>
            </a:pPr>
            <a:r>
              <a:rPr lang="en-US" altLang="en-US" sz="2400" dirty="0">
                <a:latin typeface="Courier" charset="0"/>
                <a:cs typeface="Times New Roman" panose="02020603050405020304" pitchFamily="18" charset="0"/>
              </a:rPr>
              <a:t>But </a:t>
            </a:r>
            <a:r>
              <a:rPr lang="en-US" altLang="en-US" sz="2400" i="1" dirty="0">
                <a:latin typeface="Courier" charset="0"/>
                <a:cs typeface="Times New Roman" panose="02020603050405020304" pitchFamily="18" charset="0"/>
              </a:rPr>
              <a:t>x</a:t>
            </a:r>
            <a:r>
              <a:rPr lang="en-US" altLang="en-US" sz="2400" dirty="0">
                <a:latin typeface="Courier" charset="0"/>
                <a:cs typeface="Times New Roman" panose="02020603050405020304" pitchFamily="18" charset="0"/>
              </a:rPr>
              <a:t> becomes 2 in the following code, because </a:t>
            </a:r>
            <a:r>
              <a:rPr lang="en-US" altLang="en-US" sz="2400" i="1" dirty="0">
                <a:latin typeface="Courier" charset="0"/>
                <a:cs typeface="Times New Roman" panose="02020603050405020304" pitchFamily="18" charset="0"/>
              </a:rPr>
              <a:t>++a</a:t>
            </a:r>
            <a:r>
              <a:rPr lang="en-US" altLang="en-US" sz="2400" dirty="0">
                <a:latin typeface="Courier" charset="0"/>
                <a:cs typeface="Times New Roman" panose="02020603050405020304" pitchFamily="18" charset="0"/>
              </a:rPr>
              <a:t> is evaluated to 1, then </a:t>
            </a:r>
            <a:r>
              <a:rPr lang="en-US" altLang="en-US" sz="2400" i="1" dirty="0">
                <a:latin typeface="Courier" charset="0"/>
                <a:cs typeface="Times New Roman" panose="02020603050405020304" pitchFamily="18" charset="0"/>
              </a:rPr>
              <a:t>a</a:t>
            </a:r>
            <a:r>
              <a:rPr lang="en-US" altLang="en-US" sz="2400" dirty="0">
                <a:latin typeface="Courier" charset="0"/>
                <a:cs typeface="Times New Roman" panose="02020603050405020304" pitchFamily="18" charset="0"/>
              </a:rPr>
              <a:t> is evaluated to 1.</a:t>
            </a:r>
          </a:p>
          <a:p>
            <a:pPr lvl="1">
              <a:lnSpc>
                <a:spcPct val="90000"/>
              </a:lnSpc>
              <a:buFontTx/>
              <a:buNone/>
            </a:pPr>
            <a:r>
              <a:rPr lang="en-US" altLang="en-US" sz="2000" dirty="0">
                <a:latin typeface="Courier" charset="0"/>
                <a:cs typeface="Times New Roman" panose="02020603050405020304" pitchFamily="18" charset="0"/>
              </a:rPr>
              <a:t>int a = 0;</a:t>
            </a:r>
          </a:p>
          <a:p>
            <a:pPr lvl="1">
              <a:lnSpc>
                <a:spcPct val="90000"/>
              </a:lnSpc>
              <a:buFontTx/>
              <a:buNone/>
            </a:pPr>
            <a:r>
              <a:rPr lang="en-US" altLang="en-US" sz="2000" dirty="0">
                <a:latin typeface="Courier" charset="0"/>
                <a:cs typeface="Times New Roman" panose="02020603050405020304" pitchFamily="18" charset="0"/>
              </a:rPr>
              <a:t>int x = ++a + a;</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7BB3E5F1-74AB-4D3D-B45C-3A2501618214}"/>
              </a:ext>
            </a:extLst>
          </p:cNvPr>
          <p:cNvSpPr>
            <a:spLocks noGrp="1" noChangeArrowheads="1"/>
          </p:cNvSpPr>
          <p:nvPr>
            <p:ph type="title"/>
          </p:nvPr>
        </p:nvSpPr>
        <p:spPr>
          <a:xfrm>
            <a:off x="381000" y="435428"/>
            <a:ext cx="8458200" cy="936171"/>
          </a:xfrm>
          <a:noFill/>
          <a:ln/>
        </p:spPr>
        <p:txBody>
          <a:bodyPr/>
          <a:lstStyle/>
          <a:p>
            <a:pPr algn="ctr"/>
            <a:r>
              <a:rPr lang="en-US" altLang="en-US" sz="4000" b="1" dirty="0">
                <a:solidFill>
                  <a:srgbClr val="7030A0"/>
                </a:solidFill>
                <a:latin typeface="Courier" charset="0"/>
                <a:cs typeface="Times New Roman" panose="02020603050405020304" pitchFamily="18" charset="0"/>
              </a:rPr>
              <a:t>Converting Strings to Integers</a:t>
            </a:r>
            <a:endParaRPr lang="en-US" altLang="en-US" b="1" dirty="0">
              <a:solidFill>
                <a:srgbClr val="7030A0"/>
              </a:solidFill>
            </a:endParaRPr>
          </a:p>
        </p:txBody>
      </p:sp>
      <p:sp>
        <p:nvSpPr>
          <p:cNvPr id="123907" name="Rectangle 3">
            <a:extLst>
              <a:ext uri="{FF2B5EF4-FFF2-40B4-BE49-F238E27FC236}">
                <a16:creationId xmlns:a16="http://schemas.microsoft.com/office/drawing/2014/main" id="{A3DF0846-8C32-4212-A73B-BBE4D78AC214}"/>
              </a:ext>
            </a:extLst>
          </p:cNvPr>
          <p:cNvSpPr>
            <a:spLocks noGrp="1" noChangeArrowheads="1"/>
          </p:cNvSpPr>
          <p:nvPr>
            <p:ph type="body" idx="1"/>
          </p:nvPr>
        </p:nvSpPr>
        <p:spPr>
          <a:xfrm>
            <a:off x="228600" y="1371600"/>
            <a:ext cx="8763000" cy="5257800"/>
          </a:xfrm>
          <a:noFill/>
          <a:ln/>
        </p:spPr>
        <p:txBody>
          <a:bodyPr/>
          <a:lstStyle/>
          <a:p>
            <a:pPr marL="0" indent="0">
              <a:lnSpc>
                <a:spcPct val="90000"/>
              </a:lnSpc>
              <a:buFont typeface="Monotype Sorts" pitchFamily="2" charset="2"/>
              <a:buNone/>
            </a:pPr>
            <a:r>
              <a:rPr lang="en-US" altLang="en-US" sz="2400" dirty="0">
                <a:latin typeface="Courier" charset="0"/>
                <a:cs typeface="Times New Roman" panose="02020603050405020304" pitchFamily="18" charset="0"/>
              </a:rPr>
              <a:t>The input returned from the input dialog box is a string. If you enter a numeric value such as 123, it returns “123”. To obtain the input as a number, you have to convert a string into a number. </a:t>
            </a:r>
          </a:p>
          <a:p>
            <a:pPr marL="0" indent="0">
              <a:lnSpc>
                <a:spcPct val="90000"/>
              </a:lnSpc>
              <a:buFont typeface="Monotype Sorts" pitchFamily="2" charset="2"/>
              <a:buNone/>
            </a:pPr>
            <a:r>
              <a:rPr lang="en-US" altLang="en-US" sz="2400" dirty="0">
                <a:latin typeface="Courier" charset="0"/>
                <a:cs typeface="Times New Roman" panose="02020603050405020304" pitchFamily="18" charset="0"/>
              </a:rPr>
              <a:t> </a:t>
            </a:r>
          </a:p>
          <a:p>
            <a:pPr marL="0" indent="0">
              <a:lnSpc>
                <a:spcPct val="90000"/>
              </a:lnSpc>
              <a:buFont typeface="Monotype Sorts" pitchFamily="2" charset="2"/>
              <a:buNone/>
            </a:pPr>
            <a:r>
              <a:rPr lang="en-US" altLang="en-US" sz="2400" dirty="0">
                <a:latin typeface="Courier" charset="0"/>
                <a:cs typeface="Times New Roman" panose="02020603050405020304" pitchFamily="18" charset="0"/>
              </a:rPr>
              <a:t>To convert a string into an </a:t>
            </a:r>
            <a:r>
              <a:rPr lang="en-US" altLang="en-US" sz="2400" u="sng" dirty="0">
                <a:latin typeface="Courier" charset="0"/>
                <a:cs typeface="Times New Roman" panose="02020603050405020304" pitchFamily="18" charset="0"/>
              </a:rPr>
              <a:t>int</a:t>
            </a:r>
            <a:r>
              <a:rPr lang="en-US" altLang="en-US" sz="2400" dirty="0">
                <a:latin typeface="Courier" charset="0"/>
                <a:cs typeface="Times New Roman" panose="02020603050405020304" pitchFamily="18" charset="0"/>
              </a:rPr>
              <a:t> value, you can use the static </a:t>
            </a:r>
            <a:r>
              <a:rPr lang="en-US" altLang="en-US" sz="2400" u="sng" dirty="0" err="1">
                <a:latin typeface="Courier" charset="0"/>
                <a:cs typeface="Times New Roman" panose="02020603050405020304" pitchFamily="18" charset="0"/>
              </a:rPr>
              <a:t>parseInt</a:t>
            </a:r>
            <a:r>
              <a:rPr lang="en-US" altLang="en-US" sz="2400" dirty="0">
                <a:latin typeface="Courier" charset="0"/>
                <a:cs typeface="Times New Roman" panose="02020603050405020304" pitchFamily="18" charset="0"/>
              </a:rPr>
              <a:t> method in the </a:t>
            </a:r>
            <a:r>
              <a:rPr lang="en-US" altLang="en-US" sz="2400" u="sng" dirty="0">
                <a:latin typeface="Courier" charset="0"/>
                <a:cs typeface="Times New Roman" panose="02020603050405020304" pitchFamily="18" charset="0"/>
              </a:rPr>
              <a:t>Integer</a:t>
            </a:r>
            <a:r>
              <a:rPr lang="en-US" altLang="en-US" sz="2400" dirty="0">
                <a:latin typeface="Courier" charset="0"/>
                <a:cs typeface="Times New Roman" panose="02020603050405020304" pitchFamily="18" charset="0"/>
              </a:rPr>
              <a:t> class as follows:</a:t>
            </a:r>
          </a:p>
          <a:p>
            <a:pPr marL="0" indent="0">
              <a:lnSpc>
                <a:spcPct val="90000"/>
              </a:lnSpc>
              <a:buFont typeface="Monotype Sorts" pitchFamily="2" charset="2"/>
              <a:buNone/>
            </a:pPr>
            <a:r>
              <a:rPr lang="en-US" altLang="en-US" sz="2400" dirty="0">
                <a:latin typeface="Courier" charset="0"/>
                <a:cs typeface="Times New Roman" panose="02020603050405020304" pitchFamily="18" charset="0"/>
              </a:rPr>
              <a:t> </a:t>
            </a:r>
          </a:p>
          <a:p>
            <a:pPr marL="0" indent="0">
              <a:lnSpc>
                <a:spcPct val="90000"/>
              </a:lnSpc>
              <a:buFont typeface="Monotype Sorts" pitchFamily="2" charset="2"/>
              <a:buNone/>
            </a:pPr>
            <a:r>
              <a:rPr lang="en-US" altLang="en-US" sz="2400" u="sng" dirty="0">
                <a:latin typeface="Courier" charset="0"/>
                <a:cs typeface="Times New Roman" panose="02020603050405020304" pitchFamily="18" charset="0"/>
              </a:rPr>
              <a:t>int </a:t>
            </a:r>
            <a:r>
              <a:rPr lang="en-US" altLang="en-US" sz="2400" u="sng" dirty="0" err="1">
                <a:latin typeface="Courier" charset="0"/>
                <a:cs typeface="Times New Roman" panose="02020603050405020304" pitchFamily="18" charset="0"/>
              </a:rPr>
              <a:t>intValue</a:t>
            </a:r>
            <a:r>
              <a:rPr lang="en-US" altLang="en-US" sz="2400" u="sng" dirty="0">
                <a:latin typeface="Courier" charset="0"/>
                <a:cs typeface="Times New Roman" panose="02020603050405020304" pitchFamily="18" charset="0"/>
              </a:rPr>
              <a:t> = </a:t>
            </a:r>
            <a:r>
              <a:rPr lang="en-US" altLang="en-US" sz="2400" u="sng" dirty="0" err="1">
                <a:latin typeface="Courier" charset="0"/>
                <a:cs typeface="Times New Roman" panose="02020603050405020304" pitchFamily="18" charset="0"/>
              </a:rPr>
              <a:t>Integer.parseInt</a:t>
            </a:r>
            <a:r>
              <a:rPr lang="en-US" altLang="en-US" sz="2400" u="sng" dirty="0">
                <a:latin typeface="Courier" charset="0"/>
                <a:cs typeface="Times New Roman" panose="02020603050405020304" pitchFamily="18" charset="0"/>
              </a:rPr>
              <a:t>(</a:t>
            </a:r>
            <a:r>
              <a:rPr lang="en-US" altLang="en-US" sz="2400" u="sng" dirty="0" err="1">
                <a:latin typeface="Courier" charset="0"/>
                <a:cs typeface="Times New Roman" panose="02020603050405020304" pitchFamily="18" charset="0"/>
              </a:rPr>
              <a:t>intString</a:t>
            </a:r>
            <a:r>
              <a:rPr lang="en-US" altLang="en-US" sz="2400" u="sng" dirty="0">
                <a:latin typeface="Courier" charset="0"/>
                <a:cs typeface="Times New Roman" panose="02020603050405020304" pitchFamily="18" charset="0"/>
              </a:rPr>
              <a:t>);</a:t>
            </a:r>
          </a:p>
          <a:p>
            <a:pPr marL="0" indent="0">
              <a:lnSpc>
                <a:spcPct val="90000"/>
              </a:lnSpc>
              <a:buFont typeface="Monotype Sorts" pitchFamily="2" charset="2"/>
              <a:buNone/>
            </a:pPr>
            <a:r>
              <a:rPr lang="en-US" altLang="en-US" sz="2400" dirty="0">
                <a:latin typeface="Courier" charset="0"/>
                <a:cs typeface="Times New Roman" panose="02020603050405020304" pitchFamily="18" charset="0"/>
              </a:rPr>
              <a:t> </a:t>
            </a:r>
          </a:p>
          <a:p>
            <a:pPr marL="0" indent="0">
              <a:lnSpc>
                <a:spcPct val="90000"/>
              </a:lnSpc>
              <a:buFont typeface="Monotype Sorts" pitchFamily="2" charset="2"/>
              <a:buNone/>
            </a:pPr>
            <a:r>
              <a:rPr lang="en-US" altLang="en-US" sz="2400" dirty="0">
                <a:latin typeface="Courier" charset="0"/>
                <a:cs typeface="Times New Roman" panose="02020603050405020304" pitchFamily="18" charset="0"/>
              </a:rPr>
              <a:t>where </a:t>
            </a:r>
            <a:r>
              <a:rPr lang="en-US" altLang="en-US" sz="2400" u="sng" dirty="0" err="1">
                <a:latin typeface="Courier" charset="0"/>
                <a:cs typeface="Times New Roman" panose="02020603050405020304" pitchFamily="18" charset="0"/>
              </a:rPr>
              <a:t>intString</a:t>
            </a:r>
            <a:r>
              <a:rPr lang="en-US" altLang="en-US" sz="2400" dirty="0">
                <a:latin typeface="Courier" charset="0"/>
                <a:cs typeface="Times New Roman" panose="02020603050405020304" pitchFamily="18" charset="0"/>
              </a:rPr>
              <a:t> is a numeric string such as “123”.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8EADC147-3042-4AFB-B908-6DF4EBA13AD0}"/>
              </a:ext>
            </a:extLst>
          </p:cNvPr>
          <p:cNvSpPr>
            <a:spLocks noGrp="1" noChangeArrowheads="1"/>
          </p:cNvSpPr>
          <p:nvPr>
            <p:ph type="title"/>
          </p:nvPr>
        </p:nvSpPr>
        <p:spPr>
          <a:xfrm>
            <a:off x="381000" y="228600"/>
            <a:ext cx="8458200" cy="1695994"/>
          </a:xfrm>
          <a:noFill/>
          <a:ln/>
        </p:spPr>
        <p:txBody>
          <a:bodyPr/>
          <a:lstStyle/>
          <a:p>
            <a:pPr algn="ctr"/>
            <a:r>
              <a:rPr lang="en-US" altLang="en-US" sz="4000" dirty="0">
                <a:solidFill>
                  <a:srgbClr val="7030A0"/>
                </a:solidFill>
                <a:latin typeface="Courier" charset="0"/>
                <a:cs typeface="Times New Roman" panose="02020603050405020304" pitchFamily="18" charset="0"/>
              </a:rPr>
              <a:t>Converting Strings to Doubles</a:t>
            </a:r>
            <a:endParaRPr lang="en-US" altLang="en-US" dirty="0">
              <a:solidFill>
                <a:srgbClr val="7030A0"/>
              </a:solidFill>
            </a:endParaRPr>
          </a:p>
        </p:txBody>
      </p:sp>
      <p:sp>
        <p:nvSpPr>
          <p:cNvPr id="124931" name="Rectangle 3">
            <a:extLst>
              <a:ext uri="{FF2B5EF4-FFF2-40B4-BE49-F238E27FC236}">
                <a16:creationId xmlns:a16="http://schemas.microsoft.com/office/drawing/2014/main" id="{215D3927-EC0E-4405-93B4-E3662F6DC816}"/>
              </a:ext>
            </a:extLst>
          </p:cNvPr>
          <p:cNvSpPr>
            <a:spLocks noGrp="1" noChangeArrowheads="1"/>
          </p:cNvSpPr>
          <p:nvPr>
            <p:ph type="body" idx="1"/>
          </p:nvPr>
        </p:nvSpPr>
        <p:spPr>
          <a:xfrm>
            <a:off x="228600" y="2002970"/>
            <a:ext cx="8763000" cy="4397829"/>
          </a:xfrm>
          <a:noFill/>
          <a:ln/>
        </p:spPr>
        <p:txBody>
          <a:bodyPr/>
          <a:lstStyle/>
          <a:p>
            <a:pPr marL="0" indent="0">
              <a:buFont typeface="Monotype Sorts" pitchFamily="2" charset="2"/>
              <a:buNone/>
            </a:pPr>
            <a:r>
              <a:rPr lang="en-US" altLang="en-US" sz="2800" dirty="0">
                <a:latin typeface="Courier" charset="0"/>
                <a:cs typeface="Times New Roman" panose="02020603050405020304" pitchFamily="18" charset="0"/>
              </a:rPr>
              <a:t>To convert a string into a </a:t>
            </a:r>
            <a:r>
              <a:rPr lang="en-US" altLang="en-US" sz="2800" u="sng" dirty="0">
                <a:latin typeface="Courier" charset="0"/>
                <a:cs typeface="Times New Roman" panose="02020603050405020304" pitchFamily="18" charset="0"/>
              </a:rPr>
              <a:t>double</a:t>
            </a:r>
            <a:r>
              <a:rPr lang="en-US" altLang="en-US" sz="2800" dirty="0">
                <a:latin typeface="Courier" charset="0"/>
                <a:cs typeface="Times New Roman" panose="02020603050405020304" pitchFamily="18" charset="0"/>
              </a:rPr>
              <a:t> value, you can use the static </a:t>
            </a:r>
            <a:r>
              <a:rPr lang="en-US" altLang="en-US" sz="2800" u="sng" dirty="0" err="1">
                <a:latin typeface="Courier" charset="0"/>
                <a:cs typeface="Times New Roman" panose="02020603050405020304" pitchFamily="18" charset="0"/>
              </a:rPr>
              <a:t>parseDouble</a:t>
            </a:r>
            <a:r>
              <a:rPr lang="en-US" altLang="en-US" sz="2800" dirty="0">
                <a:latin typeface="Courier" charset="0"/>
                <a:cs typeface="Times New Roman" panose="02020603050405020304" pitchFamily="18" charset="0"/>
              </a:rPr>
              <a:t> method in the </a:t>
            </a:r>
            <a:r>
              <a:rPr lang="en-US" altLang="en-US" sz="2800" u="sng" dirty="0">
                <a:latin typeface="Courier" charset="0"/>
                <a:cs typeface="Times New Roman" panose="02020603050405020304" pitchFamily="18" charset="0"/>
              </a:rPr>
              <a:t>Double</a:t>
            </a:r>
            <a:r>
              <a:rPr lang="en-US" altLang="en-US" sz="2800" dirty="0">
                <a:latin typeface="Courier" charset="0"/>
                <a:cs typeface="Times New Roman" panose="02020603050405020304" pitchFamily="18" charset="0"/>
              </a:rPr>
              <a:t> class as follows:</a:t>
            </a:r>
          </a:p>
          <a:p>
            <a:pPr marL="0" indent="0">
              <a:buFont typeface="Monotype Sorts" pitchFamily="2" charset="2"/>
              <a:buNone/>
            </a:pPr>
            <a:r>
              <a:rPr lang="en-US" altLang="en-US" sz="2800" dirty="0">
                <a:latin typeface="Courier" charset="0"/>
                <a:cs typeface="Times New Roman" panose="02020603050405020304" pitchFamily="18" charset="0"/>
              </a:rPr>
              <a:t> </a:t>
            </a:r>
          </a:p>
          <a:p>
            <a:pPr marL="0" indent="0">
              <a:buFont typeface="Monotype Sorts" pitchFamily="2" charset="2"/>
              <a:buNone/>
            </a:pPr>
            <a:r>
              <a:rPr lang="en-US" altLang="en-US" sz="2800" u="sng" dirty="0">
                <a:latin typeface="Courier" charset="0"/>
                <a:cs typeface="Times New Roman" panose="02020603050405020304" pitchFamily="18" charset="0"/>
              </a:rPr>
              <a:t>double </a:t>
            </a:r>
            <a:r>
              <a:rPr lang="en-US" altLang="en-US" sz="2800" u="sng" dirty="0" err="1">
                <a:latin typeface="Courier" charset="0"/>
                <a:cs typeface="Times New Roman" panose="02020603050405020304" pitchFamily="18" charset="0"/>
              </a:rPr>
              <a:t>doubleValue</a:t>
            </a:r>
            <a:r>
              <a:rPr lang="en-US" altLang="en-US" sz="2800" u="sng" dirty="0">
                <a:latin typeface="Courier" charset="0"/>
                <a:cs typeface="Times New Roman" panose="02020603050405020304" pitchFamily="18" charset="0"/>
              </a:rPr>
              <a:t> =</a:t>
            </a:r>
            <a:r>
              <a:rPr lang="en-US" altLang="en-US" sz="2800" u="sng" dirty="0" err="1">
                <a:latin typeface="Courier" charset="0"/>
                <a:cs typeface="Times New Roman" panose="02020603050405020304" pitchFamily="18" charset="0"/>
              </a:rPr>
              <a:t>Double.parseDouble</a:t>
            </a:r>
            <a:r>
              <a:rPr lang="en-US" altLang="en-US" sz="2800" u="sng" dirty="0">
                <a:latin typeface="Courier" charset="0"/>
                <a:cs typeface="Times New Roman" panose="02020603050405020304" pitchFamily="18" charset="0"/>
              </a:rPr>
              <a:t>(</a:t>
            </a:r>
            <a:r>
              <a:rPr lang="en-US" altLang="en-US" sz="2800" u="sng" dirty="0" err="1">
                <a:latin typeface="Courier" charset="0"/>
                <a:cs typeface="Times New Roman" panose="02020603050405020304" pitchFamily="18" charset="0"/>
              </a:rPr>
              <a:t>doubleString</a:t>
            </a:r>
            <a:r>
              <a:rPr lang="en-US" altLang="en-US" sz="2800" u="sng" dirty="0">
                <a:latin typeface="Courier" charset="0"/>
                <a:cs typeface="Times New Roman" panose="02020603050405020304" pitchFamily="18" charset="0"/>
              </a:rPr>
              <a:t>);</a:t>
            </a:r>
          </a:p>
          <a:p>
            <a:pPr marL="0" indent="0">
              <a:buFont typeface="Monotype Sorts" pitchFamily="2" charset="2"/>
              <a:buNone/>
            </a:pPr>
            <a:r>
              <a:rPr lang="en-US" altLang="en-US" sz="2800" dirty="0">
                <a:latin typeface="Courier" charset="0"/>
                <a:cs typeface="Times New Roman" panose="02020603050405020304" pitchFamily="18" charset="0"/>
              </a:rPr>
              <a:t> </a:t>
            </a:r>
          </a:p>
          <a:p>
            <a:pPr marL="0" indent="0">
              <a:buFont typeface="Monotype Sorts" pitchFamily="2" charset="2"/>
              <a:buNone/>
            </a:pPr>
            <a:r>
              <a:rPr lang="en-US" altLang="en-US" sz="2800" dirty="0">
                <a:latin typeface="Courier" charset="0"/>
                <a:cs typeface="Times New Roman" panose="02020603050405020304" pitchFamily="18" charset="0"/>
              </a:rPr>
              <a:t>where </a:t>
            </a:r>
            <a:r>
              <a:rPr lang="en-US" altLang="en-US" sz="2800" u="sng" dirty="0" err="1">
                <a:latin typeface="Courier" charset="0"/>
                <a:cs typeface="Times New Roman" panose="02020603050405020304" pitchFamily="18" charset="0"/>
              </a:rPr>
              <a:t>doubleString</a:t>
            </a:r>
            <a:r>
              <a:rPr lang="en-US" altLang="en-US" sz="2800" dirty="0">
                <a:latin typeface="Courier" charset="0"/>
                <a:cs typeface="Times New Roman" panose="02020603050405020304" pitchFamily="18" charset="0"/>
              </a:rPr>
              <a:t> is a numeric string such as “123.45”.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A6BC60F-DC34-4217-BBD4-08E194C31FB3}"/>
              </a:ext>
            </a:extLst>
          </p:cNvPr>
          <p:cNvSpPr>
            <a:spLocks noGrp="1" noChangeArrowheads="1"/>
          </p:cNvSpPr>
          <p:nvPr>
            <p:ph type="title"/>
          </p:nvPr>
        </p:nvSpPr>
        <p:spPr>
          <a:xfrm>
            <a:off x="304800" y="152400"/>
            <a:ext cx="8458200" cy="1428750"/>
          </a:xfrm>
        </p:spPr>
        <p:txBody>
          <a:bodyPr/>
          <a:lstStyle/>
          <a:p>
            <a:r>
              <a:rPr lang="en-US" altLang="en-US" dirty="0">
                <a:solidFill>
                  <a:srgbClr val="7030A0"/>
                </a:solidFill>
              </a:rPr>
              <a:t>Example 2.2</a:t>
            </a:r>
          </a:p>
        </p:txBody>
      </p:sp>
      <p:sp>
        <p:nvSpPr>
          <p:cNvPr id="76812" name="Text Box 12">
            <a:extLst>
              <a:ext uri="{FF2B5EF4-FFF2-40B4-BE49-F238E27FC236}">
                <a16:creationId xmlns:a16="http://schemas.microsoft.com/office/drawing/2014/main" id="{8298ACEC-542B-4EDE-84EF-928D84984D68}"/>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76813" name="Text Box 13">
            <a:extLst>
              <a:ext uri="{FF2B5EF4-FFF2-40B4-BE49-F238E27FC236}">
                <a16:creationId xmlns:a16="http://schemas.microsoft.com/office/drawing/2014/main" id="{123D58A5-F418-40C9-A50D-AC5F72FCA7E3}"/>
              </a:ext>
            </a:extLst>
          </p:cNvPr>
          <p:cNvSpPr txBox="1">
            <a:spLocks noChangeArrowheads="1"/>
          </p:cNvSpPr>
          <p:nvPr/>
        </p:nvSpPr>
        <p:spPr bwMode="auto">
          <a:xfrm>
            <a:off x="838200" y="1676400"/>
            <a:ext cx="7696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dirty="0">
                <a:latin typeface="Courier" charset="0"/>
                <a:cs typeface="Times New Roman" panose="02020603050405020304" pitchFamily="18" charset="0"/>
              </a:rPr>
              <a:t>A year is a leap year if it is divisible by 4 but not by 100, or it is divisible by 400.</a:t>
            </a:r>
            <a:r>
              <a:rPr lang="en-US" altLang="en-US" sz="3200" dirty="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C3C88753-0E1F-45EB-BDA2-0F31CD01534B}"/>
              </a:ext>
            </a:extLst>
          </p:cNvPr>
          <p:cNvSpPr>
            <a:spLocks noGrp="1" noChangeArrowheads="1"/>
          </p:cNvSpPr>
          <p:nvPr>
            <p:ph type="title"/>
          </p:nvPr>
        </p:nvSpPr>
        <p:spPr>
          <a:xfrm>
            <a:off x="685800" y="0"/>
            <a:ext cx="7772400" cy="1981200"/>
          </a:xfrm>
        </p:spPr>
        <p:txBody>
          <a:bodyPr/>
          <a:lstStyle/>
          <a:p>
            <a:r>
              <a:rPr lang="en-US" altLang="en-US" dirty="0">
                <a:solidFill>
                  <a:srgbClr val="7030A0"/>
                </a:solidFill>
              </a:rPr>
              <a:t>Example 2.3</a:t>
            </a:r>
            <a:br>
              <a:rPr lang="en-US" altLang="en-US" dirty="0">
                <a:solidFill>
                  <a:srgbClr val="7030A0"/>
                </a:solidFill>
              </a:rPr>
            </a:br>
            <a:r>
              <a:rPr lang="en-US" altLang="en-US" dirty="0">
                <a:solidFill>
                  <a:srgbClr val="7030A0"/>
                </a:solidFill>
              </a:rPr>
              <a:t> Computing Mortgages</a:t>
            </a:r>
            <a:endParaRPr lang="en-US" altLang="en-US" sz="5400" dirty="0">
              <a:solidFill>
                <a:srgbClr val="7030A0"/>
              </a:solidFill>
            </a:endParaRPr>
          </a:p>
        </p:txBody>
      </p:sp>
      <p:sp>
        <p:nvSpPr>
          <p:cNvPr id="122885" name="Text Box 5">
            <a:extLst>
              <a:ext uri="{FF2B5EF4-FFF2-40B4-BE49-F238E27FC236}">
                <a16:creationId xmlns:a16="http://schemas.microsoft.com/office/drawing/2014/main" id="{872187A1-344A-4D35-9D2D-323743F7489B}"/>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122886" name="Text Box 6">
            <a:extLst>
              <a:ext uri="{FF2B5EF4-FFF2-40B4-BE49-F238E27FC236}">
                <a16:creationId xmlns:a16="http://schemas.microsoft.com/office/drawing/2014/main" id="{E950698A-C867-40E8-B8B6-9EA047199D55}"/>
              </a:ext>
            </a:extLst>
          </p:cNvPr>
          <p:cNvSpPr txBox="1">
            <a:spLocks noChangeArrowheads="1"/>
          </p:cNvSpPr>
          <p:nvPr/>
        </p:nvSpPr>
        <p:spPr bwMode="auto">
          <a:xfrm>
            <a:off x="838200" y="1981200"/>
            <a:ext cx="7696200" cy="258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dirty="0"/>
              <a:t>This program lets the user enter the interest rate, number of years, and loan amount and computes monthly payment and total payment.</a:t>
            </a:r>
          </a:p>
          <a:p>
            <a:pPr>
              <a:spcBef>
                <a:spcPct val="50000"/>
              </a:spcBef>
            </a:pPr>
            <a:endParaRPr lang="en-US" altLang="en-US" dirty="0"/>
          </a:p>
        </p:txBody>
      </p:sp>
      <p:graphicFrame>
        <p:nvGraphicFramePr>
          <p:cNvPr id="9" name="Object 7">
            <a:extLst>
              <a:ext uri="{FF2B5EF4-FFF2-40B4-BE49-F238E27FC236}">
                <a16:creationId xmlns:a16="http://schemas.microsoft.com/office/drawing/2014/main" id="{5C50523A-ACCD-4FAB-86D7-EA17F4419607}"/>
              </a:ext>
            </a:extLst>
          </p:cNvPr>
          <p:cNvGraphicFramePr>
            <a:graphicFrameLocks noChangeAspect="1"/>
          </p:cNvGraphicFramePr>
          <p:nvPr>
            <p:extLst>
              <p:ext uri="{D42A27DB-BD31-4B8C-83A1-F6EECF244321}">
                <p14:modId xmlns:p14="http://schemas.microsoft.com/office/powerpoint/2010/main" val="692958468"/>
              </p:ext>
            </p:extLst>
          </p:nvPr>
        </p:nvGraphicFramePr>
        <p:xfrm>
          <a:off x="914400" y="4258491"/>
          <a:ext cx="7620000" cy="1743075"/>
        </p:xfrm>
        <a:graphic>
          <a:graphicData uri="http://schemas.openxmlformats.org/presentationml/2006/ole">
            <mc:AlternateContent xmlns:mc="http://schemas.openxmlformats.org/markup-compatibility/2006">
              <mc:Choice xmlns:v="urn:schemas-microsoft-com:vml" Requires="v">
                <p:oleObj spid="_x0000_s7236" name="Equation" r:id="rId3" imgW="2425680" imgH="558720" progId="Equation.3">
                  <p:embed/>
                </p:oleObj>
              </mc:Choice>
              <mc:Fallback>
                <p:oleObj name="Equation" r:id="rId3" imgW="2425680" imgH="558720" progId="Equation.3">
                  <p:embed/>
                  <p:pic>
                    <p:nvPicPr>
                      <p:cNvPr id="122887" name="Object 7">
                        <a:extLst>
                          <a:ext uri="{FF2B5EF4-FFF2-40B4-BE49-F238E27FC236}">
                            <a16:creationId xmlns:a16="http://schemas.microsoft.com/office/drawing/2014/main" id="{88E2E9F0-2FD9-49BC-9BD6-F2754F9C60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258491"/>
                        <a:ext cx="7620000" cy="1743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220F705-3DE5-4EE4-A363-EA24635B4F67}"/>
              </a:ext>
            </a:extLst>
          </p:cNvPr>
          <p:cNvSpPr>
            <a:spLocks noGrp="1" noChangeArrowheads="1"/>
          </p:cNvSpPr>
          <p:nvPr>
            <p:ph type="title"/>
          </p:nvPr>
        </p:nvSpPr>
        <p:spPr>
          <a:xfrm>
            <a:off x="685800" y="0"/>
            <a:ext cx="7772400" cy="1428750"/>
          </a:xfrm>
          <a:noFill/>
          <a:ln/>
        </p:spPr>
        <p:txBody>
          <a:bodyPr/>
          <a:lstStyle/>
          <a:p>
            <a:pPr algn="ctr"/>
            <a:r>
              <a:rPr lang="en-US" altLang="en-US" dirty="0">
                <a:solidFill>
                  <a:srgbClr val="7030A0"/>
                </a:solidFill>
              </a:rPr>
              <a:t>Variables</a:t>
            </a:r>
          </a:p>
        </p:txBody>
      </p:sp>
      <p:sp>
        <p:nvSpPr>
          <p:cNvPr id="18435" name="Rectangle 3">
            <a:extLst>
              <a:ext uri="{FF2B5EF4-FFF2-40B4-BE49-F238E27FC236}">
                <a16:creationId xmlns:a16="http://schemas.microsoft.com/office/drawing/2014/main" id="{6C7EC3C9-11FC-45F6-BBAF-F7A717FDAE27}"/>
              </a:ext>
            </a:extLst>
          </p:cNvPr>
          <p:cNvSpPr>
            <a:spLocks noGrp="1" noChangeArrowheads="1"/>
          </p:cNvSpPr>
          <p:nvPr>
            <p:ph type="body" idx="1"/>
          </p:nvPr>
        </p:nvSpPr>
        <p:spPr>
          <a:xfrm>
            <a:off x="609600" y="1447800"/>
            <a:ext cx="7924800" cy="4953000"/>
          </a:xfrm>
          <a:noFill/>
          <a:ln/>
        </p:spPr>
        <p:txBody>
          <a:bodyPr/>
          <a:lstStyle/>
          <a:p>
            <a:pPr>
              <a:lnSpc>
                <a:spcPct val="90000"/>
              </a:lnSpc>
              <a:buFont typeface="Monotype Sorts" pitchFamily="2" charset="2"/>
              <a:buNone/>
            </a:pPr>
            <a:r>
              <a:rPr lang="en-US" altLang="en-US" sz="2600" dirty="0">
                <a:latin typeface="Courier New" panose="02070309020205020404" pitchFamily="49" charset="0"/>
              </a:rPr>
              <a:t>// Compute the first area</a:t>
            </a:r>
          </a:p>
          <a:p>
            <a:pPr>
              <a:lnSpc>
                <a:spcPct val="90000"/>
              </a:lnSpc>
              <a:buFont typeface="Monotype Sorts" pitchFamily="2" charset="2"/>
              <a:buNone/>
            </a:pPr>
            <a:r>
              <a:rPr lang="en-US" altLang="en-US" sz="2600" dirty="0">
                <a:latin typeface="Courier New" panose="02070309020205020404" pitchFamily="49" charset="0"/>
              </a:rPr>
              <a:t>radius = 1.0;</a:t>
            </a:r>
          </a:p>
          <a:p>
            <a:pPr>
              <a:lnSpc>
                <a:spcPct val="90000"/>
              </a:lnSpc>
              <a:buFont typeface="Monotype Sorts" pitchFamily="2" charset="2"/>
              <a:buNone/>
            </a:pPr>
            <a:r>
              <a:rPr lang="en-US" altLang="en-US" sz="2600" dirty="0">
                <a:latin typeface="Courier New" panose="02070309020205020404" pitchFamily="49" charset="0"/>
              </a:rPr>
              <a:t>area = radius*radius*3.14159;</a:t>
            </a:r>
          </a:p>
          <a:p>
            <a:pPr>
              <a:lnSpc>
                <a:spcPct val="90000"/>
              </a:lnSpc>
              <a:buFont typeface="Monotype Sorts" pitchFamily="2" charset="2"/>
              <a:buNone/>
            </a:pPr>
            <a:r>
              <a:rPr lang="en-US" altLang="en-US" sz="2600" dirty="0" err="1">
                <a:latin typeface="Courier New" panose="02070309020205020404" pitchFamily="49" charset="0"/>
              </a:rPr>
              <a:t>System.out.println</a:t>
            </a:r>
            <a:r>
              <a:rPr lang="en-US" altLang="en-US" sz="2600" dirty="0">
                <a:latin typeface="Courier New" panose="02070309020205020404" pitchFamily="49" charset="0"/>
              </a:rPr>
              <a:t>("The area is “ + area + " for radius "+radius);</a:t>
            </a:r>
          </a:p>
          <a:p>
            <a:pPr>
              <a:lnSpc>
                <a:spcPct val="90000"/>
              </a:lnSpc>
              <a:buFont typeface="Monotype Sorts" pitchFamily="2" charset="2"/>
              <a:buNone/>
            </a:pPr>
            <a:endParaRPr lang="en-US" altLang="en-US" sz="2600" dirty="0">
              <a:latin typeface="Courier New" panose="02070309020205020404" pitchFamily="49" charset="0"/>
            </a:endParaRPr>
          </a:p>
          <a:p>
            <a:pPr>
              <a:lnSpc>
                <a:spcPct val="90000"/>
              </a:lnSpc>
              <a:buFont typeface="Monotype Sorts" pitchFamily="2" charset="2"/>
              <a:buNone/>
            </a:pPr>
            <a:r>
              <a:rPr lang="en-US" altLang="en-US" sz="2600" dirty="0">
                <a:latin typeface="Courier New" panose="02070309020205020404" pitchFamily="49" charset="0"/>
              </a:rPr>
              <a:t>// Compute the second area</a:t>
            </a:r>
          </a:p>
          <a:p>
            <a:pPr>
              <a:lnSpc>
                <a:spcPct val="90000"/>
              </a:lnSpc>
              <a:buFont typeface="Monotype Sorts" pitchFamily="2" charset="2"/>
              <a:buNone/>
            </a:pPr>
            <a:r>
              <a:rPr lang="en-US" altLang="en-US" sz="2600" dirty="0">
                <a:latin typeface="Courier New" panose="02070309020205020404" pitchFamily="49" charset="0"/>
              </a:rPr>
              <a:t>radius = 2.0;</a:t>
            </a:r>
          </a:p>
          <a:p>
            <a:pPr>
              <a:lnSpc>
                <a:spcPct val="90000"/>
              </a:lnSpc>
              <a:buFont typeface="Monotype Sorts" pitchFamily="2" charset="2"/>
              <a:buNone/>
            </a:pPr>
            <a:r>
              <a:rPr lang="en-US" altLang="en-US" sz="2600" dirty="0">
                <a:latin typeface="Courier New" panose="02070309020205020404" pitchFamily="49" charset="0"/>
              </a:rPr>
              <a:t>area = radius*radius*3.14159;</a:t>
            </a:r>
          </a:p>
          <a:p>
            <a:pPr>
              <a:lnSpc>
                <a:spcPct val="90000"/>
              </a:lnSpc>
              <a:buFont typeface="Monotype Sorts" pitchFamily="2" charset="2"/>
              <a:buNone/>
            </a:pPr>
            <a:r>
              <a:rPr lang="en-US" altLang="en-US" sz="2600" dirty="0" err="1">
                <a:latin typeface="Courier New" panose="02070309020205020404" pitchFamily="49" charset="0"/>
              </a:rPr>
              <a:t>System.out.println</a:t>
            </a:r>
            <a:r>
              <a:rPr lang="en-US" altLang="en-US" sz="2600" dirty="0">
                <a:latin typeface="Courier New" panose="02070309020205020404" pitchFamily="49" charset="0"/>
              </a:rPr>
              <a:t>("The area is “ + area + " for radius "+radius);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F220FAF8-8CDA-4CA3-81D5-A3779EC72C2B}"/>
              </a:ext>
            </a:extLst>
          </p:cNvPr>
          <p:cNvSpPr>
            <a:spLocks noGrp="1" noChangeArrowheads="1"/>
          </p:cNvSpPr>
          <p:nvPr>
            <p:ph type="title"/>
          </p:nvPr>
        </p:nvSpPr>
        <p:spPr>
          <a:xfrm>
            <a:off x="685800" y="0"/>
            <a:ext cx="7772400" cy="1981200"/>
          </a:xfrm>
        </p:spPr>
        <p:txBody>
          <a:bodyPr/>
          <a:lstStyle/>
          <a:p>
            <a:r>
              <a:rPr lang="en-US" altLang="en-US" dirty="0">
                <a:solidFill>
                  <a:srgbClr val="7030A0"/>
                </a:solidFill>
              </a:rPr>
              <a:t>Example 2.4 </a:t>
            </a:r>
            <a:br>
              <a:rPr lang="en-US" altLang="en-US" dirty="0">
                <a:solidFill>
                  <a:srgbClr val="7030A0"/>
                </a:solidFill>
              </a:rPr>
            </a:br>
            <a:r>
              <a:rPr lang="en-US" altLang="en-US" dirty="0">
                <a:solidFill>
                  <a:srgbClr val="7030A0"/>
                </a:solidFill>
              </a:rPr>
              <a:t>Computing Changes</a:t>
            </a:r>
            <a:endParaRPr lang="en-US" altLang="en-US" sz="5400" dirty="0">
              <a:solidFill>
                <a:srgbClr val="7030A0"/>
              </a:solidFill>
            </a:endParaRPr>
          </a:p>
        </p:txBody>
      </p:sp>
      <p:sp>
        <p:nvSpPr>
          <p:cNvPr id="84998" name="Text Box 6">
            <a:extLst>
              <a:ext uri="{FF2B5EF4-FFF2-40B4-BE49-F238E27FC236}">
                <a16:creationId xmlns:a16="http://schemas.microsoft.com/office/drawing/2014/main" id="{4027E59B-AEAA-4C02-AD36-0EB665305F88}"/>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
        <p:nvSpPr>
          <p:cNvPr id="84999" name="Text Box 7">
            <a:extLst>
              <a:ext uri="{FF2B5EF4-FFF2-40B4-BE49-F238E27FC236}">
                <a16:creationId xmlns:a16="http://schemas.microsoft.com/office/drawing/2014/main" id="{8FA7143F-4701-43B4-9FC2-A60D80A47D24}"/>
              </a:ext>
            </a:extLst>
          </p:cNvPr>
          <p:cNvSpPr txBox="1">
            <a:spLocks noChangeArrowheads="1"/>
          </p:cNvSpPr>
          <p:nvPr/>
        </p:nvSpPr>
        <p:spPr bwMode="auto">
          <a:xfrm>
            <a:off x="381000" y="1676400"/>
            <a:ext cx="838200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3200" dirty="0"/>
              <a:t>This program lets the user enter the amount in decimal representing dollars and cents and output a report listing the monetary equivalent in single dollars, quarters, dimes, nickels, and pennies. Your program should report maximum number of dollars, then the maximum number of quarters, and so on, in this order.</a:t>
            </a:r>
            <a:r>
              <a:rPr lang="en-US" altLang="en-US" dirty="0">
                <a:latin typeface="Courier" charset="0"/>
              </a:rPr>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58A47F1B-5980-425F-8F4D-1E27D72DAD52}"/>
              </a:ext>
            </a:extLst>
          </p:cNvPr>
          <p:cNvSpPr>
            <a:spLocks noGrp="1" noChangeArrowheads="1"/>
          </p:cNvSpPr>
          <p:nvPr>
            <p:ph type="title"/>
          </p:nvPr>
        </p:nvSpPr>
        <p:spPr>
          <a:xfrm>
            <a:off x="685800" y="-1"/>
            <a:ext cx="7772400" cy="2116183"/>
          </a:xfrm>
          <a:noFill/>
          <a:ln/>
        </p:spPr>
        <p:txBody>
          <a:bodyPr/>
          <a:lstStyle/>
          <a:p>
            <a:pPr algn="ctr"/>
            <a:r>
              <a:rPr lang="en-US" altLang="en-US" dirty="0">
                <a:solidFill>
                  <a:srgbClr val="7030A0"/>
                </a:solidFill>
              </a:rPr>
              <a:t>Programming Style and Documentation</a:t>
            </a:r>
          </a:p>
        </p:txBody>
      </p:sp>
      <p:sp>
        <p:nvSpPr>
          <p:cNvPr id="82947" name="Rectangle 3">
            <a:extLst>
              <a:ext uri="{FF2B5EF4-FFF2-40B4-BE49-F238E27FC236}">
                <a16:creationId xmlns:a16="http://schemas.microsoft.com/office/drawing/2014/main" id="{59AF6D38-92D0-43AA-A430-CFE722294A2A}"/>
              </a:ext>
            </a:extLst>
          </p:cNvPr>
          <p:cNvSpPr>
            <a:spLocks noGrp="1" noChangeArrowheads="1"/>
          </p:cNvSpPr>
          <p:nvPr>
            <p:ph type="body" idx="1"/>
          </p:nvPr>
        </p:nvSpPr>
        <p:spPr>
          <a:xfrm>
            <a:off x="685800" y="2279469"/>
            <a:ext cx="7696200" cy="3886200"/>
          </a:xfrm>
          <a:noFill/>
          <a:ln/>
        </p:spPr>
        <p:txBody>
          <a:bodyPr/>
          <a:lstStyle/>
          <a:p>
            <a:pPr algn="just"/>
            <a:r>
              <a:rPr lang="en-US" altLang="en-US" sz="3600" dirty="0"/>
              <a:t>Appropriate Comments</a:t>
            </a:r>
          </a:p>
          <a:p>
            <a:pPr algn="just"/>
            <a:r>
              <a:rPr lang="en-US" altLang="en-US" sz="3600" dirty="0"/>
              <a:t>Naming Conventions</a:t>
            </a:r>
          </a:p>
          <a:p>
            <a:pPr algn="just"/>
            <a:r>
              <a:rPr lang="en-US" altLang="en-US" sz="3600" dirty="0"/>
              <a:t>Proper Indentation and Spacing Lines</a:t>
            </a:r>
          </a:p>
          <a:p>
            <a:pPr algn="just"/>
            <a:r>
              <a:rPr lang="en-US" altLang="en-US" sz="3600" dirty="0"/>
              <a:t>Block Styles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9804F8A3-F0AC-4941-A9AA-4EF1099EB845}"/>
              </a:ext>
            </a:extLst>
          </p:cNvPr>
          <p:cNvSpPr>
            <a:spLocks noGrp="1" noChangeArrowheads="1"/>
          </p:cNvSpPr>
          <p:nvPr>
            <p:ph type="title"/>
          </p:nvPr>
        </p:nvSpPr>
        <p:spPr>
          <a:xfrm>
            <a:off x="685800" y="0"/>
            <a:ext cx="7772400" cy="1428750"/>
          </a:xfrm>
          <a:noFill/>
          <a:ln/>
        </p:spPr>
        <p:txBody>
          <a:bodyPr/>
          <a:lstStyle/>
          <a:p>
            <a:pPr algn="ctr"/>
            <a:r>
              <a:rPr lang="en-US" altLang="en-US" dirty="0">
                <a:solidFill>
                  <a:srgbClr val="7030A0"/>
                </a:solidFill>
              </a:rPr>
              <a:t>Appropriate Comments</a:t>
            </a:r>
          </a:p>
        </p:txBody>
      </p:sp>
      <p:sp>
        <p:nvSpPr>
          <p:cNvPr id="91139" name="Rectangle 3">
            <a:extLst>
              <a:ext uri="{FF2B5EF4-FFF2-40B4-BE49-F238E27FC236}">
                <a16:creationId xmlns:a16="http://schemas.microsoft.com/office/drawing/2014/main" id="{2A19EAB0-CAA4-473D-8A00-A01916092F39}"/>
              </a:ext>
            </a:extLst>
          </p:cNvPr>
          <p:cNvSpPr>
            <a:spLocks noGrp="1" noChangeArrowheads="1"/>
          </p:cNvSpPr>
          <p:nvPr>
            <p:ph type="body" idx="1"/>
          </p:nvPr>
        </p:nvSpPr>
        <p:spPr>
          <a:xfrm>
            <a:off x="228600" y="1600200"/>
            <a:ext cx="8534400" cy="3886200"/>
          </a:xfrm>
          <a:noFill/>
          <a:ln/>
        </p:spPr>
        <p:txBody>
          <a:bodyPr/>
          <a:lstStyle/>
          <a:p>
            <a:pPr algn="just">
              <a:lnSpc>
                <a:spcPct val="90000"/>
              </a:lnSpc>
              <a:buFont typeface="Monotype Sorts" pitchFamily="2" charset="2"/>
              <a:buNone/>
            </a:pPr>
            <a:r>
              <a:rPr lang="en-US" altLang="en-US" dirty="0">
                <a:latin typeface="Courier" charset="0"/>
                <a:cs typeface="Times New Roman" panose="02020603050405020304" pitchFamily="18" charset="0"/>
              </a:rPr>
              <a:t>   </a:t>
            </a:r>
            <a:r>
              <a:rPr lang="en-US" altLang="en-US" sz="2800" dirty="0">
                <a:latin typeface="Courier" charset="0"/>
                <a:cs typeface="Times New Roman" panose="02020603050405020304" pitchFamily="18" charset="0"/>
              </a:rPr>
              <a:t>Include a summary at the beginning of the program to explain what the program does, its key features, its supporting data structures, and any unique techniques it uses. </a:t>
            </a:r>
          </a:p>
          <a:p>
            <a:pPr algn="just">
              <a:lnSpc>
                <a:spcPct val="90000"/>
              </a:lnSpc>
              <a:buFont typeface="Monotype Sorts" pitchFamily="2" charset="2"/>
              <a:buNone/>
            </a:pPr>
            <a:endParaRPr lang="en-US" altLang="en-US" sz="2800" dirty="0">
              <a:latin typeface="Courier" charset="0"/>
              <a:cs typeface="Times New Roman" panose="02020603050405020304" pitchFamily="18" charset="0"/>
            </a:endParaRPr>
          </a:p>
          <a:p>
            <a:pPr algn="just">
              <a:lnSpc>
                <a:spcPct val="90000"/>
              </a:lnSpc>
              <a:buFont typeface="Monotype Sorts" pitchFamily="2" charset="2"/>
              <a:buNone/>
            </a:pPr>
            <a:r>
              <a:rPr lang="en-US" altLang="en-US" sz="2800" dirty="0">
                <a:latin typeface="Courier" charset="0"/>
                <a:cs typeface="Times New Roman" panose="02020603050405020304" pitchFamily="18" charset="0"/>
              </a:rPr>
              <a:t>	Include your name, class section, instruction, date, and a brief description at the beginning of the program. </a:t>
            </a:r>
          </a:p>
          <a:p>
            <a:pPr algn="just">
              <a:lnSpc>
                <a:spcPct val="90000"/>
              </a:lnSpc>
              <a:buFont typeface="Monotype Sorts" pitchFamily="2" charset="2"/>
              <a:buNone/>
            </a:pPr>
            <a:endParaRPr lang="en-US" altLang="en-US" sz="2800" dirty="0">
              <a:latin typeface="Courier" charset="0"/>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F99E3822-0F14-4D91-AC89-565C301EFEFD}"/>
              </a:ext>
            </a:extLst>
          </p:cNvPr>
          <p:cNvSpPr>
            <a:spLocks noGrp="1" noChangeArrowheads="1"/>
          </p:cNvSpPr>
          <p:nvPr>
            <p:ph type="title"/>
          </p:nvPr>
        </p:nvSpPr>
        <p:spPr>
          <a:xfrm>
            <a:off x="685800" y="0"/>
            <a:ext cx="7772400" cy="1428750"/>
          </a:xfrm>
          <a:noFill/>
          <a:ln/>
        </p:spPr>
        <p:txBody>
          <a:bodyPr/>
          <a:lstStyle/>
          <a:p>
            <a:pPr algn="ctr"/>
            <a:r>
              <a:rPr lang="en-US" altLang="en-US" dirty="0">
                <a:solidFill>
                  <a:srgbClr val="7030A0"/>
                </a:solidFill>
              </a:rPr>
              <a:t>Naming Conventions</a:t>
            </a:r>
          </a:p>
        </p:txBody>
      </p:sp>
      <p:sp>
        <p:nvSpPr>
          <p:cNvPr id="90115" name="Rectangle 3">
            <a:extLst>
              <a:ext uri="{FF2B5EF4-FFF2-40B4-BE49-F238E27FC236}">
                <a16:creationId xmlns:a16="http://schemas.microsoft.com/office/drawing/2014/main" id="{D0B4AB26-D1A3-4954-8794-069CADF5E0D5}"/>
              </a:ext>
            </a:extLst>
          </p:cNvPr>
          <p:cNvSpPr>
            <a:spLocks noGrp="1" noChangeArrowheads="1"/>
          </p:cNvSpPr>
          <p:nvPr>
            <p:ph type="body" idx="1"/>
          </p:nvPr>
        </p:nvSpPr>
        <p:spPr>
          <a:xfrm>
            <a:off x="685800" y="1371600"/>
            <a:ext cx="7696200" cy="4495800"/>
          </a:xfrm>
          <a:noFill/>
          <a:ln/>
        </p:spPr>
        <p:txBody>
          <a:bodyPr/>
          <a:lstStyle/>
          <a:p>
            <a:pPr algn="just"/>
            <a:r>
              <a:rPr lang="en-US" altLang="en-US" dirty="0"/>
              <a:t>Choose meaningful and descriptive names.</a:t>
            </a:r>
          </a:p>
          <a:p>
            <a:pPr algn="just"/>
            <a:r>
              <a:rPr lang="en-US" altLang="en-US" dirty="0"/>
              <a:t>Variables and method names:  </a:t>
            </a:r>
          </a:p>
          <a:p>
            <a:pPr lvl="1"/>
            <a:r>
              <a:rPr lang="en-US" altLang="en-US" dirty="0"/>
              <a:t>Use lowercase. If the name consists of several words, concatenate all in one, use lowercase for the first word, and capitalize the first letter of each subsequent word in the name. For example, the variables </a:t>
            </a:r>
            <a:r>
              <a:rPr lang="en-US" altLang="en-US" sz="2600" dirty="0">
                <a:latin typeface="Courier New" panose="02070309020205020404" pitchFamily="49" charset="0"/>
              </a:rPr>
              <a:t>radius</a:t>
            </a:r>
            <a:r>
              <a:rPr lang="en-US" altLang="en-US" dirty="0"/>
              <a:t> and </a:t>
            </a:r>
            <a:r>
              <a:rPr lang="en-US" altLang="en-US" sz="2600" dirty="0">
                <a:latin typeface="Courier New" panose="02070309020205020404" pitchFamily="49" charset="0"/>
              </a:rPr>
              <a:t>area</a:t>
            </a:r>
            <a:r>
              <a:rPr lang="en-US" altLang="en-US" dirty="0"/>
              <a:t>, and the method </a:t>
            </a:r>
            <a:r>
              <a:rPr lang="en-US" altLang="en-US" sz="2600" dirty="0" err="1">
                <a:latin typeface="Courier New" panose="02070309020205020404" pitchFamily="49" charset="0"/>
              </a:rPr>
              <a:t>computeArea</a:t>
            </a:r>
            <a:r>
              <a:rPr lang="en-US" altLang="en-US" dirty="0"/>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4F3E53C-B88B-4B64-8A23-DCBC64D8FE93}"/>
              </a:ext>
            </a:extLst>
          </p:cNvPr>
          <p:cNvSpPr>
            <a:spLocks noGrp="1" noChangeArrowheads="1"/>
          </p:cNvSpPr>
          <p:nvPr>
            <p:ph type="title"/>
          </p:nvPr>
        </p:nvSpPr>
        <p:spPr>
          <a:xfrm>
            <a:off x="685800" y="0"/>
            <a:ext cx="7772400" cy="1428750"/>
          </a:xfrm>
          <a:noFill/>
          <a:ln/>
        </p:spPr>
        <p:txBody>
          <a:bodyPr/>
          <a:lstStyle/>
          <a:p>
            <a:pPr algn="ctr"/>
            <a:r>
              <a:rPr lang="en-US" altLang="en-US" sz="4000" dirty="0">
                <a:solidFill>
                  <a:srgbClr val="7030A0"/>
                </a:solidFill>
              </a:rPr>
              <a:t>Naming Conventions, cont.</a:t>
            </a:r>
            <a:endParaRPr lang="en-US" altLang="en-US" dirty="0">
              <a:solidFill>
                <a:srgbClr val="7030A0"/>
              </a:solidFill>
            </a:endParaRPr>
          </a:p>
        </p:txBody>
      </p:sp>
      <p:sp>
        <p:nvSpPr>
          <p:cNvPr id="33795" name="Rectangle 3">
            <a:extLst>
              <a:ext uri="{FF2B5EF4-FFF2-40B4-BE49-F238E27FC236}">
                <a16:creationId xmlns:a16="http://schemas.microsoft.com/office/drawing/2014/main" id="{44F11EB3-46F9-4D99-BD02-F0369AC3AE61}"/>
              </a:ext>
            </a:extLst>
          </p:cNvPr>
          <p:cNvSpPr>
            <a:spLocks noGrp="1" noChangeArrowheads="1"/>
          </p:cNvSpPr>
          <p:nvPr>
            <p:ph type="body" idx="1"/>
          </p:nvPr>
        </p:nvSpPr>
        <p:spPr>
          <a:xfrm>
            <a:off x="685800" y="1371600"/>
            <a:ext cx="6172200" cy="4114800"/>
          </a:xfrm>
          <a:noFill/>
          <a:ln/>
        </p:spPr>
        <p:txBody>
          <a:bodyPr/>
          <a:lstStyle/>
          <a:p>
            <a:pPr algn="just"/>
            <a:r>
              <a:rPr lang="en-US" altLang="en-US"/>
              <a:t>Class names:</a:t>
            </a:r>
            <a:r>
              <a:rPr lang="en-US" altLang="en-US">
                <a:latin typeface="Book Antiqua" panose="02040602050305030304" pitchFamily="18" charset="0"/>
              </a:rPr>
              <a:t> </a:t>
            </a:r>
          </a:p>
          <a:p>
            <a:pPr lvl="1"/>
            <a:r>
              <a:rPr lang="en-US" altLang="en-US"/>
              <a:t>Capitalize the first letter of each word in the name.  For example, the class name </a:t>
            </a:r>
            <a:r>
              <a:rPr lang="en-US" altLang="en-US" sz="2600">
                <a:latin typeface="Courier New" panose="02070309020205020404" pitchFamily="49" charset="0"/>
              </a:rPr>
              <a:t>ComputeArea</a:t>
            </a:r>
            <a:r>
              <a:rPr lang="en-US" altLang="en-US"/>
              <a:t>.</a:t>
            </a:r>
            <a:endParaRPr lang="en-US" altLang="en-US">
              <a:latin typeface="Book Antiqua" panose="02040602050305030304" pitchFamily="18" charset="0"/>
            </a:endParaRPr>
          </a:p>
          <a:p>
            <a:pPr algn="just"/>
            <a:endParaRPr lang="en-US" altLang="en-US">
              <a:latin typeface="Book Antiqua" panose="02040602050305030304" pitchFamily="18" charset="0"/>
            </a:endParaRPr>
          </a:p>
          <a:p>
            <a:pPr algn="just">
              <a:spcBef>
                <a:spcPct val="0"/>
              </a:spcBef>
            </a:pPr>
            <a:r>
              <a:rPr lang="en-US" altLang="en-US"/>
              <a:t>Constants: </a:t>
            </a:r>
          </a:p>
          <a:p>
            <a:pPr lvl="1"/>
            <a:r>
              <a:rPr lang="en-US" altLang="en-US"/>
              <a:t>Capitalize all letters in constants.  For example, the constant </a:t>
            </a:r>
            <a:r>
              <a:rPr lang="en-US" altLang="en-US" sz="2600">
                <a:latin typeface="Courier New" panose="02070309020205020404" pitchFamily="49" charset="0"/>
              </a:rPr>
              <a:t>PI</a:t>
            </a:r>
            <a:r>
              <a:rPr lang="en-US" altLang="en-US"/>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F073E211-3A33-417A-A8AD-8EEEAD502EA5}"/>
              </a:ext>
            </a:extLst>
          </p:cNvPr>
          <p:cNvSpPr>
            <a:spLocks noGrp="1" noChangeArrowheads="1"/>
          </p:cNvSpPr>
          <p:nvPr>
            <p:ph type="title"/>
          </p:nvPr>
        </p:nvSpPr>
        <p:spPr>
          <a:xfrm>
            <a:off x="685800" y="0"/>
            <a:ext cx="7772400" cy="1428750"/>
          </a:xfrm>
          <a:noFill/>
          <a:ln/>
        </p:spPr>
        <p:txBody>
          <a:bodyPr/>
          <a:lstStyle/>
          <a:p>
            <a:pPr algn="ctr"/>
            <a:r>
              <a:rPr lang="en-US" altLang="en-US" sz="4000" dirty="0">
                <a:solidFill>
                  <a:srgbClr val="7030A0"/>
                </a:solidFill>
              </a:rPr>
              <a:t>Proper Indentation and Spacing</a:t>
            </a:r>
            <a:endParaRPr lang="en-US" altLang="en-US" dirty="0">
              <a:solidFill>
                <a:srgbClr val="7030A0"/>
              </a:solidFill>
            </a:endParaRPr>
          </a:p>
        </p:txBody>
      </p:sp>
      <p:sp>
        <p:nvSpPr>
          <p:cNvPr id="92163" name="Rectangle 3">
            <a:extLst>
              <a:ext uri="{FF2B5EF4-FFF2-40B4-BE49-F238E27FC236}">
                <a16:creationId xmlns:a16="http://schemas.microsoft.com/office/drawing/2014/main" id="{BE46197D-EC07-46FD-8C1E-F8D89D4CB0DD}"/>
              </a:ext>
            </a:extLst>
          </p:cNvPr>
          <p:cNvSpPr>
            <a:spLocks noGrp="1" noChangeArrowheads="1"/>
          </p:cNvSpPr>
          <p:nvPr>
            <p:ph type="body" idx="1"/>
          </p:nvPr>
        </p:nvSpPr>
        <p:spPr>
          <a:xfrm>
            <a:off x="685800" y="1371600"/>
            <a:ext cx="7924800" cy="4114800"/>
          </a:xfrm>
          <a:noFill/>
          <a:ln/>
        </p:spPr>
        <p:txBody>
          <a:bodyPr/>
          <a:lstStyle/>
          <a:p>
            <a:pPr algn="just"/>
            <a:r>
              <a:rPr lang="en-US" altLang="en-US" dirty="0"/>
              <a:t>Indentation</a:t>
            </a:r>
            <a:endParaRPr lang="en-US" altLang="en-US" dirty="0">
              <a:latin typeface="Book Antiqua" panose="02040602050305030304" pitchFamily="18" charset="0"/>
            </a:endParaRPr>
          </a:p>
          <a:p>
            <a:pPr lvl="1"/>
            <a:r>
              <a:rPr lang="en-US" altLang="en-US" dirty="0"/>
              <a:t>Indent two spaces.</a:t>
            </a:r>
            <a:endParaRPr lang="en-US" altLang="en-US" dirty="0">
              <a:latin typeface="Book Antiqua" panose="02040602050305030304" pitchFamily="18" charset="0"/>
            </a:endParaRPr>
          </a:p>
          <a:p>
            <a:pPr algn="just"/>
            <a:endParaRPr lang="en-US" altLang="en-US" dirty="0">
              <a:latin typeface="Book Antiqua" panose="02040602050305030304" pitchFamily="18" charset="0"/>
            </a:endParaRPr>
          </a:p>
          <a:p>
            <a:pPr algn="just">
              <a:spcBef>
                <a:spcPct val="0"/>
              </a:spcBef>
            </a:pPr>
            <a:r>
              <a:rPr lang="en-US" altLang="en-US" dirty="0"/>
              <a:t>Spacing </a:t>
            </a:r>
          </a:p>
          <a:p>
            <a:pPr lvl="1"/>
            <a:r>
              <a:rPr lang="en-US" altLang="en-US" dirty="0"/>
              <a:t>Use blank line to separate segments of the code.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85B41263-6B8B-4119-8ECD-C8E9C769440D}"/>
              </a:ext>
            </a:extLst>
          </p:cNvPr>
          <p:cNvSpPr>
            <a:spLocks noGrp="1" noChangeArrowheads="1"/>
          </p:cNvSpPr>
          <p:nvPr>
            <p:ph type="title"/>
          </p:nvPr>
        </p:nvSpPr>
        <p:spPr>
          <a:xfrm>
            <a:off x="685800" y="0"/>
            <a:ext cx="7772400" cy="1428750"/>
          </a:xfrm>
          <a:noFill/>
          <a:ln/>
        </p:spPr>
        <p:txBody>
          <a:bodyPr/>
          <a:lstStyle/>
          <a:p>
            <a:pPr algn="ctr"/>
            <a:r>
              <a:rPr lang="en-US" altLang="en-US" sz="4000" dirty="0">
                <a:solidFill>
                  <a:srgbClr val="7030A0"/>
                </a:solidFill>
              </a:rPr>
              <a:t>Block Styles</a:t>
            </a:r>
            <a:endParaRPr lang="en-US" altLang="en-US" dirty="0">
              <a:solidFill>
                <a:srgbClr val="7030A0"/>
              </a:solidFill>
            </a:endParaRPr>
          </a:p>
        </p:txBody>
      </p:sp>
      <p:sp>
        <p:nvSpPr>
          <p:cNvPr id="93187" name="Rectangle 3">
            <a:extLst>
              <a:ext uri="{FF2B5EF4-FFF2-40B4-BE49-F238E27FC236}">
                <a16:creationId xmlns:a16="http://schemas.microsoft.com/office/drawing/2014/main" id="{9B9691CF-9153-4E73-A48D-A28AAB4CBF22}"/>
              </a:ext>
            </a:extLst>
          </p:cNvPr>
          <p:cNvSpPr>
            <a:spLocks noGrp="1" noChangeArrowheads="1"/>
          </p:cNvSpPr>
          <p:nvPr>
            <p:ph type="body" idx="1"/>
          </p:nvPr>
        </p:nvSpPr>
        <p:spPr>
          <a:xfrm>
            <a:off x="685800" y="1295400"/>
            <a:ext cx="7924800" cy="685800"/>
          </a:xfrm>
          <a:noFill/>
          <a:ln/>
        </p:spPr>
        <p:txBody>
          <a:bodyPr/>
          <a:lstStyle/>
          <a:p>
            <a:pPr algn="just">
              <a:buFont typeface="Monotype Sorts" pitchFamily="2" charset="2"/>
              <a:buNone/>
            </a:pPr>
            <a:r>
              <a:rPr lang="en-US" altLang="en-US"/>
              <a:t>Use end-of-line style for braces.</a:t>
            </a:r>
            <a:endParaRPr lang="en-US" altLang="en-US">
              <a:latin typeface="Book Antiqua" panose="02040602050305030304" pitchFamily="18" charset="0"/>
            </a:endParaRPr>
          </a:p>
          <a:p>
            <a:pPr lvl="4" algn="just">
              <a:buFontTx/>
              <a:buNone/>
            </a:pPr>
            <a:endParaRPr lang="en-US" altLang="en-US"/>
          </a:p>
        </p:txBody>
      </p:sp>
      <p:sp>
        <p:nvSpPr>
          <p:cNvPr id="93189" name="Rectangle 5">
            <a:extLst>
              <a:ext uri="{FF2B5EF4-FFF2-40B4-BE49-F238E27FC236}">
                <a16:creationId xmlns:a16="http://schemas.microsoft.com/office/drawing/2014/main" id="{5C138B14-4D0E-4639-A248-79BDF73C4920}"/>
              </a:ext>
            </a:extLst>
          </p:cNvPr>
          <p:cNvSpPr>
            <a:spLocks noChangeArrowheads="1"/>
          </p:cNvSpPr>
          <p:nvPr/>
        </p:nvSpPr>
        <p:spPr bwMode="auto">
          <a:xfrm>
            <a:off x="0" y="2362200"/>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800" u="sng">
                <a:latin typeface="Courier" charset="0"/>
                <a:cs typeface="Times New Roman" panose="02020603050405020304" pitchFamily="18" charset="0"/>
              </a:rPr>
              <a:t> </a:t>
            </a:r>
          </a:p>
          <a:p>
            <a:endParaRPr lang="en-US" altLang="en-US"/>
          </a:p>
        </p:txBody>
      </p:sp>
      <p:graphicFrame>
        <p:nvGraphicFramePr>
          <p:cNvPr id="93188" name="Object 4">
            <a:extLst>
              <a:ext uri="{FF2B5EF4-FFF2-40B4-BE49-F238E27FC236}">
                <a16:creationId xmlns:a16="http://schemas.microsoft.com/office/drawing/2014/main" id="{EC3A1E02-4634-441D-A140-E95B9485D37D}"/>
              </a:ext>
            </a:extLst>
          </p:cNvPr>
          <p:cNvGraphicFramePr>
            <a:graphicFrameLocks noChangeAspect="1"/>
          </p:cNvGraphicFramePr>
          <p:nvPr/>
        </p:nvGraphicFramePr>
        <p:xfrm>
          <a:off x="457200" y="2362200"/>
          <a:ext cx="8229600" cy="3776663"/>
        </p:xfrm>
        <a:graphic>
          <a:graphicData uri="http://schemas.openxmlformats.org/presentationml/2006/ole">
            <mc:AlternateContent xmlns:mc="http://schemas.openxmlformats.org/markup-compatibility/2006">
              <mc:Choice xmlns:v="urn:schemas-microsoft-com:vml" Requires="v">
                <p:oleObj spid="_x0000_s8260" name="Picture" r:id="rId3" imgW="4648320" imgH="2133720" progId="Word.Picture.8">
                  <p:embed/>
                </p:oleObj>
              </mc:Choice>
              <mc:Fallback>
                <p:oleObj name="Picture" r:id="rId3" imgW="4648320" imgH="2133720" progId="Word.Picture.8">
                  <p:embed/>
                  <p:pic>
                    <p:nvPicPr>
                      <p:cNvPr id="93188" name="Object 4">
                        <a:extLst>
                          <a:ext uri="{FF2B5EF4-FFF2-40B4-BE49-F238E27FC236}">
                            <a16:creationId xmlns:a16="http://schemas.microsoft.com/office/drawing/2014/main" id="{EC3A1E02-4634-441D-A140-E95B9485D3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62200"/>
                        <a:ext cx="8229600" cy="3776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022D5DC7-DF81-4CAF-9728-8431662A7BF4}"/>
              </a:ext>
            </a:extLst>
          </p:cNvPr>
          <p:cNvSpPr>
            <a:spLocks noGrp="1" noChangeArrowheads="1"/>
          </p:cNvSpPr>
          <p:nvPr>
            <p:ph type="title"/>
          </p:nvPr>
        </p:nvSpPr>
        <p:spPr>
          <a:xfrm>
            <a:off x="685800" y="0"/>
            <a:ext cx="7772400" cy="1428750"/>
          </a:xfrm>
          <a:noFill/>
          <a:ln/>
        </p:spPr>
        <p:txBody>
          <a:bodyPr/>
          <a:lstStyle/>
          <a:p>
            <a:pPr algn="ctr"/>
            <a:r>
              <a:rPr lang="en-US" altLang="en-US" dirty="0">
                <a:solidFill>
                  <a:srgbClr val="7030A0"/>
                </a:solidFill>
              </a:rPr>
              <a:t>Programming Errors</a:t>
            </a:r>
          </a:p>
        </p:txBody>
      </p:sp>
      <p:sp>
        <p:nvSpPr>
          <p:cNvPr id="94211" name="Rectangle 3">
            <a:extLst>
              <a:ext uri="{FF2B5EF4-FFF2-40B4-BE49-F238E27FC236}">
                <a16:creationId xmlns:a16="http://schemas.microsoft.com/office/drawing/2014/main" id="{769449A4-5479-460C-B3D9-43B3E4C46058}"/>
              </a:ext>
            </a:extLst>
          </p:cNvPr>
          <p:cNvSpPr>
            <a:spLocks noGrp="1" noChangeArrowheads="1"/>
          </p:cNvSpPr>
          <p:nvPr>
            <p:ph type="body" idx="1"/>
          </p:nvPr>
        </p:nvSpPr>
        <p:spPr>
          <a:xfrm>
            <a:off x="685800" y="1371600"/>
            <a:ext cx="7696200" cy="4114800"/>
          </a:xfrm>
          <a:noFill/>
          <a:ln/>
        </p:spPr>
        <p:txBody>
          <a:bodyPr/>
          <a:lstStyle/>
          <a:p>
            <a:pPr algn="just"/>
            <a:r>
              <a:rPr lang="en-US" altLang="en-US"/>
              <a:t>Syntax Errors</a:t>
            </a:r>
          </a:p>
          <a:p>
            <a:pPr lvl="1" algn="just"/>
            <a:r>
              <a:rPr lang="en-US" altLang="en-US"/>
              <a:t>Detected by the compiler</a:t>
            </a:r>
          </a:p>
          <a:p>
            <a:pPr algn="just"/>
            <a:r>
              <a:rPr lang="en-US" altLang="en-US"/>
              <a:t>Runtime Errors</a:t>
            </a:r>
          </a:p>
          <a:p>
            <a:pPr lvl="1" algn="just"/>
            <a:r>
              <a:rPr lang="en-US" altLang="en-US"/>
              <a:t>Causes the program to abort</a:t>
            </a:r>
          </a:p>
          <a:p>
            <a:pPr algn="just"/>
            <a:r>
              <a:rPr lang="en-US" altLang="en-US"/>
              <a:t>Logic Errors</a:t>
            </a:r>
          </a:p>
          <a:p>
            <a:pPr lvl="1" algn="just"/>
            <a:r>
              <a:rPr lang="en-US" altLang="en-US"/>
              <a:t>Produces incorrect result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8EA93247-3EBC-4141-BE5F-FB4CB41CF7B2}"/>
              </a:ext>
            </a:extLst>
          </p:cNvPr>
          <p:cNvSpPr>
            <a:spLocks noGrp="1" noChangeArrowheads="1"/>
          </p:cNvSpPr>
          <p:nvPr>
            <p:ph type="title"/>
          </p:nvPr>
        </p:nvSpPr>
        <p:spPr>
          <a:xfrm>
            <a:off x="685800" y="228600"/>
            <a:ext cx="7772400" cy="1077686"/>
          </a:xfrm>
          <a:noFill/>
          <a:ln/>
        </p:spPr>
        <p:txBody>
          <a:bodyPr/>
          <a:lstStyle/>
          <a:p>
            <a:pPr algn="ctr"/>
            <a:r>
              <a:rPr lang="en-US" altLang="en-US" dirty="0">
                <a:solidFill>
                  <a:srgbClr val="7030A0"/>
                </a:solidFill>
              </a:rPr>
              <a:t>Compilation Errors</a:t>
            </a:r>
          </a:p>
        </p:txBody>
      </p:sp>
      <p:sp>
        <p:nvSpPr>
          <p:cNvPr id="125955" name="Rectangle 3">
            <a:extLst>
              <a:ext uri="{FF2B5EF4-FFF2-40B4-BE49-F238E27FC236}">
                <a16:creationId xmlns:a16="http://schemas.microsoft.com/office/drawing/2014/main" id="{44B5FC41-03E3-465C-8E24-2125B3C19E4E}"/>
              </a:ext>
            </a:extLst>
          </p:cNvPr>
          <p:cNvSpPr>
            <a:spLocks noGrp="1" noChangeArrowheads="1"/>
          </p:cNvSpPr>
          <p:nvPr>
            <p:ph type="body" idx="1"/>
          </p:nvPr>
        </p:nvSpPr>
        <p:spPr>
          <a:xfrm>
            <a:off x="685800" y="1524000"/>
            <a:ext cx="7696200" cy="3962400"/>
          </a:xfrm>
          <a:noFill/>
          <a:ln/>
        </p:spPr>
        <p:txBody>
          <a:bodyPr/>
          <a:lstStyle/>
          <a:p>
            <a:pPr algn="just">
              <a:buFont typeface="Monotype Sorts" pitchFamily="2" charset="2"/>
              <a:buNone/>
            </a:pPr>
            <a:r>
              <a:rPr lang="en-US" altLang="en-US" sz="2400" dirty="0">
                <a:latin typeface="Courier" charset="0"/>
                <a:cs typeface="Times New Roman" panose="02020603050405020304" pitchFamily="18" charset="0"/>
              </a:rPr>
              <a:t>public class </a:t>
            </a:r>
            <a:r>
              <a:rPr lang="en-US" altLang="en-US" sz="2400" dirty="0" err="1">
                <a:latin typeface="Courier" charset="0"/>
                <a:cs typeface="Times New Roman" panose="02020603050405020304" pitchFamily="18" charset="0"/>
              </a:rPr>
              <a:t>ShowSyntaxErrors</a:t>
            </a:r>
            <a:r>
              <a:rPr lang="en-US" altLang="en-US" sz="2400" dirty="0">
                <a:latin typeface="Courier" charset="0"/>
                <a:cs typeface="Times New Roman" panose="02020603050405020304" pitchFamily="18" charset="0"/>
              </a:rPr>
              <a:t> {</a:t>
            </a:r>
          </a:p>
          <a:p>
            <a:pPr algn="just">
              <a:buFont typeface="Monotype Sorts" pitchFamily="2" charset="2"/>
              <a:buNone/>
            </a:pPr>
            <a:r>
              <a:rPr lang="en-US" altLang="en-US" sz="2400" dirty="0">
                <a:latin typeface="Courier" charset="0"/>
                <a:cs typeface="Times New Roman" panose="02020603050405020304" pitchFamily="18" charset="0"/>
              </a:rPr>
              <a:t>  public static void main(String[] </a:t>
            </a:r>
            <a:r>
              <a:rPr lang="en-US" altLang="en-US" sz="2400" dirty="0" err="1">
                <a:latin typeface="Courier" charset="0"/>
                <a:cs typeface="Times New Roman" panose="02020603050405020304" pitchFamily="18" charset="0"/>
              </a:rPr>
              <a:t>args</a:t>
            </a:r>
            <a:r>
              <a:rPr lang="en-US" altLang="en-US" sz="2400" dirty="0">
                <a:latin typeface="Courier" charset="0"/>
                <a:cs typeface="Times New Roman" panose="02020603050405020304" pitchFamily="18" charset="0"/>
              </a:rPr>
              <a:t>) {</a:t>
            </a:r>
          </a:p>
          <a:p>
            <a:pPr algn="just">
              <a:buFont typeface="Monotype Sorts" pitchFamily="2" charset="2"/>
              <a:buNone/>
            </a:pPr>
            <a:r>
              <a:rPr lang="en-US" altLang="en-US" sz="2400" dirty="0">
                <a:latin typeface="Courier" charset="0"/>
                <a:cs typeface="Times New Roman" panose="02020603050405020304" pitchFamily="18" charset="0"/>
              </a:rPr>
              <a:t>    </a:t>
            </a:r>
            <a:r>
              <a:rPr lang="en-US" altLang="en-US" sz="2400" dirty="0" err="1">
                <a:latin typeface="Courier" charset="0"/>
                <a:cs typeface="Times New Roman" panose="02020603050405020304" pitchFamily="18" charset="0"/>
              </a:rPr>
              <a:t>i</a:t>
            </a:r>
            <a:r>
              <a:rPr lang="en-US" altLang="en-US" sz="2400" dirty="0">
                <a:latin typeface="Courier" charset="0"/>
                <a:cs typeface="Times New Roman" panose="02020603050405020304" pitchFamily="18" charset="0"/>
              </a:rPr>
              <a:t> = 30;</a:t>
            </a:r>
          </a:p>
          <a:p>
            <a:pPr algn="just">
              <a:buFont typeface="Monotype Sorts" pitchFamily="2" charset="2"/>
              <a:buNone/>
            </a:pPr>
            <a:r>
              <a:rPr lang="en-US" altLang="en-US" sz="2400" dirty="0">
                <a:latin typeface="Courier" charset="0"/>
                <a:cs typeface="Times New Roman" panose="02020603050405020304" pitchFamily="18" charset="0"/>
              </a:rPr>
              <a:t>    </a:t>
            </a:r>
            <a:r>
              <a:rPr lang="en-US" altLang="en-US" sz="2400" dirty="0" err="1">
                <a:latin typeface="Courier" charset="0"/>
                <a:cs typeface="Times New Roman" panose="02020603050405020304" pitchFamily="18" charset="0"/>
              </a:rPr>
              <a:t>System.out.println</a:t>
            </a:r>
            <a:r>
              <a:rPr lang="en-US" altLang="en-US" sz="2400" dirty="0">
                <a:latin typeface="Courier" charset="0"/>
                <a:cs typeface="Times New Roman" panose="02020603050405020304" pitchFamily="18" charset="0"/>
              </a:rPr>
              <a:t>(i+4);</a:t>
            </a:r>
          </a:p>
          <a:p>
            <a:pPr algn="just">
              <a:buFont typeface="Monotype Sorts" pitchFamily="2" charset="2"/>
              <a:buNone/>
            </a:pPr>
            <a:r>
              <a:rPr lang="en-US" altLang="en-US" sz="2400" dirty="0">
                <a:latin typeface="Courier" charset="0"/>
                <a:cs typeface="Times New Roman" panose="02020603050405020304" pitchFamily="18" charset="0"/>
              </a:rPr>
              <a:t>  }</a:t>
            </a:r>
          </a:p>
          <a:p>
            <a:pPr algn="just">
              <a:buFont typeface="Monotype Sorts" pitchFamily="2" charset="2"/>
              <a:buNone/>
            </a:pPr>
            <a:r>
              <a:rPr lang="en-US" altLang="en-US" sz="2400" dirty="0">
                <a:latin typeface="Courier" charset="0"/>
                <a:cs typeface="Times New Roman" panose="02020603050405020304" pitchFamily="18" charset="0"/>
              </a:rP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555678C0-7419-4863-85E3-ACA3EF87A1B9}"/>
              </a:ext>
            </a:extLst>
          </p:cNvPr>
          <p:cNvSpPr>
            <a:spLocks noGrp="1" noChangeArrowheads="1"/>
          </p:cNvSpPr>
          <p:nvPr>
            <p:ph type="title"/>
          </p:nvPr>
        </p:nvSpPr>
        <p:spPr>
          <a:xfrm>
            <a:off x="685800" y="228600"/>
            <a:ext cx="7772400" cy="1143000"/>
          </a:xfrm>
          <a:noFill/>
          <a:ln/>
        </p:spPr>
        <p:txBody>
          <a:bodyPr/>
          <a:lstStyle/>
          <a:p>
            <a:pPr algn="ctr"/>
            <a:r>
              <a:rPr lang="en-US" altLang="en-US" dirty="0">
                <a:solidFill>
                  <a:srgbClr val="7030A0"/>
                </a:solidFill>
              </a:rPr>
              <a:t>Runtime Errors</a:t>
            </a:r>
          </a:p>
        </p:txBody>
      </p:sp>
      <p:sp>
        <p:nvSpPr>
          <p:cNvPr id="126979" name="Rectangle 3">
            <a:extLst>
              <a:ext uri="{FF2B5EF4-FFF2-40B4-BE49-F238E27FC236}">
                <a16:creationId xmlns:a16="http://schemas.microsoft.com/office/drawing/2014/main" id="{BA344A04-48EA-4713-8F70-115A7D76870A}"/>
              </a:ext>
            </a:extLst>
          </p:cNvPr>
          <p:cNvSpPr>
            <a:spLocks noGrp="1" noChangeArrowheads="1"/>
          </p:cNvSpPr>
          <p:nvPr>
            <p:ph type="body" idx="1"/>
          </p:nvPr>
        </p:nvSpPr>
        <p:spPr>
          <a:xfrm>
            <a:off x="685800" y="1524000"/>
            <a:ext cx="7696200" cy="3962400"/>
          </a:xfrm>
          <a:noFill/>
          <a:ln/>
        </p:spPr>
        <p:txBody>
          <a:bodyPr/>
          <a:lstStyle/>
          <a:p>
            <a:pPr algn="just">
              <a:buFont typeface="Monotype Sorts" pitchFamily="2" charset="2"/>
              <a:buNone/>
            </a:pPr>
            <a:r>
              <a:rPr lang="en-US" altLang="en-US">
                <a:latin typeface="Courier" charset="0"/>
                <a:cs typeface="Times New Roman" panose="02020603050405020304" pitchFamily="18" charset="0"/>
              </a:rPr>
              <a:t>public class ShowRuntimeErrors {</a:t>
            </a:r>
          </a:p>
          <a:p>
            <a:pPr algn="just">
              <a:buFont typeface="Monotype Sorts" pitchFamily="2" charset="2"/>
              <a:buNone/>
            </a:pPr>
            <a:r>
              <a:rPr lang="en-US" altLang="en-US">
                <a:latin typeface="Courier" charset="0"/>
                <a:cs typeface="Times New Roman" panose="02020603050405020304" pitchFamily="18" charset="0"/>
              </a:rPr>
              <a:t>  public static void main(String[] args) {</a:t>
            </a:r>
          </a:p>
          <a:p>
            <a:pPr algn="just">
              <a:buFont typeface="Monotype Sorts" pitchFamily="2" charset="2"/>
              <a:buNone/>
            </a:pPr>
            <a:r>
              <a:rPr lang="en-US" altLang="en-US">
                <a:latin typeface="Courier" charset="0"/>
                <a:cs typeface="Times New Roman" panose="02020603050405020304" pitchFamily="18" charset="0"/>
              </a:rPr>
              <a:t>    int i = 1 / 0;</a:t>
            </a:r>
          </a:p>
          <a:p>
            <a:pPr algn="just">
              <a:buFont typeface="Monotype Sorts" pitchFamily="2" charset="2"/>
              <a:buNone/>
            </a:pPr>
            <a:r>
              <a:rPr lang="en-US" altLang="en-US">
                <a:latin typeface="Courier" charset="0"/>
                <a:cs typeface="Times New Roman" panose="02020603050405020304" pitchFamily="18" charset="0"/>
              </a:rPr>
              <a:t>  }</a:t>
            </a:r>
          </a:p>
          <a:p>
            <a:pPr algn="just">
              <a:buFont typeface="Monotype Sorts" pitchFamily="2" charset="2"/>
              <a:buNone/>
            </a:pPr>
            <a:r>
              <a:rPr lang="en-US" altLang="en-US">
                <a:latin typeface="Courier" charset="0"/>
                <a:cs typeface="Times New Roman" panose="02020603050405020304"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7B26760-9D8E-47B3-A8EE-5BE72E4FDC33}"/>
              </a:ext>
            </a:extLst>
          </p:cNvPr>
          <p:cNvSpPr>
            <a:spLocks noGrp="1" noChangeArrowheads="1"/>
          </p:cNvSpPr>
          <p:nvPr>
            <p:ph type="title"/>
          </p:nvPr>
        </p:nvSpPr>
        <p:spPr>
          <a:xfrm>
            <a:off x="685800" y="0"/>
            <a:ext cx="7772400" cy="1428750"/>
          </a:xfrm>
          <a:noFill/>
          <a:ln/>
        </p:spPr>
        <p:txBody>
          <a:bodyPr/>
          <a:lstStyle/>
          <a:p>
            <a:pPr algn="ctr"/>
            <a:r>
              <a:rPr lang="en-US" altLang="en-US" dirty="0">
                <a:solidFill>
                  <a:srgbClr val="7030A0"/>
                </a:solidFill>
              </a:rPr>
              <a:t>Declaring</a:t>
            </a:r>
            <a:r>
              <a:rPr lang="en-US" altLang="en-US" dirty="0"/>
              <a:t> </a:t>
            </a:r>
            <a:r>
              <a:rPr lang="en-US" altLang="en-US" dirty="0">
                <a:solidFill>
                  <a:srgbClr val="7030A0"/>
                </a:solidFill>
              </a:rPr>
              <a:t>Variables</a:t>
            </a:r>
          </a:p>
        </p:txBody>
      </p:sp>
      <p:sp>
        <p:nvSpPr>
          <p:cNvPr id="19459" name="Rectangle 3">
            <a:extLst>
              <a:ext uri="{FF2B5EF4-FFF2-40B4-BE49-F238E27FC236}">
                <a16:creationId xmlns:a16="http://schemas.microsoft.com/office/drawing/2014/main" id="{D7F7A74F-173F-4617-8D1E-F5E5676053D1}"/>
              </a:ext>
            </a:extLst>
          </p:cNvPr>
          <p:cNvSpPr>
            <a:spLocks noGrp="1" noChangeArrowheads="1"/>
          </p:cNvSpPr>
          <p:nvPr>
            <p:ph type="body" idx="1"/>
          </p:nvPr>
        </p:nvSpPr>
        <p:spPr>
          <a:xfrm>
            <a:off x="914400" y="1371600"/>
            <a:ext cx="8153400" cy="2914650"/>
          </a:xfrm>
          <a:noFill/>
          <a:ln/>
        </p:spPr>
        <p:txBody>
          <a:bodyPr/>
          <a:lstStyle/>
          <a:p>
            <a:pPr>
              <a:lnSpc>
                <a:spcPct val="90000"/>
              </a:lnSpc>
              <a:buFont typeface="Monotype Sorts" pitchFamily="2" charset="2"/>
              <a:buNone/>
            </a:pPr>
            <a:r>
              <a:rPr lang="en-US" altLang="en-US" sz="2600">
                <a:latin typeface="Courier New" panose="02070309020205020404" pitchFamily="49" charset="0"/>
              </a:rPr>
              <a:t>int x;         // Declare x to be an</a:t>
            </a:r>
          </a:p>
          <a:p>
            <a:pPr>
              <a:lnSpc>
                <a:spcPct val="90000"/>
              </a:lnSpc>
              <a:buFont typeface="Monotype Sorts" pitchFamily="2" charset="2"/>
              <a:buNone/>
            </a:pPr>
            <a:r>
              <a:rPr lang="en-US" altLang="en-US" sz="2600">
                <a:latin typeface="Courier New" panose="02070309020205020404" pitchFamily="49" charset="0"/>
              </a:rPr>
              <a:t>               // integer variable;</a:t>
            </a:r>
          </a:p>
          <a:p>
            <a:pPr>
              <a:lnSpc>
                <a:spcPct val="90000"/>
              </a:lnSpc>
              <a:spcBef>
                <a:spcPct val="50000"/>
              </a:spcBef>
              <a:buFont typeface="Monotype Sorts" pitchFamily="2" charset="2"/>
              <a:buNone/>
            </a:pPr>
            <a:r>
              <a:rPr lang="en-US" altLang="en-US" sz="2600">
                <a:latin typeface="Courier New" panose="02070309020205020404" pitchFamily="49" charset="0"/>
              </a:rPr>
              <a:t>double radius; // Declare radius to</a:t>
            </a:r>
          </a:p>
          <a:p>
            <a:pPr>
              <a:lnSpc>
                <a:spcPct val="90000"/>
              </a:lnSpc>
              <a:buFont typeface="Monotype Sorts" pitchFamily="2" charset="2"/>
              <a:buNone/>
            </a:pPr>
            <a:r>
              <a:rPr lang="en-US" altLang="en-US" sz="2600">
                <a:latin typeface="Courier New" panose="02070309020205020404" pitchFamily="49" charset="0"/>
              </a:rPr>
              <a:t>               // be a double variable;</a:t>
            </a:r>
          </a:p>
          <a:p>
            <a:pPr>
              <a:lnSpc>
                <a:spcPct val="90000"/>
              </a:lnSpc>
              <a:spcBef>
                <a:spcPct val="50000"/>
              </a:spcBef>
              <a:buFont typeface="Monotype Sorts" pitchFamily="2" charset="2"/>
              <a:buNone/>
            </a:pPr>
            <a:r>
              <a:rPr lang="en-US" altLang="en-US" sz="2600">
                <a:latin typeface="Courier New" panose="02070309020205020404" pitchFamily="49" charset="0"/>
              </a:rPr>
              <a:t>char a;        // Declare a to be a</a:t>
            </a:r>
          </a:p>
          <a:p>
            <a:pPr>
              <a:lnSpc>
                <a:spcPct val="90000"/>
              </a:lnSpc>
              <a:buFont typeface="Monotype Sorts" pitchFamily="2" charset="2"/>
              <a:buNone/>
            </a:pPr>
            <a:r>
              <a:rPr lang="en-US" altLang="en-US" sz="2600">
                <a:latin typeface="Courier New" panose="02070309020205020404" pitchFamily="49" charset="0"/>
              </a:rPr>
              <a:t>               // character variable;</a:t>
            </a:r>
            <a:endParaRPr lang="en-US" altLang="en-US" sz="2800">
              <a:latin typeface="Courier New" panose="020703090202050204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B6A191B-4A14-4B3B-98B8-E1C8383BBC9C}"/>
              </a:ext>
            </a:extLst>
          </p:cNvPr>
          <p:cNvSpPr>
            <a:spLocks noGrp="1" noChangeArrowheads="1"/>
          </p:cNvSpPr>
          <p:nvPr>
            <p:ph type="title"/>
          </p:nvPr>
        </p:nvSpPr>
        <p:spPr>
          <a:xfrm>
            <a:off x="685800" y="0"/>
            <a:ext cx="7772400" cy="1428750"/>
          </a:xfrm>
          <a:noFill/>
          <a:ln/>
        </p:spPr>
        <p:txBody>
          <a:bodyPr/>
          <a:lstStyle/>
          <a:p>
            <a:pPr algn="ctr"/>
            <a:r>
              <a:rPr lang="en-US" altLang="en-US" dirty="0">
                <a:solidFill>
                  <a:srgbClr val="7030A0"/>
                </a:solidFill>
              </a:rPr>
              <a:t>Assignment Statements</a:t>
            </a:r>
            <a:endParaRPr lang="en-US" altLang="en-US" b="1" dirty="0">
              <a:solidFill>
                <a:srgbClr val="7030A0"/>
              </a:solidFill>
            </a:endParaRPr>
          </a:p>
        </p:txBody>
      </p:sp>
      <p:sp>
        <p:nvSpPr>
          <p:cNvPr id="20483" name="Rectangle 3">
            <a:extLst>
              <a:ext uri="{FF2B5EF4-FFF2-40B4-BE49-F238E27FC236}">
                <a16:creationId xmlns:a16="http://schemas.microsoft.com/office/drawing/2014/main" id="{B362136B-234B-409E-9AF1-F8C715C21DFC}"/>
              </a:ext>
            </a:extLst>
          </p:cNvPr>
          <p:cNvSpPr>
            <a:spLocks noGrp="1" noChangeArrowheads="1"/>
          </p:cNvSpPr>
          <p:nvPr>
            <p:ph type="body" idx="1"/>
          </p:nvPr>
        </p:nvSpPr>
        <p:spPr>
          <a:xfrm>
            <a:off x="685800" y="1371600"/>
            <a:ext cx="8153400" cy="2990850"/>
          </a:xfrm>
          <a:noFill/>
          <a:ln/>
        </p:spPr>
        <p:txBody>
          <a:bodyPr/>
          <a:lstStyle/>
          <a:p>
            <a:pPr>
              <a:spcAft>
                <a:spcPct val="25000"/>
              </a:spcAft>
              <a:buFont typeface="Monotype Sorts" pitchFamily="2" charset="2"/>
              <a:buNone/>
            </a:pPr>
            <a:r>
              <a:rPr lang="en-US" altLang="en-US" sz="2600" dirty="0">
                <a:latin typeface="Courier New" panose="02070309020205020404" pitchFamily="49" charset="0"/>
              </a:rPr>
              <a:t>x = 1;          // Assign 1 to x;</a:t>
            </a:r>
          </a:p>
          <a:p>
            <a:pPr>
              <a:spcBef>
                <a:spcPct val="50000"/>
              </a:spcBef>
              <a:buFont typeface="Monotype Sorts" pitchFamily="2" charset="2"/>
              <a:buNone/>
            </a:pPr>
            <a:r>
              <a:rPr lang="en-US" altLang="en-US" sz="2600" dirty="0">
                <a:latin typeface="Courier New" panose="02070309020205020404" pitchFamily="49" charset="0"/>
              </a:rPr>
              <a:t>radius = 1.0;   // Assign 1.0 to radius;</a:t>
            </a:r>
          </a:p>
          <a:p>
            <a:pPr>
              <a:spcBef>
                <a:spcPct val="50000"/>
              </a:spcBef>
              <a:buFont typeface="Monotype Sorts" pitchFamily="2" charset="2"/>
              <a:buNone/>
            </a:pPr>
            <a:r>
              <a:rPr lang="en-US" altLang="en-US" sz="2600" dirty="0">
                <a:latin typeface="Courier New" panose="02070309020205020404" pitchFamily="49" charset="0"/>
              </a:rPr>
              <a:t>a = 'A';        // Assign 'A' to a;</a:t>
            </a:r>
            <a:br>
              <a:rPr lang="en-US" altLang="en-US" sz="2800" dirty="0">
                <a:latin typeface="Courier New" panose="02070309020205020404" pitchFamily="49" charset="0"/>
              </a:rPr>
            </a:br>
            <a:endParaRPr lang="en-US" altLang="en-US" sz="4400" dirty="0">
              <a:solidFill>
                <a:schemeClr val="tx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A93504D-9F70-4219-91F6-3A3E9E1CC5DE}"/>
              </a:ext>
            </a:extLst>
          </p:cNvPr>
          <p:cNvSpPr>
            <a:spLocks noGrp="1" noChangeArrowheads="1"/>
          </p:cNvSpPr>
          <p:nvPr>
            <p:ph type="title"/>
          </p:nvPr>
        </p:nvSpPr>
        <p:spPr>
          <a:xfrm>
            <a:off x="685800" y="228600"/>
            <a:ext cx="7772400" cy="1676400"/>
          </a:xfrm>
          <a:noFill/>
          <a:ln/>
        </p:spPr>
        <p:txBody>
          <a:bodyPr/>
          <a:lstStyle/>
          <a:p>
            <a:pPr algn="ctr"/>
            <a:r>
              <a:rPr lang="en-US" altLang="en-US" dirty="0">
                <a:solidFill>
                  <a:srgbClr val="7030A0"/>
                </a:solidFill>
              </a:rPr>
              <a:t>Declaring and Initializing</a:t>
            </a:r>
            <a:br>
              <a:rPr lang="en-US" altLang="en-US" dirty="0">
                <a:solidFill>
                  <a:srgbClr val="7030A0"/>
                </a:solidFill>
              </a:rPr>
            </a:br>
            <a:r>
              <a:rPr lang="en-US" altLang="en-US" dirty="0">
                <a:solidFill>
                  <a:srgbClr val="7030A0"/>
                </a:solidFill>
              </a:rPr>
              <a:t>in One Step</a:t>
            </a:r>
            <a:endParaRPr lang="en-US" altLang="en-US" sz="3600" b="1" dirty="0">
              <a:solidFill>
                <a:srgbClr val="7030A0"/>
              </a:solidFill>
            </a:endParaRPr>
          </a:p>
        </p:txBody>
      </p:sp>
      <p:sp>
        <p:nvSpPr>
          <p:cNvPr id="21507" name="Rectangle 3">
            <a:extLst>
              <a:ext uri="{FF2B5EF4-FFF2-40B4-BE49-F238E27FC236}">
                <a16:creationId xmlns:a16="http://schemas.microsoft.com/office/drawing/2014/main" id="{2A8037C7-9940-402C-A69F-FA0CD0DDC37B}"/>
              </a:ext>
            </a:extLst>
          </p:cNvPr>
          <p:cNvSpPr>
            <a:spLocks noGrp="1" noChangeArrowheads="1"/>
          </p:cNvSpPr>
          <p:nvPr>
            <p:ph type="body" idx="1"/>
          </p:nvPr>
        </p:nvSpPr>
        <p:spPr>
          <a:xfrm>
            <a:off x="685800" y="2057400"/>
            <a:ext cx="6324600" cy="3371850"/>
          </a:xfrm>
          <a:noFill/>
          <a:ln/>
        </p:spPr>
        <p:txBody>
          <a:bodyPr/>
          <a:lstStyle/>
          <a:p>
            <a:r>
              <a:rPr lang="en-US" altLang="en-US" sz="3000" dirty="0">
                <a:latin typeface="Courier New" panose="02070309020205020404" pitchFamily="49" charset="0"/>
              </a:rPr>
              <a:t>int x = 1;</a:t>
            </a:r>
          </a:p>
          <a:p>
            <a:pPr>
              <a:spcBef>
                <a:spcPct val="50000"/>
              </a:spcBef>
            </a:pPr>
            <a:r>
              <a:rPr lang="en-US" altLang="en-US" sz="3000" dirty="0">
                <a:latin typeface="Courier New" panose="02070309020205020404" pitchFamily="49" charset="0"/>
              </a:rPr>
              <a:t>double d = 1.4;</a:t>
            </a:r>
          </a:p>
          <a:p>
            <a:pPr>
              <a:spcBef>
                <a:spcPct val="50000"/>
              </a:spcBef>
            </a:pPr>
            <a:r>
              <a:rPr lang="en-US" altLang="en-US" sz="3000" dirty="0">
                <a:latin typeface="Courier New" panose="02070309020205020404" pitchFamily="49" charset="0"/>
              </a:rPr>
              <a:t>float f = 1.4;</a:t>
            </a:r>
            <a:endParaRPr lang="en-US" altLang="en-US" sz="2800" dirty="0">
              <a:latin typeface="Courier New" panose="02070309020205020404" pitchFamily="49" charset="0"/>
            </a:endParaRPr>
          </a:p>
          <a:p>
            <a:pPr>
              <a:spcBef>
                <a:spcPct val="50000"/>
              </a:spcBef>
              <a:buFont typeface="Monotype Sorts" pitchFamily="2" charset="2"/>
              <a:buNone/>
            </a:pPr>
            <a:r>
              <a:rPr lang="en-US" altLang="en-US" dirty="0"/>
              <a:t>	Is this statement correct?</a:t>
            </a:r>
            <a:endParaRPr lang="en-US" altLang="en-US" sz="2800" dirty="0">
              <a:latin typeface="Courier New" panose="020703090202050204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974F0A5-818D-4032-B4DF-48C50F27AC2C}"/>
              </a:ext>
            </a:extLst>
          </p:cNvPr>
          <p:cNvSpPr>
            <a:spLocks noGrp="1" noChangeArrowheads="1"/>
          </p:cNvSpPr>
          <p:nvPr>
            <p:ph type="title"/>
          </p:nvPr>
        </p:nvSpPr>
        <p:spPr>
          <a:xfrm>
            <a:off x="685800" y="0"/>
            <a:ext cx="7772400" cy="1428750"/>
          </a:xfrm>
          <a:noFill/>
          <a:ln/>
        </p:spPr>
        <p:txBody>
          <a:bodyPr/>
          <a:lstStyle/>
          <a:p>
            <a:pPr algn="ctr"/>
            <a:r>
              <a:rPr lang="en-US" altLang="en-US" dirty="0">
                <a:solidFill>
                  <a:srgbClr val="7030A0"/>
                </a:solidFill>
              </a:rPr>
              <a:t>Constants</a:t>
            </a:r>
          </a:p>
        </p:txBody>
      </p:sp>
      <p:sp>
        <p:nvSpPr>
          <p:cNvPr id="22531" name="Rectangle 3">
            <a:extLst>
              <a:ext uri="{FF2B5EF4-FFF2-40B4-BE49-F238E27FC236}">
                <a16:creationId xmlns:a16="http://schemas.microsoft.com/office/drawing/2014/main" id="{811D38BF-8112-4AA9-9D7E-BC1FECFF6FC2}"/>
              </a:ext>
            </a:extLst>
          </p:cNvPr>
          <p:cNvSpPr>
            <a:spLocks noGrp="1" noChangeArrowheads="1"/>
          </p:cNvSpPr>
          <p:nvPr>
            <p:ph type="body" idx="1"/>
          </p:nvPr>
        </p:nvSpPr>
        <p:spPr>
          <a:xfrm>
            <a:off x="914400" y="1371600"/>
            <a:ext cx="7772400" cy="4114800"/>
          </a:xfrm>
          <a:noFill/>
          <a:ln/>
        </p:spPr>
        <p:txBody>
          <a:bodyPr/>
          <a:lstStyle/>
          <a:p>
            <a:pPr>
              <a:buFont typeface="Monotype Sorts" pitchFamily="2" charset="2"/>
              <a:buNone/>
            </a:pPr>
            <a:r>
              <a:rPr lang="en-US" altLang="en-US" sz="2400" b="1" dirty="0">
                <a:solidFill>
                  <a:srgbClr val="7030A0"/>
                </a:solidFill>
                <a:latin typeface="Courier New" panose="02070309020205020404" pitchFamily="49" charset="0"/>
              </a:rPr>
              <a:t>final datatype CONSTANTNAME = VALUE; </a:t>
            </a:r>
            <a:r>
              <a:rPr lang="en-US" altLang="en-US" sz="2600" dirty="0">
                <a:latin typeface="Courier New" panose="02070309020205020404" pitchFamily="49" charset="0"/>
              </a:rPr>
              <a:t>  </a:t>
            </a:r>
          </a:p>
          <a:p>
            <a:pPr>
              <a:buFont typeface="Monotype Sorts" pitchFamily="2" charset="2"/>
              <a:buNone/>
            </a:pPr>
            <a:endParaRPr lang="en-US" altLang="en-US" sz="2600" dirty="0">
              <a:latin typeface="Courier New" panose="02070309020205020404" pitchFamily="49" charset="0"/>
            </a:endParaRPr>
          </a:p>
          <a:p>
            <a:pPr>
              <a:buFont typeface="Monotype Sorts" pitchFamily="2" charset="2"/>
              <a:buNone/>
            </a:pPr>
            <a:r>
              <a:rPr lang="en-US" altLang="en-US" sz="2600" dirty="0">
                <a:latin typeface="Courier New" panose="02070309020205020404" pitchFamily="49" charset="0"/>
              </a:rPr>
              <a:t>final double PI = 3.14159; </a:t>
            </a:r>
          </a:p>
          <a:p>
            <a:pPr>
              <a:buFont typeface="Monotype Sorts" pitchFamily="2" charset="2"/>
              <a:buNone/>
            </a:pPr>
            <a:r>
              <a:rPr lang="en-US" altLang="en-US" sz="2600" dirty="0">
                <a:latin typeface="Courier New" panose="02070309020205020404" pitchFamily="49" charset="0"/>
              </a:rPr>
              <a:t>final int SIZE = 3;</a:t>
            </a:r>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3979</TotalTime>
  <Words>2647</Words>
  <Application>Microsoft Office PowerPoint</Application>
  <PresentationFormat>On-screen Show (4:3)</PresentationFormat>
  <Paragraphs>323</Paragraphs>
  <Slides>59</Slides>
  <Notes>12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4</vt:i4>
      </vt:variant>
      <vt:variant>
        <vt:lpstr>Slide Titles</vt:lpstr>
      </vt:variant>
      <vt:variant>
        <vt:i4>59</vt:i4>
      </vt:variant>
    </vt:vector>
  </HeadingPairs>
  <TitlesOfParts>
    <vt:vector size="73" baseType="lpstr">
      <vt:lpstr>Arial</vt:lpstr>
      <vt:lpstr>Arial Black</vt:lpstr>
      <vt:lpstr>Book Antiqua</vt:lpstr>
      <vt:lpstr>Calibri</vt:lpstr>
      <vt:lpstr>Courier</vt:lpstr>
      <vt:lpstr>Courier New</vt:lpstr>
      <vt:lpstr>Monotype Sorts</vt:lpstr>
      <vt:lpstr>Times New Roman</vt:lpstr>
      <vt:lpstr>Wingdings</vt:lpstr>
      <vt:lpstr>Pixel</vt:lpstr>
      <vt:lpstr>Equation</vt:lpstr>
      <vt:lpstr>Microsoft Word Picture</vt:lpstr>
      <vt:lpstr>Bitmap Image</vt:lpstr>
      <vt:lpstr>Picture</vt:lpstr>
      <vt:lpstr>Primitive Data Types and Operations</vt:lpstr>
      <vt:lpstr>Introduction</vt:lpstr>
      <vt:lpstr>Identifiers</vt:lpstr>
      <vt:lpstr>Appendix A, “Java Keywords” </vt:lpstr>
      <vt:lpstr>Variables</vt:lpstr>
      <vt:lpstr>Declaring Variables</vt:lpstr>
      <vt:lpstr>Assignment Statements</vt:lpstr>
      <vt:lpstr>Declaring and Initializing in One Step</vt:lpstr>
      <vt:lpstr>Constants</vt:lpstr>
      <vt:lpstr>Numerical Data Types</vt:lpstr>
      <vt:lpstr>Data Types</vt:lpstr>
      <vt:lpstr>Operators</vt:lpstr>
      <vt:lpstr>NOTE</vt:lpstr>
      <vt:lpstr>Number Literals</vt:lpstr>
      <vt:lpstr>Integer Literals</vt:lpstr>
      <vt:lpstr>Floating-Point Literals</vt:lpstr>
      <vt:lpstr>Scientific Notation</vt:lpstr>
      <vt:lpstr>Arithmetic Expressions</vt:lpstr>
      <vt:lpstr>Shortcut Assignment Operators</vt:lpstr>
      <vt:lpstr>Increment and Decrement Operators</vt:lpstr>
      <vt:lpstr>Increment and Decrement Operators, cont.</vt:lpstr>
      <vt:lpstr>Increment and Decrement Operators, cont.</vt:lpstr>
      <vt:lpstr>Assignment Expressions and Assignment Statements</vt:lpstr>
      <vt:lpstr>Numeric Type Conversion</vt:lpstr>
      <vt:lpstr>Type Casting</vt:lpstr>
      <vt:lpstr>Type Casting, cont.</vt:lpstr>
      <vt:lpstr>Character Data Type</vt:lpstr>
      <vt:lpstr>Unicode Format</vt:lpstr>
      <vt:lpstr>Appendix B: ASCII Character Set</vt:lpstr>
      <vt:lpstr>ASCII Character Set, cont.</vt:lpstr>
      <vt:lpstr>Casting between char and Numeric Types</vt:lpstr>
      <vt:lpstr>The boolean Type and Operators</vt:lpstr>
      <vt:lpstr>Comparison Operators</vt:lpstr>
      <vt:lpstr>Boolean Operators</vt:lpstr>
      <vt:lpstr>Truth Table for Operator !</vt:lpstr>
      <vt:lpstr>Truth Table for Operator &amp;&amp;</vt:lpstr>
      <vt:lpstr>Truth Table for Operator ||</vt:lpstr>
      <vt:lpstr>Truth Table for Operator ^</vt:lpstr>
      <vt:lpstr>The &amp; and | Operators</vt:lpstr>
      <vt:lpstr>The &amp; and | Operators</vt:lpstr>
      <vt:lpstr>Operator Precedence</vt:lpstr>
      <vt:lpstr>Operator Precedence</vt:lpstr>
      <vt:lpstr>Operator Associativity</vt:lpstr>
      <vt:lpstr>Operand Evaluation Order</vt:lpstr>
      <vt:lpstr>Operand Evaluation Order, cont.</vt:lpstr>
      <vt:lpstr>Converting Strings to Integers</vt:lpstr>
      <vt:lpstr>Converting Strings to Doubles</vt:lpstr>
      <vt:lpstr>Example 2.2</vt:lpstr>
      <vt:lpstr>Example 2.3  Computing Mortgages</vt:lpstr>
      <vt:lpstr>Example 2.4  Computing Changes</vt:lpstr>
      <vt:lpstr>Programming Style and Documentation</vt:lpstr>
      <vt:lpstr>Appropriate Comments</vt:lpstr>
      <vt:lpstr>Naming Conventions</vt:lpstr>
      <vt:lpstr>Naming Conventions, cont.</vt:lpstr>
      <vt:lpstr>Proper Indentation and Spacing</vt:lpstr>
      <vt:lpstr>Block Styles</vt:lpstr>
      <vt:lpstr>Programming Errors</vt:lpstr>
      <vt:lpstr>Compilation Errors</vt:lpstr>
      <vt:lpstr>Runtime Errors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Mandal</dc:creator>
  <cp:lastModifiedBy>Amit Mandal</cp:lastModifiedBy>
  <cp:revision>510</cp:revision>
  <dcterms:created xsi:type="dcterms:W3CDTF">2017-10-21T11:23:07Z</dcterms:created>
  <dcterms:modified xsi:type="dcterms:W3CDTF">2019-12-26T20:15:00Z</dcterms:modified>
</cp:coreProperties>
</file>