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52"/>
  </p:notesMasterIdLst>
  <p:handoutMasterIdLst>
    <p:handoutMasterId r:id="rId53"/>
  </p:handoutMasterIdLst>
  <p:sldIdLst>
    <p:sldId id="300" r:id="rId3"/>
    <p:sldId id="570" r:id="rId4"/>
    <p:sldId id="483" r:id="rId5"/>
    <p:sldId id="497" r:id="rId6"/>
    <p:sldId id="505" r:id="rId7"/>
    <p:sldId id="547" r:id="rId8"/>
    <p:sldId id="548" r:id="rId9"/>
    <p:sldId id="515" r:id="rId10"/>
    <p:sldId id="508" r:id="rId11"/>
    <p:sldId id="549" r:id="rId12"/>
    <p:sldId id="550" r:id="rId13"/>
    <p:sldId id="551" r:id="rId14"/>
    <p:sldId id="558" r:id="rId15"/>
    <p:sldId id="484" r:id="rId16"/>
    <p:sldId id="496" r:id="rId17"/>
    <p:sldId id="503" r:id="rId18"/>
    <p:sldId id="559" r:id="rId19"/>
    <p:sldId id="487" r:id="rId20"/>
    <p:sldId id="495" r:id="rId21"/>
    <p:sldId id="560" r:id="rId22"/>
    <p:sldId id="485" r:id="rId23"/>
    <p:sldId id="498" r:id="rId24"/>
    <p:sldId id="562" r:id="rId25"/>
    <p:sldId id="561" r:id="rId26"/>
    <p:sldId id="563" r:id="rId27"/>
    <p:sldId id="565" r:id="rId28"/>
    <p:sldId id="566" r:id="rId29"/>
    <p:sldId id="564" r:id="rId30"/>
    <p:sldId id="567" r:id="rId31"/>
    <p:sldId id="499" r:id="rId32"/>
    <p:sldId id="488" r:id="rId33"/>
    <p:sldId id="494" r:id="rId34"/>
    <p:sldId id="511" r:id="rId35"/>
    <p:sldId id="513" r:id="rId36"/>
    <p:sldId id="510" r:id="rId37"/>
    <p:sldId id="525" r:id="rId38"/>
    <p:sldId id="523" r:id="rId39"/>
    <p:sldId id="568" r:id="rId40"/>
    <p:sldId id="569" r:id="rId41"/>
    <p:sldId id="512" r:id="rId42"/>
    <p:sldId id="500" r:id="rId43"/>
    <p:sldId id="527" r:id="rId44"/>
    <p:sldId id="501" r:id="rId45"/>
    <p:sldId id="502" r:id="rId46"/>
    <p:sldId id="528" r:id="rId47"/>
    <p:sldId id="529" r:id="rId48"/>
    <p:sldId id="530" r:id="rId49"/>
    <p:sldId id="531" r:id="rId50"/>
    <p:sldId id="53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209" autoAdjust="0"/>
    <p:restoredTop sz="94614" autoAdjust="0"/>
  </p:normalViewPr>
  <p:slideViewPr>
    <p:cSldViewPr>
      <p:cViewPr varScale="1">
        <p:scale>
          <a:sx n="104" d="100"/>
          <a:sy n="104" d="100"/>
        </p:scale>
        <p:origin x="486" y="108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68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E189F1A-7E07-4226-9EF3-79D669B4C6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6D313AF-4820-40AB-BBA5-7762BBC8D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B16E57-5A52-40B5-AC40-C4644CAA40D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C63D779-5BE1-4291-AAB5-7F6A1BC2FD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21F15-2A69-4FD1-B180-77E8871864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D3E6A9F-9C49-4CA8-A11F-70CF74C79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77F09659-28EE-4DF2-BD1B-079237EA8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3081833-F104-4EE1-BDAA-B2861D821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3F9F185E-3B9D-4B0A-B2F6-BC21ABF2A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BEC2430-D8AA-4B60-831A-D0B1D8549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7CAA9-43F5-4F7C-B6EA-26386EF40AC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A5C2FB7-5421-4697-9717-07B28F172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98784F-0F32-4056-A10E-69FC0F029D99}" type="slidenum">
              <a:rPr lang="en-US" altLang="en-US" sz="1000"/>
              <a:pPr/>
              <a:t>43</a:t>
            </a:fld>
            <a:endParaRPr lang="en-US" altLang="en-US" sz="10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76E2601-BA7C-4174-BFDA-7B97880291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D81E02B-8AAD-499D-A1D8-B9E637ACA9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Example 12.4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18D26FA5-4221-4263-9BF7-0477734D4F87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BF16903-3B2E-4390-9AD0-F7E52CEC9D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6419B241-B5A8-486D-92B8-B8CA2F271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36A8DEE-AFDE-4BFE-AAEB-AA2FA6939FD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6ED7E404-C634-4703-931C-532ACC862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3CF0927F-2B70-4146-A3D6-DA807D70828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CD300144-0C23-41F6-AF73-382D26515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58D3DAAC-C663-4CC4-B4AD-F64B97247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770E5B2D-2BC7-4990-B756-7FB6FADA0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8CA7DA9D-F63C-48B2-92B5-AB805330102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B3E2BD67-D887-457A-91C1-03D76320ED74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541D1D04-F4F9-4706-801C-3EAC52EC2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306EA693-89AC-4CD7-AB3C-5D620D7D066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285BD0A-4F25-46D3-85C9-8D1F05BC1E1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E6264549-ACB9-4073-AD1E-FBABB98F191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C64974EC-9968-4415-8EBC-5027AB4AFB7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AA867B64-5060-414D-9536-B8466CCD6F6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1F00991E-08C6-4B93-962F-6F604BCCF4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9743D7D8-55CA-4A0A-8165-919F803CBE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54FD4F81-3239-4058-9383-E746D4148A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87F62959-0FC7-430C-A672-C53E26C469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55D31036-A2AD-4350-8AB8-4E7E3C963C4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533C1D0A-3ADF-499C-A2B2-B3278117A62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56C0B35C-C4B6-4D89-88A5-AE2D8CC38D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6C68E11C-4EFE-44F9-B34B-0DD3E31AE44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4F2EDE9B-2570-4461-BE61-6F89CB3FF8C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75A10A80-68B7-467B-AF4B-825E5172DE9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AE3B2651-894D-4E9F-A18A-21F28E97AD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E2CEED61-683D-4F0A-BCC2-C1D989C5E6A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6C8BF92D-2934-4960-9554-B9C654F513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20A18D98-F05D-498C-A3D1-4D17F5B8C5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</a:rPr>
              <a:t>Liang, Introduction to Java Programming, Ninth Edition, (c) 2013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7979AEBE-9B77-4CAF-8DCE-AB6B98C285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7EAE10A8-8507-40E8-85AF-941F772374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B111CF-F702-425C-A6BC-CD569AFA0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4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7444167-1EA9-456C-9F5F-F9EC8DD84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D781127-48AA-4D2D-B7EB-02D6576395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8504-0366-477F-9DA5-AAE3E2B2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3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2373B32-FE2D-4E98-9706-DB70D7D15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B108400-CDC9-46F2-91FB-ED430E5DE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ACAA8-CAE1-47E9-AF43-2028C7ED2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11FB5C-08B5-4DBA-9D6A-9B15274CFC2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DF67612-8283-4AE7-96FF-3E15144979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05C336-4330-4D25-89DA-CB4648E8D1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51AE64E-5632-438C-96E2-C38EA05FA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56ED885-1249-4C3A-A6EF-1944F57E24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C99ECA28-AAE7-4E9D-9D42-7C8DA483DE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387F130E-D334-4C8B-82F8-BEBF5514C2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4C7827FD-F64A-4B9C-90CE-06524438C8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687C544-67FC-4F85-98B9-0D363A9CF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96E9A71-87AC-4490-B436-5278B64FCC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CC3CB36-C153-4569-B75B-EF5DAF2A2B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45E0478-FB2D-42CC-89DC-82C42340BA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3BDE21-4ED0-491A-820E-E8ABDE1703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1BF6FD2-B8EA-41D4-AC5C-84B02AC92C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31">
            <a:extLst>
              <a:ext uri="{FF2B5EF4-FFF2-40B4-BE49-F238E27FC236}">
                <a16:creationId xmlns:a16="http://schemas.microsoft.com/office/drawing/2014/main" id="{D01E6B4B-A533-4930-8A31-3289621CC3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-9315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6E05A67-6924-4B52-B9BB-166B492B01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 dirty="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sz="100" b="1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15D5B82-D698-4788-8330-ED955B0932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4B5FB1D-3116-4935-825F-5E3C34B9E3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FDFEA3B-928F-46CF-98E1-C9ECDBBBE6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 smtClean="0">
                <a:latin typeface="Arial" charset="0"/>
              </a:defRPr>
            </a:lvl1pPr>
          </a:lstStyle>
          <a:p>
            <a:pPr>
              <a:defRPr/>
            </a:pPr>
            <a:fld id="{AA6EA9C2-5832-41B7-BF29-C3B19C3EE5E5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C2A715A0-F019-4505-B4D4-53C3CF49E9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189A55-2714-4887-B13A-97E8CF7714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7B2BF-C95C-48C1-9EE8-915AF025FD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4B96-2998-43A4-976D-B2565B447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781E70C-0D0E-40B0-BAA4-BCD7B437D8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58971-4741-4458-BB6E-C84AD7A3EF6D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8D160647-DD06-4287-B917-A6A5FB4192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DC7C58-4F4A-47DC-93C9-C9B081001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B51062-DA84-4773-AC4C-871D3B4613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AB3F-4890-4ADF-A6A4-9EBFCF99C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DC0C3DF-F071-4895-901F-FCA54C72237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10E2E-4E3C-4C1D-9458-FAE22CB787F3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F7DDF925-7C99-4A70-9038-314AAA87C6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6C6D-5922-4883-9A31-190F1694BA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sz="1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086A8A-9469-4477-BD4C-C1E79CBD44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CC85CAE-2D75-4C77-B994-27BC1B696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5D36B48-571B-452F-B334-ECEEB2479E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 smtClean="0">
                <a:latin typeface="Arial" charset="0"/>
              </a:defRPr>
            </a:lvl1pPr>
          </a:lstStyle>
          <a:p>
            <a:pPr>
              <a:defRPr/>
            </a:pPr>
            <a:fld id="{C2AEFD5F-1F1E-4062-8673-528CB087594C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>
            <a:extLst>
              <a:ext uri="{FF2B5EF4-FFF2-40B4-BE49-F238E27FC236}">
                <a16:creationId xmlns:a16="http://schemas.microsoft.com/office/drawing/2014/main" id="{625E0E27-0D21-425A-B655-52BD69E07B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15EC70A-707B-42F4-BC8D-306FDFD9E4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BDA430-B022-4DA6-AECA-F58BCDFF7B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3A4-16B0-4987-81F4-D52898994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E15824F-5FDD-4F9D-AF78-92C9D51D31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6A0DA-1A6B-4A8B-A200-E85E0FC32F9C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>
            <a:extLst>
              <a:ext uri="{FF2B5EF4-FFF2-40B4-BE49-F238E27FC236}">
                <a16:creationId xmlns:a16="http://schemas.microsoft.com/office/drawing/2014/main" id="{367E82C8-7731-4C4A-AEB3-EE46F10B2C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D3938334-292B-4651-8A77-1239A6ED5A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98C1C3F5-9921-4744-9AE8-07AF396B97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EF76-995B-4BEC-9581-5CB0395B0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87C023D-0E81-432C-B29F-01E42AD9D8E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69B668-DC86-417B-8052-4EF56CA08CC3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9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>
            <a:extLst>
              <a:ext uri="{FF2B5EF4-FFF2-40B4-BE49-F238E27FC236}">
                <a16:creationId xmlns:a16="http://schemas.microsoft.com/office/drawing/2014/main" id="{58683B5C-D35B-454C-9A94-F2C65C4840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6DDB4-D73C-4CB2-B58D-4921FB3AAB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sz="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1FA2-5168-42B4-A1B7-C9E77D2B5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89A57BC-FDC5-4F3E-AB5A-39B37DD419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0A48C48-4CCB-43C4-BF06-0496CE2040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 smtClean="0">
                <a:latin typeface="Arial" charset="0"/>
              </a:defRPr>
            </a:lvl1pPr>
          </a:lstStyle>
          <a:p>
            <a:pPr>
              <a:defRPr/>
            </a:pPr>
            <a:fld id="{6AAE83BE-836A-432E-BB42-F881D43065AF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4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D1D9B884-8C29-47F9-AE3E-DBE7BDFBF9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164028-EED4-4EAF-BDF8-9A72AC4854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372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911EA4-C13E-49E7-B518-33D0FE217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D76E140-AA68-4270-A80E-CC61C5D96B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805A40A-071A-4BEE-AA42-550561D26D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94EE96-EE14-4E5E-92B4-ACE25FD64596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A717848-96F2-415D-8A0C-AAFAD4F14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C35D9DC-982D-4E5D-B5BB-6AB367D90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E291-0CED-4979-82EB-D86BFD5AC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31">
            <a:extLst>
              <a:ext uri="{FF2B5EF4-FFF2-40B4-BE49-F238E27FC236}">
                <a16:creationId xmlns:a16="http://schemas.microsoft.com/office/drawing/2014/main" id="{F9DBC8BC-71D7-4100-BEE5-3E2BF82F1D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-9315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7AC78C2A-EC2B-4575-B3B9-C6B0AA45F6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EB6F27-BF0F-4885-B41A-5E6CC9FFB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547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96E60A-FF91-48B2-B58C-E8BC953A08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67100" y="6281738"/>
            <a:ext cx="2136775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90CB274-BE28-4631-8B35-BCCAE07B6E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8D08016-818A-4BC9-97B4-68ACC01DB2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72EC7-61FB-4C60-A971-B794CB2B2550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1AF7971F-FB48-42D0-A178-4B694200E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EB28CD-D742-4A79-B49D-64C4C8F765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372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98CBE4-EC35-4877-83BF-8748D7B2CC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A4BC3FB-5CCE-4E33-95FB-621475E73C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940FD17-EA70-4CB7-A04C-90862AC08B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AD701F-4D7E-4EBD-BE71-323109590222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021D1C-A151-4195-937B-1A8D7DBE76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309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0F52A2-CFBF-4D62-A0DA-AAD1462187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45225"/>
            <a:ext cx="2133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C6627F9-2201-4A2A-A2C3-88B3308FDC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9D4AF84-D6B9-4B96-BE6B-4725CCB5EB8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4D433-5E11-4DC7-9329-5C8E2D091C38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FCC2D2C-1C21-4326-A50E-56443F02B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4A1A5D8-57F5-4719-B698-276B71FD4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28CE3-FBC2-4728-BDDE-52B8C22903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4E034A1-052E-4188-95C5-28FFDA414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D5811A0-8F19-4EAA-9DE7-2D8D014E1C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C4D1D-C0A9-4D50-8776-7D59AE22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19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3B2D6422-3BAD-4DCB-B87C-B782106FD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F046BBB-6E18-414F-A458-E8BAE87369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3C2F-B533-4F02-8E43-1351C050E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38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8623606F-E3A9-4E09-916B-666363E44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757F986A-19EE-4FDE-8841-3ED0B09C78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84F1-B0A5-4164-9053-997FC2256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49E556A-2587-431F-A786-75D1C1B4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76C6E721-028C-4466-8C42-B4E777C589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8B36-F71F-442E-9270-AB5759DC9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9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348B65C-8033-4B81-9DD1-4052A0EE2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AD4744F-715E-403D-BB54-1E39DFC1A9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90E7-8F7F-4F64-A419-60B53830A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00A6E2A-3150-431C-A097-8F2C08D16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7B2DBA5-66F5-46BE-B8DC-C79F355B40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A5626-6D42-41C7-BC79-E1512C06B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975CC8E2-6925-464A-95D9-C2263B6C279D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E64DF3C8-F1FC-4770-B014-B43926EBD4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275223FF-0FB9-4622-8BC2-C5CBC564F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9CD753A6-80BF-476B-B4F4-1AAF84FCD78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518772EB-00AE-4525-8622-BADC447ADF1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58D375CA-8140-4925-B4E2-C004B30546E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7155E96E-6BA4-4A4D-9347-3B27FA43CE3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BC02F60B-0110-4131-AB1C-F05CD5773EB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C5EC8E97-4333-4E77-B152-3CC45CED97F9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DA25BEAC-EFA5-41BF-84BA-85EF41ADF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848FA93A-5522-4BC3-AA40-03C69B9D696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0021844F-67C9-4E20-BFD3-CCFFBF57E9A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028B6BBB-03CF-44EF-99DD-AF0C435C93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63E01498-A85E-4A26-97B9-9CB681C31ED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32EA9C8F-B86C-42E3-8C0E-4294EA69C32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1C4824F8-5E56-4DFC-9BCD-F53BEA2E21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CF21C242-245C-4400-BC55-CE2F6181AA3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B8E10025-C101-4B37-92A3-CC4E55E87A5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A6E61D91-EA27-4B7D-B471-317F068043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81E384B0-4219-4690-8BA2-85086133C04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EF76ED28-16C6-4740-BEBA-8DE614CFB89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1F62D21C-FA08-4B08-8CAA-D31811626E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DFC4E5C4-DCBC-40B8-8C06-4AEC2D0A59B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00D76B89-0CF6-4F25-BFDB-1C9036A00C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D4891452-4AD3-4B58-B8DF-9F32C5D09E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3F2FEDEF-89DC-4647-ABE0-39D08D287EA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9D095B18-6A24-41E4-A754-E2D32A64EB3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6BA52D90-7E6B-44DC-BC2D-9AA4F43AE4A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EFC90ACD-B8EB-4189-85F8-A04E4B3C1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5D1F7BC8-B9F8-4AFC-B30B-6FB60BC7D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82433E04-CCB5-4448-BAA4-A39A04C65F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58551CCF-1E4D-4F7F-84E3-80FF8DA4B7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2DAB638-0D74-4C11-86AF-AEE8C80C4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2F9E3247-8E8F-4BDC-AE9A-96E35064B7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</a:rPr>
              <a:t>Liang, Introduction to Java Programming, Ninth Edition, (c) 2013 Pearson Education, Inc. All rights reserved.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C81832-23F2-4E04-93FE-22392AFC1F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96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 sz="3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9A8647-C748-4AB7-82A5-A2467C794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96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A91AFD4-D5A2-4898-8C5A-36C569B902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99A20A16-DA71-44C6-9AF1-2BB76066F5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D9F53262-D00B-4799-AD9A-9B3655AB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CE90D3E9-F5CC-4EE7-BA09-62CC7D7D8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1E1EF8E9-5FAC-4FB0-9519-184D6B57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F66C17DF-1325-472D-9D08-C7A657B7F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A26E1AA8-BCF4-4A16-85D7-E6D605BF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7CB62F1-CC29-41DE-B416-2D1052B7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A9D0E58C-A463-4BA9-8A1B-03F1A43CC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FB769A85-1CAA-40A5-ACC2-C7B5E3F1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CD7EADCA-2723-444E-A1DA-D39222C8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0995DBA2-CBA8-4133-9FAA-945C38F5A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C160FA23-9CB5-43C9-9F74-1E76A853A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FC4C6633-EE0B-42D8-834D-03AFBEC79C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0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smtClean="0">
                <a:latin typeface="Arial" charset="0"/>
              </a:defRPr>
            </a:lvl1pPr>
          </a:lstStyle>
          <a:p>
            <a:pPr>
              <a:defRPr/>
            </a:pPr>
            <a:fld id="{AF3791C9-CE1A-4BDB-A100-DAE3D3ADC87F}" type="datetime2">
              <a:rPr lang="en-US"/>
              <a:pPr>
                <a:defRPr/>
              </a:pPr>
              <a:t>Sunday, January 19, 2020</a:t>
            </a:fld>
            <a:endParaRPr lang="en-US"/>
          </a:p>
        </p:txBody>
      </p:sp>
      <p:pic>
        <p:nvPicPr>
          <p:cNvPr id="2056" name="Picture 16">
            <a:extLst>
              <a:ext uri="{FF2B5EF4-FFF2-40B4-BE49-F238E27FC236}">
                <a16:creationId xmlns:a16="http://schemas.microsoft.com/office/drawing/2014/main" id="{F833FCD5-D979-4872-8D01-3B3B8DC49F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4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py/html/CheckPalindrome.html" TargetMode="External"/><Relationship Id="rId2" Type="http://schemas.openxmlformats.org/officeDocument/2006/relationships/hyperlink" Target="html/CheckPalindrom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py/html/CountEachLetter.html" TargetMode="External"/><Relationship Id="rId2" Type="http://schemas.openxmlformats.org/officeDocument/2006/relationships/hyperlink" Target="html/CountEachLette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PalindromeIgnoreNonAlphanumeric.html" TargetMode="External"/><Relationship Id="rId2" Type="http://schemas.openxmlformats.org/officeDocument/2006/relationships/hyperlink" Target="html/PalindromIgnoreNonAlphanumeric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Calculator.html" TargetMode="External"/><Relationship Id="rId2" Type="http://schemas.openxmlformats.org/officeDocument/2006/relationships/hyperlink" Target="html/Calculator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CF0DFA3-3D6E-4EC9-9A98-590AF50E72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70150" y="1752600"/>
            <a:ext cx="6340475" cy="22098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Strings</a:t>
            </a:r>
            <a:endParaRPr lang="en-US" altLang="en-US" sz="3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96E5945A-DF12-4282-89E7-C4099FD86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8813C4-F4ED-4196-A8CA-81348B76FF0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648611E-394C-4DD7-A42B-36455932D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8C00578-C821-481D-A66B-FC698475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C7E19E4-4857-4FAF-8732-3EC4A27A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D54855D6-50A7-4F3E-ACB5-28FA9990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071717A3-F787-4F1E-81B5-75F3FF93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4" name="Object 9">
            <a:extLst>
              <a:ext uri="{FF2B5EF4-FFF2-40B4-BE49-F238E27FC236}">
                <a16:creationId xmlns:a16="http://schemas.microsoft.com/office/drawing/2014/main" id="{AC061671-83D3-46A5-891C-558511831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95499"/>
              </p:ext>
            </p:extLst>
          </p:nvPr>
        </p:nvGraphicFramePr>
        <p:xfrm>
          <a:off x="152400" y="12954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1">
            <a:extLst>
              <a:ext uri="{FF2B5EF4-FFF2-40B4-BE49-F238E27FC236}">
                <a16:creationId xmlns:a16="http://schemas.microsoft.com/office/drawing/2014/main" id="{AE8E25C1-EF8A-4F1A-B142-A56DBE46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148B359B-1026-496A-9E60-C29169A8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95400"/>
            <a:ext cx="3048000" cy="1143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C3EC701C-FE7E-43A4-9398-E8A4121A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C1708411-B999-43AF-9C4E-A4EDF4D5C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7969F1-CB68-4D6B-9520-3BEE7D873E5A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4AE1A8F-DEC3-48A5-AC7F-FC6094A59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51B2FD7-4329-484B-AB30-494D80F3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9A8A4F3E-331C-41D6-805F-BF9D8319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9D40A84B-3384-4900-8300-CA4D72F9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C0C27A6B-F8FF-4D32-BA86-4CC78B76E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97FBE933-7531-45C8-9CA7-68FEDC198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11517"/>
              </p:ext>
            </p:extLst>
          </p:nvPr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8">
            <a:extLst>
              <a:ext uri="{FF2B5EF4-FFF2-40B4-BE49-F238E27FC236}">
                <a16:creationId xmlns:a16="http://schemas.microsoft.com/office/drawing/2014/main" id="{102F7D6E-C31D-496F-B05E-92234D3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40014EC5-A0DE-4149-A2F5-8F5E6937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2895600" cy="9144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015C1ABB-4328-444E-B3CB-9094EED05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79B7B-84FD-407A-8B12-E1720B0CF09A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2A52FC3-33A7-4C52-948A-C9CA649D2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0CDC5D0-7410-4F86-8852-1F3FB1FC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A9719A12-B28C-42A3-BC27-E85584CE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65BED08D-077A-4429-8CE9-E53D3AE3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537B9632-3407-4D56-8A0F-829A8D523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2" name="Object 7">
            <a:extLst>
              <a:ext uri="{FF2B5EF4-FFF2-40B4-BE49-F238E27FC236}">
                <a16:creationId xmlns:a16="http://schemas.microsoft.com/office/drawing/2014/main" id="{867C214A-93AA-468A-A5D8-CDFCB87DA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82994"/>
              </p:ext>
            </p:extLst>
          </p:nvPr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8">
            <a:extLst>
              <a:ext uri="{FF2B5EF4-FFF2-40B4-BE49-F238E27FC236}">
                <a16:creationId xmlns:a16="http://schemas.microsoft.com/office/drawing/2014/main" id="{A66BCDAC-0F6E-474A-801E-893AF1E3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29E4E964-255D-40F3-8B88-5B50CB5C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19200"/>
            <a:ext cx="8382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626DFCAC-C2B1-4AF4-A99B-27235C2B5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A6F954-89B8-4762-94A0-AC70E829273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AB3C42-3A48-4FA9-8BCE-EAFC2C456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ECB8CC98-AC49-4687-953A-00D8FCB1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D1A97D22-B110-42DA-9291-C4DB1993C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78315"/>
              </p:ext>
            </p:extLst>
          </p:nvPr>
        </p:nvGraphicFramePr>
        <p:xfrm>
          <a:off x="158750" y="1295400"/>
          <a:ext cx="87503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Picture" r:id="rId3" imgW="4267200" imgH="2362200" progId="Word.Picture.8">
                  <p:embed/>
                </p:oleObj>
              </mc:Choice>
              <mc:Fallback>
                <p:oleObj name="Picture" r:id="rId3" imgW="4267200" imgH="2362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295400"/>
                        <a:ext cx="8750300" cy="485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C35BBB0D-BBCD-44CE-A4BE-603F5912A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793A6E-EB67-40FA-9F86-1A87172D6993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4154677B-0848-428A-93F7-B9BF26599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A68BBA63-3B24-412D-924D-A112D31F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latin typeface="Courier New" panose="02070309020205020404" pitchFamily="49" charset="0"/>
              </a:rPr>
              <a:t>equals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if (s1.equals(s2)){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// s1 and s2 have the same contents</a:t>
            </a:r>
            <a:r>
              <a:rPr lang="en-US" altLang="en-US" sz="24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if (s1 == s2) </a:t>
            </a:r>
            <a:r>
              <a:rPr lang="en-US" altLang="en-US" sz="2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// s1 and s2 have the same reference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}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747845F5-FF8B-444C-9679-986CAEC77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27048C-F948-438A-B0C1-44E3A442331F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3E18EBC-5CB5-46AF-9314-34141D5C5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String Comparisons, cont.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431A0E8-8361-4199-BA76-9BAC55125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compareTo(Object object)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if (s1.compareTo(s2) &gt; 0)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// s1 is greater than s2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else if (s1.compareTo(s2) ==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// s1 and s2 have the same contents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// s1 is less than s2</a:t>
            </a: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71CE991A-BC17-4931-893F-F841AA51D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D4FE06-E701-435A-9AA9-2DE6792751A1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697567E-6E41-4909-84C8-8FDF7E1EB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/>
          <a:lstStyle/>
          <a:p>
            <a:r>
              <a:rPr lang="en-US" altLang="en-US" sz="4000"/>
              <a:t>String Length, Characters, and Combining Strings 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851B702A-183A-4313-BD80-1ADBEF61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820B8A5C-E512-45FC-9549-26E87F4C9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4938"/>
              </p:ext>
            </p:extLst>
          </p:nvPr>
        </p:nvGraphicFramePr>
        <p:xfrm>
          <a:off x="381000" y="2286000"/>
          <a:ext cx="8610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Picture" r:id="rId3" imgW="4041648" imgH="838200" progId="Word.Picture.8">
                  <p:embed/>
                </p:oleObj>
              </mc:Choice>
              <mc:Fallback>
                <p:oleObj name="Picture" r:id="rId3" imgW="4041648" imgH="838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6106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B4478F6F-8C0D-4458-A477-2004C64DB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CE4EDF-F07D-4FD2-B9A4-DA22C31BDFE7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C978D65-4183-48FF-B17D-3496079B0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Finding String Length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F03C90A-8487-4504-96E5-B7B8103D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Finding string length using the </a:t>
            </a:r>
            <a:r>
              <a:rPr lang="en-US" altLang="en-US" sz="3000">
                <a:latin typeface="Courier New" panose="02070309020205020404" pitchFamily="49" charset="0"/>
              </a:rPr>
              <a:t>length()</a:t>
            </a:r>
            <a:r>
              <a:rPr lang="en-US" altLang="en-US"/>
              <a:t> method: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message = "Welcome";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message.length() </a:t>
            </a:r>
            <a:r>
              <a:rPr lang="en-US" altLang="en-US" sz="3000"/>
              <a:t>(returns</a:t>
            </a:r>
            <a:r>
              <a:rPr lang="en-US" altLang="en-US" sz="2800">
                <a:latin typeface="Courier New" panose="02070309020205020404" pitchFamily="49" charset="0"/>
              </a:rPr>
              <a:t> 7</a:t>
            </a:r>
            <a:r>
              <a:rPr lang="en-US" altLang="en-US" sz="3000"/>
              <a:t>)</a:t>
            </a:r>
            <a:endParaRPr lang="en-US" altLang="en-US" sz="3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EAE5D07D-6E62-4CCC-91C3-71397FFCD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BBEDEE-2CBD-4F88-B525-1D7A62E6E1C3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924E7A-9602-48A6-BD16-3401876FA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</p:spPr>
        <p:txBody>
          <a:bodyPr/>
          <a:lstStyle/>
          <a:p>
            <a:r>
              <a:rPr lang="en-US" altLang="en-US"/>
              <a:t>Retrieving Individual Characters in a String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7C5C01B-C337-4834-A545-5E3B0720A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1981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use </a:t>
            </a:r>
            <a:r>
              <a:rPr lang="en-US" altLang="en-US" sz="3000">
                <a:latin typeface="Courier New" panose="02070309020205020404" pitchFamily="49" charset="0"/>
              </a:rPr>
              <a:t>message[0]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Use </a:t>
            </a:r>
            <a:r>
              <a:rPr lang="en-US" altLang="en-US" sz="3000">
                <a:latin typeface="Courier New" panose="02070309020205020404" pitchFamily="49" charset="0"/>
              </a:rPr>
              <a:t>message.charAt(index)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Index starts from </a:t>
            </a:r>
            <a:r>
              <a:rPr lang="en-US" altLang="en-US" sz="3000"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5B4901F-D9B4-449B-8B03-9FEE291E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4" name="Object 4">
            <a:extLst>
              <a:ext uri="{FF2B5EF4-FFF2-40B4-BE49-F238E27FC236}">
                <a16:creationId xmlns:a16="http://schemas.microsoft.com/office/drawing/2014/main" id="{03DC5E70-1C6A-4E65-9E89-D1A723D9B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81838"/>
              </p:ext>
            </p:extLst>
          </p:nvPr>
        </p:nvGraphicFramePr>
        <p:xfrm>
          <a:off x="152400" y="4191000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3" imgW="4419600" imgH="990600" progId="Word.Picture.8">
                  <p:embed/>
                </p:oleObj>
              </mc:Choice>
              <mc:Fallback>
                <p:oleObj r:id="rId3" imgW="4419600" imgH="990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91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626C70A-C259-4C3F-B294-819F4B691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159CC2-F122-4728-8D32-A2C71477454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A272F3C-FE7E-4A4F-B5B7-31D268BEA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C497C37-1B95-4F5A-8573-F7BB10710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000">
                <a:latin typeface="Courier New" panose="02070309020205020404" pitchFamily="49" charset="0"/>
              </a:rPr>
              <a:t>String s3 = s1.concat(s2);</a:t>
            </a:r>
            <a:endParaRPr lang="en-US" altLang="en-US"/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String s3 = s1 + s2;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s1 + s2 + s3 + s4 + s5 same as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(((s1.concat(s2)).concat(s3)).concat(s4)).concat(s5);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7BD0F4D9-65DA-4AD0-8ED3-C4F952A9B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8387E-D898-47C9-8287-DA9DE079DCFB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D2CF5B-2CA4-4236-99E0-BA4B714C4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/>
          <a:lstStyle/>
          <a:p>
            <a:r>
              <a:rPr lang="en-US" altLang="en-US" sz="4000"/>
              <a:t>Motivations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D165355-4FA1-4B29-BDFA-AC52F3FB3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048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Often you encounter the problems that involve string processing and file input and output. Suppose you need to write a program to replace all occurrences of a word with a new word in a file. How do you solve this problem? This chapter introduces strings and text files, which will enable you to solve this problem.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2ED3A9F-BDA1-4C12-933E-89E573287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FCC28-BCB1-4A7A-AB24-161B7BD1729E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5A77C62-425E-418D-881E-E9F40226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A769D2B-F80B-4C85-AE13-8518C837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5B84D295-ECB7-441C-88A3-418FF6C7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E479284F-D354-4F2F-8F7F-624F29830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86287"/>
              </p:ext>
            </p:extLst>
          </p:nvPr>
        </p:nvGraphicFramePr>
        <p:xfrm>
          <a:off x="158750" y="1447800"/>
          <a:ext cx="88265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Picture" r:id="rId3" imgW="4267200" imgH="1143000" progId="Word.Picture.8">
                  <p:embed/>
                </p:oleObj>
              </mc:Choice>
              <mc:Fallback>
                <p:oleObj name="Picture" r:id="rId3" imgW="4267200" imgH="11430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447800"/>
                        <a:ext cx="88265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6012D7C0-BAFF-40DD-99CA-AD97C4687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F1F638-DA0B-4184-93D2-366C6CDEAB13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1FD8188-C9A4-41E6-BCFF-53191C36D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254517B-EDDD-4FEA-A159-B3FC670BC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27432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You can extract a single character from a string using the </a:t>
            </a:r>
            <a:r>
              <a:rPr lang="en-US" altLang="en-US" sz="2800" u="sng"/>
              <a:t>charAt</a:t>
            </a:r>
            <a:r>
              <a:rPr lang="en-US" altLang="en-US" sz="2800"/>
              <a:t> method. You can also extract a substring from a string using the </a:t>
            </a:r>
            <a:r>
              <a:rPr lang="en-US" altLang="en-US" sz="2800" u="sng"/>
              <a:t>substring</a:t>
            </a:r>
            <a:r>
              <a:rPr lang="en-US" altLang="en-US" sz="2800"/>
              <a:t> method in the </a:t>
            </a:r>
            <a:r>
              <a:rPr lang="en-US" altLang="en-US" sz="2800" u="sng"/>
              <a:t>String</a:t>
            </a:r>
            <a:r>
              <a:rPr lang="en-US" altLang="en-US" sz="2800"/>
              <a:t> class.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String s1 = "Welcome to Java";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String s2 = s1.substring(0, 11) + "HTML";</a:t>
            </a:r>
            <a:endParaRPr lang="en-US" altLang="en-US" sz="2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060D7B3-1243-46ED-8316-4A95EB30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6" name="Object 4">
            <a:extLst>
              <a:ext uri="{FF2B5EF4-FFF2-40B4-BE49-F238E27FC236}">
                <a16:creationId xmlns:a16="http://schemas.microsoft.com/office/drawing/2014/main" id="{EB41DFBE-55CC-429D-82AD-730867873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20462"/>
              </p:ext>
            </p:extLst>
          </p:nvPr>
        </p:nvGraphicFramePr>
        <p:xfrm>
          <a:off x="152400" y="4191000"/>
          <a:ext cx="8915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icture" r:id="rId3" imgW="4495800" imgH="1143000" progId="Word.Picture.8">
                  <p:embed/>
                </p:oleObj>
              </mc:Choice>
              <mc:Fallback>
                <p:oleObj name="Picture" r:id="rId3" imgW="4495800" imgH="1143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15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DD1033F-C492-4D10-91DE-3D2FDE4EF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785E3F-02E7-431C-B58A-BACE19EF789A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ABEC2E3-1AF1-4A00-A32C-3229C5CC2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</p:spPr>
        <p:txBody>
          <a:bodyPr/>
          <a:lstStyle/>
          <a:p>
            <a:r>
              <a:rPr lang="en-US" altLang="en-US" sz="4000"/>
              <a:t>Converting, Replacing, and Splitting Strings 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6C6F21EA-ACE4-4545-B656-47370461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396BFC38-C578-4521-95DB-02C5C040B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97026"/>
              </p:ext>
            </p:extLst>
          </p:nvPr>
        </p:nvGraphicFramePr>
        <p:xfrm>
          <a:off x="152400" y="1905000"/>
          <a:ext cx="876300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Picture" r:id="rId3" imgW="4270248" imgH="1827276" progId="Word.Picture.8">
                  <p:embed/>
                </p:oleObj>
              </mc:Choice>
              <mc:Fallback>
                <p:oleObj name="Picture" r:id="rId3" imgW="4270248" imgH="182727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8763000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A321FB38-5E37-4D71-A09C-10E327473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5928D4-842A-4DC4-93EC-8D10E068FAAB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CB7B900-E349-4A56-8C0B-89DFBF192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000"/>
              <a:t>Examples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01C8B53-EF56-4D3D-A23D-42660863B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"Welcome".toLowerCase()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welcome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"Welcome".toUpperCase()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WELCOME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  Welcome  ".trim()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Welcome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"Welcome".replace('e', 'A')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WAlcomA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"Welcome".replaceFirst("e", "AB")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WABlcome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"Welcome".replace("e", "AB")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WABlcomAB</a:t>
            </a:r>
            <a:r>
              <a:rPr lang="en-US" altLang="en-US" sz="2800"/>
              <a:t>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u="sng"/>
              <a:t>"Welcome".replace("el", "AB")</a:t>
            </a:r>
            <a:r>
              <a:rPr lang="en-US" altLang="en-US" sz="2800"/>
              <a:t> returns a new string, </a:t>
            </a:r>
            <a:r>
              <a:rPr lang="en-US" altLang="en-US" sz="2800" u="sng"/>
              <a:t>WABcome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8FCD6E08-934F-4B46-B933-5E566F57A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ECEACD-6273-4350-8E2F-08AE6A779F1E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03E06E4-377D-4D10-BAF4-39A37A584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Splitting a String</a:t>
            </a:r>
            <a:endParaRPr lang="en-US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390A302-0037-463C-B09F-70BF7A7EF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1371600"/>
          </a:xfrm>
          <a:solidFill>
            <a:schemeClr val="tx1"/>
          </a:solidFill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String[] tokens = "Java#HTML#Perl".split("#", 0);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for (int i = 0; i &lt; tokens.length; i++)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System.out.print(tokens[i] + " ");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267107EA-6697-427B-95BB-4BD99745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Java HTML Perl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974BE950-2112-45E6-8738-60816366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displays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0680E43-B780-440F-81A7-1960E9F4C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01172B-947C-4A4E-A16F-A36439A5630C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43A9FF1-6FED-4A84-ABBF-60022443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66B8CEA-26A0-4ED1-8C6C-BE56E639F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</a:pPr>
            <a:r>
              <a:rPr lang="en-US" altLang="en-US" sz="2600"/>
              <a:t>You can match, replace, or split a string by specifying a pattern. This is an extremely useful and powerful feature, commonly known as </a:t>
            </a:r>
            <a:r>
              <a:rPr lang="en-US" altLang="en-US" sz="2600" i="1"/>
              <a:t>regular expression</a:t>
            </a:r>
            <a:r>
              <a:rPr lang="en-US" altLang="en-US" sz="2600"/>
              <a:t>. Regular expression is complex to beginning students. For this reason, two simple patterns are used in this section. Please refer to Supplement III.F, “Regular Expressions,” for further studies.</a:t>
            </a:r>
            <a:r>
              <a:rPr lang="en-US" altLang="en-US" sz="2500"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6407CDA9-525E-4271-9D59-7D5F39B4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600"/>
              <a:t>"Java".matches("Java");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/>
              <a:t>"Java".equals("Java");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2000BE31-23FE-4741-A0DE-F2963951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0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600"/>
              <a:t>"Java is fun".matches("Java.*");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/>
              <a:t>"Java is cool".matches("Java.*");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AAA6F1A1-F40B-4ACD-AD3F-17D41BCB1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9BF71E-1DDE-447B-A38A-FE16B0C69D45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02162A-981A-496E-A2C4-54F658E7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7ADF220-7517-4388-9FD1-7D4734556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600"/>
              <a:t>The </a:t>
            </a:r>
            <a:r>
              <a:rPr lang="en-US" altLang="en-US" sz="2600" u="sng"/>
              <a:t>replaceAll</a:t>
            </a:r>
            <a:r>
              <a:rPr lang="en-US" altLang="en-US" sz="2600"/>
              <a:t>, </a:t>
            </a:r>
            <a:r>
              <a:rPr lang="en-US" altLang="en-US" sz="2600" u="sng"/>
              <a:t>replaceFirst</a:t>
            </a:r>
            <a:r>
              <a:rPr lang="en-US" altLang="en-US" sz="2600"/>
              <a:t>, and </a:t>
            </a:r>
            <a:r>
              <a:rPr lang="en-US" altLang="en-US" sz="2600" u="sng"/>
              <a:t>split</a:t>
            </a:r>
            <a:r>
              <a:rPr lang="en-US" altLang="en-US" sz="2600"/>
              <a:t> methods can be used with a regular expression. For example, the following statement returns a new string that replaces </a:t>
            </a:r>
            <a:r>
              <a:rPr lang="en-US" altLang="en-US" sz="2600" u="sng"/>
              <a:t>$</a:t>
            </a:r>
            <a:r>
              <a:rPr lang="en-US" altLang="en-US" sz="2600"/>
              <a:t>, </a:t>
            </a:r>
            <a:r>
              <a:rPr lang="en-US" altLang="en-US" sz="2600" u="sng"/>
              <a:t>+</a:t>
            </a:r>
            <a:r>
              <a:rPr lang="en-US" altLang="en-US" sz="2600"/>
              <a:t>, or </a:t>
            </a:r>
            <a:r>
              <a:rPr lang="en-US" altLang="en-US" sz="2600" u="sng"/>
              <a:t>#</a:t>
            </a:r>
            <a:r>
              <a:rPr lang="en-US" altLang="en-US" sz="2600"/>
              <a:t> in </a:t>
            </a:r>
            <a:r>
              <a:rPr lang="en-US" altLang="en-US" sz="2600" u="sng"/>
              <a:t>"a+b$#c"</a:t>
            </a:r>
            <a:r>
              <a:rPr lang="en-US" altLang="en-US" sz="2600"/>
              <a:t> by the string </a:t>
            </a:r>
            <a:r>
              <a:rPr lang="en-US" altLang="en-US" sz="2600" u="sng"/>
              <a:t>NNN</a:t>
            </a:r>
            <a:r>
              <a:rPr lang="en-US" altLang="en-US" sz="2600"/>
              <a:t>.</a:t>
            </a:r>
            <a:endParaRPr lang="en-US" altLang="en-US" sz="2600" b="1" i="1"/>
          </a:p>
          <a:p>
            <a:pPr marL="0" indent="0">
              <a:buFont typeface="Monotype Sorts" pitchFamily="2" charset="2"/>
              <a:buNone/>
            </a:pPr>
            <a:endParaRPr lang="en-US" altLang="zh-CN" sz="2600" u="sng">
              <a:ea typeface="SimSun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 u="sng">
                <a:ea typeface="SimSun" panose="02010600030101010101" pitchFamily="2" charset="-122"/>
              </a:rPr>
              <a:t>String s = "a+b$#c".replaceAll("[$+#]", "NNN");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 u="sng">
                <a:ea typeface="SimSun" panose="02010600030101010101" pitchFamily="2" charset="-122"/>
              </a:rPr>
              <a:t>System.out.println(s);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600">
              <a:ea typeface="SimSun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Here the regular expression </a:t>
            </a:r>
            <a:r>
              <a:rPr lang="en-US" altLang="zh-CN" sz="2600" u="sng">
                <a:ea typeface="SimSun" panose="02010600030101010101" pitchFamily="2" charset="-122"/>
              </a:rPr>
              <a:t>[$+#]</a:t>
            </a:r>
            <a:r>
              <a:rPr lang="en-US" altLang="zh-CN" sz="2600">
                <a:ea typeface="SimSun" panose="02010600030101010101" pitchFamily="2" charset="-122"/>
              </a:rPr>
              <a:t> specifies a pattern that matches </a:t>
            </a:r>
            <a:r>
              <a:rPr lang="en-US" altLang="zh-CN" sz="2600" u="sng">
                <a:ea typeface="SimSun" panose="02010600030101010101" pitchFamily="2" charset="-122"/>
              </a:rPr>
              <a:t>$</a:t>
            </a:r>
            <a:r>
              <a:rPr lang="en-US" altLang="zh-CN" sz="2600">
                <a:ea typeface="SimSun" panose="02010600030101010101" pitchFamily="2" charset="-122"/>
              </a:rPr>
              <a:t>, </a:t>
            </a:r>
            <a:r>
              <a:rPr lang="en-US" altLang="zh-CN" sz="2600" u="sng">
                <a:ea typeface="SimSun" panose="02010600030101010101" pitchFamily="2" charset="-122"/>
              </a:rPr>
              <a:t>+</a:t>
            </a:r>
            <a:r>
              <a:rPr lang="en-US" altLang="zh-CN" sz="2600">
                <a:ea typeface="SimSun" panose="02010600030101010101" pitchFamily="2" charset="-122"/>
              </a:rPr>
              <a:t>, or </a:t>
            </a:r>
            <a:r>
              <a:rPr lang="en-US" altLang="zh-CN" sz="2600" u="sng">
                <a:ea typeface="SimSun" panose="02010600030101010101" pitchFamily="2" charset="-122"/>
              </a:rPr>
              <a:t>#</a:t>
            </a:r>
            <a:r>
              <a:rPr lang="en-US" altLang="zh-CN" sz="2600">
                <a:ea typeface="SimSun" panose="02010600030101010101" pitchFamily="2" charset="-122"/>
              </a:rPr>
              <a:t>. So, the output is </a:t>
            </a:r>
            <a:r>
              <a:rPr lang="en-US" altLang="zh-CN" sz="2600" u="sng">
                <a:ea typeface="SimSun" panose="02010600030101010101" pitchFamily="2" charset="-122"/>
              </a:rPr>
              <a:t>aNNNbNNNNNNc</a:t>
            </a:r>
            <a:r>
              <a:rPr lang="en-US" altLang="zh-CN" sz="2600">
                <a:ea typeface="SimSun" panose="02010600030101010101" pitchFamily="2" charset="-122"/>
              </a:rPr>
              <a:t>.</a:t>
            </a:r>
            <a:br>
              <a:rPr lang="en-US" altLang="zh-CN" sz="2600">
                <a:ea typeface="SimSun" panose="02010600030101010101" pitchFamily="2" charset="-122"/>
              </a:rPr>
            </a:br>
            <a:br>
              <a:rPr lang="en-US" altLang="zh-CN" sz="2600">
                <a:ea typeface="SimSun" panose="02010600030101010101" pitchFamily="2" charset="-122"/>
              </a:rPr>
            </a:br>
            <a:endParaRPr lang="en-US" altLang="en-US"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5A286CCB-2BDF-4E69-80BA-3A7D4A89A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6F1FEA-EB5B-405D-90C3-8F8DA8725847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9208328-22FB-4326-A404-67D1D927F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7D37D2B-3C95-4703-A62E-34E43CEDE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/>
              <a:t>The following statement splits the string into an array of strings delimited by some punctuation marks.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zh-CN" sz="2600" u="sng">
              <a:ea typeface="SimSun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String[] tokens = "Java,C?C#,C++".split("[.,:;?]");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for (int i = 0; i &lt; tokens.length; i++)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  System.out.println(tokens[i]);</a:t>
            </a:r>
            <a:endParaRPr lang="en-US" altLang="en-US"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93A0C090-D2C5-4D37-9B72-1C2F9F3DD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CAEF9F-68C9-4CF5-A933-FE6F792E9A87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252A5C6-E4E2-4BDE-BDD3-7FA8044F0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2192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Finding a Character or a Substring in a String</a:t>
            </a:r>
            <a:endParaRPr lang="en-US" altLang="en-US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2DC1B5F8-CAA7-4387-B6F0-0BCFFE81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610B24A8-C1C3-4ECC-BDA5-BDA5C2A7E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43267"/>
              </p:ext>
            </p:extLst>
          </p:nvPr>
        </p:nvGraphicFramePr>
        <p:xfrm>
          <a:off x="381000" y="1600200"/>
          <a:ext cx="8458200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Picture" r:id="rId3" imgW="4501896" imgH="2514600" progId="Word.Picture.8">
                  <p:embed/>
                </p:oleObj>
              </mc:Choice>
              <mc:Fallback>
                <p:oleObj name="Picture" r:id="rId3" imgW="4501896" imgH="2514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458200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11385692-5A34-4FF9-8391-B6E687D40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EA51F5-15BB-4948-BE1B-BC63EBC18648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44976A6-B5AA-460D-B301-1430C6D61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Finding a Character or a Substring in a String</a:t>
            </a:r>
            <a:endParaRPr lang="en-US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688F99C-D321-4499-B5FC-B97B825DC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724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Java".indexOf('W')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0.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Java".indexOf('x')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-1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.</a:t>
            </a:r>
            <a:endParaRPr lang="en-US" alt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Java".indexOf('o', 5)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9.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Java".indexOf("come")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3.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Java".indexOf("Java", 5)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11.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Java".indexOf("java", 5)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-1</a:t>
            </a:r>
            <a:r>
              <a:rPr lang="en-US" altLang="en-US" sz="2600"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"Welcome to Java".lastIndexOf('a')</a:t>
            </a:r>
            <a:r>
              <a:rPr lang="en-US" altLang="en-US" sz="2600">
                <a:latin typeface="Courier" charset="0"/>
                <a:cs typeface="Courier New" panose="02070309020205020404" pitchFamily="49" charset="0"/>
              </a:rPr>
              <a:t> </a:t>
            </a:r>
            <a:r>
              <a:rPr lang="en-US" altLang="en-US" sz="2600">
                <a:cs typeface="Courier New" panose="02070309020205020404" pitchFamily="49" charset="0"/>
              </a:rPr>
              <a:t>returns 14.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60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778F7A2E-9C88-42AE-91BF-21248A3EA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9FB581-B91C-4B02-ADAC-94DB74F1153F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F20E1AD-9A75-4414-9561-D6E6A849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B634DB1-23D6-4DEE-AFF4-9369610E1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Constructing a String: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String message = "Welcome to Java“;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String message = new String("Welcome to Java“);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String s = new String();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/>
              <a:t>Obtaining String length and Retrieving Individual Characters in a string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String Concatenation (concat)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Substrings (substring(index), substring(start, end))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Comparisons (equals, compareTo)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String Conversions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Finding a Character or a Substring in a String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Conversions between Strings and Arrays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Converting Characters and Numeric Values to Strings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0835200E-6050-49CF-BD02-1A8ED3B73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3A351B-C21C-4068-8D18-C006F331862D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65EE11-3CB8-44A9-9801-DF6F3D532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Convert Character and Numbers to Strings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1731315-731A-437F-B5BF-EB9EDC148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724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1299AC1D-7332-4A6A-BB15-2098AE8312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FCD046-B922-4521-B0B8-C315F998C35B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8ADBB55-1E1D-4040-8B81-D29732E5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altLang="en-US"/>
              <a:t>Problem: Finding Palindromes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60229DB-5F7D-4CFD-870D-06658C368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057400"/>
          </a:xfrm>
          <a:noFill/>
        </p:spPr>
        <p:txBody>
          <a:bodyPr/>
          <a:lstStyle/>
          <a:p>
            <a:r>
              <a:rPr lang="en-US" altLang="en-US" sz="4000"/>
              <a:t>Objective: Checking whether a string is a palindrome: a string that reads the same forward and backward.</a:t>
            </a:r>
            <a:endParaRPr lang="en-US" altLang="en-US" sz="3600"/>
          </a:p>
        </p:txBody>
      </p:sp>
      <p:sp>
        <p:nvSpPr>
          <p:cNvPr id="272390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C251E8D-0260-4DEA-BB3D-21CD99FF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25908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2" action="ppaction://program"/>
              </a:rPr>
              <a:t>CheckPalindrome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5847" name="AutoShape 8">
            <a:hlinkClick r:id="rId3" highlightClick="1"/>
            <a:extLst>
              <a:ext uri="{FF2B5EF4-FFF2-40B4-BE49-F238E27FC236}">
                <a16:creationId xmlns:a16="http://schemas.microsoft.com/office/drawing/2014/main" id="{5ED0EFD0-3C40-4D5D-8EBC-6246D9BE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81CC57F1-0357-4524-8B1D-A67B84881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2DF993-027F-4819-88D8-53BB43A21E56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FB40551-3B38-46B5-BF81-F296CE367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Character</a:t>
            </a:r>
            <a:r>
              <a:rPr lang="en-US" altLang="en-US"/>
              <a:t> Class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87DB3863-85F0-467F-84B8-E4ED37EC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8">
            <a:extLst>
              <a:ext uri="{FF2B5EF4-FFF2-40B4-BE49-F238E27FC236}">
                <a16:creationId xmlns:a16="http://schemas.microsoft.com/office/drawing/2014/main" id="{63669CBC-13F0-46EE-80E0-079C234B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0" name="Object 7">
            <a:extLst>
              <a:ext uri="{FF2B5EF4-FFF2-40B4-BE49-F238E27FC236}">
                <a16:creationId xmlns:a16="http://schemas.microsoft.com/office/drawing/2014/main" id="{BD546CE6-22BB-458C-BF19-9368D8F5C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06162"/>
              </p:ext>
            </p:extLst>
          </p:nvPr>
        </p:nvGraphicFramePr>
        <p:xfrm>
          <a:off x="381000" y="1524000"/>
          <a:ext cx="85344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Picture" r:id="rId3" imgW="3717036" imgH="1941576" progId="Word.Picture.8">
                  <p:embed/>
                </p:oleObj>
              </mc:Choice>
              <mc:Fallback>
                <p:oleObj name="Picture" r:id="rId3" imgW="3717036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53440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48720F03-00E0-41D3-BCF9-9AD3BF4F2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B7F415-2219-4327-9E24-6BDD519F73CE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82EBA46-65EE-4CCB-9E10-57C5DD3E5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altLang="en-US"/>
              <a:t>Examples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0D8B807-B4D4-47BB-BBA8-AD477D8E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038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Character charObject = new Character('b');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charObject.compareTo(new Character('a')) returns 1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charObject.compareTo(new Character('b')) returns 0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charObject.compareTo(new Character('c')) returns -1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charObject.compareTo(new Character('d') returns –2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charObject.equals(new Character('b')) returns true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charObject.equals(new Character('d')) returns false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C8D16843-6BDA-44D2-AE3B-3896CCC82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C2D1D6-7265-472A-BA1C-2DC04C3C8956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D36370D-7590-4275-9576-8CC0666E9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altLang="en-US"/>
              <a:t>Problem: Counting Each Letter in a String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F97ED65-7580-40D2-8DE7-B511B898F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This example gives a program that counts the number of occurrence of each letter in a string. Assume the letters are not case-sensitive.</a:t>
            </a:r>
            <a:r>
              <a:rPr lang="en-US" altLang="en-US" sz="3600"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4132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AB960D-FBFB-4BFE-9F48-D29C9E73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30480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2" action="ppaction://program"/>
              </a:rPr>
              <a:t>CountEachLetter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8919" name="AutoShape 6">
            <a:hlinkClick r:id="rId3" highlightClick="1"/>
            <a:extLst>
              <a:ext uri="{FF2B5EF4-FFF2-40B4-BE49-F238E27FC236}">
                <a16:creationId xmlns:a16="http://schemas.microsoft.com/office/drawing/2014/main" id="{3880DA61-5E04-4050-A901-F3C90D76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DDB429C5-91CE-403F-8C89-CEE5A1CB6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03527D-8730-4FBC-B266-FC43F69C2E31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1DAC25-F8B7-4AA2-962A-7E58FA326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 sz="4000">
                <a:latin typeface="Courier New" panose="02070309020205020404" pitchFamily="49" charset="0"/>
              </a:rPr>
              <a:t>StringBuilder</a:t>
            </a:r>
            <a:r>
              <a:rPr lang="en-US" altLang="en-US" sz="4000"/>
              <a:t> and </a:t>
            </a:r>
            <a:r>
              <a:rPr lang="en-US" altLang="en-US" sz="4000">
                <a:latin typeface="Courier New" panose="02070309020205020404" pitchFamily="49" charset="0"/>
              </a:rPr>
              <a:t>StringBuffer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AE2A9E3-6A43-4E59-A477-F95FB2019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sz="3000">
                <a:latin typeface="Courier New" panose="02070309020205020404" pitchFamily="49" charset="0"/>
              </a:rPr>
              <a:t>StringBuilder</a:t>
            </a:r>
            <a:r>
              <a:rPr lang="en-US" altLang="en-US"/>
              <a:t>/</a:t>
            </a:r>
            <a:r>
              <a:rPr lang="en-US" altLang="en-US" sz="3000">
                <a:latin typeface="Courier New" panose="02070309020205020404" pitchFamily="49" charset="0"/>
              </a:rPr>
              <a:t>StringBuffer</a:t>
            </a:r>
            <a:r>
              <a:rPr lang="en-US" altLang="en-US"/>
              <a:t> class is an alternative to the </a:t>
            </a:r>
            <a:r>
              <a:rPr lang="en-US" altLang="en-US" sz="3000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class. In general, a </a:t>
            </a:r>
            <a:r>
              <a:rPr lang="en-US" altLang="en-US" u="sng"/>
              <a:t>StringBuilder</a:t>
            </a:r>
            <a:r>
              <a:rPr lang="en-US" altLang="en-US"/>
              <a:t>/</a:t>
            </a:r>
            <a:r>
              <a:rPr lang="en-US" altLang="en-US" u="sng"/>
              <a:t>StringBuffer</a:t>
            </a:r>
            <a:r>
              <a:rPr lang="en-US" altLang="en-US"/>
              <a:t> can be used wherever a string is used. </a:t>
            </a:r>
            <a:r>
              <a:rPr lang="en-US" altLang="en-US" u="sng"/>
              <a:t>StringBuilder/StringBuffer</a:t>
            </a:r>
            <a:r>
              <a:rPr lang="en-US" altLang="en-US"/>
              <a:t> is more flexible than </a:t>
            </a:r>
            <a:r>
              <a:rPr lang="en-US" altLang="en-US" u="sng"/>
              <a:t>String</a:t>
            </a:r>
            <a:r>
              <a:rPr lang="en-US" altLang="en-US"/>
              <a:t>. You can add, insert, or append new contents into a string buffer, whereas the value of a </a:t>
            </a:r>
            <a:r>
              <a:rPr lang="en-US" altLang="en-US" u="sng"/>
              <a:t>String</a:t>
            </a:r>
            <a:r>
              <a:rPr lang="en-US" altLang="en-US"/>
              <a:t> object is fixed once the string is created.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B69772D2-12C2-4D6C-A972-C5884C52F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2922C2-3F9D-40B7-BC68-FD1696B894E7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F2ABD78-8280-44FE-A0FA-97EFAA6D7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StringBuilder</a:t>
            </a:r>
            <a:r>
              <a:rPr lang="en-US" altLang="en-US"/>
              <a:t> Constructors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3ABAE979-C902-4365-A480-B217C123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0064579D-D135-49BE-8C10-C5C75DD52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61242"/>
              </p:ext>
            </p:extLst>
          </p:nvPr>
        </p:nvGraphicFramePr>
        <p:xfrm>
          <a:off x="228600" y="1371600"/>
          <a:ext cx="8763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Picture" r:id="rId3" imgW="3736848" imgH="914400" progId="Word.Picture.8">
                  <p:embed/>
                </p:oleObj>
              </mc:Choice>
              <mc:Fallback>
                <p:oleObj name="Picture" r:id="rId3" imgW="3736848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7630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D02741A8-0F70-462C-8C11-C81ADF82C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5EB803-78B3-4953-85F5-99E94A2DE767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27BBFA3-7F95-42AC-A2AE-35EDFBD50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altLang="en-US"/>
              <a:t>Modifying Strings in the Builder</a:t>
            </a:r>
            <a:endParaRPr lang="en-US" altLang="en-US" u="sng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B8F83F9A-0B2C-4264-AB55-9B3F7CCB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A9676A39-B580-4F5F-8265-A861B9667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89695"/>
              </p:ext>
            </p:extLst>
          </p:nvPr>
        </p:nvGraphicFramePr>
        <p:xfrm>
          <a:off x="304800" y="1066800"/>
          <a:ext cx="66294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Picture" r:id="rId3" imgW="4273296" imgH="3352800" progId="Word.Picture.8">
                  <p:embed/>
                </p:oleObj>
              </mc:Choice>
              <mc:Fallback>
                <p:oleObj name="Picture" r:id="rId3" imgW="4273296" imgH="3352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6294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EC5D1369-5DC9-4683-8AD0-BD0588F1E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27B9BB-4220-4FD9-8D24-22AF839FE8E3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3FA1386-25A0-44A5-AB66-49CEC37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r>
              <a:rPr lang="en-US" altLang="en-US" sz="4200"/>
              <a:t>Examples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ACEF0AD-AA20-406A-8E1A-CF6CD4DB8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stringBuilder.append("Java");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stringBuilder.insert(11, "HTML and 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stringBuilder.delete(8, 11) changes the builder to Welcome Java.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stringBuilder.deleteCharAt(8) changes the builder to Welcome o Java.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stringBuilder.reverse() changes the builder to avaJ ot emocleW.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stringBuilder.replace(11, 15, "HTML")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   changes the builder to Welcome to HTML.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stringBuilder.setCharAt(0, 'w') sets the builder to welcome to Java.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E17460DB-7270-4CDE-B6AB-C89CB250C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2B93E3-6014-4AA1-A287-829724212C04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D9944B4-8162-463C-BB78-6DB48300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716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u="sng"/>
              <a:t>toString</a:t>
            </a:r>
            <a:r>
              <a:rPr lang="en-US" altLang="en-US"/>
              <a:t>, </a:t>
            </a:r>
            <a:r>
              <a:rPr lang="en-US" altLang="en-US" u="sng"/>
              <a:t>capacity</a:t>
            </a:r>
            <a:r>
              <a:rPr lang="en-US" altLang="en-US"/>
              <a:t>, </a:t>
            </a:r>
            <a:r>
              <a:rPr lang="en-US" altLang="en-US" u="sng"/>
              <a:t>length</a:t>
            </a:r>
            <a:r>
              <a:rPr lang="en-US" altLang="en-US"/>
              <a:t>, </a:t>
            </a:r>
            <a:r>
              <a:rPr lang="en-US" altLang="en-US" u="sng"/>
              <a:t>setLength</a:t>
            </a:r>
            <a:r>
              <a:rPr lang="en-US" altLang="en-US"/>
              <a:t>, and </a:t>
            </a:r>
            <a:r>
              <a:rPr lang="en-US" altLang="en-US" u="sng"/>
              <a:t>charAt</a:t>
            </a:r>
            <a:r>
              <a:rPr lang="en-US" altLang="en-US"/>
              <a:t> Methods 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D971325-5052-47A1-911B-BB07CFD6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39C8B5DA-45BE-4BB8-ADD2-E6064AD2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CF6681F0-B8DF-431B-ADCD-54B84954A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22324"/>
              </p:ext>
            </p:extLst>
          </p:nvPr>
        </p:nvGraphicFramePr>
        <p:xfrm>
          <a:off x="304800" y="2133600"/>
          <a:ext cx="8686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Picture" r:id="rId3" imgW="4197096" imgH="1752600" progId="Word.Picture.8">
                  <p:embed/>
                </p:oleObj>
              </mc:Choice>
              <mc:Fallback>
                <p:oleObj name="Picture" r:id="rId3" imgW="4197096" imgH="1752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86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30BF4055-9763-4CE0-9AAA-85EFBE48B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E2EDAB-0CDE-46F2-8305-A0E9F9778BF1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E33A17B-A6CE-4E52-B86E-0375F199D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Constructing Strings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C42C4C2-F9B1-468E-BA2C-422446269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648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String newString = new String(stringLiteral);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String message = new String("Welcome to Java");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cs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cs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String message = "Welcome to Java";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9090A779-BE03-4054-9332-97FD31B00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CF2521-9F5F-433B-8070-32232CBC886B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4DD86BA-7812-4BD9-AE64-3CF685C2B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828800"/>
          </a:xfrm>
        </p:spPr>
        <p:txBody>
          <a:bodyPr/>
          <a:lstStyle/>
          <a:p>
            <a:r>
              <a:rPr lang="en-US" altLang="en-US" sz="4200"/>
              <a:t>Problem: </a:t>
            </a:r>
            <a:r>
              <a:rPr lang="en-US" altLang="en-US" sz="4200">
                <a:cs typeface="Times New Roman" panose="02020603050405020304" pitchFamily="18" charset="0"/>
              </a:rPr>
              <a:t>Checking Palindromes Ignoring Non-alphanumeric Characters</a:t>
            </a:r>
            <a:endParaRPr lang="en-US" altLang="en-US" sz="42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56D6CC1-2667-478A-B723-E671A7E08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9154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This example gives a program that counts the number of occurrence of each letter in a string. Assume the letters are not case-sensitive. </a:t>
            </a:r>
          </a:p>
        </p:txBody>
      </p:sp>
      <p:sp>
        <p:nvSpPr>
          <p:cNvPr id="30310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F316C04-42F8-4C12-A9AE-CCB084CD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29200"/>
            <a:ext cx="55626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2" action="ppaction://program"/>
              </a:rPr>
              <a:t>PalindromeIgnoreNonAlphanumeric</a:t>
            </a:r>
            <a:r>
              <a:rPr lang="en-US" alt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2" action="ppaction://program"/>
              </a:rPr>
              <a:t> </a:t>
            </a:r>
            <a:endParaRPr lang="en-US" altLang="en-US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45063" name="AutoShape 6">
            <a:hlinkClick r:id="rId3" highlightClick="1"/>
            <a:extLst>
              <a:ext uri="{FF2B5EF4-FFF2-40B4-BE49-F238E27FC236}">
                <a16:creationId xmlns:a16="http://schemas.microsoft.com/office/drawing/2014/main" id="{2D0F908C-C8B9-4562-8F14-FADDC79F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47C0631F-D6EE-42B0-97D8-624895DD0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572927-B070-4966-87C7-B842A90FC870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408F138-DADF-4B65-98C1-3C360193A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  <a:noFill/>
        </p:spPr>
        <p:txBody>
          <a:bodyPr/>
          <a:lstStyle/>
          <a:p>
            <a:r>
              <a:rPr lang="en-US" altLang="en-US" sz="4000"/>
              <a:t>Main Method Is Just a Regular Method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D7828EB9-108C-477D-8E5A-FE5C5927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91788AD2-97B5-49C5-B210-C1B1D2C72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4191000"/>
          <a:ext cx="8910637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Picture" r:id="rId3" imgW="6019800" imgH="1016000" progId="Word.Picture.8">
                  <p:embed/>
                </p:oleObj>
              </mc:Choice>
              <mc:Fallback>
                <p:oleObj name="Picture" r:id="rId3" imgW="6019800" imgH="10160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4191000"/>
                        <a:ext cx="8910637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7">
            <a:extLst>
              <a:ext uri="{FF2B5EF4-FFF2-40B4-BE49-F238E27FC236}">
                <a16:creationId xmlns:a16="http://schemas.microsoft.com/office/drawing/2014/main" id="{F00B7BD6-AF73-4428-9CCC-732106342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2209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call a regular method by passing actual parameters. Can you pass arguments to </a:t>
            </a:r>
            <a:r>
              <a:rPr lang="en-US" altLang="en-US" u="sng"/>
              <a:t>main</a:t>
            </a:r>
            <a:r>
              <a:rPr lang="en-US" altLang="en-US"/>
              <a:t>? Of course, yes. For example, the main method in class </a:t>
            </a:r>
            <a:r>
              <a:rPr lang="en-US" altLang="en-US" u="sng"/>
              <a:t>B</a:t>
            </a:r>
            <a:r>
              <a:rPr lang="en-US" altLang="en-US"/>
              <a:t> is invoked by a method in </a:t>
            </a:r>
            <a:r>
              <a:rPr lang="en-US" altLang="en-US" u="sng"/>
              <a:t>A</a:t>
            </a:r>
            <a:r>
              <a:rPr lang="en-US" altLang="en-US"/>
              <a:t>, as shown below: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062B8023-64C9-4DEA-B079-43D528DFC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4B515F-5524-4E94-816F-716DB4BCD6F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39D7BD2-27BD-45EA-B120-45E2CB2AF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Command-Line Parameters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BF7B92C-21AD-4934-AAF4-05B9D785B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57350"/>
            <a:ext cx="98298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class TestMain {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 public static void main(String[] args) {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 ...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java TestMain arg0 arg1 arg2 ... argn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7708EF7F-E185-4B42-81AA-D14F81BE6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75F9-0D37-4DD8-8131-40965E424F17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1E150CE-E3E3-47C2-8FF7-77F0A5DF0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Processing</a:t>
            </a:r>
            <a:br>
              <a:rPr lang="en-US" altLang="en-US"/>
            </a:br>
            <a:r>
              <a:rPr lang="en-US" altLang="en-US"/>
              <a:t>Command-Line Parameters</a:t>
            </a:r>
            <a:endParaRPr lang="en-US" altLang="en-US" sz="360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00858B-2C92-4774-92FA-A0DA22B91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371475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000"/>
              <a:t>In the main method, get the arguments from </a:t>
            </a:r>
            <a:r>
              <a:rPr lang="en-US" altLang="en-US" sz="2800">
                <a:latin typeface="Courier New" panose="02070309020205020404" pitchFamily="49" charset="0"/>
              </a:rPr>
              <a:t>args[0], args[1], ..., args[n]</a:t>
            </a:r>
            <a:r>
              <a:rPr lang="en-US" altLang="en-US" sz="3000"/>
              <a:t>, which corresponds to </a:t>
            </a:r>
            <a:r>
              <a:rPr lang="en-US" altLang="en-US" sz="2800">
                <a:latin typeface="Courier New" panose="02070309020205020404" pitchFamily="49" charset="0"/>
              </a:rPr>
              <a:t>arg0, arg1, ..., argn</a:t>
            </a:r>
            <a:r>
              <a:rPr lang="en-US" altLang="en-US" sz="3000"/>
              <a:t> in the command line.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8BEAB0D0-F1AB-487D-9F8E-42BB7DCD4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47270A-87F0-4F31-AA3E-55B73FE07D74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EEC286D-368C-4B21-98F6-B7318B304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Problem: </a:t>
            </a:r>
            <a:r>
              <a:rPr lang="en-US" altLang="en-US" sz="4000"/>
              <a:t>Calculator</a:t>
            </a:r>
            <a:endParaRPr lang="en-US" altLang="en-US" u="sng">
              <a:latin typeface="Book Antiqua" panose="02040602050305030304" pitchFamily="18" charset="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8861370-56F1-466D-9714-6C594EAE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696200" cy="2133600"/>
          </a:xfrm>
        </p:spPr>
        <p:txBody>
          <a:bodyPr/>
          <a:lstStyle/>
          <a:p>
            <a:r>
              <a:rPr lang="en-US" altLang="en-US" sz="3000"/>
              <a:t>Objective: Write a program that will perform binary operations on integers.  The program receives three parameters: an operator and two integers.</a:t>
            </a:r>
            <a:r>
              <a:rPr lang="en-US" altLang="en-US"/>
              <a:t> </a:t>
            </a:r>
          </a:p>
        </p:txBody>
      </p:sp>
      <p:sp>
        <p:nvSpPr>
          <p:cNvPr id="29286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15644-B0BD-464C-93B7-C2ED9759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2209800" cy="4572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2" action="ppaction://program"/>
              </a:rPr>
              <a:t>Calculator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0FB1FC71-1FEA-4E66-981E-D29E2B94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java Calculator "2 + 3"</a:t>
            </a:r>
          </a:p>
        </p:txBody>
      </p:sp>
      <p:sp>
        <p:nvSpPr>
          <p:cNvPr id="50183" name="Text Box 8">
            <a:extLst>
              <a:ext uri="{FF2B5EF4-FFF2-40B4-BE49-F238E27FC236}">
                <a16:creationId xmlns:a16="http://schemas.microsoft.com/office/drawing/2014/main" id="{9121A60F-DB3C-412D-8578-200268E8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76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java Calculator "2 - 3"</a:t>
            </a:r>
          </a:p>
        </p:txBody>
      </p:sp>
      <p:sp>
        <p:nvSpPr>
          <p:cNvPr id="50185" name="Text Box 10">
            <a:extLst>
              <a:ext uri="{FF2B5EF4-FFF2-40B4-BE49-F238E27FC236}">
                <a16:creationId xmlns:a16="http://schemas.microsoft.com/office/drawing/2014/main" id="{7CE53327-2E2E-4AAF-8A74-64DB252CD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10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java Calculator "2 / 3"</a:t>
            </a:r>
          </a:p>
        </p:txBody>
      </p:sp>
      <p:sp>
        <p:nvSpPr>
          <p:cNvPr id="50186" name="Text Box 11">
            <a:extLst>
              <a:ext uri="{FF2B5EF4-FFF2-40B4-BE49-F238E27FC236}">
                <a16:creationId xmlns:a16="http://schemas.microsoft.com/office/drawing/2014/main" id="{6696063A-8FD5-43C2-B547-F4D989E8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67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java Calculator "2 * 3"</a:t>
            </a:r>
          </a:p>
        </p:txBody>
      </p:sp>
      <p:sp>
        <p:nvSpPr>
          <p:cNvPr id="50187" name="AutoShape 12">
            <a:hlinkClick r:id="rId3" highlightClick="1"/>
            <a:extLst>
              <a:ext uri="{FF2B5EF4-FFF2-40B4-BE49-F238E27FC236}">
                <a16:creationId xmlns:a16="http://schemas.microsoft.com/office/drawing/2014/main" id="{3506DBD0-D154-41BC-9782-80FC05AB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ACBE062A-DFC9-42EF-8153-B44F5F59E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CBF275-11F5-44D1-94CE-954AE4AED569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5F1B51B-6F93-45AD-B83F-895149568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Regular Expressions</a:t>
            </a:r>
            <a:endParaRPr lang="en-US" altLang="en-US" b="1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81FF364-8BBB-46E8-A8D2-2CED537F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4EBDDE0F-BC1B-44FC-8460-0F62C962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69A20715-BDC4-4CFC-85EC-4AE2210E8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200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A </a:t>
            </a:r>
            <a:r>
              <a:rPr lang="en-US" altLang="en-US" i="1"/>
              <a:t>regular expression</a:t>
            </a:r>
            <a:r>
              <a:rPr lang="en-US" altLang="en-US"/>
              <a:t> (abbreviated </a:t>
            </a:r>
            <a:r>
              <a:rPr lang="en-US" altLang="en-US" i="1"/>
              <a:t>regex</a:t>
            </a:r>
            <a:r>
              <a:rPr lang="en-US" altLang="en-US"/>
              <a:t>) is a string that describes a pattern for matching a set of strings. Regular expression is a powerful tool for string manipulations. You can use regular expressions for matching, replacing, and splitting strings. 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9F76D41-F7A4-4F35-85C9-80152AF7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Companion Website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009CA9FB-6B09-4E4C-81C4-92F409E01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75BA60-34D2-4630-A46E-D818F61D38D5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1C35F36-BCAB-489D-9DB5-95968288E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Matching Strings</a:t>
            </a:r>
            <a:endParaRPr lang="en-US" altLang="en-US" b="1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C1E984B-490A-40E0-882C-36F2D2EC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1364790-226D-419F-97C8-64BA2E881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629400" cy="1143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"Java".matches("Java");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"Java".equals("Java");</a:t>
            </a:r>
          </a:p>
        </p:txBody>
      </p:sp>
      <p:sp>
        <p:nvSpPr>
          <p:cNvPr id="52230" name="Rectangle 7">
            <a:extLst>
              <a:ext uri="{FF2B5EF4-FFF2-40B4-BE49-F238E27FC236}">
                <a16:creationId xmlns:a16="http://schemas.microsoft.com/office/drawing/2014/main" id="{7F1FFC57-6497-4F0F-9E45-6BA6DA91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"Java is fun".matches("Java.*")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"Java is cool".matches("Java.*")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"Java is powerful".matches("Java.*")</a:t>
            </a:r>
          </a:p>
        </p:txBody>
      </p:sp>
      <p:sp>
        <p:nvSpPr>
          <p:cNvPr id="52231" name="Rectangle 8">
            <a:extLst>
              <a:ext uri="{FF2B5EF4-FFF2-40B4-BE49-F238E27FC236}">
                <a16:creationId xmlns:a16="http://schemas.microsoft.com/office/drawing/2014/main" id="{BB378823-88F5-4885-B015-B68A9C57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Companion Website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BB829F3C-360D-468D-ACC8-51368E32B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571C89-BC79-4168-BD0E-8B1549AB398E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80CBFB1-474A-46F9-BEA7-E389C7BD7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r>
              <a:rPr lang="en-US" altLang="en-US" sz="4000"/>
              <a:t>Regular Expression Syntax</a:t>
            </a:r>
            <a:endParaRPr lang="en-US" altLang="en-US" b="1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5888DEB-D64D-4E45-8B7E-1B9A5E571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3" name="Rectangle 9">
            <a:extLst>
              <a:ext uri="{FF2B5EF4-FFF2-40B4-BE49-F238E27FC236}">
                <a16:creationId xmlns:a16="http://schemas.microsoft.com/office/drawing/2014/main" id="{EDCED961-E2A1-42B5-ADA3-64B8D9A6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54" name="Object 8">
            <a:extLst>
              <a:ext uri="{FF2B5EF4-FFF2-40B4-BE49-F238E27FC236}">
                <a16:creationId xmlns:a16="http://schemas.microsoft.com/office/drawing/2014/main" id="{D1F42196-BE68-493A-91DE-0BBF8DFE2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20180"/>
              </p:ext>
            </p:extLst>
          </p:nvPr>
        </p:nvGraphicFramePr>
        <p:xfrm>
          <a:off x="1447800" y="838200"/>
          <a:ext cx="6472238" cy="561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Picture" r:id="rId3" imgW="5605272" imgH="4837176" progId="Word.Picture.8">
                  <p:embed/>
                </p:oleObj>
              </mc:Choice>
              <mc:Fallback>
                <p:oleObj name="Picture" r:id="rId3" imgW="5605272" imgH="48371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6472238" cy="561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0">
            <a:extLst>
              <a:ext uri="{FF2B5EF4-FFF2-40B4-BE49-F238E27FC236}">
                <a16:creationId xmlns:a16="http://schemas.microsoft.com/office/drawing/2014/main" id="{B072150D-4ECE-4A9C-A7B8-83946682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Companion Website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41B2B530-2063-45F8-AB14-4AE13EFE1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52D955-9778-44E0-902F-87C11F809FF5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09CB720-0289-461F-8F5F-1F7836C7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467600" cy="609600"/>
          </a:xfrm>
        </p:spPr>
        <p:txBody>
          <a:bodyPr/>
          <a:lstStyle/>
          <a:p>
            <a:r>
              <a:rPr lang="en-US" altLang="en-US" sz="4000"/>
              <a:t>Replacing and Splitting Strings</a:t>
            </a:r>
            <a:endParaRPr lang="en-US" altLang="en-US" b="1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461FA8F-3B67-4FF9-B590-A31BD3038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9">
            <a:extLst>
              <a:ext uri="{FF2B5EF4-FFF2-40B4-BE49-F238E27FC236}">
                <a16:creationId xmlns:a16="http://schemas.microsoft.com/office/drawing/2014/main" id="{F58455CE-CD9B-46B8-AC71-5866C920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78" name="Object 8">
            <a:extLst>
              <a:ext uri="{FF2B5EF4-FFF2-40B4-BE49-F238E27FC236}">
                <a16:creationId xmlns:a16="http://schemas.microsoft.com/office/drawing/2014/main" id="{FE491163-ED67-4195-B6EA-18C37618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51798"/>
              </p:ext>
            </p:extLst>
          </p:nvPr>
        </p:nvGraphicFramePr>
        <p:xfrm>
          <a:off x="0" y="1295400"/>
          <a:ext cx="891540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Picture" r:id="rId3" imgW="3539123" imgH="1254642" progId="Word.Picture.8">
                  <p:embed/>
                </p:oleObj>
              </mc:Choice>
              <mc:Fallback>
                <p:oleObj name="Picture" r:id="rId3" imgW="3539123" imgH="1254642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15400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10">
            <a:extLst>
              <a:ext uri="{FF2B5EF4-FFF2-40B4-BE49-F238E27FC236}">
                <a16:creationId xmlns:a16="http://schemas.microsoft.com/office/drawing/2014/main" id="{867B76D6-D93D-4FB2-9F48-EE7F5DE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Companion Website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3F30D92C-93DD-459C-8300-B3F4D5B2C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CAB2C0-D9B7-4A0D-9178-53F4B0520CAD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2B4F413-9AE6-4C52-A460-95CCDD944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51A5CBE-2CC8-47F5-899F-D5DC6E03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9248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 s = "Java Java Java".replaceAll("v\\w", "wi") ;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4230A471-D7FE-457C-A566-40E9EAD8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 s = "Java Java Java".replaceFirst("v\\w", "wi") ;</a:t>
            </a: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3F3B4220-A612-4EE6-9F4F-D3FE7899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String[] s = </a:t>
            </a:r>
            <a:r>
              <a:rPr lang="en-US" altLang="en-US" u="sng"/>
              <a:t>"Java1HTML2Perl".split("\\d");</a:t>
            </a: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2DCD8EED-5274-4BBC-AEA1-69B9BEE09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Companion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83CCB1FF-F54F-42DF-A87D-14242E7A1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87D6A7-DBDA-465D-8997-650233B5AB02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A2C962-D8F9-4AAC-A4FF-24A82FDD2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Strings Are Immutable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3B91B95-42D7-415B-A45B-B0452ED60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2362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798336C-279B-49FF-8B08-45B3312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94670146-2C65-475E-99D4-CB8E273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56FB5216-CC13-4E31-B2B9-64B67113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11">
            <a:extLst>
              <a:ext uri="{FF2B5EF4-FFF2-40B4-BE49-F238E27FC236}">
                <a16:creationId xmlns:a16="http://schemas.microsoft.com/office/drawing/2014/main" id="{294EEF20-E0E3-4354-AB84-8CF78E2E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13">
            <a:extLst>
              <a:ext uri="{FF2B5EF4-FFF2-40B4-BE49-F238E27FC236}">
                <a16:creationId xmlns:a16="http://schemas.microsoft.com/office/drawing/2014/main" id="{C59BA580-C5A8-4589-B946-A6DA84D9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15">
            <a:extLst>
              <a:ext uri="{FF2B5EF4-FFF2-40B4-BE49-F238E27FC236}">
                <a16:creationId xmlns:a16="http://schemas.microsoft.com/office/drawing/2014/main" id="{87FD74CC-3617-4F45-AEDF-0079D8A7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17">
            <a:extLst>
              <a:ext uri="{FF2B5EF4-FFF2-40B4-BE49-F238E27FC236}">
                <a16:creationId xmlns:a16="http://schemas.microsoft.com/office/drawing/2014/main" id="{5C388109-2364-4D1E-9435-F0A0CD32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3">
            <a:extLst>
              <a:ext uri="{FF2B5EF4-FFF2-40B4-BE49-F238E27FC236}">
                <a16:creationId xmlns:a16="http://schemas.microsoft.com/office/drawing/2014/main" id="{B4655AA6-8EB6-487C-89B1-58DCA904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4876800" cy="259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E77D8B65-BDBB-495B-955A-C19FE2469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A7E275-423A-4FF4-91D4-4AEB889F3673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F05089-785F-4665-AFD0-5AE9BFBC2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7193163-76B6-464E-822D-5358AD9A4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419600" cy="1447800"/>
          </a:xfrm>
          <a:solidFill>
            <a:schemeClr val="tx1"/>
          </a:solidFill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       </a:t>
            </a:r>
            <a:r>
              <a:rPr lang="en-US" altLang="en-US">
                <a:solidFill>
                  <a:schemeClr val="bg2"/>
                </a:solidFill>
                <a:cs typeface="Times New Roman" panose="02020603050405020304" pitchFamily="18" charset="0"/>
              </a:rPr>
              <a:t>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CFB2FEDF-E355-4572-8683-81E0BE82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15049E70-C0BD-433B-B03A-E453F1A9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32E1E47C-53F1-4213-A98A-381B25BA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A7CC0471-C742-483A-A243-09FAD15F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646F1A73-C4DB-4874-A266-62643648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38CF4FA0-242B-46B4-9C32-8EEE1789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79398942-756D-4C01-AEF7-34E043A53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52" name="Object 11">
            <a:extLst>
              <a:ext uri="{FF2B5EF4-FFF2-40B4-BE49-F238E27FC236}">
                <a16:creationId xmlns:a16="http://schemas.microsoft.com/office/drawing/2014/main" id="{413C8DC2-0CD9-4086-92FD-4489A4D90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28166"/>
              </p:ext>
            </p:extLst>
          </p:nvPr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2">
            <a:extLst>
              <a:ext uri="{FF2B5EF4-FFF2-40B4-BE49-F238E27FC236}">
                <a16:creationId xmlns:a16="http://schemas.microsoft.com/office/drawing/2014/main" id="{FD0FCB10-36B1-4E51-8004-36743082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3124200" cy="4572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850B210C-E2F5-4162-96D7-CB32D588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13">
            <a:extLst>
              <a:ext uri="{FF2B5EF4-FFF2-40B4-BE49-F238E27FC236}">
                <a16:creationId xmlns:a16="http://schemas.microsoft.com/office/drawing/2014/main" id="{959AEC39-2A97-4E4B-8E73-4FBD9CCA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52800"/>
            <a:ext cx="3962400" cy="259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3E9441BA-8DF6-4068-ACD1-95094D168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88014-5749-4192-BA79-07F9AFBA9BC3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96F217-1D55-49E1-9C9F-C68ACDCF8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291DC2A-9563-4A45-8D03-851BFF012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447800"/>
          </a:xfrm>
          <a:solidFill>
            <a:schemeClr val="tx1"/>
          </a:solidFill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       </a:t>
            </a:r>
            <a:r>
              <a:rPr lang="en-US" altLang="en-US">
                <a:solidFill>
                  <a:schemeClr val="bg2"/>
                </a:solidFill>
                <a:cs typeface="Times New Roman" panose="02020603050405020304" pitchFamily="18" charset="0"/>
              </a:rPr>
              <a:t>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0A5E382-8F51-4B78-B799-23E7A19F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5FD6A9A0-C237-4EE6-9484-9A45714D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D2F42A8F-FE11-4FF2-B590-D45D7243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51E6FB03-F9E5-4B7B-A58D-7B09F0EF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D6F1D8A1-E78A-4F03-96A7-634BEBE0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689694E2-562D-4401-A414-870A443A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DEF43A3C-64A8-4886-AC70-A6A636A5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76" name="Object 11">
            <a:extLst>
              <a:ext uri="{FF2B5EF4-FFF2-40B4-BE49-F238E27FC236}">
                <a16:creationId xmlns:a16="http://schemas.microsoft.com/office/drawing/2014/main" id="{4326E9EB-2ED6-4E81-8831-0B6A55578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71397"/>
              </p:ext>
            </p:extLst>
          </p:nvPr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2">
            <a:extLst>
              <a:ext uri="{FF2B5EF4-FFF2-40B4-BE49-F238E27FC236}">
                <a16:creationId xmlns:a16="http://schemas.microsoft.com/office/drawing/2014/main" id="{7F7FD080-BF76-4322-BD4A-04036B1B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31242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9" name="Rectangle 14">
            <a:extLst>
              <a:ext uri="{FF2B5EF4-FFF2-40B4-BE49-F238E27FC236}">
                <a16:creationId xmlns:a16="http://schemas.microsoft.com/office/drawing/2014/main" id="{FFF1A02E-8C40-47AD-AE02-3502B4495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1334E9FD-E3A1-4F8C-8BA7-2E3777D5F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43DCE7-2C03-4FBA-B13E-03B54F152DDE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369DEF6-62FA-4C04-8D57-2A2AA99C2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Interned Strings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B7AA0C5-BD73-4804-AF23-DB01EF390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Since strings are immutable and are frequently used, to improve efficiency and save memory, the JVM uses a unique instance for string literals with the same character sequence. Such an instance is called</a:t>
            </a:r>
            <a:r>
              <a:rPr lang="en-US" altLang="en-US" i="1"/>
              <a:t> interned</a:t>
            </a:r>
            <a:r>
              <a:rPr lang="en-US" altLang="en-US"/>
              <a:t>. For example, the following statements: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7492C5B6-E768-4B47-8D26-D6FBAAE41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DE1130-9D0B-41E5-AF8B-64AE48027BCA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4134A91-C2A3-4FAE-9823-BADF219F1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r>
              <a:rPr lang="en-US" altLang="en-US" sz="4000"/>
              <a:t>Examples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728EF2F-AA6C-46AE-B071-8F7DDDE6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86200"/>
            <a:ext cx="2819400" cy="1905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display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 </a:t>
            </a:r>
            <a:r>
              <a:rPr lang="en-US" altLang="en-US" sz="2800" dirty="0">
                <a:cs typeface="Times New Roman" panose="02020603050405020304" pitchFamily="18" charset="0"/>
              </a:rPr>
              <a:t>  s1 == s2 is false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s1 == s3 is true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ABD1B01C-D3AB-475E-B4D4-3A1C11B6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8">
            <a:extLst>
              <a:ext uri="{FF2B5EF4-FFF2-40B4-BE49-F238E27FC236}">
                <a16:creationId xmlns:a16="http://schemas.microsoft.com/office/drawing/2014/main" id="{83F5A8AF-985E-484D-AEED-C98F841AA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71E82084-8936-4FBE-AECA-B423293B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6925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A new object is created if you use the new operator.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If you use the string initializer, no new object is created if the interned object is already created.</a:t>
            </a: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13320" name="Rectangle 11">
            <a:extLst>
              <a:ext uri="{FF2B5EF4-FFF2-40B4-BE49-F238E27FC236}">
                <a16:creationId xmlns:a16="http://schemas.microsoft.com/office/drawing/2014/main" id="{27A84485-88D8-4E96-BFAF-A34F6245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13">
            <a:extLst>
              <a:ext uri="{FF2B5EF4-FFF2-40B4-BE49-F238E27FC236}">
                <a16:creationId xmlns:a16="http://schemas.microsoft.com/office/drawing/2014/main" id="{7A0B29DA-CFCF-4FA0-913A-846CCC31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15">
            <a:extLst>
              <a:ext uri="{FF2B5EF4-FFF2-40B4-BE49-F238E27FC236}">
                <a16:creationId xmlns:a16="http://schemas.microsoft.com/office/drawing/2014/main" id="{A1EA520D-7A23-4FE4-A897-54608C77F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7">
            <a:extLst>
              <a:ext uri="{FF2B5EF4-FFF2-40B4-BE49-F238E27FC236}">
                <a16:creationId xmlns:a16="http://schemas.microsoft.com/office/drawing/2014/main" id="{FEE155AA-CD17-40A8-97A0-9D23561E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9">
            <a:extLst>
              <a:ext uri="{FF2B5EF4-FFF2-40B4-BE49-F238E27FC236}">
                <a16:creationId xmlns:a16="http://schemas.microsoft.com/office/drawing/2014/main" id="{BBF783B8-5F5F-41EE-A7DB-1E3552E9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5" name="Object 18">
            <a:extLst>
              <a:ext uri="{FF2B5EF4-FFF2-40B4-BE49-F238E27FC236}">
                <a16:creationId xmlns:a16="http://schemas.microsoft.com/office/drawing/2014/main" id="{6B6202E9-9A50-4DA3-8959-EB86ACC1B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82393"/>
              </p:ext>
            </p:extLst>
          </p:nvPr>
        </p:nvGraphicFramePr>
        <p:xfrm>
          <a:off x="152400" y="1066800"/>
          <a:ext cx="8763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Picture" r:id="rId3" imgW="4578096" imgH="1219200" progId="Word.Picture.8">
                  <p:embed/>
                </p:oleObj>
              </mc:Choice>
              <mc:Fallback>
                <p:oleObj name="Picture" r:id="rId3" imgW="4578096" imgH="12192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19255</TotalTime>
  <Words>2054</Words>
  <Application>Microsoft Office PowerPoint</Application>
  <PresentationFormat>On-screen Show (4:3)</PresentationFormat>
  <Paragraphs>268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Times New Roman</vt:lpstr>
      <vt:lpstr>Arial</vt:lpstr>
      <vt:lpstr>Monotype Sorts</vt:lpstr>
      <vt:lpstr>Courier New</vt:lpstr>
      <vt:lpstr>Forte</vt:lpstr>
      <vt:lpstr>Courier</vt:lpstr>
      <vt:lpstr>SimSun</vt:lpstr>
      <vt:lpstr>Book Antiqua</vt:lpstr>
      <vt:lpstr>International</vt:lpstr>
      <vt:lpstr>Pixel</vt:lpstr>
      <vt:lpstr>Microsoft Word Picture</vt:lpstr>
      <vt:lpstr>Strings</vt:lpstr>
      <vt:lpstr>Motivations</vt:lpstr>
      <vt:lpstr>The String Class</vt:lpstr>
      <vt:lpstr>Constructing Strings</vt:lpstr>
      <vt:lpstr>Strings Are Immutable</vt:lpstr>
      <vt:lpstr>Trace Code</vt:lpstr>
      <vt:lpstr>Trace Code</vt:lpstr>
      <vt:lpstr>Interned Strings</vt:lpstr>
      <vt:lpstr>Examples</vt:lpstr>
      <vt:lpstr>Trace Code</vt:lpstr>
      <vt:lpstr>Trace Code</vt:lpstr>
      <vt:lpstr>Trace Code</vt:lpstr>
      <vt:lpstr>String Comparisons</vt:lpstr>
      <vt:lpstr>String Comparisons</vt:lpstr>
      <vt:lpstr>String Comparisons, cont.</vt:lpstr>
      <vt:lpstr>String Length, Characters, and Combining Strings </vt:lpstr>
      <vt:lpstr>Finding String Length</vt:lpstr>
      <vt:lpstr>Retrieving Individual Characters in a String</vt:lpstr>
      <vt:lpstr>String Concatenation</vt:lpstr>
      <vt:lpstr>Extracting Substrings</vt:lpstr>
      <vt:lpstr>Extracting Substrings</vt:lpstr>
      <vt:lpstr>Converting, Replacing, and Splitting Strings </vt:lpstr>
      <vt:lpstr>Examples</vt:lpstr>
      <vt:lpstr>Splitting a String</vt:lpstr>
      <vt:lpstr>Matching, Replacing and Splitting by Patterns </vt:lpstr>
      <vt:lpstr>Matching, Replacing and Splitting by Patterns </vt:lpstr>
      <vt:lpstr>Matching, Replacing and Splitting by Patterns </vt:lpstr>
      <vt:lpstr>Finding a Character or a Substring in a String</vt:lpstr>
      <vt:lpstr>Finding a Character or a Substring in a String</vt:lpstr>
      <vt:lpstr>Convert Character and Numbers to Strings</vt:lpstr>
      <vt:lpstr>Problem: Finding Palindromes</vt:lpstr>
      <vt:lpstr>The Character Class</vt:lpstr>
      <vt:lpstr>Examples</vt:lpstr>
      <vt:lpstr>Problem: Counting Each Letter in a String</vt:lpstr>
      <vt:lpstr>StringBuilder and StringBuffer</vt:lpstr>
      <vt:lpstr>StringBuilder Constructors</vt:lpstr>
      <vt:lpstr>Modifying Strings in the Builder</vt:lpstr>
      <vt:lpstr>Examples</vt:lpstr>
      <vt:lpstr>The toString, capacity, length, setLength, and charAt Methods </vt:lpstr>
      <vt:lpstr>Problem: Checking Palindromes Ignoring Non-alphanumeric Characters</vt:lpstr>
      <vt:lpstr>Main Method Is Just a Regular Method</vt:lpstr>
      <vt:lpstr>Command-Line Parameters</vt:lpstr>
      <vt:lpstr>Processing Command-Line Parameters</vt:lpstr>
      <vt:lpstr>Problem: Calculator</vt:lpstr>
      <vt:lpstr>Regular Expressions</vt:lpstr>
      <vt:lpstr>Matching Strings</vt:lpstr>
      <vt:lpstr>Regular Expression Syntax</vt:lpstr>
      <vt:lpstr>Replacing and Splitting Strings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Amit Mandal</cp:lastModifiedBy>
  <cp:revision>221</cp:revision>
  <dcterms:created xsi:type="dcterms:W3CDTF">1995-06-10T17:31:50Z</dcterms:created>
  <dcterms:modified xsi:type="dcterms:W3CDTF">2020-01-19T17:02:52Z</dcterms:modified>
</cp:coreProperties>
</file>