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Abhinav Mandumula" initials="SAM" lastIdx="2" clrIdx="0">
    <p:extLst>
      <p:ext uri="{19B8F6BF-5375-455C-9EA6-DF929625EA0E}">
        <p15:presenceInfo xmlns:p15="http://schemas.microsoft.com/office/powerpoint/2012/main" userId="3b8a07e0a50ec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22:15:43.056" idx="1">
    <p:pos x="10" y="10"/>
    <p:text>The Following 3 are the key parameters for our data taken.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E6931-14C0-47BB-9027-3BB1B6B536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1AB34D6C-BD32-41F4-AB8F-6A234E04D48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Purchase Behavior</a:t>
          </a:r>
        </a:p>
      </dgm:t>
    </dgm:pt>
    <dgm:pt modelId="{1C79A711-3CB7-4900-BC02-E4ADC8100E46}" type="parTrans" cxnId="{A8CE17BF-F7A7-4086-A3AA-6FD83F0A1AF1}">
      <dgm:prSet/>
      <dgm:spPr/>
      <dgm:t>
        <a:bodyPr/>
        <a:lstStyle/>
        <a:p>
          <a:endParaRPr lang="en-US"/>
        </a:p>
      </dgm:t>
    </dgm:pt>
    <dgm:pt modelId="{C2C9BFD7-8932-490F-9E79-7352C4447C98}" type="sibTrans" cxnId="{A8CE17BF-F7A7-4086-A3AA-6FD83F0A1AF1}">
      <dgm:prSet/>
      <dgm:spPr/>
      <dgm:t>
        <a:bodyPr/>
        <a:lstStyle/>
        <a:p>
          <a:endParaRPr lang="en-US"/>
        </a:p>
      </dgm:t>
    </dgm:pt>
    <dgm:pt modelId="{EC470ACD-34FB-4BB3-BDE7-CAC11A4001F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Brand Loyalty</a:t>
          </a:r>
        </a:p>
      </dgm:t>
    </dgm:pt>
    <dgm:pt modelId="{AFC9BB07-A32F-41BE-98D8-47280097C2B9}" type="parTrans" cxnId="{A3EDE488-94F3-4F3A-96F0-4C8CD4217DA0}">
      <dgm:prSet/>
      <dgm:spPr/>
      <dgm:t>
        <a:bodyPr/>
        <a:lstStyle/>
        <a:p>
          <a:endParaRPr lang="en-US"/>
        </a:p>
      </dgm:t>
    </dgm:pt>
    <dgm:pt modelId="{F487124D-69B6-4B9C-A966-1AB00FA4F395}" type="sibTrans" cxnId="{A3EDE488-94F3-4F3A-96F0-4C8CD4217DA0}">
      <dgm:prSet/>
      <dgm:spPr/>
      <dgm:t>
        <a:bodyPr/>
        <a:lstStyle/>
        <a:p>
          <a:endParaRPr lang="en-US"/>
        </a:p>
      </dgm:t>
    </dgm:pt>
    <dgm:pt modelId="{98D43116-B86E-453B-BBFB-DE03ECDFE37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Basis of Purchase</a:t>
          </a:r>
        </a:p>
      </dgm:t>
    </dgm:pt>
    <dgm:pt modelId="{6F8B2C50-C20E-4B51-B95D-9168BD4E9254}" type="parTrans" cxnId="{F7913D48-8709-4462-9D2E-FADD8BA5BE31}">
      <dgm:prSet/>
      <dgm:spPr/>
      <dgm:t>
        <a:bodyPr/>
        <a:lstStyle/>
        <a:p>
          <a:endParaRPr lang="en-US"/>
        </a:p>
      </dgm:t>
    </dgm:pt>
    <dgm:pt modelId="{8127C4DF-D898-408A-8890-76072D61755D}" type="sibTrans" cxnId="{F7913D48-8709-4462-9D2E-FADD8BA5BE31}">
      <dgm:prSet/>
      <dgm:spPr/>
      <dgm:t>
        <a:bodyPr/>
        <a:lstStyle/>
        <a:p>
          <a:endParaRPr lang="en-US"/>
        </a:p>
      </dgm:t>
    </dgm:pt>
    <dgm:pt modelId="{7FA27569-734E-406A-A308-35FA60E9C024}" type="pres">
      <dgm:prSet presAssocID="{1ABE6931-14C0-47BB-9027-3BB1B6B536FF}" presName="root" presStyleCnt="0">
        <dgm:presLayoutVars>
          <dgm:dir/>
          <dgm:resizeHandles val="exact"/>
        </dgm:presLayoutVars>
      </dgm:prSet>
      <dgm:spPr/>
    </dgm:pt>
    <dgm:pt modelId="{BB64C6C8-171D-4E6C-9CC1-3615C9288A40}" type="pres">
      <dgm:prSet presAssocID="{1AB34D6C-BD32-41F4-AB8F-6A234E04D487}" presName="compNode" presStyleCnt="0"/>
      <dgm:spPr/>
    </dgm:pt>
    <dgm:pt modelId="{F4D3A01F-BEDA-439C-A5D0-2FE4C24E7719}" type="pres">
      <dgm:prSet presAssocID="{1AB34D6C-BD32-41F4-AB8F-6A234E04D48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EB9A84-CFD3-48B3-8E0D-26EBEA460F47}" type="pres">
      <dgm:prSet presAssocID="{1AB34D6C-BD32-41F4-AB8F-6A234E04D4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31966B8-E959-4AB2-9B98-65F95ADBDB9A}" type="pres">
      <dgm:prSet presAssocID="{1AB34D6C-BD32-41F4-AB8F-6A234E04D487}" presName="spaceRect" presStyleCnt="0"/>
      <dgm:spPr/>
    </dgm:pt>
    <dgm:pt modelId="{A103B002-0401-405A-9EC2-DBF7EE2A415E}" type="pres">
      <dgm:prSet presAssocID="{1AB34D6C-BD32-41F4-AB8F-6A234E04D487}" presName="textRect" presStyleLbl="revTx" presStyleIdx="0" presStyleCnt="3">
        <dgm:presLayoutVars>
          <dgm:chMax val="1"/>
          <dgm:chPref val="1"/>
        </dgm:presLayoutVars>
      </dgm:prSet>
      <dgm:spPr/>
    </dgm:pt>
    <dgm:pt modelId="{5888822D-6385-4728-92B8-7BC82DED414F}" type="pres">
      <dgm:prSet presAssocID="{C2C9BFD7-8932-490F-9E79-7352C4447C98}" presName="sibTrans" presStyleCnt="0"/>
      <dgm:spPr/>
    </dgm:pt>
    <dgm:pt modelId="{3CB9AD9D-D3D8-4061-BD82-8986222BD7B9}" type="pres">
      <dgm:prSet presAssocID="{98D43116-B86E-453B-BBFB-DE03ECDFE379}" presName="compNode" presStyleCnt="0"/>
      <dgm:spPr/>
    </dgm:pt>
    <dgm:pt modelId="{212937BD-BF65-4BAA-809E-1B68E420A186}" type="pres">
      <dgm:prSet presAssocID="{98D43116-B86E-453B-BBFB-DE03ECDFE37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1B8177-30A8-4853-9FD0-006301C81E56}" type="pres">
      <dgm:prSet presAssocID="{98D43116-B86E-453B-BBFB-DE03ECDFE3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25D6C819-632C-447C-B4B9-945E8AB5F518}" type="pres">
      <dgm:prSet presAssocID="{98D43116-B86E-453B-BBFB-DE03ECDFE379}" presName="spaceRect" presStyleCnt="0"/>
      <dgm:spPr/>
    </dgm:pt>
    <dgm:pt modelId="{2CBFAE38-D62C-4311-B012-D62815267167}" type="pres">
      <dgm:prSet presAssocID="{98D43116-B86E-453B-BBFB-DE03ECDFE379}" presName="textRect" presStyleLbl="revTx" presStyleIdx="1" presStyleCnt="3">
        <dgm:presLayoutVars>
          <dgm:chMax val="1"/>
          <dgm:chPref val="1"/>
        </dgm:presLayoutVars>
      </dgm:prSet>
      <dgm:spPr/>
    </dgm:pt>
    <dgm:pt modelId="{9EBDF551-22EB-40FF-BEC5-E9689770E3F4}" type="pres">
      <dgm:prSet presAssocID="{8127C4DF-D898-408A-8890-76072D61755D}" presName="sibTrans" presStyleCnt="0"/>
      <dgm:spPr/>
    </dgm:pt>
    <dgm:pt modelId="{698DE9CB-586D-4413-94BD-AC36B5233AF6}" type="pres">
      <dgm:prSet presAssocID="{EC470ACD-34FB-4BB3-BDE7-CAC11A4001F6}" presName="compNode" presStyleCnt="0"/>
      <dgm:spPr/>
    </dgm:pt>
    <dgm:pt modelId="{11AD87E2-4645-439C-A20E-1789E387B460}" type="pres">
      <dgm:prSet presAssocID="{EC470ACD-34FB-4BB3-BDE7-CAC11A4001F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56C13FF-7B13-4E10-A794-F2AD387AE9E9}" type="pres">
      <dgm:prSet presAssocID="{EC470ACD-34FB-4BB3-BDE7-CAC11A4001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58D5461-D0D5-4F0D-90A4-92A805D1AA05}" type="pres">
      <dgm:prSet presAssocID="{EC470ACD-34FB-4BB3-BDE7-CAC11A4001F6}" presName="spaceRect" presStyleCnt="0"/>
      <dgm:spPr/>
    </dgm:pt>
    <dgm:pt modelId="{3A970EB9-2C46-473D-95C5-F5046C20FE5F}" type="pres">
      <dgm:prSet presAssocID="{EC470ACD-34FB-4BB3-BDE7-CAC11A4001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913D48-8709-4462-9D2E-FADD8BA5BE31}" srcId="{1ABE6931-14C0-47BB-9027-3BB1B6B536FF}" destId="{98D43116-B86E-453B-BBFB-DE03ECDFE379}" srcOrd="1" destOrd="0" parTransId="{6F8B2C50-C20E-4B51-B95D-9168BD4E9254}" sibTransId="{8127C4DF-D898-408A-8890-76072D61755D}"/>
    <dgm:cxn modelId="{5AC1FA50-0C37-41E1-8504-09A142768C20}" type="presOf" srcId="{1AB34D6C-BD32-41F4-AB8F-6A234E04D487}" destId="{A103B002-0401-405A-9EC2-DBF7EE2A415E}" srcOrd="0" destOrd="0" presId="urn:microsoft.com/office/officeart/2018/5/layout/IconLeafLabelList"/>
    <dgm:cxn modelId="{1A8CD381-02A1-4D82-845A-564AC92C8AC0}" type="presOf" srcId="{EC470ACD-34FB-4BB3-BDE7-CAC11A4001F6}" destId="{3A970EB9-2C46-473D-95C5-F5046C20FE5F}" srcOrd="0" destOrd="0" presId="urn:microsoft.com/office/officeart/2018/5/layout/IconLeafLabelList"/>
    <dgm:cxn modelId="{A3EDE488-94F3-4F3A-96F0-4C8CD4217DA0}" srcId="{1ABE6931-14C0-47BB-9027-3BB1B6B536FF}" destId="{EC470ACD-34FB-4BB3-BDE7-CAC11A4001F6}" srcOrd="2" destOrd="0" parTransId="{AFC9BB07-A32F-41BE-98D8-47280097C2B9}" sibTransId="{F487124D-69B6-4B9C-A966-1AB00FA4F395}"/>
    <dgm:cxn modelId="{FA1AD595-93AA-4D37-900B-48A00DC4342C}" type="presOf" srcId="{98D43116-B86E-453B-BBFB-DE03ECDFE379}" destId="{2CBFAE38-D62C-4311-B012-D62815267167}" srcOrd="0" destOrd="0" presId="urn:microsoft.com/office/officeart/2018/5/layout/IconLeafLabelList"/>
    <dgm:cxn modelId="{41CD70B5-ACF9-44B9-B1F9-6C530A29D3AC}" type="presOf" srcId="{1ABE6931-14C0-47BB-9027-3BB1B6B536FF}" destId="{7FA27569-734E-406A-A308-35FA60E9C024}" srcOrd="0" destOrd="0" presId="urn:microsoft.com/office/officeart/2018/5/layout/IconLeafLabelList"/>
    <dgm:cxn modelId="{A8CE17BF-F7A7-4086-A3AA-6FD83F0A1AF1}" srcId="{1ABE6931-14C0-47BB-9027-3BB1B6B536FF}" destId="{1AB34D6C-BD32-41F4-AB8F-6A234E04D487}" srcOrd="0" destOrd="0" parTransId="{1C79A711-3CB7-4900-BC02-E4ADC8100E46}" sibTransId="{C2C9BFD7-8932-490F-9E79-7352C4447C98}"/>
    <dgm:cxn modelId="{E55357BD-682C-4F2F-B266-48B09EB3ACAB}" type="presParOf" srcId="{7FA27569-734E-406A-A308-35FA60E9C024}" destId="{BB64C6C8-171D-4E6C-9CC1-3615C9288A40}" srcOrd="0" destOrd="0" presId="urn:microsoft.com/office/officeart/2018/5/layout/IconLeafLabelList"/>
    <dgm:cxn modelId="{2F56FCBC-ED3E-4C0D-AD9D-E6E1904C6D4B}" type="presParOf" srcId="{BB64C6C8-171D-4E6C-9CC1-3615C9288A40}" destId="{F4D3A01F-BEDA-439C-A5D0-2FE4C24E7719}" srcOrd="0" destOrd="0" presId="urn:microsoft.com/office/officeart/2018/5/layout/IconLeafLabelList"/>
    <dgm:cxn modelId="{488CBD06-A038-4C82-AA61-4F02C5931E54}" type="presParOf" srcId="{BB64C6C8-171D-4E6C-9CC1-3615C9288A40}" destId="{53EB9A84-CFD3-48B3-8E0D-26EBEA460F47}" srcOrd="1" destOrd="0" presId="urn:microsoft.com/office/officeart/2018/5/layout/IconLeafLabelList"/>
    <dgm:cxn modelId="{80EA1330-D7E5-4A77-965F-D82B37D3DBE8}" type="presParOf" srcId="{BB64C6C8-171D-4E6C-9CC1-3615C9288A40}" destId="{231966B8-E959-4AB2-9B98-65F95ADBDB9A}" srcOrd="2" destOrd="0" presId="urn:microsoft.com/office/officeart/2018/5/layout/IconLeafLabelList"/>
    <dgm:cxn modelId="{1B432F23-5954-4E35-BF1A-570A8E81C7B0}" type="presParOf" srcId="{BB64C6C8-171D-4E6C-9CC1-3615C9288A40}" destId="{A103B002-0401-405A-9EC2-DBF7EE2A415E}" srcOrd="3" destOrd="0" presId="urn:microsoft.com/office/officeart/2018/5/layout/IconLeafLabelList"/>
    <dgm:cxn modelId="{752EA1A6-D1D8-4B6D-880B-B275D8A49E19}" type="presParOf" srcId="{7FA27569-734E-406A-A308-35FA60E9C024}" destId="{5888822D-6385-4728-92B8-7BC82DED414F}" srcOrd="1" destOrd="0" presId="urn:microsoft.com/office/officeart/2018/5/layout/IconLeafLabelList"/>
    <dgm:cxn modelId="{B59205F6-8997-4D95-8DC5-BD4BB276DFFE}" type="presParOf" srcId="{7FA27569-734E-406A-A308-35FA60E9C024}" destId="{3CB9AD9D-D3D8-4061-BD82-8986222BD7B9}" srcOrd="2" destOrd="0" presId="urn:microsoft.com/office/officeart/2018/5/layout/IconLeafLabelList"/>
    <dgm:cxn modelId="{2D404406-248E-467F-9382-2DA8CB9EA232}" type="presParOf" srcId="{3CB9AD9D-D3D8-4061-BD82-8986222BD7B9}" destId="{212937BD-BF65-4BAA-809E-1B68E420A186}" srcOrd="0" destOrd="0" presId="urn:microsoft.com/office/officeart/2018/5/layout/IconLeafLabelList"/>
    <dgm:cxn modelId="{6139EEAC-0DF4-409C-AE48-E89B9AF711E9}" type="presParOf" srcId="{3CB9AD9D-D3D8-4061-BD82-8986222BD7B9}" destId="{DB1B8177-30A8-4853-9FD0-006301C81E56}" srcOrd="1" destOrd="0" presId="urn:microsoft.com/office/officeart/2018/5/layout/IconLeafLabelList"/>
    <dgm:cxn modelId="{6899407E-270A-4039-9A06-5B8901245009}" type="presParOf" srcId="{3CB9AD9D-D3D8-4061-BD82-8986222BD7B9}" destId="{25D6C819-632C-447C-B4B9-945E8AB5F518}" srcOrd="2" destOrd="0" presId="urn:microsoft.com/office/officeart/2018/5/layout/IconLeafLabelList"/>
    <dgm:cxn modelId="{515C509B-EA8B-4260-AFBE-1A5A7855DB83}" type="presParOf" srcId="{3CB9AD9D-D3D8-4061-BD82-8986222BD7B9}" destId="{2CBFAE38-D62C-4311-B012-D62815267167}" srcOrd="3" destOrd="0" presId="urn:microsoft.com/office/officeart/2018/5/layout/IconLeafLabelList"/>
    <dgm:cxn modelId="{405EB346-EA8E-4B5E-BD80-E320A8CCD05A}" type="presParOf" srcId="{7FA27569-734E-406A-A308-35FA60E9C024}" destId="{9EBDF551-22EB-40FF-BEC5-E9689770E3F4}" srcOrd="3" destOrd="0" presId="urn:microsoft.com/office/officeart/2018/5/layout/IconLeafLabelList"/>
    <dgm:cxn modelId="{538AE887-D793-427D-89A4-4DEC2F37E9B1}" type="presParOf" srcId="{7FA27569-734E-406A-A308-35FA60E9C024}" destId="{698DE9CB-586D-4413-94BD-AC36B5233AF6}" srcOrd="4" destOrd="0" presId="urn:microsoft.com/office/officeart/2018/5/layout/IconLeafLabelList"/>
    <dgm:cxn modelId="{D9307988-C1C5-49AB-8BC5-F306B0287C83}" type="presParOf" srcId="{698DE9CB-586D-4413-94BD-AC36B5233AF6}" destId="{11AD87E2-4645-439C-A20E-1789E387B460}" srcOrd="0" destOrd="0" presId="urn:microsoft.com/office/officeart/2018/5/layout/IconLeafLabelList"/>
    <dgm:cxn modelId="{F2D833D1-7345-44EF-B0CA-6F7C5DB7DDBD}" type="presParOf" srcId="{698DE9CB-586D-4413-94BD-AC36B5233AF6}" destId="{C56C13FF-7B13-4E10-A794-F2AD387AE9E9}" srcOrd="1" destOrd="0" presId="urn:microsoft.com/office/officeart/2018/5/layout/IconLeafLabelList"/>
    <dgm:cxn modelId="{03188C5D-43FC-4E90-80B5-7C54820347F3}" type="presParOf" srcId="{698DE9CB-586D-4413-94BD-AC36B5233AF6}" destId="{358D5461-D0D5-4F0D-90A4-92A805D1AA05}" srcOrd="2" destOrd="0" presId="urn:microsoft.com/office/officeart/2018/5/layout/IconLeafLabelList"/>
    <dgm:cxn modelId="{4AB1E572-A139-4F32-9B3E-A857259CBA13}" type="presParOf" srcId="{698DE9CB-586D-4413-94BD-AC36B5233AF6}" destId="{3A970EB9-2C46-473D-95C5-F5046C20FE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57371-74AA-47DC-9FEF-E709B07B1354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</dgm:pt>
    <dgm:pt modelId="{02B3DBF1-22A7-42A0-A03E-11C3D2274364}">
      <dgm:prSet phldrT="[Text]"/>
      <dgm:spPr/>
      <dgm:t>
        <a:bodyPr/>
        <a:lstStyle/>
        <a:p>
          <a:r>
            <a:rPr lang="en-US" b="1" u="sng" dirty="0"/>
            <a:t>Loyal Customers: </a:t>
          </a:r>
          <a:r>
            <a:rPr lang="en-US" b="1" u="none" dirty="0"/>
            <a:t>There</a:t>
          </a:r>
          <a:r>
            <a:rPr lang="en-US" dirty="0"/>
            <a:t> are  more No.of Educated people and household members who tend to purchase products from various brand.</a:t>
          </a:r>
        </a:p>
        <a:p>
          <a:r>
            <a:rPr lang="en-US" dirty="0"/>
            <a:t>No.of Transactions are more.</a:t>
          </a:r>
        </a:p>
        <a:p>
          <a:r>
            <a:rPr lang="en-US" dirty="0"/>
            <a:t>TV owned customers are more. Customers are more likely to purchase products with discounts.</a:t>
          </a:r>
        </a:p>
      </dgm:t>
    </dgm:pt>
    <dgm:pt modelId="{3DA9B58D-8F74-4F10-A572-A6EF2B26B4ED}" type="parTrans" cxnId="{D7988427-A22B-473A-A414-EB3F6C30CECA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0951B3E9-0B42-405B-95AB-CE756765DC46}" type="sibTrans" cxnId="{D7988427-A22B-473A-A414-EB3F6C30CECA}">
      <dgm:prSet/>
      <dgm:spPr/>
      <dgm:t>
        <a:bodyPr/>
        <a:lstStyle/>
        <a:p>
          <a:endParaRPr lang="en-US"/>
        </a:p>
      </dgm:t>
    </dgm:pt>
    <dgm:pt modelId="{5C6804D5-2F0E-48D5-B80C-FF4D5E1CE46B}">
      <dgm:prSet phldrT="[Text]"/>
      <dgm:spPr/>
      <dgm:t>
        <a:bodyPr/>
        <a:lstStyle/>
        <a:p>
          <a:r>
            <a:rPr lang="en-US" b="1" u="sng" dirty="0"/>
            <a:t>Rich Customers :</a:t>
          </a:r>
          <a:r>
            <a:rPr lang="en-US" dirty="0"/>
            <a:t>Most of them belong to high economic class and avg purchase prices high with low transaction total and less brands.</a:t>
          </a:r>
        </a:p>
        <a:p>
          <a:r>
            <a:rPr lang="en-US" dirty="0"/>
            <a:t>More likely to buy with out any discounts.</a:t>
          </a:r>
        </a:p>
      </dgm:t>
    </dgm:pt>
    <dgm:pt modelId="{661077DD-594D-4191-8077-E12C08A46BF4}" type="parTrans" cxnId="{1F9FEDAB-DFA0-4967-B58A-FE14FD8B6113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3FDEC7C6-3D7F-4155-912E-30C648E1236A}" type="sibTrans" cxnId="{1F9FEDAB-DFA0-4967-B58A-FE14FD8B6113}">
      <dgm:prSet/>
      <dgm:spPr/>
      <dgm:t>
        <a:bodyPr/>
        <a:lstStyle/>
        <a:p>
          <a:endParaRPr lang="en-US"/>
        </a:p>
      </dgm:t>
    </dgm:pt>
    <dgm:pt modelId="{630ABD26-BE7F-4030-8294-C79A41DDC166}">
      <dgm:prSet phldrT="[Text]"/>
      <dgm:spPr/>
      <dgm:t>
        <a:bodyPr/>
        <a:lstStyle/>
        <a:p>
          <a:r>
            <a:rPr lang="en-US" b="1" u="sng" dirty="0"/>
            <a:t>Non-Loyal Buyers </a:t>
          </a:r>
          <a:r>
            <a:rPr lang="en-US" b="0" u="none" dirty="0"/>
            <a:t>This </a:t>
          </a:r>
          <a:r>
            <a:rPr lang="en-US" dirty="0"/>
            <a:t>contains low economic status customers with less household members with less no.of transactions and avg price is also low. Price catalogue falls  </a:t>
          </a:r>
        </a:p>
      </dgm:t>
    </dgm:pt>
    <dgm:pt modelId="{7D4764B4-BAFF-42CD-B824-5B67ADE8AAB7}" type="parTrans" cxnId="{76B5C991-4056-439C-A4A3-1CCD3530EA24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E0D93C9C-B6F4-4D55-9CEE-7569FC1C682F}" type="sibTrans" cxnId="{76B5C991-4056-439C-A4A3-1CCD3530EA24}">
      <dgm:prSet/>
      <dgm:spPr/>
      <dgm:t>
        <a:bodyPr/>
        <a:lstStyle/>
        <a:p>
          <a:endParaRPr lang="en-US"/>
        </a:p>
      </dgm:t>
    </dgm:pt>
    <dgm:pt modelId="{0085415C-1391-40E5-82A2-2714E81D3FBB}" type="pres">
      <dgm:prSet presAssocID="{84357371-74AA-47DC-9FEF-E709B07B1354}" presName="diagram" presStyleCnt="0">
        <dgm:presLayoutVars>
          <dgm:dir/>
          <dgm:resizeHandles val="exact"/>
        </dgm:presLayoutVars>
      </dgm:prSet>
      <dgm:spPr/>
    </dgm:pt>
    <dgm:pt modelId="{2C589A50-C2BB-4EAB-B46A-3E38522C60BB}" type="pres">
      <dgm:prSet presAssocID="{02B3DBF1-22A7-42A0-A03E-11C3D2274364}" presName="node" presStyleLbl="node1" presStyleIdx="0" presStyleCnt="3">
        <dgm:presLayoutVars>
          <dgm:bulletEnabled val="1"/>
        </dgm:presLayoutVars>
      </dgm:prSet>
      <dgm:spPr/>
    </dgm:pt>
    <dgm:pt modelId="{C04F2A02-1EAC-4C08-8996-051F250E58CE}" type="pres">
      <dgm:prSet presAssocID="{0951B3E9-0B42-405B-95AB-CE756765DC46}" presName="sibTrans" presStyleCnt="0"/>
      <dgm:spPr/>
    </dgm:pt>
    <dgm:pt modelId="{D956FA85-5E97-4230-9DA8-67D2C3F1A530}" type="pres">
      <dgm:prSet presAssocID="{5C6804D5-2F0E-48D5-B80C-FF4D5E1CE46B}" presName="node" presStyleLbl="node1" presStyleIdx="1" presStyleCnt="3">
        <dgm:presLayoutVars>
          <dgm:bulletEnabled val="1"/>
        </dgm:presLayoutVars>
      </dgm:prSet>
      <dgm:spPr/>
    </dgm:pt>
    <dgm:pt modelId="{29847280-70E1-4A0C-8EE9-47626BA229E2}" type="pres">
      <dgm:prSet presAssocID="{3FDEC7C6-3D7F-4155-912E-30C648E1236A}" presName="sibTrans" presStyleCnt="0"/>
      <dgm:spPr/>
    </dgm:pt>
    <dgm:pt modelId="{381BE08F-44F5-426E-9FE1-142689D5CFB1}" type="pres">
      <dgm:prSet presAssocID="{630ABD26-BE7F-4030-8294-C79A41DDC166}" presName="node" presStyleLbl="node1" presStyleIdx="2" presStyleCnt="3">
        <dgm:presLayoutVars>
          <dgm:bulletEnabled val="1"/>
        </dgm:presLayoutVars>
      </dgm:prSet>
      <dgm:spPr/>
    </dgm:pt>
  </dgm:ptLst>
  <dgm:cxnLst>
    <dgm:cxn modelId="{D7988427-A22B-473A-A414-EB3F6C30CECA}" srcId="{84357371-74AA-47DC-9FEF-E709B07B1354}" destId="{02B3DBF1-22A7-42A0-A03E-11C3D2274364}" srcOrd="0" destOrd="0" parTransId="{3DA9B58D-8F74-4F10-A572-A6EF2B26B4ED}" sibTransId="{0951B3E9-0B42-405B-95AB-CE756765DC46}"/>
    <dgm:cxn modelId="{5AA9147E-638D-4F77-ABC3-C166160B4849}" type="presOf" srcId="{630ABD26-BE7F-4030-8294-C79A41DDC166}" destId="{381BE08F-44F5-426E-9FE1-142689D5CFB1}" srcOrd="0" destOrd="0" presId="urn:microsoft.com/office/officeart/2005/8/layout/default"/>
    <dgm:cxn modelId="{76B5C991-4056-439C-A4A3-1CCD3530EA24}" srcId="{84357371-74AA-47DC-9FEF-E709B07B1354}" destId="{630ABD26-BE7F-4030-8294-C79A41DDC166}" srcOrd="2" destOrd="0" parTransId="{7D4764B4-BAFF-42CD-B824-5B67ADE8AAB7}" sibTransId="{E0D93C9C-B6F4-4D55-9CEE-7569FC1C682F}"/>
    <dgm:cxn modelId="{1F9FEDAB-DFA0-4967-B58A-FE14FD8B6113}" srcId="{84357371-74AA-47DC-9FEF-E709B07B1354}" destId="{5C6804D5-2F0E-48D5-B80C-FF4D5E1CE46B}" srcOrd="1" destOrd="0" parTransId="{661077DD-594D-4191-8077-E12C08A46BF4}" sibTransId="{3FDEC7C6-3D7F-4155-912E-30C648E1236A}"/>
    <dgm:cxn modelId="{44A37DC1-C7B0-4829-B74D-7CDE37BE9AAC}" type="presOf" srcId="{84357371-74AA-47DC-9FEF-E709B07B1354}" destId="{0085415C-1391-40E5-82A2-2714E81D3FBB}" srcOrd="0" destOrd="0" presId="urn:microsoft.com/office/officeart/2005/8/layout/default"/>
    <dgm:cxn modelId="{55D0F4D7-97C8-4175-862D-25D4F975930C}" type="presOf" srcId="{02B3DBF1-22A7-42A0-A03E-11C3D2274364}" destId="{2C589A50-C2BB-4EAB-B46A-3E38522C60BB}" srcOrd="0" destOrd="0" presId="urn:microsoft.com/office/officeart/2005/8/layout/default"/>
    <dgm:cxn modelId="{3E25C3F8-DE95-4E3B-9DAC-F6F66C0FD9B0}" type="presOf" srcId="{5C6804D5-2F0E-48D5-B80C-FF4D5E1CE46B}" destId="{D956FA85-5E97-4230-9DA8-67D2C3F1A530}" srcOrd="0" destOrd="0" presId="urn:microsoft.com/office/officeart/2005/8/layout/default"/>
    <dgm:cxn modelId="{CBAE7272-71A5-4D8E-9E7B-0E6A653C27EB}" type="presParOf" srcId="{0085415C-1391-40E5-82A2-2714E81D3FBB}" destId="{2C589A50-C2BB-4EAB-B46A-3E38522C60BB}" srcOrd="0" destOrd="0" presId="urn:microsoft.com/office/officeart/2005/8/layout/default"/>
    <dgm:cxn modelId="{83FC7F78-EAA7-46DB-8DA4-D9518A9F7B5F}" type="presParOf" srcId="{0085415C-1391-40E5-82A2-2714E81D3FBB}" destId="{C04F2A02-1EAC-4C08-8996-051F250E58CE}" srcOrd="1" destOrd="0" presId="urn:microsoft.com/office/officeart/2005/8/layout/default"/>
    <dgm:cxn modelId="{B677BC1C-2BBE-4158-8FFD-CC8248DFED95}" type="presParOf" srcId="{0085415C-1391-40E5-82A2-2714E81D3FBB}" destId="{D956FA85-5E97-4230-9DA8-67D2C3F1A530}" srcOrd="2" destOrd="0" presId="urn:microsoft.com/office/officeart/2005/8/layout/default"/>
    <dgm:cxn modelId="{2683E489-8262-473D-B657-F8368237F178}" type="presParOf" srcId="{0085415C-1391-40E5-82A2-2714E81D3FBB}" destId="{29847280-70E1-4A0C-8EE9-47626BA229E2}" srcOrd="3" destOrd="0" presId="urn:microsoft.com/office/officeart/2005/8/layout/default"/>
    <dgm:cxn modelId="{C4C1B425-7269-40B9-B4DF-78229BC05B64}" type="presParOf" srcId="{0085415C-1391-40E5-82A2-2714E81D3FBB}" destId="{381BE08F-44F5-426E-9FE1-142689D5CF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DA676-6B20-41A0-8975-512E538B4C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8133E8-A453-466E-9F1A-8268330948EE}">
      <dgm:prSet/>
      <dgm:spPr/>
      <dgm:t>
        <a:bodyPr/>
        <a:lstStyle/>
        <a:p>
          <a:r>
            <a:rPr lang="en-US"/>
            <a:t>Every customers segment has different behavior of purchase.</a:t>
          </a:r>
        </a:p>
      </dgm:t>
    </dgm:pt>
    <dgm:pt modelId="{0C615BF6-12E9-4765-A7B2-539C7A5F5CC1}" type="parTrans" cxnId="{072AC36D-EFD8-420B-8419-5FA0E9E6F497}">
      <dgm:prSet/>
      <dgm:spPr/>
      <dgm:t>
        <a:bodyPr/>
        <a:lstStyle/>
        <a:p>
          <a:endParaRPr lang="en-US"/>
        </a:p>
      </dgm:t>
    </dgm:pt>
    <dgm:pt modelId="{4F5AF036-239C-4444-B444-C9062B56A694}" type="sibTrans" cxnId="{072AC36D-EFD8-420B-8419-5FA0E9E6F497}">
      <dgm:prSet/>
      <dgm:spPr/>
      <dgm:t>
        <a:bodyPr/>
        <a:lstStyle/>
        <a:p>
          <a:endParaRPr lang="en-US"/>
        </a:p>
      </dgm:t>
    </dgm:pt>
    <dgm:pt modelId="{E004FCE8-FC1A-4CD2-8824-434FD71F00B0}">
      <dgm:prSet/>
      <dgm:spPr/>
      <dgm:t>
        <a:bodyPr/>
        <a:lstStyle/>
        <a:p>
          <a:r>
            <a:rPr lang="en-US" dirty="0"/>
            <a:t>Most of them are bending towards discounts so in order to grab them we can work on offering discounts mainly on loyal and non-loyal groups.</a:t>
          </a:r>
        </a:p>
      </dgm:t>
    </dgm:pt>
    <dgm:pt modelId="{47CD7B0C-5DD0-488C-A63D-FCC49611B78C}" type="parTrans" cxnId="{4EB62472-0D59-418F-942F-9A5A13F3C966}">
      <dgm:prSet/>
      <dgm:spPr/>
      <dgm:t>
        <a:bodyPr/>
        <a:lstStyle/>
        <a:p>
          <a:endParaRPr lang="en-US"/>
        </a:p>
      </dgm:t>
    </dgm:pt>
    <dgm:pt modelId="{0591BA10-6E00-4F5D-A8E3-6BBAB2A1B87A}" type="sibTrans" cxnId="{4EB62472-0D59-418F-942F-9A5A13F3C966}">
      <dgm:prSet/>
      <dgm:spPr/>
      <dgm:t>
        <a:bodyPr/>
        <a:lstStyle/>
        <a:p>
          <a:endParaRPr lang="en-US"/>
        </a:p>
      </dgm:t>
    </dgm:pt>
    <dgm:pt modelId="{34D2A25A-16F9-44F7-9A26-2FD66F41B9F1}" type="pres">
      <dgm:prSet presAssocID="{0F8DA676-6B20-41A0-8975-512E538B4CF9}" presName="root" presStyleCnt="0">
        <dgm:presLayoutVars>
          <dgm:dir/>
          <dgm:resizeHandles val="exact"/>
        </dgm:presLayoutVars>
      </dgm:prSet>
      <dgm:spPr/>
    </dgm:pt>
    <dgm:pt modelId="{A335F79E-BAF1-4DAD-8BA9-E7050509212A}" type="pres">
      <dgm:prSet presAssocID="{E48133E8-A453-466E-9F1A-8268330948EE}" presName="compNode" presStyleCnt="0"/>
      <dgm:spPr/>
    </dgm:pt>
    <dgm:pt modelId="{CC83DDA7-6C1E-4ED4-A53C-67212CE53979}" type="pres">
      <dgm:prSet presAssocID="{E48133E8-A453-466E-9F1A-8268330948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EF6AA91-32AE-4B68-96F1-17BB05126AB8}" type="pres">
      <dgm:prSet presAssocID="{E48133E8-A453-466E-9F1A-8268330948EE}" presName="spaceRect" presStyleCnt="0"/>
      <dgm:spPr/>
    </dgm:pt>
    <dgm:pt modelId="{D876D095-3E8C-4741-9BDA-0122AE9C25C9}" type="pres">
      <dgm:prSet presAssocID="{E48133E8-A453-466E-9F1A-8268330948EE}" presName="textRect" presStyleLbl="revTx" presStyleIdx="0" presStyleCnt="2">
        <dgm:presLayoutVars>
          <dgm:chMax val="1"/>
          <dgm:chPref val="1"/>
        </dgm:presLayoutVars>
      </dgm:prSet>
      <dgm:spPr/>
    </dgm:pt>
    <dgm:pt modelId="{B9FDF178-51D4-4F2F-A0BA-7BD2B348E6B0}" type="pres">
      <dgm:prSet presAssocID="{4F5AF036-239C-4444-B444-C9062B56A694}" presName="sibTrans" presStyleCnt="0"/>
      <dgm:spPr/>
    </dgm:pt>
    <dgm:pt modelId="{0D7CA585-9E66-4458-B57E-4482C4CAA152}" type="pres">
      <dgm:prSet presAssocID="{E004FCE8-FC1A-4CD2-8824-434FD71F00B0}" presName="compNode" presStyleCnt="0"/>
      <dgm:spPr/>
    </dgm:pt>
    <dgm:pt modelId="{E61906F1-53CB-4CA0-8419-FDBAC5EECAD2}" type="pres">
      <dgm:prSet presAssocID="{E004FCE8-FC1A-4CD2-8824-434FD71F00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EF29641-BAD3-4D21-8525-6B4AF343A5C2}" type="pres">
      <dgm:prSet presAssocID="{E004FCE8-FC1A-4CD2-8824-434FD71F00B0}" presName="spaceRect" presStyleCnt="0"/>
      <dgm:spPr/>
    </dgm:pt>
    <dgm:pt modelId="{21219114-1EBD-46F2-B122-4988DBED0C54}" type="pres">
      <dgm:prSet presAssocID="{E004FCE8-FC1A-4CD2-8824-434FD71F00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A3EA16-AA7F-42AE-BD9E-A7672E8BA1D8}" type="presOf" srcId="{E004FCE8-FC1A-4CD2-8824-434FD71F00B0}" destId="{21219114-1EBD-46F2-B122-4988DBED0C54}" srcOrd="0" destOrd="0" presId="urn:microsoft.com/office/officeart/2018/2/layout/IconLabelList"/>
    <dgm:cxn modelId="{C5AAAA36-ADC3-41D4-B7EF-ACC99D1A7CBD}" type="presOf" srcId="{0F8DA676-6B20-41A0-8975-512E538B4CF9}" destId="{34D2A25A-16F9-44F7-9A26-2FD66F41B9F1}" srcOrd="0" destOrd="0" presId="urn:microsoft.com/office/officeart/2018/2/layout/IconLabelList"/>
    <dgm:cxn modelId="{072AC36D-EFD8-420B-8419-5FA0E9E6F497}" srcId="{0F8DA676-6B20-41A0-8975-512E538B4CF9}" destId="{E48133E8-A453-466E-9F1A-8268330948EE}" srcOrd="0" destOrd="0" parTransId="{0C615BF6-12E9-4765-A7B2-539C7A5F5CC1}" sibTransId="{4F5AF036-239C-4444-B444-C9062B56A694}"/>
    <dgm:cxn modelId="{4EB62472-0D59-418F-942F-9A5A13F3C966}" srcId="{0F8DA676-6B20-41A0-8975-512E538B4CF9}" destId="{E004FCE8-FC1A-4CD2-8824-434FD71F00B0}" srcOrd="1" destOrd="0" parTransId="{47CD7B0C-5DD0-488C-A63D-FCC49611B78C}" sibTransId="{0591BA10-6E00-4F5D-A8E3-6BBAB2A1B87A}"/>
    <dgm:cxn modelId="{4A342199-DB72-4B46-9980-4F9D543B1BF6}" type="presOf" srcId="{E48133E8-A453-466E-9F1A-8268330948EE}" destId="{D876D095-3E8C-4741-9BDA-0122AE9C25C9}" srcOrd="0" destOrd="0" presId="urn:microsoft.com/office/officeart/2018/2/layout/IconLabelList"/>
    <dgm:cxn modelId="{1C8BCF3E-2399-4D93-8295-EE62BE1D6263}" type="presParOf" srcId="{34D2A25A-16F9-44F7-9A26-2FD66F41B9F1}" destId="{A335F79E-BAF1-4DAD-8BA9-E7050509212A}" srcOrd="0" destOrd="0" presId="urn:microsoft.com/office/officeart/2018/2/layout/IconLabelList"/>
    <dgm:cxn modelId="{3268FDFF-411A-4575-A189-342403762629}" type="presParOf" srcId="{A335F79E-BAF1-4DAD-8BA9-E7050509212A}" destId="{CC83DDA7-6C1E-4ED4-A53C-67212CE53979}" srcOrd="0" destOrd="0" presId="urn:microsoft.com/office/officeart/2018/2/layout/IconLabelList"/>
    <dgm:cxn modelId="{71554A55-2C7E-4B05-89F7-D77A6766DB7E}" type="presParOf" srcId="{A335F79E-BAF1-4DAD-8BA9-E7050509212A}" destId="{FEF6AA91-32AE-4B68-96F1-17BB05126AB8}" srcOrd="1" destOrd="0" presId="urn:microsoft.com/office/officeart/2018/2/layout/IconLabelList"/>
    <dgm:cxn modelId="{52163E2E-0CA6-46A6-A316-45D6CB545E09}" type="presParOf" srcId="{A335F79E-BAF1-4DAD-8BA9-E7050509212A}" destId="{D876D095-3E8C-4741-9BDA-0122AE9C25C9}" srcOrd="2" destOrd="0" presId="urn:microsoft.com/office/officeart/2018/2/layout/IconLabelList"/>
    <dgm:cxn modelId="{AF4C9DFA-0A81-4DDB-8D6A-74C39466B094}" type="presParOf" srcId="{34D2A25A-16F9-44F7-9A26-2FD66F41B9F1}" destId="{B9FDF178-51D4-4F2F-A0BA-7BD2B348E6B0}" srcOrd="1" destOrd="0" presId="urn:microsoft.com/office/officeart/2018/2/layout/IconLabelList"/>
    <dgm:cxn modelId="{B7D59E77-5152-4E3D-BA90-78CF53322FB1}" type="presParOf" srcId="{34D2A25A-16F9-44F7-9A26-2FD66F41B9F1}" destId="{0D7CA585-9E66-4458-B57E-4482C4CAA152}" srcOrd="2" destOrd="0" presId="urn:microsoft.com/office/officeart/2018/2/layout/IconLabelList"/>
    <dgm:cxn modelId="{86B51913-96AB-4CA2-966E-F8D925699A7A}" type="presParOf" srcId="{0D7CA585-9E66-4458-B57E-4482C4CAA152}" destId="{E61906F1-53CB-4CA0-8419-FDBAC5EECAD2}" srcOrd="0" destOrd="0" presId="urn:microsoft.com/office/officeart/2018/2/layout/IconLabelList"/>
    <dgm:cxn modelId="{77FF4DB3-5D58-4091-B519-2A91EB98CAA1}" type="presParOf" srcId="{0D7CA585-9E66-4458-B57E-4482C4CAA152}" destId="{AEF29641-BAD3-4D21-8525-6B4AF343A5C2}" srcOrd="1" destOrd="0" presId="urn:microsoft.com/office/officeart/2018/2/layout/IconLabelList"/>
    <dgm:cxn modelId="{6B2AFDD0-F825-4BAA-8F2B-CB913E8F03FC}" type="presParOf" srcId="{0D7CA585-9E66-4458-B57E-4482C4CAA152}" destId="{21219114-1EBD-46F2-B122-4988DBED0C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3A01F-BEDA-439C-A5D0-2FE4C24E7719}">
      <dsp:nvSpPr>
        <dsp:cNvPr id="0" name=""/>
        <dsp:cNvSpPr/>
      </dsp:nvSpPr>
      <dsp:spPr>
        <a:xfrm>
          <a:off x="635301" y="26415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9A84-CFD3-48B3-8E0D-26EBEA460F47}">
      <dsp:nvSpPr>
        <dsp:cNvPr id="0" name=""/>
        <dsp:cNvSpPr/>
      </dsp:nvSpPr>
      <dsp:spPr>
        <a:xfrm>
          <a:off x="1030176" y="65902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3B002-0401-405A-9EC2-DBF7EE2A415E}">
      <dsp:nvSpPr>
        <dsp:cNvPr id="0" name=""/>
        <dsp:cNvSpPr/>
      </dsp:nvSpPr>
      <dsp:spPr>
        <a:xfrm>
          <a:off x="42988" y="269415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Purchase Behavior</a:t>
          </a:r>
        </a:p>
      </dsp:txBody>
      <dsp:txXfrm>
        <a:off x="42988" y="2694151"/>
        <a:ext cx="3037500" cy="720000"/>
      </dsp:txXfrm>
    </dsp:sp>
    <dsp:sp modelId="{212937BD-BF65-4BAA-809E-1B68E420A186}">
      <dsp:nvSpPr>
        <dsp:cNvPr id="0" name=""/>
        <dsp:cNvSpPr/>
      </dsp:nvSpPr>
      <dsp:spPr>
        <a:xfrm>
          <a:off x="4204363" y="26415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757317"/>
            <a:satOff val="-293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8177-30A8-4853-9FD0-006301C81E56}">
      <dsp:nvSpPr>
        <dsp:cNvPr id="0" name=""/>
        <dsp:cNvSpPr/>
      </dsp:nvSpPr>
      <dsp:spPr>
        <a:xfrm>
          <a:off x="4599238" y="659026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FAE38-D62C-4311-B012-D62815267167}">
      <dsp:nvSpPr>
        <dsp:cNvPr id="0" name=""/>
        <dsp:cNvSpPr/>
      </dsp:nvSpPr>
      <dsp:spPr>
        <a:xfrm>
          <a:off x="3612051" y="269415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Basis of Purchase</a:t>
          </a:r>
        </a:p>
      </dsp:txBody>
      <dsp:txXfrm>
        <a:off x="3612051" y="2694151"/>
        <a:ext cx="3037500" cy="720000"/>
      </dsp:txXfrm>
    </dsp:sp>
    <dsp:sp modelId="{11AD87E2-4645-439C-A20E-1789E387B460}">
      <dsp:nvSpPr>
        <dsp:cNvPr id="0" name=""/>
        <dsp:cNvSpPr/>
      </dsp:nvSpPr>
      <dsp:spPr>
        <a:xfrm>
          <a:off x="7773426" y="26415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1514634"/>
            <a:satOff val="-586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C13FF-7B13-4E10-A794-F2AD387AE9E9}">
      <dsp:nvSpPr>
        <dsp:cNvPr id="0" name=""/>
        <dsp:cNvSpPr/>
      </dsp:nvSpPr>
      <dsp:spPr>
        <a:xfrm>
          <a:off x="8168301" y="659026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70EB9-2C46-473D-95C5-F5046C20FE5F}">
      <dsp:nvSpPr>
        <dsp:cNvPr id="0" name=""/>
        <dsp:cNvSpPr/>
      </dsp:nvSpPr>
      <dsp:spPr>
        <a:xfrm>
          <a:off x="7181113" y="269415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Brand Loyalty</a:t>
          </a:r>
        </a:p>
      </dsp:txBody>
      <dsp:txXfrm>
        <a:off x="7181113" y="2694151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89A50-C2BB-4EAB-B46A-3E38522C60BB}">
      <dsp:nvSpPr>
        <dsp:cNvPr id="0" name=""/>
        <dsp:cNvSpPr/>
      </dsp:nvSpPr>
      <dsp:spPr>
        <a:xfrm>
          <a:off x="856" y="184599"/>
          <a:ext cx="3338408" cy="2003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Loyal Customers: </a:t>
          </a:r>
          <a:r>
            <a:rPr lang="en-US" sz="1500" b="1" u="none" kern="1200" dirty="0"/>
            <a:t>There</a:t>
          </a:r>
          <a:r>
            <a:rPr lang="en-US" sz="1500" kern="1200" dirty="0"/>
            <a:t> are  more No.of Educated people and household members who tend to purchase products from various brand.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No.of Transactions are more.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TV owned customers are more. Customers are more likely to purchase products with discounts.</a:t>
          </a:r>
        </a:p>
      </dsp:txBody>
      <dsp:txXfrm>
        <a:off x="856" y="184599"/>
        <a:ext cx="3338408" cy="2003045"/>
      </dsp:txXfrm>
    </dsp:sp>
    <dsp:sp modelId="{D956FA85-5E97-4230-9DA8-67D2C3F1A530}">
      <dsp:nvSpPr>
        <dsp:cNvPr id="0" name=""/>
        <dsp:cNvSpPr/>
      </dsp:nvSpPr>
      <dsp:spPr>
        <a:xfrm>
          <a:off x="3673105" y="184599"/>
          <a:ext cx="3338408" cy="2003045"/>
        </a:xfrm>
        <a:prstGeom prst="rect">
          <a:avLst/>
        </a:prstGeom>
        <a:gradFill rotWithShape="0">
          <a:gsLst>
            <a:gs pos="0">
              <a:schemeClr val="accent2">
                <a:hueOff val="757317"/>
                <a:satOff val="-293"/>
                <a:lumOff val="3530"/>
                <a:alphaOff val="0"/>
                <a:tint val="98000"/>
                <a:lumMod val="110000"/>
              </a:schemeClr>
            </a:gs>
            <a:gs pos="84000">
              <a:schemeClr val="accent2">
                <a:hueOff val="757317"/>
                <a:satOff val="-293"/>
                <a:lumOff val="353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Rich Customers :</a:t>
          </a:r>
          <a:r>
            <a:rPr lang="en-US" sz="1500" kern="1200" dirty="0"/>
            <a:t>Most of them belong to high economic class and avg purchase prices high with low transaction total and less brands.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likely to buy with out any discounts.</a:t>
          </a:r>
        </a:p>
      </dsp:txBody>
      <dsp:txXfrm>
        <a:off x="3673105" y="184599"/>
        <a:ext cx="3338408" cy="2003045"/>
      </dsp:txXfrm>
    </dsp:sp>
    <dsp:sp modelId="{381BE08F-44F5-426E-9FE1-142689D5CFB1}">
      <dsp:nvSpPr>
        <dsp:cNvPr id="0" name=""/>
        <dsp:cNvSpPr/>
      </dsp:nvSpPr>
      <dsp:spPr>
        <a:xfrm>
          <a:off x="1836980" y="2521485"/>
          <a:ext cx="3338408" cy="2003045"/>
        </a:xfrm>
        <a:prstGeom prst="rect">
          <a:avLst/>
        </a:prstGeom>
        <a:gradFill rotWithShape="0">
          <a:gsLst>
            <a:gs pos="0">
              <a:schemeClr val="accent2">
                <a:hueOff val="1514634"/>
                <a:satOff val="-586"/>
                <a:lumOff val="7059"/>
                <a:alphaOff val="0"/>
                <a:tint val="98000"/>
                <a:lumMod val="110000"/>
              </a:schemeClr>
            </a:gs>
            <a:gs pos="84000">
              <a:schemeClr val="accent2">
                <a:hueOff val="1514634"/>
                <a:satOff val="-586"/>
                <a:lumOff val="7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Non-Loyal Buyers </a:t>
          </a:r>
          <a:r>
            <a:rPr lang="en-US" sz="1500" b="0" u="none" kern="1200" dirty="0"/>
            <a:t>This </a:t>
          </a:r>
          <a:r>
            <a:rPr lang="en-US" sz="1500" kern="1200" dirty="0"/>
            <a:t>contains low economic status customers with less household members with less no.of transactions and avg price is also low. Price catalogue falls  </a:t>
          </a:r>
        </a:p>
      </dsp:txBody>
      <dsp:txXfrm>
        <a:off x="1836980" y="2521485"/>
        <a:ext cx="3338408" cy="2003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3DDA7-6C1E-4ED4-A53C-67212CE53979}">
      <dsp:nvSpPr>
        <dsp:cNvPr id="0" name=""/>
        <dsp:cNvSpPr/>
      </dsp:nvSpPr>
      <dsp:spPr>
        <a:xfrm>
          <a:off x="1492326" y="567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6D095-3E8C-4741-9BDA-0122AE9C25C9}">
      <dsp:nvSpPr>
        <dsp:cNvPr id="0" name=""/>
        <dsp:cNvSpPr/>
      </dsp:nvSpPr>
      <dsp:spPr>
        <a:xfrm>
          <a:off x="304326" y="242005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Every customers segment has different behavior of purchase.</a:t>
          </a:r>
        </a:p>
      </dsp:txBody>
      <dsp:txXfrm>
        <a:off x="304326" y="2420059"/>
        <a:ext cx="4320000" cy="720000"/>
      </dsp:txXfrm>
    </dsp:sp>
    <dsp:sp modelId="{E61906F1-53CB-4CA0-8419-FDBAC5EECAD2}">
      <dsp:nvSpPr>
        <dsp:cNvPr id="0" name=""/>
        <dsp:cNvSpPr/>
      </dsp:nvSpPr>
      <dsp:spPr>
        <a:xfrm>
          <a:off x="6568326" y="567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19114-1EBD-46F2-B122-4988DBED0C54}">
      <dsp:nvSpPr>
        <dsp:cNvPr id="0" name=""/>
        <dsp:cNvSpPr/>
      </dsp:nvSpPr>
      <dsp:spPr>
        <a:xfrm>
          <a:off x="5380326" y="242005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of them are bending towards discounts so in order to grab them we can work on offering discounts mainly on loyal and non-loyal groups.</a:t>
          </a:r>
        </a:p>
      </dsp:txBody>
      <dsp:txXfrm>
        <a:off x="5380326" y="242005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9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BE2A3-C4F6-4AD7-BB15-FC831341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Segmenting Consumers of Bath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F1EB-FDB6-4E70-9882-D03A2D0C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Sai Abhinav Mandumula</a:t>
            </a:r>
          </a:p>
          <a:p>
            <a:pPr>
              <a:lnSpc>
                <a:spcPct val="110000"/>
              </a:lnSpc>
            </a:pPr>
            <a:r>
              <a:rPr lang="en-US" sz="1700"/>
              <a:t>				- KSU#811076848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331A1-6ED8-4D47-82C6-156F89D6E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7" r="19737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70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9F867-20F8-4C39-AD78-F53E5E24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508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Problem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A3236-72E8-4274-A21F-77E071354283}"/>
              </a:ext>
            </a:extLst>
          </p:cNvPr>
          <p:cNvSpPr/>
          <p:nvPr/>
        </p:nvSpPr>
        <p:spPr>
          <a:xfrm>
            <a:off x="609906" y="1342234"/>
            <a:ext cx="6105219" cy="460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4572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look at classification model that classify customers into segments based on demographic data. in targeting direct-mail promotions – seasonal and design more effective customer reward systems and thereby increase brand loyalty and capture market.</a:t>
            </a:r>
          </a:p>
        </p:txBody>
      </p:sp>
      <p:pic>
        <p:nvPicPr>
          <p:cNvPr id="1026" name="Picture 2" descr="Image result for Soaps">
            <a:extLst>
              <a:ext uri="{FF2B5EF4-FFF2-40B4-BE49-F238E27FC236}">
                <a16:creationId xmlns:a16="http://schemas.microsoft.com/office/drawing/2014/main" id="{768DFDA3-D84A-4FF5-ACBE-FA8B615F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3359" y="2355131"/>
            <a:ext cx="4580416" cy="32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blem logo">
            <a:extLst>
              <a:ext uri="{FF2B5EF4-FFF2-40B4-BE49-F238E27FC236}">
                <a16:creationId xmlns:a16="http://schemas.microsoft.com/office/drawing/2014/main" id="{0BC33C8B-DB6C-45CE-813A-CD1D772F2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2" t="16416" r="1875" b="8524"/>
          <a:stretch/>
        </p:blipFill>
        <p:spPr bwMode="auto">
          <a:xfrm>
            <a:off x="8947255" y="281812"/>
            <a:ext cx="1914883" cy="207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1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ccess images&quot;">
            <a:extLst>
              <a:ext uri="{FF2B5EF4-FFF2-40B4-BE49-F238E27FC236}">
                <a16:creationId xmlns:a16="http://schemas.microsoft.com/office/drawing/2014/main" id="{A4AFD91E-B120-4330-99BA-3E88E5394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5DC66-9470-44C4-AB7B-40E022F1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80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Key Parameters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2631E73-AB9E-4F89-9C38-4D46E6E14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83438"/>
              </p:ext>
            </p:extLst>
          </p:nvPr>
        </p:nvGraphicFramePr>
        <p:xfrm>
          <a:off x="965199" y="2180496"/>
          <a:ext cx="10261602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02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8EEC8-441F-4FBC-AD0F-68A6790AD95B}"/>
              </a:ext>
            </a:extLst>
          </p:cNvPr>
          <p:cNvSpPr txBox="1"/>
          <p:nvPr/>
        </p:nvSpPr>
        <p:spPr>
          <a:xfrm>
            <a:off x="714375" y="685800"/>
            <a:ext cx="353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pic>
        <p:nvPicPr>
          <p:cNvPr id="2050" name="Picture 2" descr="Image result for promotional campaininig&quot;">
            <a:extLst>
              <a:ext uri="{FF2B5EF4-FFF2-40B4-BE49-F238E27FC236}">
                <a16:creationId xmlns:a16="http://schemas.microsoft.com/office/drawing/2014/main" id="{931138B5-D7C1-4E8F-9986-4BBC6670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73" y="790575"/>
            <a:ext cx="5363604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ave 3">
            <a:extLst>
              <a:ext uri="{FF2B5EF4-FFF2-40B4-BE49-F238E27FC236}">
                <a16:creationId xmlns:a16="http://schemas.microsoft.com/office/drawing/2014/main" id="{1C60F868-0310-414A-8A26-870E7F2434CC}"/>
              </a:ext>
            </a:extLst>
          </p:cNvPr>
          <p:cNvSpPr/>
          <p:nvPr/>
        </p:nvSpPr>
        <p:spPr>
          <a:xfrm>
            <a:off x="714375" y="1847850"/>
            <a:ext cx="5363604" cy="3448050"/>
          </a:xfrm>
          <a:prstGeom prst="wave">
            <a:avLst>
              <a:gd name="adj1" fmla="val 11395"/>
              <a:gd name="adj2" fmla="val -124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Provide discounts , advertising and promotional campaigns based on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2357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B830-6692-4E6D-9F66-7AFCDD24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>
                    <a:lumMod val="85000"/>
                    <a:lumOff val="15000"/>
                  </a:schemeClr>
                </a:solidFill>
              </a:rPr>
              <a:t>Customer Classification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B658E1-757A-4995-AA88-F2C600D45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1636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0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5EE7-0449-4947-87DA-DFF182CB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 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E7F80FE9-AD38-4D85-87B1-B8B61F1E6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065901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5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E7D7AC1-FCF1-45EC-9740-DBE192B4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7D3FC-BDA4-41B2-A32C-B8FA430C7DF4}"/>
              </a:ext>
            </a:extLst>
          </p:cNvPr>
          <p:cNvSpPr txBox="1"/>
          <p:nvPr/>
        </p:nvSpPr>
        <p:spPr>
          <a:xfrm>
            <a:off x="4579243" y="1419225"/>
            <a:ext cx="6798608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8411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4127"/>
      </a:dk2>
      <a:lt2>
        <a:srgbClr val="EEE9EA"/>
      </a:lt2>
      <a:accent1>
        <a:srgbClr val="2CB4A3"/>
      </a:accent1>
      <a:accent2>
        <a:srgbClr val="2498C8"/>
      </a:accent2>
      <a:accent3>
        <a:srgbClr val="3665DA"/>
      </a:accent3>
      <a:accent4>
        <a:srgbClr val="6454D4"/>
      </a:accent4>
      <a:accent5>
        <a:srgbClr val="9038DB"/>
      </a:accent5>
      <a:accent6>
        <a:srgbClr val="C224C8"/>
      </a:accent6>
      <a:hlink>
        <a:srgbClr val="CC6672"/>
      </a:hlink>
      <a:folHlink>
        <a:srgbClr val="848484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Gill Sans MT</vt:lpstr>
      <vt:lpstr>Wingdings 2</vt:lpstr>
      <vt:lpstr>DividendVTI</vt:lpstr>
      <vt:lpstr>Segmenting Consumers of Bath Soap</vt:lpstr>
      <vt:lpstr>Problem</vt:lpstr>
      <vt:lpstr>Key Parameters </vt:lpstr>
      <vt:lpstr>PowerPoint Presentation</vt:lpstr>
      <vt:lpstr>Customer Classification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Consumers of Bath Soap</dc:title>
  <dc:creator>Sai Abhinav Mandumula</dc:creator>
  <cp:lastModifiedBy>Sai Abhinav Mandumula</cp:lastModifiedBy>
  <cp:revision>2</cp:revision>
  <dcterms:created xsi:type="dcterms:W3CDTF">2019-12-12T04:00:02Z</dcterms:created>
  <dcterms:modified xsi:type="dcterms:W3CDTF">2019-12-12T04:03:05Z</dcterms:modified>
</cp:coreProperties>
</file>