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1028700" y="919670"/>
            <a:ext cx="15487427" cy="1236345"/>
          </a:xfrm>
          <a:prstGeom prst="rect">
            <a:avLst/>
          </a:prstGeom>
        </p:spPr>
        <p:txBody>
          <a:bodyPr anchor="t" rtlCol="false" tIns="0" lIns="0" bIns="0" rIns="0">
            <a:spAutoFit/>
          </a:bodyPr>
          <a:lstStyle/>
          <a:p>
            <a:pPr algn="ctr">
              <a:lnSpc>
                <a:spcPts val="3240"/>
              </a:lnSpc>
              <a:spcBef>
                <a:spcPct val="0"/>
              </a:spcBef>
            </a:pPr>
            <a:r>
              <a:rPr lang="en-US" sz="3000">
                <a:solidFill>
                  <a:srgbClr val="000000"/>
                </a:solidFill>
                <a:latin typeface="Canva Sans Bold"/>
              </a:rPr>
              <a:t>KESHAV MEMORIAL INSTITUTE OF TECHNOLOGY</a:t>
            </a:r>
          </a:p>
          <a:p>
            <a:pPr algn="ctr">
              <a:lnSpc>
                <a:spcPts val="3240"/>
              </a:lnSpc>
              <a:spcBef>
                <a:spcPct val="0"/>
              </a:spcBef>
            </a:pPr>
            <a:r>
              <a:rPr lang="en-US" sz="3000">
                <a:solidFill>
                  <a:srgbClr val="000000"/>
                </a:solidFill>
                <a:latin typeface="Canva Sans Bold"/>
              </a:rPr>
              <a:t>         Accredited by NBA &amp; NAAC, Approved by AICTE, </a:t>
            </a:r>
          </a:p>
          <a:p>
            <a:pPr algn="ctr">
              <a:lnSpc>
                <a:spcPts val="3240"/>
              </a:lnSpc>
              <a:spcBef>
                <a:spcPct val="0"/>
              </a:spcBef>
            </a:pPr>
            <a:r>
              <a:rPr lang="en-US" sz="3000">
                <a:solidFill>
                  <a:srgbClr val="000000"/>
                </a:solidFill>
                <a:latin typeface="Canva Sans Bold"/>
              </a:rPr>
              <a:t>Affiliated to JNTUH, Hyderabad</a:t>
            </a:r>
          </a:p>
        </p:txBody>
      </p:sp>
      <p:sp>
        <p:nvSpPr>
          <p:cNvPr name="TextBox 4" id="4"/>
          <p:cNvSpPr txBox="true"/>
          <p:nvPr/>
        </p:nvSpPr>
        <p:spPr>
          <a:xfrm rot="0">
            <a:off x="537762" y="2846844"/>
            <a:ext cx="17750238" cy="1298827"/>
          </a:xfrm>
          <a:prstGeom prst="rect">
            <a:avLst/>
          </a:prstGeom>
        </p:spPr>
        <p:txBody>
          <a:bodyPr anchor="t" rtlCol="false" tIns="0" lIns="0" bIns="0" rIns="0">
            <a:spAutoFit/>
          </a:bodyPr>
          <a:lstStyle/>
          <a:p>
            <a:pPr algn="l">
              <a:lnSpc>
                <a:spcPts val="4967"/>
              </a:lnSpc>
            </a:pPr>
            <a:r>
              <a:rPr lang="en-US" sz="4599" spc="-172">
                <a:solidFill>
                  <a:srgbClr val="FF3131"/>
                </a:solidFill>
                <a:latin typeface="Arimo Bold"/>
              </a:rPr>
              <a:t>Automated Human Action Recognition and Classification framework using Long Recurrent Convolutional Network</a:t>
            </a:r>
          </a:p>
        </p:txBody>
      </p:sp>
      <p:sp>
        <p:nvSpPr>
          <p:cNvPr name="Freeform 5" id="5"/>
          <p:cNvSpPr/>
          <p:nvPr/>
        </p:nvSpPr>
        <p:spPr>
          <a:xfrm flipH="false" flipV="false" rot="0">
            <a:off x="813852" y="4812420"/>
            <a:ext cx="7060417" cy="4822360"/>
          </a:xfrm>
          <a:custGeom>
            <a:avLst/>
            <a:gdLst/>
            <a:ahLst/>
            <a:cxnLst/>
            <a:rect r="r" b="b" t="t" l="l"/>
            <a:pathLst>
              <a:path h="4822360" w="7060417">
                <a:moveTo>
                  <a:pt x="0" y="0"/>
                </a:moveTo>
                <a:lnTo>
                  <a:pt x="7060417" y="0"/>
                </a:lnTo>
                <a:lnTo>
                  <a:pt x="7060417" y="4822360"/>
                </a:lnTo>
                <a:lnTo>
                  <a:pt x="0" y="48223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397285" y="5420271"/>
            <a:ext cx="5872107" cy="3538887"/>
          </a:xfrm>
          <a:custGeom>
            <a:avLst/>
            <a:gdLst/>
            <a:ahLst/>
            <a:cxnLst/>
            <a:rect r="r" b="b" t="t" l="l"/>
            <a:pathLst>
              <a:path h="3538887" w="5872107">
                <a:moveTo>
                  <a:pt x="0" y="0"/>
                </a:moveTo>
                <a:lnTo>
                  <a:pt x="5872107" y="0"/>
                </a:lnTo>
                <a:lnTo>
                  <a:pt x="5872107" y="3538887"/>
                </a:lnTo>
                <a:lnTo>
                  <a:pt x="0" y="3538887"/>
                </a:lnTo>
                <a:lnTo>
                  <a:pt x="0" y="0"/>
                </a:lnTo>
                <a:close/>
              </a:path>
            </a:pathLst>
          </a:custGeom>
          <a:blipFill>
            <a:blip r:embed="rId5"/>
            <a:stretch>
              <a:fillRect l="0" t="-4211" r="-36" b="-4211"/>
            </a:stretch>
          </a:blipFill>
        </p:spPr>
      </p:sp>
      <p:sp>
        <p:nvSpPr>
          <p:cNvPr name="TextBox 7" id="7"/>
          <p:cNvSpPr txBox="true"/>
          <p:nvPr/>
        </p:nvSpPr>
        <p:spPr>
          <a:xfrm rot="0">
            <a:off x="11217701" y="7328795"/>
            <a:ext cx="5582127" cy="1903095"/>
          </a:xfrm>
          <a:prstGeom prst="rect">
            <a:avLst/>
          </a:prstGeom>
        </p:spPr>
        <p:txBody>
          <a:bodyPr anchor="t" rtlCol="false" tIns="0" lIns="0" bIns="0" rIns="0">
            <a:spAutoFit/>
          </a:bodyPr>
          <a:lstStyle/>
          <a:p>
            <a:pPr>
              <a:lnSpc>
                <a:spcPts val="3779"/>
              </a:lnSpc>
            </a:pPr>
            <a:r>
              <a:rPr lang="en-US" sz="2700">
                <a:solidFill>
                  <a:srgbClr val="000000"/>
                </a:solidFill>
                <a:latin typeface="Arimo"/>
              </a:rPr>
              <a:t>A Harshanth      20BD1A6603</a:t>
            </a:r>
          </a:p>
          <a:p>
            <a:pPr>
              <a:lnSpc>
                <a:spcPts val="3779"/>
              </a:lnSpc>
            </a:pPr>
            <a:r>
              <a:rPr lang="en-US" sz="2700">
                <a:solidFill>
                  <a:srgbClr val="000000"/>
                </a:solidFill>
                <a:latin typeface="Arimo"/>
              </a:rPr>
              <a:t>B Maharshi        20BD1A6606</a:t>
            </a:r>
          </a:p>
          <a:p>
            <a:pPr>
              <a:lnSpc>
                <a:spcPts val="3779"/>
              </a:lnSpc>
            </a:pPr>
            <a:r>
              <a:rPr lang="en-US" sz="2700">
                <a:solidFill>
                  <a:srgbClr val="000000"/>
                </a:solidFill>
                <a:latin typeface="Arimo"/>
              </a:rPr>
              <a:t>G R Hrishikesh  20BD1A6613</a:t>
            </a:r>
          </a:p>
          <a:p>
            <a:pPr algn="l">
              <a:lnSpc>
                <a:spcPts val="3779"/>
              </a:lnSpc>
            </a:pPr>
            <a:r>
              <a:rPr lang="en-US" sz="2700">
                <a:solidFill>
                  <a:srgbClr val="000000"/>
                </a:solidFill>
                <a:latin typeface="Arimo"/>
              </a:rPr>
              <a:t>G Sai Abhinav    20BD1A6614</a:t>
            </a:r>
          </a:p>
        </p:txBody>
      </p:sp>
      <p:sp>
        <p:nvSpPr>
          <p:cNvPr name="TextBox 8" id="8"/>
          <p:cNvSpPr txBox="true"/>
          <p:nvPr/>
        </p:nvSpPr>
        <p:spPr>
          <a:xfrm rot="0">
            <a:off x="11217701" y="6144838"/>
            <a:ext cx="4311610" cy="1236345"/>
          </a:xfrm>
          <a:prstGeom prst="rect">
            <a:avLst/>
          </a:prstGeom>
        </p:spPr>
        <p:txBody>
          <a:bodyPr anchor="t" rtlCol="false" tIns="0" lIns="0" bIns="0" rIns="0">
            <a:spAutoFit/>
          </a:bodyPr>
          <a:lstStyle/>
          <a:p>
            <a:pPr algn="ctr">
              <a:lnSpc>
                <a:spcPts val="3240"/>
              </a:lnSpc>
              <a:spcBef>
                <a:spcPct val="0"/>
              </a:spcBef>
            </a:pPr>
            <a:r>
              <a:rPr lang="en-US" sz="3000">
                <a:solidFill>
                  <a:srgbClr val="000000"/>
                </a:solidFill>
                <a:latin typeface="Canva Sans Bold"/>
              </a:rPr>
              <a:t>Under the Guidance of:</a:t>
            </a:r>
          </a:p>
          <a:p>
            <a:pPr algn="ctr">
              <a:lnSpc>
                <a:spcPts val="3240"/>
              </a:lnSpc>
              <a:spcBef>
                <a:spcPct val="0"/>
              </a:spcBef>
            </a:pPr>
            <a:r>
              <a:rPr lang="en-US" sz="3000">
                <a:solidFill>
                  <a:srgbClr val="000000"/>
                </a:solidFill>
                <a:latin typeface="Canva Sans Bold"/>
              </a:rPr>
              <a:t>Mr. M Srinivas</a:t>
            </a:r>
          </a:p>
          <a:p>
            <a:pPr algn="ctr">
              <a:lnSpc>
                <a:spcPts val="3240"/>
              </a:lnSpc>
              <a:spcBef>
                <a:spcPct val="0"/>
              </a:spcBef>
            </a:pPr>
          </a:p>
        </p:txBody>
      </p:sp>
      <p:sp>
        <p:nvSpPr>
          <p:cNvPr name="AutoShape 9" id="9"/>
          <p:cNvSpPr/>
          <p:nvPr/>
        </p:nvSpPr>
        <p:spPr>
          <a:xfrm>
            <a:off x="11217701" y="7157345"/>
            <a:ext cx="4769751" cy="4762"/>
          </a:xfrm>
          <a:prstGeom prst="line">
            <a:avLst/>
          </a:prstGeom>
          <a:ln cap="rnd" w="9525">
            <a:solidFill>
              <a:srgbClr val="000000"/>
            </a:solidFill>
            <a:prstDash val="solid"/>
            <a:headEnd type="diamond" len="lg" w="lg"/>
            <a:tailEnd type="diamond" len="lg" w="lg"/>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2274091" y="2638198"/>
            <a:ext cx="13739818" cy="6356985"/>
          </a:xfrm>
          <a:prstGeom prst="rect">
            <a:avLst/>
          </a:prstGeom>
        </p:spPr>
        <p:txBody>
          <a:bodyPr anchor="t" rtlCol="false" tIns="0" lIns="0" bIns="0" rIns="0">
            <a:spAutoFit/>
          </a:bodyPr>
          <a:lstStyle/>
          <a:p>
            <a:pPr algn="l" marL="651510" indent="-325755" lvl="1">
              <a:lnSpc>
                <a:spcPts val="5040"/>
              </a:lnSpc>
              <a:buFont typeface="Arial"/>
              <a:buChar char="•"/>
            </a:pPr>
            <a:r>
              <a:rPr lang="en-US" sz="3600">
                <a:solidFill>
                  <a:srgbClr val="000000"/>
                </a:solidFill>
                <a:latin typeface="Canva Sans"/>
              </a:rPr>
              <a:t>Human Action Recognition is a fundamental task in computer vision and artificial intelligence that involves automatically identifying and categorizing human actions or activities in videos. </a:t>
            </a:r>
          </a:p>
          <a:p>
            <a:pPr algn="l" marL="651510" indent="-325755" lvl="1">
              <a:lnSpc>
                <a:spcPts val="5040"/>
              </a:lnSpc>
              <a:buFont typeface="Arial"/>
              <a:buChar char="•"/>
            </a:pPr>
            <a:r>
              <a:rPr lang="en-US" sz="3600">
                <a:solidFill>
                  <a:srgbClr val="000000"/>
                </a:solidFill>
                <a:latin typeface="Canva Sans"/>
              </a:rPr>
              <a:t>This technology has numerous real-world applications, such as video surveillance, human-computer interaction, sports analysis, and more. </a:t>
            </a:r>
          </a:p>
          <a:p>
            <a:pPr algn="l">
              <a:lnSpc>
                <a:spcPts val="5040"/>
              </a:lnSpc>
            </a:pPr>
          </a:p>
          <a:p>
            <a:pPr algn="l" marL="651510" indent="-325755" lvl="1">
              <a:lnSpc>
                <a:spcPts val="5040"/>
              </a:lnSpc>
            </a:pPr>
          </a:p>
          <a:p>
            <a:pPr algn="l" marL="651510" indent="-325755" lvl="1">
              <a:lnSpc>
                <a:spcPts val="5040"/>
              </a:lnSpc>
            </a:pPr>
          </a:p>
        </p:txBody>
      </p:sp>
      <p:sp>
        <p:nvSpPr>
          <p:cNvPr name="TextBox 4" id="4"/>
          <p:cNvSpPr txBox="true"/>
          <p:nvPr/>
        </p:nvSpPr>
        <p:spPr>
          <a:xfrm rot="0">
            <a:off x="6032170" y="1499887"/>
            <a:ext cx="6512081" cy="787146"/>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1851891" y="3826136"/>
            <a:ext cx="14081859" cy="1661160"/>
          </a:xfrm>
          <a:prstGeom prst="rect">
            <a:avLst/>
          </a:prstGeom>
        </p:spPr>
        <p:txBody>
          <a:bodyPr anchor="t" rtlCol="false" tIns="0" lIns="0" bIns="0" rIns="0">
            <a:spAutoFit/>
          </a:bodyPr>
          <a:lstStyle/>
          <a:p>
            <a:pPr algn="ctr">
              <a:lnSpc>
                <a:spcPts val="4319"/>
              </a:lnSpc>
              <a:spcBef>
                <a:spcPct val="0"/>
              </a:spcBef>
            </a:pPr>
            <a:r>
              <a:rPr lang="en-US" sz="3999">
                <a:solidFill>
                  <a:srgbClr val="000000"/>
                </a:solidFill>
                <a:latin typeface="Arimo"/>
              </a:rPr>
              <a:t>The main objective of this project is to implement and train a model for human action recognition in videos using a combination of CNN and LSTM layers.</a:t>
            </a:r>
          </a:p>
        </p:txBody>
      </p:sp>
      <p:sp>
        <p:nvSpPr>
          <p:cNvPr name="TextBox 4" id="4"/>
          <p:cNvSpPr txBox="true"/>
          <p:nvPr/>
        </p:nvSpPr>
        <p:spPr>
          <a:xfrm rot="0">
            <a:off x="6742394" y="2004624"/>
            <a:ext cx="4300853" cy="787146"/>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OBJECTIVE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2600139" y="427551"/>
            <a:ext cx="7715436" cy="787146"/>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LITERATURE SURVEY</a:t>
            </a:r>
          </a:p>
        </p:txBody>
      </p:sp>
      <p:sp>
        <p:nvSpPr>
          <p:cNvPr name="TextBox 4" id="4"/>
          <p:cNvSpPr txBox="true"/>
          <p:nvPr/>
        </p:nvSpPr>
        <p:spPr>
          <a:xfrm rot="0">
            <a:off x="976382" y="2062480"/>
            <a:ext cx="6922213"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Human Activity Recognition(2014):</a:t>
            </a:r>
            <a:r>
              <a:rPr lang="en-US" sz="3200">
                <a:solidFill>
                  <a:srgbClr val="000000"/>
                </a:solidFill>
                <a:latin typeface="Canva Sans"/>
              </a:rPr>
              <a:t> </a:t>
            </a:r>
          </a:p>
        </p:txBody>
      </p:sp>
      <p:sp>
        <p:nvSpPr>
          <p:cNvPr name="TextBox 5" id="5"/>
          <p:cNvSpPr txBox="true"/>
          <p:nvPr/>
        </p:nvSpPr>
        <p:spPr>
          <a:xfrm rot="0">
            <a:off x="1028700" y="3028950"/>
            <a:ext cx="15918366" cy="21145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000000"/>
                </a:solidFill>
                <a:latin typeface="Canva Sans"/>
              </a:rPr>
              <a:t>Human activity recognition is an ability to interpret human </a:t>
            </a:r>
            <a:r>
              <a:rPr lang="en-US" sz="3000">
                <a:solidFill>
                  <a:srgbClr val="000000"/>
                </a:solidFill>
                <a:latin typeface="Canva Sans"/>
              </a:rPr>
              <a:t>body gesture or motion via sensors and determine human activity or action . Most of the human daily tasks can be simplified or automated if they can be recognized via HAR system</a:t>
            </a:r>
          </a:p>
          <a:p>
            <a:pPr>
              <a:lnSpc>
                <a:spcPts val="4200"/>
              </a:lnSpc>
            </a:pPr>
          </a:p>
        </p:txBody>
      </p:sp>
      <p:sp>
        <p:nvSpPr>
          <p:cNvPr name="TextBox 6" id="6"/>
          <p:cNvSpPr txBox="true"/>
          <p:nvPr/>
        </p:nvSpPr>
        <p:spPr>
          <a:xfrm rot="0">
            <a:off x="1028700" y="5422313"/>
            <a:ext cx="13717548" cy="537845"/>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Human Action Recognition Based on Multi-level Feature Fusion(2020):</a:t>
            </a:r>
          </a:p>
        </p:txBody>
      </p:sp>
      <p:sp>
        <p:nvSpPr>
          <p:cNvPr name="TextBox 7" id="7"/>
          <p:cNvSpPr txBox="true"/>
          <p:nvPr/>
        </p:nvSpPr>
        <p:spPr>
          <a:xfrm rot="0">
            <a:off x="932521" y="6784220"/>
            <a:ext cx="16422959" cy="15811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000000"/>
                </a:solidFill>
                <a:latin typeface="Canva Sans"/>
              </a:rPr>
              <a:t>A deep learning-based method of multi- layer feature fusion for human motion recognition is presented. Combined with the Convolutional Autoencoder (CAE), it makes full use of the detailed features of the CNN middle layer.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579770" y="1474602"/>
            <a:ext cx="11684713" cy="563880"/>
          </a:xfrm>
          <a:prstGeom prst="rect">
            <a:avLst/>
          </a:prstGeom>
        </p:spPr>
        <p:txBody>
          <a:bodyPr anchor="t" rtlCol="false" tIns="0" lIns="0" bIns="0" rIns="0">
            <a:spAutoFit/>
          </a:bodyPr>
          <a:lstStyle/>
          <a:p>
            <a:pPr algn="ctr">
              <a:lnSpc>
                <a:spcPts val="4619"/>
              </a:lnSpc>
            </a:pPr>
            <a:r>
              <a:rPr lang="en-US" sz="3299">
                <a:solidFill>
                  <a:srgbClr val="000000"/>
                </a:solidFill>
                <a:latin typeface="Canva Sans"/>
              </a:rPr>
              <a:t>Deep Learning for Human Action Recognition(April 2021) :</a:t>
            </a:r>
          </a:p>
        </p:txBody>
      </p:sp>
      <p:sp>
        <p:nvSpPr>
          <p:cNvPr name="TextBox 4" id="4"/>
          <p:cNvSpPr txBox="true"/>
          <p:nvPr/>
        </p:nvSpPr>
        <p:spPr>
          <a:xfrm rot="0">
            <a:off x="836341" y="2472549"/>
            <a:ext cx="16104220" cy="21145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000000"/>
                </a:solidFill>
                <a:latin typeface="Canva Sans"/>
              </a:rPr>
              <a:t>Neural Networks, Deep Learning, SVM, KTH, CNN, Action recognition, Confusion Matrix.High speed processors available for computing are not sufficient for processing deep learning models as the tensors of very large size created after preprocessing datasets.</a:t>
            </a:r>
          </a:p>
        </p:txBody>
      </p:sp>
      <p:sp>
        <p:nvSpPr>
          <p:cNvPr name="TextBox 5" id="5"/>
          <p:cNvSpPr txBox="true"/>
          <p:nvPr/>
        </p:nvSpPr>
        <p:spPr>
          <a:xfrm rot="0">
            <a:off x="579770" y="5302025"/>
            <a:ext cx="12939225" cy="563880"/>
          </a:xfrm>
          <a:prstGeom prst="rect">
            <a:avLst/>
          </a:prstGeom>
        </p:spPr>
        <p:txBody>
          <a:bodyPr anchor="t" rtlCol="false" tIns="0" lIns="0" bIns="0" rIns="0">
            <a:spAutoFit/>
          </a:bodyPr>
          <a:lstStyle/>
          <a:p>
            <a:pPr algn="ctr">
              <a:lnSpc>
                <a:spcPts val="4619"/>
              </a:lnSpc>
            </a:pPr>
            <a:r>
              <a:rPr lang="en-US" sz="3299">
                <a:solidFill>
                  <a:srgbClr val="000000"/>
                </a:solidFill>
                <a:latin typeface="Canva Sans"/>
              </a:rPr>
              <a:t>Human Action Recognition From Various Data Modalities(2022): </a:t>
            </a:r>
          </a:p>
        </p:txBody>
      </p:sp>
      <p:sp>
        <p:nvSpPr>
          <p:cNvPr name="TextBox 6" id="6"/>
          <p:cNvSpPr txBox="true"/>
          <p:nvPr/>
        </p:nvSpPr>
        <p:spPr>
          <a:xfrm rot="0">
            <a:off x="836341" y="6410557"/>
            <a:ext cx="16104220" cy="26479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000000"/>
                </a:solidFill>
                <a:latin typeface="Canva Sans"/>
              </a:rPr>
              <a:t>HAR is an important task that has attracted signiﬁcant research attention in the past decades, and various data modalities with different characteristics have been used for this task. In this paper, we have given a comprehensive review of HAR methods using different data modalities</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2371725" y="298132"/>
            <a:ext cx="6112448" cy="787146"/>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METHODOLOGY</a:t>
            </a:r>
          </a:p>
        </p:txBody>
      </p:sp>
      <p:sp>
        <p:nvSpPr>
          <p:cNvPr name="Freeform 4" id="4"/>
          <p:cNvSpPr/>
          <p:nvPr/>
        </p:nvSpPr>
        <p:spPr>
          <a:xfrm flipH="false" flipV="false" rot="0">
            <a:off x="1028700" y="3013234"/>
            <a:ext cx="16230600" cy="4188427"/>
          </a:xfrm>
          <a:custGeom>
            <a:avLst/>
            <a:gdLst/>
            <a:ahLst/>
            <a:cxnLst/>
            <a:rect r="r" b="b" t="t" l="l"/>
            <a:pathLst>
              <a:path h="4188427" w="16230600">
                <a:moveTo>
                  <a:pt x="0" y="0"/>
                </a:moveTo>
                <a:lnTo>
                  <a:pt x="16230600" y="0"/>
                </a:lnTo>
                <a:lnTo>
                  <a:pt x="16230600" y="4188427"/>
                </a:lnTo>
                <a:lnTo>
                  <a:pt x="0" y="4188427"/>
                </a:lnTo>
                <a:lnTo>
                  <a:pt x="0" y="0"/>
                </a:lnTo>
                <a:close/>
              </a:path>
            </a:pathLst>
          </a:custGeom>
          <a:blipFill>
            <a:blip r:embed="rId3"/>
            <a:stretch>
              <a:fillRect l="0" t="0" r="0" b="-1721"/>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1901190" y="298132"/>
            <a:ext cx="6112448" cy="787146"/>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METHODOLOGY</a:t>
            </a:r>
          </a:p>
        </p:txBody>
      </p:sp>
      <p:sp>
        <p:nvSpPr>
          <p:cNvPr name="TextBox 4" id="4"/>
          <p:cNvSpPr txBox="true"/>
          <p:nvPr/>
        </p:nvSpPr>
        <p:spPr>
          <a:xfrm rot="0">
            <a:off x="1348740" y="1281372"/>
            <a:ext cx="15590520" cy="7132419"/>
          </a:xfrm>
          <a:prstGeom prst="rect">
            <a:avLst/>
          </a:prstGeom>
        </p:spPr>
        <p:txBody>
          <a:bodyPr anchor="t" rtlCol="false" tIns="0" lIns="0" bIns="0" rIns="0">
            <a:spAutoFit/>
          </a:bodyPr>
          <a:lstStyle/>
          <a:p>
            <a:pPr algn="l">
              <a:lnSpc>
                <a:spcPts val="3776"/>
              </a:lnSpc>
            </a:pPr>
          </a:p>
          <a:p>
            <a:pPr algn="l">
              <a:lnSpc>
                <a:spcPts val="5439"/>
              </a:lnSpc>
            </a:pPr>
            <a:r>
              <a:rPr lang="en-US" sz="3885">
                <a:solidFill>
                  <a:srgbClr val="000000"/>
                </a:solidFill>
                <a:latin typeface="Arimo"/>
              </a:rPr>
              <a:t>Step 1: Preprocess the Dataset. For this, we are using a Dataset </a:t>
            </a:r>
          </a:p>
          <a:p>
            <a:pPr algn="l">
              <a:lnSpc>
                <a:spcPts val="5439"/>
              </a:lnSpc>
            </a:pPr>
            <a:r>
              <a:rPr lang="en-US" sz="3885">
                <a:solidFill>
                  <a:srgbClr val="000000"/>
                </a:solidFill>
                <a:latin typeface="Arimo"/>
              </a:rPr>
              <a:t>              called UCF50-Action Recognition Dataset.</a:t>
            </a:r>
          </a:p>
          <a:p>
            <a:pPr algn="l">
              <a:lnSpc>
                <a:spcPts val="3776"/>
              </a:lnSpc>
            </a:pPr>
          </a:p>
          <a:p>
            <a:pPr algn="l">
              <a:lnSpc>
                <a:spcPts val="3776"/>
              </a:lnSpc>
            </a:pPr>
            <a:r>
              <a:rPr lang="en-US" sz="3885">
                <a:solidFill>
                  <a:srgbClr val="000000"/>
                </a:solidFill>
                <a:latin typeface="Arimo"/>
              </a:rPr>
              <a:t>Step 2: Split the Data into Train and Test Set</a:t>
            </a:r>
          </a:p>
          <a:p>
            <a:pPr algn="l">
              <a:lnSpc>
                <a:spcPts val="3776"/>
              </a:lnSpc>
            </a:pPr>
          </a:p>
          <a:p>
            <a:pPr algn="l">
              <a:lnSpc>
                <a:spcPts val="3776"/>
              </a:lnSpc>
            </a:pPr>
            <a:r>
              <a:rPr lang="en-US" sz="3885">
                <a:solidFill>
                  <a:srgbClr val="000000"/>
                </a:solidFill>
                <a:latin typeface="Arimo"/>
              </a:rPr>
              <a:t>Step 3: Implement the LRCN Approach</a:t>
            </a:r>
          </a:p>
          <a:p>
            <a:pPr algn="l">
              <a:lnSpc>
                <a:spcPts val="3776"/>
              </a:lnSpc>
            </a:pPr>
          </a:p>
          <a:p>
            <a:pPr algn="l">
              <a:lnSpc>
                <a:spcPts val="3776"/>
              </a:lnSpc>
            </a:pPr>
            <a:r>
              <a:rPr lang="en-US" sz="3885">
                <a:solidFill>
                  <a:srgbClr val="000000"/>
                </a:solidFill>
                <a:latin typeface="Arimo"/>
              </a:rPr>
              <a:t>Step 4: Construct the Model</a:t>
            </a:r>
          </a:p>
          <a:p>
            <a:pPr algn="l">
              <a:lnSpc>
                <a:spcPts val="3776"/>
              </a:lnSpc>
            </a:pPr>
          </a:p>
          <a:p>
            <a:pPr algn="l">
              <a:lnSpc>
                <a:spcPts val="3776"/>
              </a:lnSpc>
            </a:pPr>
            <a:r>
              <a:rPr lang="en-US" sz="3885">
                <a:solidFill>
                  <a:srgbClr val="000000"/>
                </a:solidFill>
                <a:latin typeface="Arimo"/>
              </a:rPr>
              <a:t>Step 5: Compile and Train the Model</a:t>
            </a:r>
          </a:p>
          <a:p>
            <a:pPr algn="l">
              <a:lnSpc>
                <a:spcPts val="3776"/>
              </a:lnSpc>
            </a:pPr>
          </a:p>
          <a:p>
            <a:pPr algn="l">
              <a:lnSpc>
                <a:spcPts val="3776"/>
              </a:lnSpc>
            </a:pPr>
            <a:r>
              <a:rPr lang="en-US" sz="3885">
                <a:solidFill>
                  <a:srgbClr val="000000"/>
                </a:solidFill>
                <a:latin typeface="Arimo"/>
              </a:rPr>
              <a:t>Step 6: Plot Model’s Loss &amp; Accuracy Curves</a:t>
            </a:r>
          </a:p>
          <a:p>
            <a:pPr algn="l">
              <a:lnSpc>
                <a:spcPts val="377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803982" y="2544371"/>
            <a:ext cx="15590520" cy="5154174"/>
          </a:xfrm>
          <a:prstGeom prst="rect">
            <a:avLst/>
          </a:prstGeom>
        </p:spPr>
        <p:txBody>
          <a:bodyPr anchor="t" rtlCol="false" tIns="0" lIns="0" bIns="0" rIns="0">
            <a:spAutoFit/>
          </a:bodyPr>
          <a:lstStyle/>
          <a:p>
            <a:pPr algn="l">
              <a:lnSpc>
                <a:spcPts val="1888"/>
              </a:lnSpc>
            </a:pPr>
            <a:r>
              <a:rPr lang="en-US" sz="1942">
                <a:solidFill>
                  <a:srgbClr val="000000"/>
                </a:solidFill>
                <a:latin typeface="Arimo"/>
              </a:rPr>
              <a:t> </a:t>
            </a:r>
          </a:p>
          <a:p>
            <a:pPr algn="l">
              <a:lnSpc>
                <a:spcPts val="3776"/>
              </a:lnSpc>
            </a:pPr>
            <a:r>
              <a:rPr lang="en-US" sz="3884">
                <a:solidFill>
                  <a:srgbClr val="000000"/>
                </a:solidFill>
                <a:latin typeface="Arimo"/>
              </a:rPr>
              <a:t>Implement the LRCN approach</a:t>
            </a:r>
          </a:p>
          <a:p>
            <a:pPr algn="l">
              <a:lnSpc>
                <a:spcPts val="2427"/>
              </a:lnSpc>
            </a:pPr>
          </a:p>
          <a:p>
            <a:pPr algn="l" marL="615315" indent="-307657" lvl="1">
              <a:lnSpc>
                <a:spcPts val="5813"/>
              </a:lnSpc>
              <a:buFont typeface="Arial"/>
              <a:buChar char="•"/>
            </a:pPr>
            <a:r>
              <a:rPr lang="en-US" sz="3399">
                <a:solidFill>
                  <a:srgbClr val="000000"/>
                </a:solidFill>
                <a:latin typeface="Arimo"/>
              </a:rPr>
              <a:t>Construct the Model</a:t>
            </a:r>
          </a:p>
          <a:p>
            <a:pPr algn="l" marL="615315" indent="-307657" lvl="1">
              <a:lnSpc>
                <a:spcPts val="5813"/>
              </a:lnSpc>
              <a:buFont typeface="Arial"/>
              <a:buChar char="•"/>
            </a:pPr>
            <a:r>
              <a:rPr lang="en-US" sz="3399">
                <a:solidFill>
                  <a:srgbClr val="000000"/>
                </a:solidFill>
                <a:latin typeface="Arimo"/>
              </a:rPr>
              <a:t>Compile and train the model</a:t>
            </a:r>
          </a:p>
          <a:p>
            <a:pPr algn="l" marL="615315" indent="-307657" lvl="1">
              <a:lnSpc>
                <a:spcPts val="5813"/>
              </a:lnSpc>
              <a:buFont typeface="Arial"/>
              <a:buChar char="•"/>
            </a:pPr>
            <a:r>
              <a:rPr lang="en-US" sz="3399">
                <a:solidFill>
                  <a:srgbClr val="000000"/>
                </a:solidFill>
                <a:latin typeface="Arimo"/>
              </a:rPr>
              <a:t>The LRCN (Long-term Recurrent Convolutional Network) architecture is used for action recognition. The model combines CNN layers for spatial feature extraction and LSTM layers for temporal sequence modeling.</a:t>
            </a:r>
          </a:p>
          <a:p>
            <a:pPr algn="l" marL="615315" indent="-307657" lvl="1">
              <a:lnSpc>
                <a:spcPts val="3304"/>
              </a:lnSpc>
            </a:pPr>
          </a:p>
        </p:txBody>
      </p:sp>
      <p:sp>
        <p:nvSpPr>
          <p:cNvPr name="TextBox 4" id="4"/>
          <p:cNvSpPr txBox="true"/>
          <p:nvPr/>
        </p:nvSpPr>
        <p:spPr>
          <a:xfrm rot="0">
            <a:off x="744855" y="1352550"/>
            <a:ext cx="17705070" cy="418148"/>
          </a:xfrm>
          <a:prstGeom prst="rect">
            <a:avLst/>
          </a:prstGeom>
        </p:spPr>
        <p:txBody>
          <a:bodyPr anchor="t" rtlCol="false" tIns="0" lIns="0" bIns="0" rIns="0">
            <a:spAutoFit/>
          </a:bodyPr>
          <a:lstStyle/>
          <a:p>
            <a:pPr algn="l">
              <a:lnSpc>
                <a:spcPts val="5832"/>
              </a:lnSpc>
            </a:pPr>
            <a:r>
              <a:rPr lang="en-US" sz="5400">
                <a:solidFill>
                  <a:srgbClr val="000000"/>
                </a:solidFill>
                <a:latin typeface="Arimo Bold"/>
              </a:rPr>
              <a:t>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1111"/>
            </a:stretch>
          </a:blipFill>
        </p:spPr>
      </p:sp>
      <p:sp>
        <p:nvSpPr>
          <p:cNvPr name="TextBox 3" id="3"/>
          <p:cNvSpPr txBox="true"/>
          <p:nvPr/>
        </p:nvSpPr>
        <p:spPr>
          <a:xfrm rot="0">
            <a:off x="6819840" y="4764215"/>
            <a:ext cx="4648319" cy="787146"/>
          </a:xfrm>
          <a:prstGeom prst="rect">
            <a:avLst/>
          </a:prstGeom>
        </p:spPr>
        <p:txBody>
          <a:bodyPr anchor="t" rtlCol="false" tIns="0" lIns="0" bIns="0" rIns="0">
            <a:spAutoFit/>
          </a:bodyPr>
          <a:lstStyle/>
          <a:p>
            <a:pPr algn="ctr">
              <a:lnSpc>
                <a:spcPts val="5832"/>
              </a:lnSpc>
              <a:spcBef>
                <a:spcPct val="0"/>
              </a:spcBef>
            </a:pPr>
            <a:r>
              <a:rPr lang="en-US" sz="5400">
                <a:solidFill>
                  <a:srgbClr val="000000"/>
                </a:solidFill>
                <a:latin typeface="Arimo Bold"/>
              </a:rPr>
              <a:t>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DAF1FtmLoRc</dc:identifier>
  <dcterms:modified xsi:type="dcterms:W3CDTF">2011-08-01T06:04:30Z</dcterms:modified>
  <cp:revision>1</cp:revision>
  <dc:title>CV PRESENTATION.pptx</dc:title>
</cp:coreProperties>
</file>