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4" r:id="rId3"/>
    <p:sldId id="257" r:id="rId4"/>
    <p:sldId id="260" r:id="rId5"/>
    <p:sldId id="261" r:id="rId6"/>
    <p:sldId id="263" r:id="rId7"/>
    <p:sldId id="262" r:id="rId8"/>
    <p:sldId id="258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147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ED07E-1890-4B34-808F-2911307A8A86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0C4AC12F-05B7-454A-8E7A-0C7A1F362718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341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ED07E-1890-4B34-808F-2911307A8A86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AC12F-05B7-454A-8E7A-0C7A1F362718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8495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ED07E-1890-4B34-808F-2911307A8A86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AC12F-05B7-454A-8E7A-0C7A1F362718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3997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ED07E-1890-4B34-808F-2911307A8A86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AC12F-05B7-454A-8E7A-0C7A1F362718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2137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ED07E-1890-4B34-808F-2911307A8A86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AC12F-05B7-454A-8E7A-0C7A1F362718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7500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ED07E-1890-4B34-808F-2911307A8A86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AC12F-05B7-454A-8E7A-0C7A1F362718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4753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ED07E-1890-4B34-808F-2911307A8A86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AC12F-05B7-454A-8E7A-0C7A1F362718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1810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ED07E-1890-4B34-808F-2911307A8A86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AC12F-05B7-454A-8E7A-0C7A1F362718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2824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ED07E-1890-4B34-808F-2911307A8A86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AC12F-05B7-454A-8E7A-0C7A1F362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954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ED07E-1890-4B34-808F-2911307A8A86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AC12F-05B7-454A-8E7A-0C7A1F362718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7708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B2BED07E-1890-4B34-808F-2911307A8A86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AC12F-05B7-454A-8E7A-0C7A1F362718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7317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BED07E-1890-4B34-808F-2911307A8A86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0C4AC12F-05B7-454A-8E7A-0C7A1F362718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2366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adityajn105/flickr8k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C594A-A2EA-5A14-A3AD-D1477B605F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5907" y="2312581"/>
            <a:ext cx="10515600" cy="1031148"/>
          </a:xfrm>
        </p:spPr>
        <p:txBody>
          <a:bodyPr/>
          <a:lstStyle/>
          <a:p>
            <a:pPr algn="ctr"/>
            <a:r>
              <a:rPr lang="en-US" dirty="0"/>
              <a:t>Fine Tuning CLIP Model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661A75-3A3E-6C00-EF88-5B8EEA7DA2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818838"/>
            <a:ext cx="9144000" cy="91679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Sai Abhishek</a:t>
            </a:r>
          </a:p>
          <a:p>
            <a:r>
              <a:rPr lang="en-US" dirty="0"/>
              <a:t>002240088</a:t>
            </a:r>
          </a:p>
        </p:txBody>
      </p:sp>
    </p:spTree>
    <p:extLst>
      <p:ext uri="{BB962C8B-B14F-4D97-AF65-F5344CB8AC3E}">
        <p14:creationId xmlns:p14="http://schemas.microsoft.com/office/powerpoint/2010/main" val="3311173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E09B3-0E5F-400B-84CB-8CF6C464C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1AD3B5-7496-CE3B-1C33-CDAA1543FD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Adjusting the model to generate outputs tailored for specific use cases (e.g., medical imaging, artistic styles, or product </a:t>
            </a:r>
            <a:r>
              <a:rPr lang="en-US"/>
              <a:t>designs).</a:t>
            </a:r>
          </a:p>
          <a:p>
            <a:r>
              <a:rPr lang="en-US"/>
              <a:t>Example</a:t>
            </a:r>
            <a:r>
              <a:rPr lang="en-US" dirty="0"/>
              <a:t>: Fine-tuning a generic image generator to create realistic skin disease images for dermatological research.</a:t>
            </a:r>
          </a:p>
        </p:txBody>
      </p:sp>
    </p:spTree>
    <p:extLst>
      <p:ext uri="{BB962C8B-B14F-4D97-AF65-F5344CB8AC3E}">
        <p14:creationId xmlns:p14="http://schemas.microsoft.com/office/powerpoint/2010/main" val="1316699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3C480-E7BC-0480-6727-800D9E795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4621" y="1208557"/>
            <a:ext cx="9603275" cy="662774"/>
          </a:xfrm>
        </p:spPr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4F99BE-EB4E-62A3-D4D2-73B1973351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4621" y="2139286"/>
            <a:ext cx="10515600" cy="1130226"/>
          </a:xfrm>
        </p:spPr>
        <p:txBody>
          <a:bodyPr/>
          <a:lstStyle/>
          <a:p>
            <a:r>
              <a:rPr lang="en-US" b="1" i="0" dirty="0">
                <a:solidFill>
                  <a:srgbClr val="202124"/>
                </a:solidFill>
                <a:effectLst/>
                <a:latin typeface="zeitung"/>
              </a:rPr>
              <a:t>Flickr 8k Dataset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https://www.kaggle.com/datasets/adityajn105/flickr8k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143370E-5558-A564-327A-5018825D0A71}"/>
              </a:ext>
            </a:extLst>
          </p:cNvPr>
          <p:cNvSpPr txBox="1">
            <a:spLocks/>
          </p:cNvSpPr>
          <p:nvPr/>
        </p:nvSpPr>
        <p:spPr>
          <a:xfrm>
            <a:off x="1334621" y="3429000"/>
            <a:ext cx="10515600" cy="11302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rgbClr val="202124"/>
                </a:solidFill>
                <a:latin typeface="zeitung"/>
              </a:rPr>
              <a:t>VAE and UNET Components</a:t>
            </a:r>
          </a:p>
          <a:p>
            <a:pPr marL="0" indent="0">
              <a:lnSpc>
                <a:spcPts val="1425"/>
              </a:lnSpc>
              <a:buNone/>
            </a:pPr>
            <a:endParaRPr lang="en-US" sz="2000" b="0" dirty="0">
              <a:solidFill>
                <a:srgbClr val="CE9178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lnSpc>
                <a:spcPts val="1425"/>
              </a:lnSpc>
              <a:buNone/>
            </a:pPr>
            <a:r>
              <a:rPr lang="en-US" sz="2000" b="0" u="sng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openai</a:t>
            </a:r>
            <a:r>
              <a:rPr lang="en-US" sz="2000" b="0" u="sng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/clip-vit-large-patch14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47FEED6-2321-4B80-4002-5B190CD57745}"/>
              </a:ext>
            </a:extLst>
          </p:cNvPr>
          <p:cNvSpPr txBox="1">
            <a:spLocks/>
          </p:cNvSpPr>
          <p:nvPr/>
        </p:nvSpPr>
        <p:spPr>
          <a:xfrm>
            <a:off x="1320020" y="4737210"/>
            <a:ext cx="10515600" cy="11302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rgbClr val="202124"/>
                </a:solidFill>
                <a:latin typeface="zeitung"/>
              </a:rPr>
              <a:t>Fine Tuned Clip Model</a:t>
            </a:r>
          </a:p>
          <a:p>
            <a:pPr marL="0" indent="0">
              <a:lnSpc>
                <a:spcPts val="1425"/>
              </a:lnSpc>
              <a:buNone/>
            </a:pPr>
            <a:endParaRPr lang="en-US" sz="2000" b="0" dirty="0">
              <a:solidFill>
                <a:srgbClr val="CE9178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lnSpc>
                <a:spcPts val="1425"/>
              </a:lnSpc>
              <a:buNone/>
            </a:pPr>
            <a:r>
              <a:rPr lang="en-US" sz="2000" b="0" u="sng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saiabhishek-itta</a:t>
            </a:r>
            <a:r>
              <a:rPr lang="en-US" sz="2000" b="0" u="sng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/flick8-finetuned-clip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3385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78F7F-7162-827A-8150-0C43F8EB6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Tensor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E0E870-98BE-8FBD-7EC6-5A81E30141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loss_fn</a:t>
            </a:r>
            <a:r>
              <a:rPr lang="en-US" dirty="0"/>
              <a:t> = </a:t>
            </a:r>
            <a:r>
              <a:rPr lang="en-US" dirty="0" err="1"/>
              <a:t>CrossEntropyLoss</a:t>
            </a:r>
            <a:r>
              <a:rPr lang="en-US" dirty="0"/>
              <a:t>()</a:t>
            </a:r>
          </a:p>
          <a:p>
            <a:r>
              <a:rPr lang="en-US" dirty="0"/>
              <a:t>optimizer = </a:t>
            </a:r>
            <a:r>
              <a:rPr lang="en-US" dirty="0" err="1"/>
              <a:t>AdamW</a:t>
            </a:r>
            <a:r>
              <a:rPr lang="en-US" dirty="0"/>
              <a:t>(</a:t>
            </a:r>
            <a:r>
              <a:rPr lang="en-US" dirty="0" err="1"/>
              <a:t>model.parameters</a:t>
            </a:r>
            <a:r>
              <a:rPr lang="en-US" dirty="0"/>
              <a:t>(), </a:t>
            </a:r>
            <a:r>
              <a:rPr lang="en-US" dirty="0" err="1"/>
              <a:t>lr</a:t>
            </a:r>
            <a:r>
              <a:rPr lang="en-US" dirty="0"/>
              <a:t>=5e-6)</a:t>
            </a:r>
          </a:p>
          <a:p>
            <a:endParaRPr lang="en-US" dirty="0"/>
          </a:p>
          <a:p>
            <a:r>
              <a:rPr lang="en-US" dirty="0"/>
              <a:t>from </a:t>
            </a:r>
            <a:r>
              <a:rPr lang="en-US" dirty="0" err="1"/>
              <a:t>torch.utils.data</a:t>
            </a:r>
            <a:r>
              <a:rPr lang="en-US" dirty="0"/>
              <a:t> import </a:t>
            </a:r>
            <a:r>
              <a:rPr lang="en-US" dirty="0" err="1"/>
              <a:t>DataLoader</a:t>
            </a:r>
            <a:endParaRPr lang="en-US" dirty="0"/>
          </a:p>
          <a:p>
            <a:r>
              <a:rPr lang="en-US" dirty="0" err="1"/>
              <a:t>dataloader</a:t>
            </a:r>
            <a:r>
              <a:rPr lang="en-US" dirty="0"/>
              <a:t> = </a:t>
            </a:r>
            <a:r>
              <a:rPr lang="en-US" dirty="0" err="1"/>
              <a:t>DataLoader</a:t>
            </a:r>
            <a:r>
              <a:rPr lang="en-US" dirty="0"/>
              <a:t>(dataset, </a:t>
            </a:r>
            <a:r>
              <a:rPr lang="en-US" dirty="0" err="1"/>
              <a:t>batch_size</a:t>
            </a:r>
            <a:r>
              <a:rPr lang="en-US" dirty="0"/>
              <a:t>=4, </a:t>
            </a:r>
            <a:r>
              <a:rPr lang="en-US" dirty="0" err="1"/>
              <a:t>collate_fn</a:t>
            </a:r>
            <a:r>
              <a:rPr lang="en-US" dirty="0"/>
              <a:t>=</a:t>
            </a:r>
            <a:r>
              <a:rPr lang="en-US" dirty="0" err="1"/>
              <a:t>collate_fn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84422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E536B-99CE-6D7C-4353-AE7F8A171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100193"/>
            <a:ext cx="9603275" cy="646475"/>
          </a:xfrm>
        </p:spPr>
        <p:txBody>
          <a:bodyPr/>
          <a:lstStyle/>
          <a:p>
            <a:r>
              <a:rPr lang="en-US" dirty="0"/>
              <a:t>Comparison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01347-744F-1F61-5C12-5C395EBF41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0" y="1972484"/>
            <a:ext cx="9669058" cy="558065"/>
          </a:xfrm>
        </p:spPr>
        <p:txBody>
          <a:bodyPr>
            <a:normAutofit/>
          </a:bodyPr>
          <a:lstStyle/>
          <a:p>
            <a:r>
              <a:rPr lang="en-US" dirty="0"/>
              <a:t>Two dogs of different breeds looking at each other on the road .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F19641AF-44BB-F358-899A-E66509907A86}"/>
              </a:ext>
            </a:extLst>
          </p:cNvPr>
          <p:cNvSpPr txBox="1">
            <a:spLocks/>
          </p:cNvSpPr>
          <p:nvPr/>
        </p:nvSpPr>
        <p:spPr>
          <a:xfrm>
            <a:off x="8865563" y="2746969"/>
            <a:ext cx="2431100" cy="6464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FineTuned</a:t>
            </a:r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29F48D60-A5D6-BB50-C88B-2C62C1D2322F}"/>
              </a:ext>
            </a:extLst>
          </p:cNvPr>
          <p:cNvSpPr txBox="1">
            <a:spLocks/>
          </p:cNvSpPr>
          <p:nvPr/>
        </p:nvSpPr>
        <p:spPr>
          <a:xfrm>
            <a:off x="1603979" y="2746970"/>
            <a:ext cx="2152180" cy="6464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Original</a:t>
            </a:r>
          </a:p>
        </p:txBody>
      </p:sp>
      <p:pic>
        <p:nvPicPr>
          <p:cNvPr id="14" name="Picture 13" descr="A dog sniffing the ground&#10;&#10;Description automatically generated">
            <a:extLst>
              <a:ext uri="{FF2B5EF4-FFF2-40B4-BE49-F238E27FC236}">
                <a16:creationId xmlns:a16="http://schemas.microsoft.com/office/drawing/2014/main" id="{D2BA0DB1-99E8-C0CA-6F97-02AF229923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1715" y="3444848"/>
            <a:ext cx="2469345" cy="2469345"/>
          </a:xfrm>
          <a:prstGeom prst="rect">
            <a:avLst/>
          </a:prstGeom>
        </p:spPr>
      </p:pic>
      <p:pic>
        <p:nvPicPr>
          <p:cNvPr id="16" name="Picture 15" descr="Two dogs fighting on the road&#10;&#10;Description automatically generated">
            <a:extLst>
              <a:ext uri="{FF2B5EF4-FFF2-40B4-BE49-F238E27FC236}">
                <a16:creationId xmlns:a16="http://schemas.microsoft.com/office/drawing/2014/main" id="{ED0B8B33-218C-FD55-FD8D-D368B21966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8221" y="3464557"/>
            <a:ext cx="2568442" cy="2469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3198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838FF1-A41B-E478-50BA-138ABA1D6A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FB933-E03A-E558-9695-47375756F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100193"/>
            <a:ext cx="9603275" cy="646475"/>
          </a:xfrm>
        </p:spPr>
        <p:txBody>
          <a:bodyPr/>
          <a:lstStyle/>
          <a:p>
            <a:r>
              <a:rPr lang="en-US" dirty="0"/>
              <a:t>Comparison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67823B-A323-B0CB-A501-4EDC77C842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5394" y="1972484"/>
            <a:ext cx="3895643" cy="558065"/>
          </a:xfrm>
        </p:spPr>
        <p:txBody>
          <a:bodyPr/>
          <a:lstStyle/>
          <a:p>
            <a:r>
              <a:rPr lang="en-US" dirty="0"/>
              <a:t>A girl going in a wooden building </a:t>
            </a:r>
          </a:p>
        </p:txBody>
      </p:sp>
      <p:pic>
        <p:nvPicPr>
          <p:cNvPr id="6" name="Picture 5" descr="A child standing in a doorway&#10;&#10;Description automatically generated">
            <a:extLst>
              <a:ext uri="{FF2B5EF4-FFF2-40B4-BE49-F238E27FC236}">
                <a16:creationId xmlns:a16="http://schemas.microsoft.com/office/drawing/2014/main" id="{2E616646-FA45-013A-5AD6-C122E5E7D2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568" y="3393632"/>
            <a:ext cx="2590726" cy="2590726"/>
          </a:xfrm>
          <a:prstGeom prst="rect">
            <a:avLst/>
          </a:prstGeom>
        </p:spPr>
      </p:pic>
      <p:pic>
        <p:nvPicPr>
          <p:cNvPr id="8" name="Picture 7" descr="A child standing in a wooden box">
            <a:extLst>
              <a:ext uri="{FF2B5EF4-FFF2-40B4-BE49-F238E27FC236}">
                <a16:creationId xmlns:a16="http://schemas.microsoft.com/office/drawing/2014/main" id="{14FC3118-205A-DDC3-B49E-B979232020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833" y="3393632"/>
            <a:ext cx="2520561" cy="2520561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F14C6BBC-AADE-BB56-C5E3-0DFF0B9C2553}"/>
              </a:ext>
            </a:extLst>
          </p:cNvPr>
          <p:cNvSpPr txBox="1">
            <a:spLocks/>
          </p:cNvSpPr>
          <p:nvPr/>
        </p:nvSpPr>
        <p:spPr>
          <a:xfrm>
            <a:off x="8865563" y="2746969"/>
            <a:ext cx="2431100" cy="6464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FineTuned</a:t>
            </a:r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A02923D3-E6F9-6F6F-EF0A-25FEC3ED801D}"/>
              </a:ext>
            </a:extLst>
          </p:cNvPr>
          <p:cNvSpPr txBox="1">
            <a:spLocks/>
          </p:cNvSpPr>
          <p:nvPr/>
        </p:nvSpPr>
        <p:spPr>
          <a:xfrm>
            <a:off x="1603979" y="2746970"/>
            <a:ext cx="2152180" cy="6464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Original</a:t>
            </a:r>
          </a:p>
        </p:txBody>
      </p:sp>
    </p:spTree>
    <p:extLst>
      <p:ext uri="{BB962C8B-B14F-4D97-AF65-F5344CB8AC3E}">
        <p14:creationId xmlns:p14="http://schemas.microsoft.com/office/powerpoint/2010/main" val="28507316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5625E0-0028-8CCC-6456-004385411F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F510C-D065-AF5D-E65E-4AA4D3C1E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100193"/>
            <a:ext cx="9603275" cy="646475"/>
          </a:xfrm>
        </p:spPr>
        <p:txBody>
          <a:bodyPr/>
          <a:lstStyle/>
          <a:p>
            <a:r>
              <a:rPr lang="en-US" dirty="0"/>
              <a:t>Comparison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F9C13F-AF3E-D782-FDB4-4A83273C86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5394" y="1972484"/>
            <a:ext cx="3895643" cy="558065"/>
          </a:xfrm>
        </p:spPr>
        <p:txBody>
          <a:bodyPr/>
          <a:lstStyle/>
          <a:p>
            <a:r>
              <a:rPr lang="en-US" dirty="0"/>
              <a:t>A girl going in a wooden building </a:t>
            </a:r>
          </a:p>
        </p:txBody>
      </p:sp>
      <p:pic>
        <p:nvPicPr>
          <p:cNvPr id="6" name="Picture 5" descr="A child standing in a doorway&#10;&#10;Description automatically generated">
            <a:extLst>
              <a:ext uri="{FF2B5EF4-FFF2-40B4-BE49-F238E27FC236}">
                <a16:creationId xmlns:a16="http://schemas.microsoft.com/office/drawing/2014/main" id="{226114EA-E5E4-E84B-E0F6-F4159C42C2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568" y="3393632"/>
            <a:ext cx="2590726" cy="2590726"/>
          </a:xfrm>
          <a:prstGeom prst="rect">
            <a:avLst/>
          </a:prstGeom>
        </p:spPr>
      </p:pic>
      <p:pic>
        <p:nvPicPr>
          <p:cNvPr id="8" name="Picture 7" descr="A child standing in a wooden box">
            <a:extLst>
              <a:ext uri="{FF2B5EF4-FFF2-40B4-BE49-F238E27FC236}">
                <a16:creationId xmlns:a16="http://schemas.microsoft.com/office/drawing/2014/main" id="{F78E9C04-CE8F-6707-2585-3BF63D5946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833" y="3393632"/>
            <a:ext cx="2520561" cy="2520561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7CF690B4-CB50-D25C-A53D-49C3A02E9316}"/>
              </a:ext>
            </a:extLst>
          </p:cNvPr>
          <p:cNvSpPr txBox="1">
            <a:spLocks/>
          </p:cNvSpPr>
          <p:nvPr/>
        </p:nvSpPr>
        <p:spPr>
          <a:xfrm>
            <a:off x="8865563" y="2746969"/>
            <a:ext cx="2431100" cy="6464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FineTuned</a:t>
            </a:r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C6FC5FA-4659-EF75-BC3B-5EE7A2115661}"/>
              </a:ext>
            </a:extLst>
          </p:cNvPr>
          <p:cNvSpPr txBox="1">
            <a:spLocks/>
          </p:cNvSpPr>
          <p:nvPr/>
        </p:nvSpPr>
        <p:spPr>
          <a:xfrm>
            <a:off x="1603979" y="2746970"/>
            <a:ext cx="2152180" cy="6464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Original</a:t>
            </a:r>
          </a:p>
        </p:txBody>
      </p:sp>
    </p:spTree>
    <p:extLst>
      <p:ext uri="{BB962C8B-B14F-4D97-AF65-F5344CB8AC3E}">
        <p14:creationId xmlns:p14="http://schemas.microsoft.com/office/powerpoint/2010/main" val="6578953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11793-37CD-32CE-C724-3537A51BB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improvements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FDC4B2-032E-F251-1F3E-2B966B190C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Will try to fine tune the model using certain set of images to better output</a:t>
            </a:r>
          </a:p>
          <a:p>
            <a:r>
              <a:rPr lang="en-US" b="1" dirty="0"/>
              <a:t>Parameter-Efficient Fine-Tuning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Low-Rank Adaptation (</a:t>
            </a:r>
            <a:r>
              <a:rPr lang="en-US" b="1" dirty="0" err="1"/>
              <a:t>LoRA</a:t>
            </a:r>
            <a:r>
              <a:rPr lang="en-US" b="1" dirty="0"/>
              <a:t>)</a:t>
            </a:r>
            <a:r>
              <a:rPr lang="en-US" dirty="0"/>
              <a:t>: Modifying only a subset of parameters, making fine-tuning faster and reducing memory requirements.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Adapters and Hypernetworks</a:t>
            </a:r>
            <a:r>
              <a:rPr lang="en-US" dirty="0"/>
              <a:t>: Adding lightweight layers that can be trained while keeping the main model frozen.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Prompt-Based Tuning</a:t>
            </a:r>
            <a:r>
              <a:rPr lang="en-US" dirty="0"/>
              <a:t>: Using textual prompts or embeddings to guide fine-tuning without altering the core model.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285652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250</TotalTime>
  <Words>240</Words>
  <Application>Microsoft Office PowerPoint</Application>
  <PresentationFormat>Widescreen</PresentationFormat>
  <Paragraphs>39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Courier New</vt:lpstr>
      <vt:lpstr>Gill Sans MT</vt:lpstr>
      <vt:lpstr>zeitung</vt:lpstr>
      <vt:lpstr>Gallery</vt:lpstr>
      <vt:lpstr>Fine Tuning CLIP Model </vt:lpstr>
      <vt:lpstr>Objective</vt:lpstr>
      <vt:lpstr>Dataset</vt:lpstr>
      <vt:lpstr>Tensor Structure</vt:lpstr>
      <vt:lpstr>Comparison</vt:lpstr>
      <vt:lpstr>Comparison</vt:lpstr>
      <vt:lpstr>Comparison</vt:lpstr>
      <vt:lpstr>Future improvements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Sai Abhishek Itta</dc:creator>
  <cp:lastModifiedBy>Sai Abhishek Itta</cp:lastModifiedBy>
  <cp:revision>6</cp:revision>
  <dcterms:created xsi:type="dcterms:W3CDTF">2024-12-05T19:34:07Z</dcterms:created>
  <dcterms:modified xsi:type="dcterms:W3CDTF">2024-12-05T23:45:01Z</dcterms:modified>
</cp:coreProperties>
</file>