
<file path=[Content_Types].xml><?xml version="1.0" encoding="utf-8"?>
<Types xmlns="http://schemas.openxmlformats.org/package/2006/content-types">
  <Default Extension="jfif" ContentType="image/jpeg"/>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6" r:id="rId4"/>
    <p:sldId id="263" r:id="rId5"/>
    <p:sldId id="256" r:id="rId6"/>
    <p:sldId id="258" r:id="rId7"/>
    <p:sldId id="260" r:id="rId8"/>
    <p:sldId id="261" r:id="rId9"/>
    <p:sldId id="262"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5F1EC8-A6F7-4008-89A6-E8070E029D08}"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76926-A8CD-49CC-AC9E-9BF8A4020D4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402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F1EC8-A6F7-4008-89A6-E8070E029D08}"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76926-A8CD-49CC-AC9E-9BF8A4020D47}" type="slidenum">
              <a:rPr lang="en-IN" smtClean="0"/>
              <a:t>‹#›</a:t>
            </a:fld>
            <a:endParaRPr lang="en-IN"/>
          </a:p>
        </p:txBody>
      </p:sp>
    </p:spTree>
    <p:extLst>
      <p:ext uri="{BB962C8B-B14F-4D97-AF65-F5344CB8AC3E}">
        <p14:creationId xmlns:p14="http://schemas.microsoft.com/office/powerpoint/2010/main" val="1681094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F1EC8-A6F7-4008-89A6-E8070E029D08}"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76926-A8CD-49CC-AC9E-9BF8A4020D47}" type="slidenum">
              <a:rPr lang="en-IN" smtClean="0"/>
              <a:t>‹#›</a:t>
            </a:fld>
            <a:endParaRPr lang="en-IN"/>
          </a:p>
        </p:txBody>
      </p:sp>
    </p:spTree>
    <p:extLst>
      <p:ext uri="{BB962C8B-B14F-4D97-AF65-F5344CB8AC3E}">
        <p14:creationId xmlns:p14="http://schemas.microsoft.com/office/powerpoint/2010/main" val="900661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F1EC8-A6F7-4008-89A6-E8070E029D08}"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76926-A8CD-49CC-AC9E-9BF8A4020D47}" type="slidenum">
              <a:rPr lang="en-IN" smtClean="0"/>
              <a:t>‹#›</a:t>
            </a:fld>
            <a:endParaRPr lang="en-IN"/>
          </a:p>
        </p:txBody>
      </p:sp>
    </p:spTree>
    <p:extLst>
      <p:ext uri="{BB962C8B-B14F-4D97-AF65-F5344CB8AC3E}">
        <p14:creationId xmlns:p14="http://schemas.microsoft.com/office/powerpoint/2010/main" val="4077448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F1EC8-A6F7-4008-89A6-E8070E029D08}" type="datetimeFigureOut">
              <a:rPr lang="en-IN" smtClean="0"/>
              <a:t>15-08-2024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976926-A8CD-49CC-AC9E-9BF8A4020D47}"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6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5F1EC8-A6F7-4008-89A6-E8070E029D08}" type="datetimeFigureOut">
              <a:rPr lang="en-IN" smtClean="0"/>
              <a:t>15-08-2024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976926-A8CD-49CC-AC9E-9BF8A4020D47}" type="slidenum">
              <a:rPr lang="en-IN" smtClean="0"/>
              <a:t>‹#›</a:t>
            </a:fld>
            <a:endParaRPr lang="en-IN"/>
          </a:p>
        </p:txBody>
      </p:sp>
    </p:spTree>
    <p:extLst>
      <p:ext uri="{BB962C8B-B14F-4D97-AF65-F5344CB8AC3E}">
        <p14:creationId xmlns:p14="http://schemas.microsoft.com/office/powerpoint/2010/main" val="256458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5F1EC8-A6F7-4008-89A6-E8070E029D08}" type="datetimeFigureOut">
              <a:rPr lang="en-IN" smtClean="0"/>
              <a:t>15-08-2024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976926-A8CD-49CC-AC9E-9BF8A4020D47}" type="slidenum">
              <a:rPr lang="en-IN" smtClean="0"/>
              <a:t>‹#›</a:t>
            </a:fld>
            <a:endParaRPr lang="en-IN"/>
          </a:p>
        </p:txBody>
      </p:sp>
    </p:spTree>
    <p:extLst>
      <p:ext uri="{BB962C8B-B14F-4D97-AF65-F5344CB8AC3E}">
        <p14:creationId xmlns:p14="http://schemas.microsoft.com/office/powerpoint/2010/main" val="773965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5F1EC8-A6F7-4008-89A6-E8070E029D08}" type="datetimeFigureOut">
              <a:rPr lang="en-IN" smtClean="0"/>
              <a:t>15-08-2024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9976926-A8CD-49CC-AC9E-9BF8A4020D47}" type="slidenum">
              <a:rPr lang="en-IN" smtClean="0"/>
              <a:t>‹#›</a:t>
            </a:fld>
            <a:endParaRPr lang="en-IN"/>
          </a:p>
        </p:txBody>
      </p:sp>
    </p:spTree>
    <p:extLst>
      <p:ext uri="{BB962C8B-B14F-4D97-AF65-F5344CB8AC3E}">
        <p14:creationId xmlns:p14="http://schemas.microsoft.com/office/powerpoint/2010/main" val="561316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65F1EC8-A6F7-4008-89A6-E8070E029D08}" type="datetimeFigureOut">
              <a:rPr lang="en-IN" smtClean="0"/>
              <a:t>15-08-2024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9976926-A8CD-49CC-AC9E-9BF8A4020D47}" type="slidenum">
              <a:rPr lang="en-IN" smtClean="0"/>
              <a:t>‹#›</a:t>
            </a:fld>
            <a:endParaRPr lang="en-IN"/>
          </a:p>
        </p:txBody>
      </p:sp>
    </p:spTree>
    <p:extLst>
      <p:ext uri="{BB962C8B-B14F-4D97-AF65-F5344CB8AC3E}">
        <p14:creationId xmlns:p14="http://schemas.microsoft.com/office/powerpoint/2010/main" val="2587468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65F1EC8-A6F7-4008-89A6-E8070E029D08}" type="datetimeFigureOut">
              <a:rPr lang="en-IN" smtClean="0"/>
              <a:t>15-08-2024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9976926-A8CD-49CC-AC9E-9BF8A4020D47}" type="slidenum">
              <a:rPr lang="en-IN" smtClean="0"/>
              <a:t>‹#›</a:t>
            </a:fld>
            <a:endParaRPr lang="en-IN"/>
          </a:p>
        </p:txBody>
      </p:sp>
    </p:spTree>
    <p:extLst>
      <p:ext uri="{BB962C8B-B14F-4D97-AF65-F5344CB8AC3E}">
        <p14:creationId xmlns:p14="http://schemas.microsoft.com/office/powerpoint/2010/main" val="129386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5F1EC8-A6F7-4008-89A6-E8070E029D08}" type="datetimeFigureOut">
              <a:rPr lang="en-IN" smtClean="0"/>
              <a:t>15-08-2024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976926-A8CD-49CC-AC9E-9BF8A4020D47}" type="slidenum">
              <a:rPr lang="en-IN" smtClean="0"/>
              <a:t>‹#›</a:t>
            </a:fld>
            <a:endParaRPr lang="en-IN"/>
          </a:p>
        </p:txBody>
      </p:sp>
    </p:spTree>
    <p:extLst>
      <p:ext uri="{BB962C8B-B14F-4D97-AF65-F5344CB8AC3E}">
        <p14:creationId xmlns:p14="http://schemas.microsoft.com/office/powerpoint/2010/main" val="1283761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65F1EC8-A6F7-4008-89A6-E8070E029D08}" type="datetimeFigureOut">
              <a:rPr lang="en-IN" smtClean="0"/>
              <a:t>15-08-2024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9976926-A8CD-49CC-AC9E-9BF8A4020D47}"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8807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f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38B29-F86C-4747-B488-95F1696558F3}"/>
              </a:ext>
            </a:extLst>
          </p:cNvPr>
          <p:cNvSpPr>
            <a:spLocks noGrp="1"/>
          </p:cNvSpPr>
          <p:nvPr>
            <p:ph type="title"/>
          </p:nvPr>
        </p:nvSpPr>
        <p:spPr>
          <a:xfrm>
            <a:off x="838200" y="2766218"/>
            <a:ext cx="10515600" cy="1325563"/>
          </a:xfrm>
        </p:spPr>
        <p:txBody>
          <a:bodyPr>
            <a:normAutofit fontScale="90000"/>
          </a:bodyPr>
          <a:lstStyle/>
          <a:p>
            <a:pPr algn="ctr"/>
            <a:r>
              <a:rPr lang="en-US" dirty="0"/>
              <a:t>Skin Rash Image Generator</a:t>
            </a:r>
            <a:br>
              <a:rPr lang="en-US" dirty="0"/>
            </a:br>
            <a:r>
              <a:rPr lang="en-US" dirty="0"/>
              <a:t>Using Fine Tuned Latent Diffusion Models</a:t>
            </a:r>
            <a:endParaRPr lang="en-IN" dirty="0"/>
          </a:p>
        </p:txBody>
      </p:sp>
    </p:spTree>
    <p:extLst>
      <p:ext uri="{BB962C8B-B14F-4D97-AF65-F5344CB8AC3E}">
        <p14:creationId xmlns:p14="http://schemas.microsoft.com/office/powerpoint/2010/main" val="2468426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C2898-2AD3-E367-E0FB-0304C4A355E3}"/>
              </a:ext>
            </a:extLst>
          </p:cNvPr>
          <p:cNvSpPr>
            <a:spLocks noGrp="1"/>
          </p:cNvSpPr>
          <p:nvPr>
            <p:ph type="title"/>
          </p:nvPr>
        </p:nvSpPr>
        <p:spPr/>
        <p:txBody>
          <a:bodyPr>
            <a:normAutofit/>
          </a:bodyPr>
          <a:lstStyle/>
          <a:p>
            <a:pPr algn="ctr"/>
            <a:r>
              <a:rPr lang="en-IN" sz="3200" b="1" dirty="0">
                <a:solidFill>
                  <a:schemeClr val="tx1"/>
                </a:solidFill>
                <a:latin typeface="+mn-lt"/>
              </a:rPr>
              <a:t>Analysis and Conclusions</a:t>
            </a:r>
          </a:p>
        </p:txBody>
      </p:sp>
      <p:sp>
        <p:nvSpPr>
          <p:cNvPr id="4" name="Rectangle 1">
            <a:extLst>
              <a:ext uri="{FF2B5EF4-FFF2-40B4-BE49-F238E27FC236}">
                <a16:creationId xmlns:a16="http://schemas.microsoft.com/office/drawing/2014/main" id="{610DB8B7-8288-1238-1148-B16116CC9B66}"/>
              </a:ext>
            </a:extLst>
          </p:cNvPr>
          <p:cNvSpPr>
            <a:spLocks noGrp="1" noChangeArrowheads="1"/>
          </p:cNvSpPr>
          <p:nvPr>
            <p:ph idx="1"/>
          </p:nvPr>
        </p:nvSpPr>
        <p:spPr bwMode="auto">
          <a:xfrm>
            <a:off x="566928" y="1846110"/>
            <a:ext cx="1105814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Diversity in Output:</a:t>
            </a:r>
            <a:r>
              <a:rPr kumimoji="0" lang="en-US" altLang="en-US" sz="1800" b="0" i="0" u="none" strike="noStrike" cap="none" normalizeH="0" baseline="0" dirty="0">
                <a:ln>
                  <a:noFill/>
                </a:ln>
                <a:solidFill>
                  <a:schemeClr val="tx1"/>
                </a:solidFill>
                <a:effectLst/>
                <a:latin typeface="Arial" panose="020B0604020202020204" pitchFamily="34" charset="0"/>
              </a:rPr>
              <a:t> The fine-tuned latent diffusion model successfully generated images of skin rashes that covered a wide range of skin tones, affected body areas, and rash types.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Realism of Generated Images:</a:t>
            </a:r>
            <a:r>
              <a:rPr kumimoji="0" lang="en-US" altLang="en-US" sz="1800" b="0" i="0" u="none" strike="noStrike" cap="none" normalizeH="0" baseline="0" dirty="0">
                <a:ln>
                  <a:noFill/>
                </a:ln>
                <a:solidFill>
                  <a:schemeClr val="tx1"/>
                </a:solidFill>
                <a:effectLst/>
                <a:latin typeface="Arial" panose="020B0604020202020204" pitchFamily="34" charset="0"/>
              </a:rPr>
              <a:t> The generated images were found to be highly realistic, closely resembling actual clinical images. The fidelity of the images to the provided textual descriptions was also strong, with details such as rash type and location accurately reflected in the output.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Model Fine-Tuning:</a:t>
            </a:r>
            <a:r>
              <a:rPr kumimoji="0" lang="en-US" altLang="en-US" sz="1800" b="0" i="0" u="none" strike="noStrike" cap="none" normalizeH="0" baseline="0" dirty="0">
                <a:ln>
                  <a:noFill/>
                </a:ln>
                <a:solidFill>
                  <a:schemeClr val="tx1"/>
                </a:solidFill>
                <a:effectLst/>
                <a:latin typeface="Arial" panose="020B0604020202020204" pitchFamily="34" charset="0"/>
              </a:rPr>
              <a:t> Fine-tuning the latent diffusion model with a carefully curated dataset resulted in significant improvements in the quality and specificity of the generated images.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Generalization: </a:t>
            </a:r>
            <a:r>
              <a:rPr kumimoji="0" lang="en-US" altLang="en-US" sz="1800" b="0" i="0" u="none" strike="noStrike" cap="none" normalizeH="0" baseline="0" dirty="0">
                <a:ln>
                  <a:noFill/>
                </a:ln>
                <a:solidFill>
                  <a:schemeClr val="tx1"/>
                </a:solidFill>
                <a:effectLst/>
                <a:latin typeface="Arial" panose="020B0604020202020204" pitchFamily="34" charset="0"/>
              </a:rPr>
              <a:t>While the model performed well on the dataset used for fine-tuning, its ability to generalize to completely unseen skin conditions or rare rashes may still be limited. The quality of the generated images is highly dependent on the diversity and representativeness of the training data.</a:t>
            </a:r>
          </a:p>
        </p:txBody>
      </p:sp>
    </p:spTree>
    <p:extLst>
      <p:ext uri="{BB962C8B-B14F-4D97-AF65-F5344CB8AC3E}">
        <p14:creationId xmlns:p14="http://schemas.microsoft.com/office/powerpoint/2010/main" val="157867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C7F06-1E4E-2CFD-E3FD-7F4466EAA76D}"/>
              </a:ext>
            </a:extLst>
          </p:cNvPr>
          <p:cNvSpPr>
            <a:spLocks noGrp="1"/>
          </p:cNvSpPr>
          <p:nvPr>
            <p:ph type="title"/>
          </p:nvPr>
        </p:nvSpPr>
        <p:spPr/>
        <p:txBody>
          <a:bodyPr>
            <a:normAutofit/>
          </a:bodyPr>
          <a:lstStyle/>
          <a:p>
            <a:pPr algn="ctr"/>
            <a:r>
              <a:rPr lang="en-US" sz="3200" b="1" dirty="0">
                <a:solidFill>
                  <a:schemeClr val="tx1"/>
                </a:solidFill>
                <a:latin typeface="+mn-lt"/>
              </a:rPr>
              <a:t>Conclusion</a:t>
            </a:r>
            <a:endParaRPr lang="en-IN" sz="3200" b="1" dirty="0">
              <a:solidFill>
                <a:schemeClr val="tx1"/>
              </a:solidFill>
              <a:latin typeface="+mn-lt"/>
            </a:endParaRPr>
          </a:p>
        </p:txBody>
      </p:sp>
      <p:sp>
        <p:nvSpPr>
          <p:cNvPr id="3" name="Content Placeholder 2">
            <a:extLst>
              <a:ext uri="{FF2B5EF4-FFF2-40B4-BE49-F238E27FC236}">
                <a16:creationId xmlns:a16="http://schemas.microsoft.com/office/drawing/2014/main" id="{E6B5BA82-68CA-6906-A09F-FCA2D279D0CE}"/>
              </a:ext>
            </a:extLst>
          </p:cNvPr>
          <p:cNvSpPr>
            <a:spLocks noGrp="1"/>
          </p:cNvSpPr>
          <p:nvPr>
            <p:ph idx="1"/>
          </p:nvPr>
        </p:nvSpPr>
        <p:spPr>
          <a:xfrm>
            <a:off x="1097280" y="1898487"/>
            <a:ext cx="10058400" cy="4023360"/>
          </a:xfrm>
        </p:spPr>
        <p:txBody>
          <a:bodyPr/>
          <a:lstStyle/>
          <a:p>
            <a:r>
              <a:rPr lang="en-US" dirty="0">
                <a:solidFill>
                  <a:schemeClr val="tx1"/>
                </a:solidFill>
              </a:rPr>
              <a:t>With the help of a latent diffusion model, a skin rash image generator is a tool that allows for dermatologists to better assist their patients. </a:t>
            </a:r>
          </a:p>
          <a:p>
            <a:r>
              <a:rPr lang="en-US" dirty="0">
                <a:solidFill>
                  <a:schemeClr val="tx1"/>
                </a:solidFill>
              </a:rPr>
              <a:t>Generators such as these create realistic images that match with a variety of factors, such as skin color and type of disease. </a:t>
            </a:r>
          </a:p>
          <a:p>
            <a:r>
              <a:rPr lang="en-US" dirty="0">
                <a:solidFill>
                  <a:schemeClr val="tx1"/>
                </a:solidFill>
              </a:rPr>
              <a:t>The project can help remove biases and lead to a wider number of patients being helped. </a:t>
            </a:r>
            <a:endParaRPr lang="en-IN" dirty="0">
              <a:solidFill>
                <a:schemeClr val="tx1"/>
              </a:solidFill>
            </a:endParaRPr>
          </a:p>
        </p:txBody>
      </p:sp>
    </p:spTree>
    <p:extLst>
      <p:ext uri="{BB962C8B-B14F-4D97-AF65-F5344CB8AC3E}">
        <p14:creationId xmlns:p14="http://schemas.microsoft.com/office/powerpoint/2010/main" val="194742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9E8F-2FC3-280F-9294-80959579C68B}"/>
              </a:ext>
            </a:extLst>
          </p:cNvPr>
          <p:cNvSpPr>
            <a:spLocks noGrp="1"/>
          </p:cNvSpPr>
          <p:nvPr>
            <p:ph type="title"/>
          </p:nvPr>
        </p:nvSpPr>
        <p:spPr>
          <a:xfrm>
            <a:off x="1097280" y="286603"/>
            <a:ext cx="10058400" cy="1199297"/>
          </a:xfrm>
        </p:spPr>
        <p:txBody>
          <a:bodyPr>
            <a:normAutofit/>
          </a:bodyPr>
          <a:lstStyle/>
          <a:p>
            <a:pPr algn="ctr"/>
            <a:r>
              <a:rPr lang="en-US" sz="3200" b="1" dirty="0">
                <a:solidFill>
                  <a:schemeClr val="tx1"/>
                </a:solidFill>
                <a:latin typeface="+mn-lt"/>
              </a:rPr>
              <a:t>Future Work</a:t>
            </a:r>
            <a:endParaRPr lang="en-IN" sz="3200" b="1" dirty="0">
              <a:solidFill>
                <a:schemeClr val="tx1"/>
              </a:solidFill>
              <a:latin typeface="+mn-lt"/>
            </a:endParaRPr>
          </a:p>
        </p:txBody>
      </p:sp>
      <p:sp>
        <p:nvSpPr>
          <p:cNvPr id="3" name="Content Placeholder 2">
            <a:extLst>
              <a:ext uri="{FF2B5EF4-FFF2-40B4-BE49-F238E27FC236}">
                <a16:creationId xmlns:a16="http://schemas.microsoft.com/office/drawing/2014/main" id="{634EB523-D846-547A-00D5-C5144BC9D234}"/>
              </a:ext>
            </a:extLst>
          </p:cNvPr>
          <p:cNvSpPr>
            <a:spLocks noGrp="1"/>
          </p:cNvSpPr>
          <p:nvPr>
            <p:ph idx="1"/>
          </p:nvPr>
        </p:nvSpPr>
        <p:spPr>
          <a:xfrm>
            <a:off x="838200" y="1825625"/>
            <a:ext cx="9730154" cy="1805598"/>
          </a:xfrm>
        </p:spPr>
        <p:txBody>
          <a:bodyPr>
            <a:normAutofit/>
          </a:bodyPr>
          <a:lstStyle/>
          <a:p>
            <a:pPr marL="0" indent="0">
              <a:buNone/>
            </a:pPr>
            <a:r>
              <a:rPr lang="en-US" sz="1800" b="1" dirty="0">
                <a:solidFill>
                  <a:schemeClr val="tx1"/>
                </a:solidFill>
              </a:rPr>
              <a:t>Reinforcement Learning from Human Feedback (RLHF)</a:t>
            </a:r>
          </a:p>
          <a:p>
            <a:pPr marL="0" indent="0">
              <a:buNone/>
            </a:pPr>
            <a:r>
              <a:rPr lang="en-US" sz="1800" dirty="0">
                <a:solidFill>
                  <a:schemeClr val="tx1"/>
                </a:solidFill>
              </a:rPr>
              <a:t>Fine-Tuning: Fine-tune the model with reinforcement learning, where human feedback is used to reinforce appropriate outputs and penalize inappropriate ones.</a:t>
            </a:r>
          </a:p>
          <a:p>
            <a:pPr marL="0" indent="0">
              <a:buNone/>
            </a:pPr>
            <a:r>
              <a:rPr lang="en-US" sz="1800" dirty="0">
                <a:solidFill>
                  <a:schemeClr val="tx1"/>
                </a:solidFill>
              </a:rPr>
              <a:t>Reward Modeling: Implement a reward model that penalizes the generation of inappropriate content during training.</a:t>
            </a:r>
          </a:p>
          <a:p>
            <a:endParaRPr lang="en-IN" sz="1800" dirty="0">
              <a:solidFill>
                <a:schemeClr val="tx1"/>
              </a:solidFill>
            </a:endParaRPr>
          </a:p>
        </p:txBody>
      </p:sp>
      <p:sp>
        <p:nvSpPr>
          <p:cNvPr id="4" name="TextBox 3">
            <a:extLst>
              <a:ext uri="{FF2B5EF4-FFF2-40B4-BE49-F238E27FC236}">
                <a16:creationId xmlns:a16="http://schemas.microsoft.com/office/drawing/2014/main" id="{041D74CB-6DF7-DD7F-733D-CC233D0245B4}"/>
              </a:ext>
            </a:extLst>
          </p:cNvPr>
          <p:cNvSpPr txBox="1"/>
          <p:nvPr/>
        </p:nvSpPr>
        <p:spPr>
          <a:xfrm>
            <a:off x="838200" y="3859823"/>
            <a:ext cx="9202615" cy="2031325"/>
          </a:xfrm>
          <a:prstGeom prst="rect">
            <a:avLst/>
          </a:prstGeom>
          <a:noFill/>
        </p:spPr>
        <p:txBody>
          <a:bodyPr wrap="square" rtlCol="0">
            <a:spAutoFit/>
          </a:bodyPr>
          <a:lstStyle/>
          <a:p>
            <a:r>
              <a:rPr lang="en-US" b="1" dirty="0"/>
              <a:t>Prompt Filtering</a:t>
            </a:r>
          </a:p>
          <a:p>
            <a:r>
              <a:rPr lang="en-US" dirty="0"/>
              <a:t>Keyword Filtering: Implement a system that filters out prompts containing inappropriate keywords or phrases. This can be done by matching the input against a list of banned words.</a:t>
            </a:r>
          </a:p>
          <a:p>
            <a:endParaRPr lang="en-US" dirty="0"/>
          </a:p>
          <a:p>
            <a:r>
              <a:rPr lang="en-US" dirty="0"/>
              <a:t>Natural Language Processing (NLP) Filters: Use NLP techniques to understand the context of the prompt and block or modify requests that might lead to inappropriate content.</a:t>
            </a:r>
          </a:p>
          <a:p>
            <a:endParaRPr lang="en-IN" dirty="0"/>
          </a:p>
        </p:txBody>
      </p:sp>
    </p:spTree>
    <p:extLst>
      <p:ext uri="{BB962C8B-B14F-4D97-AF65-F5344CB8AC3E}">
        <p14:creationId xmlns:p14="http://schemas.microsoft.com/office/powerpoint/2010/main" val="1089625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6D32FF-7546-A3B7-2B92-6005B95DD9CE}"/>
              </a:ext>
            </a:extLst>
          </p:cNvPr>
          <p:cNvSpPr>
            <a:spLocks noGrp="1"/>
          </p:cNvSpPr>
          <p:nvPr>
            <p:ph idx="1"/>
          </p:nvPr>
        </p:nvSpPr>
        <p:spPr>
          <a:xfrm>
            <a:off x="838200" y="1881553"/>
            <a:ext cx="10515600" cy="4295409"/>
          </a:xfrm>
        </p:spPr>
        <p:txBody>
          <a:bodyPr>
            <a:normAutofit lnSpcReduction="10000"/>
          </a:bodyPr>
          <a:lstStyle/>
          <a:p>
            <a:pPr marL="0" indent="0">
              <a:buNone/>
            </a:pPr>
            <a:r>
              <a:rPr lang="en-US" b="1" dirty="0"/>
              <a:t>Description:</a:t>
            </a:r>
          </a:p>
          <a:p>
            <a:pPr marL="0" indent="0">
              <a:buNone/>
            </a:pPr>
            <a:r>
              <a:rPr lang="en-US" sz="2200" dirty="0">
                <a:latin typeface="+mj-lt"/>
              </a:rPr>
              <a:t>In dermatology, accurate visual representations of skin conditions are crucial for diagnosis, treatment planning, and medical education. </a:t>
            </a:r>
          </a:p>
          <a:p>
            <a:pPr marL="0" indent="0">
              <a:buNone/>
            </a:pPr>
            <a:r>
              <a:rPr lang="en-US" sz="2200" dirty="0">
                <a:latin typeface="+mj-lt"/>
              </a:rPr>
              <a:t>However, the availability of diverse and realistic images representing various skin rashes across different skin tones and body areas is often limited. Traditional datasets may not adequately capture the full range of skin conditions or may lack diversity in skin types, leading to potential biases in medical training and automated diagnosis systems.</a:t>
            </a:r>
          </a:p>
          <a:p>
            <a:pPr marL="0" indent="0">
              <a:buNone/>
            </a:pPr>
            <a:r>
              <a:rPr lang="en-US" b="1" dirty="0"/>
              <a:t>Objective:</a:t>
            </a:r>
          </a:p>
          <a:p>
            <a:pPr marL="0" indent="0">
              <a:buNone/>
            </a:pPr>
            <a:r>
              <a:rPr lang="en-US" sz="2200" dirty="0">
                <a:latin typeface="+mj-lt"/>
              </a:rPr>
              <a:t>The goal of this project is to develop a skin rash image generator using a latent diffusion model. The model will be fine-tuned to generate realistic images of various skin rashes, incorporating variations in skin tone, affected body areas, and rash types. These generated images can be used to augment existing dermatological datasets, aiding in the development of more robust and inclusive diagnostic tools.</a:t>
            </a:r>
            <a:endParaRPr lang="en-IN" sz="2200" dirty="0">
              <a:latin typeface="+mj-lt"/>
            </a:endParaRPr>
          </a:p>
          <a:p>
            <a:endParaRPr lang="en-IN" dirty="0"/>
          </a:p>
        </p:txBody>
      </p:sp>
      <p:sp>
        <p:nvSpPr>
          <p:cNvPr id="2" name="TextBox 1">
            <a:extLst>
              <a:ext uri="{FF2B5EF4-FFF2-40B4-BE49-F238E27FC236}">
                <a16:creationId xmlns:a16="http://schemas.microsoft.com/office/drawing/2014/main" id="{299EEE6E-8BB2-5100-847D-12472EFFB4F8}"/>
              </a:ext>
            </a:extLst>
          </p:cNvPr>
          <p:cNvSpPr txBox="1"/>
          <p:nvPr/>
        </p:nvSpPr>
        <p:spPr>
          <a:xfrm>
            <a:off x="4349752" y="852854"/>
            <a:ext cx="3492495" cy="584775"/>
          </a:xfrm>
          <a:prstGeom prst="rect">
            <a:avLst/>
          </a:prstGeom>
          <a:noFill/>
        </p:spPr>
        <p:txBody>
          <a:bodyPr wrap="none" rtlCol="0">
            <a:spAutoFit/>
          </a:bodyPr>
          <a:lstStyle/>
          <a:p>
            <a:r>
              <a:rPr lang="en-US" sz="3200" b="1" dirty="0"/>
              <a:t>Problem Statement</a:t>
            </a:r>
            <a:endParaRPr lang="en-IN" sz="3200" b="1" dirty="0"/>
          </a:p>
        </p:txBody>
      </p:sp>
    </p:spTree>
    <p:extLst>
      <p:ext uri="{BB962C8B-B14F-4D97-AF65-F5344CB8AC3E}">
        <p14:creationId xmlns:p14="http://schemas.microsoft.com/office/powerpoint/2010/main" val="129138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3D58-86CB-28CB-6845-6BA814D128CA}"/>
              </a:ext>
            </a:extLst>
          </p:cNvPr>
          <p:cNvSpPr>
            <a:spLocks noGrp="1"/>
          </p:cNvSpPr>
          <p:nvPr>
            <p:ph type="title"/>
          </p:nvPr>
        </p:nvSpPr>
        <p:spPr/>
        <p:txBody>
          <a:bodyPr>
            <a:normAutofit/>
          </a:bodyPr>
          <a:lstStyle/>
          <a:p>
            <a:pPr algn="ctr"/>
            <a:r>
              <a:rPr lang="en-IN" sz="3200" b="1" dirty="0">
                <a:solidFill>
                  <a:schemeClr val="tx1"/>
                </a:solidFill>
                <a:latin typeface="+mn-lt"/>
              </a:rPr>
              <a:t>implementation and libraries used</a:t>
            </a:r>
          </a:p>
        </p:txBody>
      </p:sp>
      <p:sp>
        <p:nvSpPr>
          <p:cNvPr id="5" name="TextBox 4">
            <a:extLst>
              <a:ext uri="{FF2B5EF4-FFF2-40B4-BE49-F238E27FC236}">
                <a16:creationId xmlns:a16="http://schemas.microsoft.com/office/drawing/2014/main" id="{E46C9A90-54A1-5949-B6C5-DC9679A7665B}"/>
              </a:ext>
            </a:extLst>
          </p:cNvPr>
          <p:cNvSpPr txBox="1"/>
          <p:nvPr/>
        </p:nvSpPr>
        <p:spPr>
          <a:xfrm>
            <a:off x="969487" y="2197892"/>
            <a:ext cx="2382191" cy="2462213"/>
          </a:xfrm>
          <a:prstGeom prst="rect">
            <a:avLst/>
          </a:prstGeom>
          <a:noFill/>
        </p:spPr>
        <p:txBody>
          <a:bodyPr wrap="none" rtlCol="0">
            <a:spAutoFit/>
          </a:bodyPr>
          <a:lstStyle/>
          <a:p>
            <a:pPr marL="0" indent="0">
              <a:lnSpc>
                <a:spcPct val="150000"/>
              </a:lnSpc>
              <a:buNone/>
            </a:pPr>
            <a:r>
              <a:rPr lang="en-US" sz="2800" dirty="0"/>
              <a:t>Library</a:t>
            </a:r>
          </a:p>
          <a:p>
            <a:pPr marL="285750" indent="-285750">
              <a:buFont typeface="Arial" panose="020B0604020202020204" pitchFamily="34" charset="0"/>
              <a:buChar char="•"/>
            </a:pPr>
            <a:r>
              <a:rPr lang="en-US" sz="2800" dirty="0"/>
              <a:t>Diffusers</a:t>
            </a:r>
          </a:p>
          <a:p>
            <a:pPr marL="285750" indent="-285750">
              <a:buFont typeface="Arial" panose="020B0604020202020204" pitchFamily="34" charset="0"/>
              <a:buChar char="•"/>
            </a:pPr>
            <a:r>
              <a:rPr lang="en-US" sz="2800" dirty="0"/>
              <a:t>Transformers</a:t>
            </a:r>
          </a:p>
          <a:p>
            <a:pPr marL="285750" indent="-285750">
              <a:buFont typeface="Arial" panose="020B0604020202020204" pitchFamily="34" charset="0"/>
              <a:buChar char="•"/>
            </a:pPr>
            <a:r>
              <a:rPr lang="en-US" sz="2800" dirty="0" err="1"/>
              <a:t>PyTorch</a:t>
            </a:r>
            <a:endParaRPr lang="en-US" sz="2800" dirty="0"/>
          </a:p>
          <a:p>
            <a:endParaRPr lang="en-IN" sz="2800" dirty="0"/>
          </a:p>
        </p:txBody>
      </p:sp>
      <p:sp>
        <p:nvSpPr>
          <p:cNvPr id="6" name="TextBox 5">
            <a:extLst>
              <a:ext uri="{FF2B5EF4-FFF2-40B4-BE49-F238E27FC236}">
                <a16:creationId xmlns:a16="http://schemas.microsoft.com/office/drawing/2014/main" id="{E81671D4-7E8C-599E-8589-BD9511908760}"/>
              </a:ext>
            </a:extLst>
          </p:cNvPr>
          <p:cNvSpPr txBox="1"/>
          <p:nvPr/>
        </p:nvSpPr>
        <p:spPr>
          <a:xfrm>
            <a:off x="3857420" y="2197893"/>
            <a:ext cx="7365093" cy="2462213"/>
          </a:xfrm>
          <a:prstGeom prst="rect">
            <a:avLst/>
          </a:prstGeom>
          <a:noFill/>
        </p:spPr>
        <p:txBody>
          <a:bodyPr wrap="none" rtlCol="0">
            <a:spAutoFit/>
          </a:bodyPr>
          <a:lstStyle/>
          <a:p>
            <a:pPr marL="0" indent="0">
              <a:lnSpc>
                <a:spcPct val="150000"/>
              </a:lnSpc>
              <a:buNone/>
            </a:pPr>
            <a:r>
              <a:rPr lang="en-US" sz="2800" dirty="0"/>
              <a:t>Diffusion Model</a:t>
            </a:r>
          </a:p>
          <a:p>
            <a:pPr marL="285750" indent="-285750">
              <a:buFont typeface="Arial" panose="020B0604020202020204" pitchFamily="34" charset="0"/>
              <a:buChar char="•"/>
            </a:pPr>
            <a:r>
              <a:rPr lang="en-US" sz="2800" dirty="0"/>
              <a:t>Stable Diffusion: </a:t>
            </a:r>
            <a:r>
              <a:rPr lang="en-US" sz="2800" dirty="0" err="1"/>
              <a:t>CompVis</a:t>
            </a:r>
            <a:r>
              <a:rPr lang="en-US" sz="2800" dirty="0"/>
              <a:t>/stable-diffusion-v1-4</a:t>
            </a:r>
          </a:p>
          <a:p>
            <a:pPr marL="285750" indent="-285750">
              <a:buFont typeface="Arial" panose="020B0604020202020204" pitchFamily="34" charset="0"/>
              <a:buChar char="•"/>
            </a:pPr>
            <a:r>
              <a:rPr lang="en-US" sz="2800" dirty="0"/>
              <a:t>CLIP Model: </a:t>
            </a:r>
            <a:r>
              <a:rPr lang="en-US" sz="2800" dirty="0" err="1"/>
              <a:t>openai</a:t>
            </a:r>
            <a:r>
              <a:rPr lang="en-US" sz="2800" dirty="0"/>
              <a:t>/clip-vit-large-patch14</a:t>
            </a:r>
          </a:p>
          <a:p>
            <a:endParaRPr lang="en-US" sz="2800" dirty="0"/>
          </a:p>
          <a:p>
            <a:endParaRPr lang="en-IN" sz="2800" dirty="0"/>
          </a:p>
        </p:txBody>
      </p:sp>
      <p:sp>
        <p:nvSpPr>
          <p:cNvPr id="4" name="TextBox 3">
            <a:extLst>
              <a:ext uri="{FF2B5EF4-FFF2-40B4-BE49-F238E27FC236}">
                <a16:creationId xmlns:a16="http://schemas.microsoft.com/office/drawing/2014/main" id="{FF93DC27-7A59-4C10-0A84-EC4AB5B859ED}"/>
              </a:ext>
            </a:extLst>
          </p:cNvPr>
          <p:cNvSpPr txBox="1"/>
          <p:nvPr/>
        </p:nvSpPr>
        <p:spPr>
          <a:xfrm>
            <a:off x="969487" y="4254103"/>
            <a:ext cx="4857997" cy="2031325"/>
          </a:xfrm>
          <a:prstGeom prst="rect">
            <a:avLst/>
          </a:prstGeom>
          <a:noFill/>
        </p:spPr>
        <p:txBody>
          <a:bodyPr wrap="none" rtlCol="0">
            <a:spAutoFit/>
          </a:bodyPr>
          <a:lstStyle/>
          <a:p>
            <a:pPr marL="0" indent="0">
              <a:lnSpc>
                <a:spcPct val="150000"/>
              </a:lnSpc>
              <a:buNone/>
            </a:pPr>
            <a:r>
              <a:rPr lang="en-US" sz="2800" dirty="0"/>
              <a:t>Hosting</a:t>
            </a:r>
          </a:p>
          <a:p>
            <a:pPr marL="285750" indent="-285750">
              <a:buFont typeface="Arial" panose="020B0604020202020204" pitchFamily="34" charset="0"/>
              <a:buChar char="•"/>
            </a:pPr>
            <a:r>
              <a:rPr lang="en-US" sz="2800" dirty="0" err="1"/>
              <a:t>StreamLit</a:t>
            </a:r>
            <a:r>
              <a:rPr lang="en-US" sz="2800" dirty="0"/>
              <a:t> (Frontend)</a:t>
            </a:r>
          </a:p>
          <a:p>
            <a:pPr marL="285750" indent="-285750">
              <a:buFont typeface="Arial" panose="020B0604020202020204" pitchFamily="34" charset="0"/>
              <a:buChar char="•"/>
            </a:pPr>
            <a:r>
              <a:rPr lang="en-US" sz="2800" dirty="0"/>
              <a:t>Local Tunnel (To run on </a:t>
            </a:r>
            <a:r>
              <a:rPr lang="en-US" sz="2800" dirty="0" err="1"/>
              <a:t>Colab</a:t>
            </a:r>
            <a:r>
              <a:rPr lang="en-US" sz="2800" dirty="0"/>
              <a:t>)</a:t>
            </a:r>
          </a:p>
          <a:p>
            <a:endParaRPr lang="en-IN" sz="2800" dirty="0"/>
          </a:p>
        </p:txBody>
      </p:sp>
    </p:spTree>
    <p:extLst>
      <p:ext uri="{BB962C8B-B14F-4D97-AF65-F5344CB8AC3E}">
        <p14:creationId xmlns:p14="http://schemas.microsoft.com/office/powerpoint/2010/main" val="382841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80D3-DBDA-3680-D6C1-EC5683524FA1}"/>
              </a:ext>
            </a:extLst>
          </p:cNvPr>
          <p:cNvSpPr>
            <a:spLocks noGrp="1"/>
          </p:cNvSpPr>
          <p:nvPr>
            <p:ph type="title"/>
          </p:nvPr>
        </p:nvSpPr>
        <p:spPr>
          <a:xfrm>
            <a:off x="3530111" y="643729"/>
            <a:ext cx="5131777" cy="962513"/>
          </a:xfrm>
        </p:spPr>
        <p:txBody>
          <a:bodyPr>
            <a:normAutofit/>
          </a:bodyPr>
          <a:lstStyle/>
          <a:p>
            <a:pPr algn="ctr"/>
            <a:r>
              <a:rPr lang="en-US" sz="3200" b="1" dirty="0">
                <a:solidFill>
                  <a:schemeClr val="tx1"/>
                </a:solidFill>
                <a:latin typeface="+mn-lt"/>
              </a:rPr>
              <a:t>Technical Architecture</a:t>
            </a:r>
            <a:endParaRPr lang="en-IN" sz="3200" b="1" dirty="0">
              <a:solidFill>
                <a:schemeClr val="tx1"/>
              </a:solidFill>
              <a:latin typeface="+mn-lt"/>
            </a:endParaRPr>
          </a:p>
        </p:txBody>
      </p:sp>
      <p:sp>
        <p:nvSpPr>
          <p:cNvPr id="4" name="Rectangle 3">
            <a:extLst>
              <a:ext uri="{FF2B5EF4-FFF2-40B4-BE49-F238E27FC236}">
                <a16:creationId xmlns:a16="http://schemas.microsoft.com/office/drawing/2014/main" id="{0894114E-9CED-8003-F54B-51C08D27B3C6}"/>
              </a:ext>
            </a:extLst>
          </p:cNvPr>
          <p:cNvSpPr/>
          <p:nvPr/>
        </p:nvSpPr>
        <p:spPr>
          <a:xfrm>
            <a:off x="6365264" y="2926158"/>
            <a:ext cx="1888878" cy="11444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Fine Tune CLIP </a:t>
            </a:r>
            <a:r>
              <a:rPr lang="en-US" dirty="0">
                <a:solidFill>
                  <a:schemeClr val="tx1"/>
                </a:solidFill>
              </a:rPr>
              <a:t>Model</a:t>
            </a:r>
            <a:endParaRPr lang="en-IN" dirty="0">
              <a:solidFill>
                <a:schemeClr val="tx1"/>
              </a:solidFill>
            </a:endParaRPr>
          </a:p>
        </p:txBody>
      </p:sp>
      <p:sp>
        <p:nvSpPr>
          <p:cNvPr id="5" name="Rectangle 4">
            <a:extLst>
              <a:ext uri="{FF2B5EF4-FFF2-40B4-BE49-F238E27FC236}">
                <a16:creationId xmlns:a16="http://schemas.microsoft.com/office/drawing/2014/main" id="{3E733E04-AEE2-3681-E2D2-CB50EBEFF283}"/>
              </a:ext>
            </a:extLst>
          </p:cNvPr>
          <p:cNvSpPr/>
          <p:nvPr/>
        </p:nvSpPr>
        <p:spPr>
          <a:xfrm>
            <a:off x="2864463" y="3489690"/>
            <a:ext cx="1888878" cy="17953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Loader with BERT generated Text Embeddings corresponding Images</a:t>
            </a:r>
            <a:endParaRPr lang="en-IN" dirty="0">
              <a:solidFill>
                <a:schemeClr val="tx1"/>
              </a:solidFill>
            </a:endParaRPr>
          </a:p>
        </p:txBody>
      </p:sp>
      <p:sp>
        <p:nvSpPr>
          <p:cNvPr id="6" name="Rectangle 5">
            <a:extLst>
              <a:ext uri="{FF2B5EF4-FFF2-40B4-BE49-F238E27FC236}">
                <a16:creationId xmlns:a16="http://schemas.microsoft.com/office/drawing/2014/main" id="{FEBE5FE6-C7F1-DEC0-BE46-CBEFD5CF3ABA}"/>
              </a:ext>
            </a:extLst>
          </p:cNvPr>
          <p:cNvSpPr/>
          <p:nvPr/>
        </p:nvSpPr>
        <p:spPr>
          <a:xfrm>
            <a:off x="829406" y="4000500"/>
            <a:ext cx="1424354" cy="7737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BERT</a:t>
            </a:r>
            <a:endParaRPr lang="en-IN" dirty="0">
              <a:solidFill>
                <a:schemeClr val="tx1"/>
              </a:solidFill>
            </a:endParaRPr>
          </a:p>
        </p:txBody>
      </p:sp>
      <p:sp>
        <p:nvSpPr>
          <p:cNvPr id="7" name="Oval 6">
            <a:extLst>
              <a:ext uri="{FF2B5EF4-FFF2-40B4-BE49-F238E27FC236}">
                <a16:creationId xmlns:a16="http://schemas.microsoft.com/office/drawing/2014/main" id="{9A1B919B-B01A-0CDE-8633-E3CCD6453E10}"/>
              </a:ext>
            </a:extLst>
          </p:cNvPr>
          <p:cNvSpPr/>
          <p:nvPr/>
        </p:nvSpPr>
        <p:spPr>
          <a:xfrm>
            <a:off x="424960" y="2728941"/>
            <a:ext cx="2233245" cy="63701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IMAGE DESCRIPTIONS</a:t>
            </a:r>
            <a:endParaRPr lang="en-IN" dirty="0">
              <a:solidFill>
                <a:schemeClr val="tx1"/>
              </a:solidFill>
            </a:endParaRPr>
          </a:p>
        </p:txBody>
      </p:sp>
      <p:sp>
        <p:nvSpPr>
          <p:cNvPr id="8" name="Oval 7">
            <a:extLst>
              <a:ext uri="{FF2B5EF4-FFF2-40B4-BE49-F238E27FC236}">
                <a16:creationId xmlns:a16="http://schemas.microsoft.com/office/drawing/2014/main" id="{AC940FE1-B863-E642-EA36-7A0C37873009}"/>
              </a:ext>
            </a:extLst>
          </p:cNvPr>
          <p:cNvSpPr/>
          <p:nvPr/>
        </p:nvSpPr>
        <p:spPr>
          <a:xfrm>
            <a:off x="2488681" y="2187177"/>
            <a:ext cx="2640441" cy="54176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CUSTOM IMAGES</a:t>
            </a:r>
            <a:endParaRPr lang="en-IN" dirty="0">
              <a:solidFill>
                <a:schemeClr val="tx1"/>
              </a:solidFill>
            </a:endParaRPr>
          </a:p>
        </p:txBody>
      </p:sp>
      <p:cxnSp>
        <p:nvCxnSpPr>
          <p:cNvPr id="10" name="Straight Arrow Connector 9">
            <a:extLst>
              <a:ext uri="{FF2B5EF4-FFF2-40B4-BE49-F238E27FC236}">
                <a16:creationId xmlns:a16="http://schemas.microsoft.com/office/drawing/2014/main" id="{AAE52F98-730E-9AF0-1E65-11E55806BC9A}"/>
              </a:ext>
            </a:extLst>
          </p:cNvPr>
          <p:cNvCxnSpPr>
            <a:cxnSpLocks/>
            <a:stCxn id="7" idx="4"/>
            <a:endCxn id="6" idx="0"/>
          </p:cNvCxnSpPr>
          <p:nvPr/>
        </p:nvCxnSpPr>
        <p:spPr>
          <a:xfrm>
            <a:off x="1541583" y="3365955"/>
            <a:ext cx="0" cy="634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38C4342-C005-8B2D-AE59-59F38BC6739C}"/>
              </a:ext>
            </a:extLst>
          </p:cNvPr>
          <p:cNvCxnSpPr>
            <a:cxnSpLocks/>
            <a:stCxn id="6" idx="3"/>
            <a:endCxn id="5" idx="1"/>
          </p:cNvCxnSpPr>
          <p:nvPr/>
        </p:nvCxnSpPr>
        <p:spPr>
          <a:xfrm>
            <a:off x="2253760" y="4387362"/>
            <a:ext cx="6107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733651-E420-D9B4-1388-722BB49EA3B2}"/>
              </a:ext>
            </a:extLst>
          </p:cNvPr>
          <p:cNvCxnSpPr>
            <a:cxnSpLocks/>
            <a:stCxn id="8" idx="4"/>
            <a:endCxn id="5" idx="0"/>
          </p:cNvCxnSpPr>
          <p:nvPr/>
        </p:nvCxnSpPr>
        <p:spPr>
          <a:xfrm>
            <a:off x="3808902" y="2728941"/>
            <a:ext cx="0" cy="760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93882C5-2F7C-B9B7-0AFC-B63E7B7F5FCF}"/>
              </a:ext>
            </a:extLst>
          </p:cNvPr>
          <p:cNvSpPr/>
          <p:nvPr/>
        </p:nvSpPr>
        <p:spPr>
          <a:xfrm>
            <a:off x="6366270" y="4651560"/>
            <a:ext cx="1888879" cy="12669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Diffusion Model (Combined UNET and VAE)</a:t>
            </a:r>
            <a:endParaRPr lang="en-IN" dirty="0">
              <a:solidFill>
                <a:schemeClr val="tx1"/>
              </a:solidFill>
            </a:endParaRPr>
          </a:p>
        </p:txBody>
      </p:sp>
      <p:cxnSp>
        <p:nvCxnSpPr>
          <p:cNvPr id="32" name="Straight Arrow Connector 31">
            <a:extLst>
              <a:ext uri="{FF2B5EF4-FFF2-40B4-BE49-F238E27FC236}">
                <a16:creationId xmlns:a16="http://schemas.microsoft.com/office/drawing/2014/main" id="{512D4B97-B50C-5CAF-05E5-830446B41B82}"/>
              </a:ext>
            </a:extLst>
          </p:cNvPr>
          <p:cNvCxnSpPr>
            <a:stCxn id="5" idx="3"/>
            <a:endCxn id="4" idx="1"/>
          </p:cNvCxnSpPr>
          <p:nvPr/>
        </p:nvCxnSpPr>
        <p:spPr>
          <a:xfrm flipV="1">
            <a:off x="4753341" y="3498392"/>
            <a:ext cx="1611923" cy="888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1D5FC3C-AE77-D342-2BF7-D6C808958DE4}"/>
              </a:ext>
            </a:extLst>
          </p:cNvPr>
          <p:cNvCxnSpPr>
            <a:stCxn id="5" idx="3"/>
            <a:endCxn id="24" idx="1"/>
          </p:cNvCxnSpPr>
          <p:nvPr/>
        </p:nvCxnSpPr>
        <p:spPr>
          <a:xfrm>
            <a:off x="4753341" y="4387362"/>
            <a:ext cx="1612929" cy="897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A493C00F-5805-5F59-4733-0C2D47E3A5E5}"/>
              </a:ext>
            </a:extLst>
          </p:cNvPr>
          <p:cNvSpPr/>
          <p:nvPr/>
        </p:nvSpPr>
        <p:spPr>
          <a:xfrm>
            <a:off x="9694984" y="3626613"/>
            <a:ext cx="2382716" cy="152149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Latent Diffusion Model with fine tuned CLIP,UNET,VAE</a:t>
            </a:r>
            <a:endParaRPr lang="en-IN" dirty="0">
              <a:solidFill>
                <a:schemeClr val="tx1"/>
              </a:solidFill>
            </a:endParaRPr>
          </a:p>
        </p:txBody>
      </p:sp>
      <p:cxnSp>
        <p:nvCxnSpPr>
          <p:cNvPr id="37" name="Straight Arrow Connector 36">
            <a:extLst>
              <a:ext uri="{FF2B5EF4-FFF2-40B4-BE49-F238E27FC236}">
                <a16:creationId xmlns:a16="http://schemas.microsoft.com/office/drawing/2014/main" id="{8A000153-3506-0820-C1B6-B4783724AC16}"/>
              </a:ext>
            </a:extLst>
          </p:cNvPr>
          <p:cNvCxnSpPr>
            <a:stCxn id="24" idx="3"/>
            <a:endCxn id="35" idx="2"/>
          </p:cNvCxnSpPr>
          <p:nvPr/>
        </p:nvCxnSpPr>
        <p:spPr>
          <a:xfrm flipV="1">
            <a:off x="8255149" y="4387362"/>
            <a:ext cx="1439835" cy="897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84D9C03-B86C-DBF7-878B-A33263FF98CE}"/>
              </a:ext>
            </a:extLst>
          </p:cNvPr>
          <p:cNvCxnSpPr>
            <a:stCxn id="4" idx="3"/>
            <a:endCxn id="35" idx="2"/>
          </p:cNvCxnSpPr>
          <p:nvPr/>
        </p:nvCxnSpPr>
        <p:spPr>
          <a:xfrm>
            <a:off x="8254142" y="3498392"/>
            <a:ext cx="1440842" cy="888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31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3B0E-E0BF-F1E5-F5BC-028BA2DF3FC5}"/>
              </a:ext>
            </a:extLst>
          </p:cNvPr>
          <p:cNvSpPr>
            <a:spLocks noGrp="1"/>
          </p:cNvSpPr>
          <p:nvPr>
            <p:ph type="ctrTitle"/>
          </p:nvPr>
        </p:nvSpPr>
        <p:spPr>
          <a:xfrm>
            <a:off x="428375" y="1339527"/>
            <a:ext cx="4103179" cy="645690"/>
          </a:xfrm>
        </p:spPr>
        <p:txBody>
          <a:bodyPr>
            <a:normAutofit fontScale="90000"/>
          </a:bodyPr>
          <a:lstStyle/>
          <a:p>
            <a:r>
              <a:rPr lang="en-US" sz="4400" dirty="0"/>
              <a:t>Fine Tuned Model</a:t>
            </a:r>
            <a:endParaRPr lang="en-IN" dirty="0"/>
          </a:p>
        </p:txBody>
      </p:sp>
      <p:pic>
        <p:nvPicPr>
          <p:cNvPr id="5" name="Picture 4">
            <a:extLst>
              <a:ext uri="{FF2B5EF4-FFF2-40B4-BE49-F238E27FC236}">
                <a16:creationId xmlns:a16="http://schemas.microsoft.com/office/drawing/2014/main" id="{3E246661-84DF-8214-5CC5-1AF975A0A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44" y="2112480"/>
            <a:ext cx="4680642" cy="4680642"/>
          </a:xfrm>
          <a:prstGeom prst="rect">
            <a:avLst/>
          </a:prstGeom>
        </p:spPr>
      </p:pic>
      <p:sp>
        <p:nvSpPr>
          <p:cNvPr id="6" name="TextBox 5">
            <a:extLst>
              <a:ext uri="{FF2B5EF4-FFF2-40B4-BE49-F238E27FC236}">
                <a16:creationId xmlns:a16="http://schemas.microsoft.com/office/drawing/2014/main" id="{C9B6327B-870A-7553-4988-163E6993D1E6}"/>
              </a:ext>
            </a:extLst>
          </p:cNvPr>
          <p:cNvSpPr txBox="1"/>
          <p:nvPr/>
        </p:nvSpPr>
        <p:spPr>
          <a:xfrm>
            <a:off x="2685354" y="491066"/>
            <a:ext cx="6821291" cy="523220"/>
          </a:xfrm>
          <a:prstGeom prst="rect">
            <a:avLst/>
          </a:prstGeom>
          <a:noFill/>
        </p:spPr>
        <p:txBody>
          <a:bodyPr wrap="none" rtlCol="0">
            <a:spAutoFit/>
          </a:bodyPr>
          <a:lstStyle/>
          <a:p>
            <a:r>
              <a:rPr lang="en-US" sz="2800" dirty="0"/>
              <a:t>fair skin person with dermatitis in porous skin</a:t>
            </a:r>
            <a:endParaRPr lang="en-IN" sz="2800" dirty="0"/>
          </a:p>
        </p:txBody>
      </p:sp>
      <p:pic>
        <p:nvPicPr>
          <p:cNvPr id="8" name="Picture 7">
            <a:extLst>
              <a:ext uri="{FF2B5EF4-FFF2-40B4-BE49-F238E27FC236}">
                <a16:creationId xmlns:a16="http://schemas.microsoft.com/office/drawing/2014/main" id="{4CAF062D-A0EE-2677-590A-EDE41C31ED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715" y="2112480"/>
            <a:ext cx="4680642" cy="4680642"/>
          </a:xfrm>
          <a:prstGeom prst="rect">
            <a:avLst/>
          </a:prstGeom>
        </p:spPr>
      </p:pic>
      <p:sp>
        <p:nvSpPr>
          <p:cNvPr id="9" name="Title 1">
            <a:extLst>
              <a:ext uri="{FF2B5EF4-FFF2-40B4-BE49-F238E27FC236}">
                <a16:creationId xmlns:a16="http://schemas.microsoft.com/office/drawing/2014/main" id="{17FFCDB1-9AA8-4D17-366A-58C5F68E6021}"/>
              </a:ext>
            </a:extLst>
          </p:cNvPr>
          <p:cNvSpPr txBox="1">
            <a:spLocks/>
          </p:cNvSpPr>
          <p:nvPr/>
        </p:nvSpPr>
        <p:spPr>
          <a:xfrm>
            <a:off x="7660446" y="1359437"/>
            <a:ext cx="4103179" cy="645690"/>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t>Original Model</a:t>
            </a:r>
            <a:endParaRPr lang="en-IN" dirty="0"/>
          </a:p>
        </p:txBody>
      </p:sp>
    </p:spTree>
    <p:extLst>
      <p:ext uri="{BB962C8B-B14F-4D97-AF65-F5344CB8AC3E}">
        <p14:creationId xmlns:p14="http://schemas.microsoft.com/office/powerpoint/2010/main" val="951029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3B0E-E0BF-F1E5-F5BC-028BA2DF3FC5}"/>
              </a:ext>
            </a:extLst>
          </p:cNvPr>
          <p:cNvSpPr>
            <a:spLocks noGrp="1"/>
          </p:cNvSpPr>
          <p:nvPr>
            <p:ph type="ctrTitle"/>
          </p:nvPr>
        </p:nvSpPr>
        <p:spPr>
          <a:xfrm>
            <a:off x="428375" y="1339527"/>
            <a:ext cx="4103179" cy="645690"/>
          </a:xfrm>
        </p:spPr>
        <p:txBody>
          <a:bodyPr>
            <a:normAutofit fontScale="90000"/>
          </a:bodyPr>
          <a:lstStyle/>
          <a:p>
            <a:r>
              <a:rPr lang="en-US" sz="4400" dirty="0"/>
              <a:t>Fine Tuned Model</a:t>
            </a:r>
            <a:endParaRPr lang="en-IN" dirty="0"/>
          </a:p>
        </p:txBody>
      </p:sp>
      <p:sp>
        <p:nvSpPr>
          <p:cNvPr id="6" name="TextBox 5">
            <a:extLst>
              <a:ext uri="{FF2B5EF4-FFF2-40B4-BE49-F238E27FC236}">
                <a16:creationId xmlns:a16="http://schemas.microsoft.com/office/drawing/2014/main" id="{C9B6327B-870A-7553-4988-163E6993D1E6}"/>
              </a:ext>
            </a:extLst>
          </p:cNvPr>
          <p:cNvSpPr txBox="1"/>
          <p:nvPr/>
        </p:nvSpPr>
        <p:spPr>
          <a:xfrm>
            <a:off x="1200332" y="267227"/>
            <a:ext cx="9791335" cy="523220"/>
          </a:xfrm>
          <a:prstGeom prst="rect">
            <a:avLst/>
          </a:prstGeom>
          <a:noFill/>
        </p:spPr>
        <p:txBody>
          <a:bodyPr wrap="none" rtlCol="0">
            <a:spAutoFit/>
          </a:bodyPr>
          <a:lstStyle/>
          <a:p>
            <a:r>
              <a:rPr lang="en-US" sz="2800" dirty="0"/>
              <a:t>brown skin person with ringworm infection in red </a:t>
            </a:r>
            <a:r>
              <a:rPr lang="en-US" sz="2800" dirty="0" err="1"/>
              <a:t>colour</a:t>
            </a:r>
            <a:r>
              <a:rPr lang="en-US" sz="2800" dirty="0"/>
              <a:t> on cheek</a:t>
            </a:r>
            <a:endParaRPr lang="en-IN" sz="2800" dirty="0"/>
          </a:p>
        </p:txBody>
      </p:sp>
      <p:sp>
        <p:nvSpPr>
          <p:cNvPr id="9" name="Title 1">
            <a:extLst>
              <a:ext uri="{FF2B5EF4-FFF2-40B4-BE49-F238E27FC236}">
                <a16:creationId xmlns:a16="http://schemas.microsoft.com/office/drawing/2014/main" id="{17FFCDB1-9AA8-4D17-366A-58C5F68E6021}"/>
              </a:ext>
            </a:extLst>
          </p:cNvPr>
          <p:cNvSpPr txBox="1">
            <a:spLocks/>
          </p:cNvSpPr>
          <p:nvPr/>
        </p:nvSpPr>
        <p:spPr>
          <a:xfrm>
            <a:off x="7660446" y="1359437"/>
            <a:ext cx="4103179" cy="645690"/>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t>Original Model</a:t>
            </a:r>
            <a:endParaRPr lang="en-IN" dirty="0"/>
          </a:p>
        </p:txBody>
      </p:sp>
      <p:pic>
        <p:nvPicPr>
          <p:cNvPr id="4" name="Picture 3">
            <a:extLst>
              <a:ext uri="{FF2B5EF4-FFF2-40B4-BE49-F238E27FC236}">
                <a16:creationId xmlns:a16="http://schemas.microsoft.com/office/drawing/2014/main" id="{A9F26A56-01FF-E462-C4F9-C022DCF83E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43" y="2210562"/>
            <a:ext cx="4484478" cy="4484478"/>
          </a:xfrm>
          <a:prstGeom prst="rect">
            <a:avLst/>
          </a:prstGeom>
        </p:spPr>
      </p:pic>
      <p:pic>
        <p:nvPicPr>
          <p:cNvPr id="10" name="Picture 9">
            <a:extLst>
              <a:ext uri="{FF2B5EF4-FFF2-40B4-BE49-F238E27FC236}">
                <a16:creationId xmlns:a16="http://schemas.microsoft.com/office/drawing/2014/main" id="{B3F6D793-B40A-3345-B6AE-8E04FF6815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1514" y="1974197"/>
            <a:ext cx="4720843" cy="4720843"/>
          </a:xfrm>
          <a:prstGeom prst="rect">
            <a:avLst/>
          </a:prstGeom>
        </p:spPr>
      </p:pic>
    </p:spTree>
    <p:extLst>
      <p:ext uri="{BB962C8B-B14F-4D97-AF65-F5344CB8AC3E}">
        <p14:creationId xmlns:p14="http://schemas.microsoft.com/office/powerpoint/2010/main" val="75926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3B0E-E0BF-F1E5-F5BC-028BA2DF3FC5}"/>
              </a:ext>
            </a:extLst>
          </p:cNvPr>
          <p:cNvSpPr>
            <a:spLocks noGrp="1"/>
          </p:cNvSpPr>
          <p:nvPr>
            <p:ph type="ctrTitle"/>
          </p:nvPr>
        </p:nvSpPr>
        <p:spPr>
          <a:xfrm>
            <a:off x="428376" y="1241726"/>
            <a:ext cx="4103179" cy="645690"/>
          </a:xfrm>
        </p:spPr>
        <p:txBody>
          <a:bodyPr>
            <a:normAutofit fontScale="90000"/>
          </a:bodyPr>
          <a:lstStyle/>
          <a:p>
            <a:r>
              <a:rPr lang="en-US" sz="4400" dirty="0"/>
              <a:t>Fine Tuned Model</a:t>
            </a:r>
            <a:endParaRPr lang="en-IN" dirty="0"/>
          </a:p>
        </p:txBody>
      </p:sp>
      <p:sp>
        <p:nvSpPr>
          <p:cNvPr id="6" name="TextBox 5">
            <a:extLst>
              <a:ext uri="{FF2B5EF4-FFF2-40B4-BE49-F238E27FC236}">
                <a16:creationId xmlns:a16="http://schemas.microsoft.com/office/drawing/2014/main" id="{C9B6327B-870A-7553-4988-163E6993D1E6}"/>
              </a:ext>
            </a:extLst>
          </p:cNvPr>
          <p:cNvSpPr txBox="1"/>
          <p:nvPr/>
        </p:nvSpPr>
        <p:spPr>
          <a:xfrm>
            <a:off x="234235" y="442025"/>
            <a:ext cx="11723530" cy="523220"/>
          </a:xfrm>
          <a:prstGeom prst="rect">
            <a:avLst/>
          </a:prstGeom>
          <a:noFill/>
        </p:spPr>
        <p:txBody>
          <a:bodyPr wrap="none" rtlCol="0">
            <a:spAutoFit/>
          </a:bodyPr>
          <a:lstStyle/>
          <a:p>
            <a:r>
              <a:rPr lang="en-US" sz="2800" dirty="0"/>
              <a:t>image of a small baby in fair skin having eczema disease on cheek and forehead</a:t>
            </a:r>
            <a:endParaRPr lang="en-IN" sz="2800" dirty="0"/>
          </a:p>
        </p:txBody>
      </p:sp>
      <p:sp>
        <p:nvSpPr>
          <p:cNvPr id="9" name="Title 1">
            <a:extLst>
              <a:ext uri="{FF2B5EF4-FFF2-40B4-BE49-F238E27FC236}">
                <a16:creationId xmlns:a16="http://schemas.microsoft.com/office/drawing/2014/main" id="{17FFCDB1-9AA8-4D17-366A-58C5F68E6021}"/>
              </a:ext>
            </a:extLst>
          </p:cNvPr>
          <p:cNvSpPr txBox="1">
            <a:spLocks/>
          </p:cNvSpPr>
          <p:nvPr/>
        </p:nvSpPr>
        <p:spPr>
          <a:xfrm>
            <a:off x="7660446" y="1241726"/>
            <a:ext cx="4103179" cy="645690"/>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t>Original Model</a:t>
            </a:r>
            <a:endParaRPr lang="en-IN" dirty="0"/>
          </a:p>
        </p:txBody>
      </p:sp>
      <p:pic>
        <p:nvPicPr>
          <p:cNvPr id="5" name="Picture 4">
            <a:extLst>
              <a:ext uri="{FF2B5EF4-FFF2-40B4-BE49-F238E27FC236}">
                <a16:creationId xmlns:a16="http://schemas.microsoft.com/office/drawing/2014/main" id="{4FE6D570-209D-8C39-DF63-0E6FB44936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80" y="1818240"/>
            <a:ext cx="4876800" cy="4876800"/>
          </a:xfrm>
          <a:prstGeom prst="rect">
            <a:avLst/>
          </a:prstGeom>
        </p:spPr>
      </p:pic>
      <p:pic>
        <p:nvPicPr>
          <p:cNvPr id="8" name="Picture 7">
            <a:extLst>
              <a:ext uri="{FF2B5EF4-FFF2-40B4-BE49-F238E27FC236}">
                <a16:creationId xmlns:a16="http://schemas.microsoft.com/office/drawing/2014/main" id="{37B7E285-7043-36C7-93B6-31118E227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968" y="1818240"/>
            <a:ext cx="4876800" cy="4876800"/>
          </a:xfrm>
          <a:prstGeom prst="rect">
            <a:avLst/>
          </a:prstGeom>
        </p:spPr>
      </p:pic>
    </p:spTree>
    <p:extLst>
      <p:ext uri="{BB962C8B-B14F-4D97-AF65-F5344CB8AC3E}">
        <p14:creationId xmlns:p14="http://schemas.microsoft.com/office/powerpoint/2010/main" val="3636832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3B0E-E0BF-F1E5-F5BC-028BA2DF3FC5}"/>
              </a:ext>
            </a:extLst>
          </p:cNvPr>
          <p:cNvSpPr>
            <a:spLocks noGrp="1"/>
          </p:cNvSpPr>
          <p:nvPr>
            <p:ph type="ctrTitle"/>
          </p:nvPr>
        </p:nvSpPr>
        <p:spPr>
          <a:xfrm>
            <a:off x="428376" y="1241726"/>
            <a:ext cx="4103179" cy="645690"/>
          </a:xfrm>
        </p:spPr>
        <p:txBody>
          <a:bodyPr>
            <a:normAutofit fontScale="90000"/>
          </a:bodyPr>
          <a:lstStyle/>
          <a:p>
            <a:r>
              <a:rPr lang="en-US" sz="4400" dirty="0"/>
              <a:t>Fine Tuned Model</a:t>
            </a:r>
            <a:endParaRPr lang="en-IN" dirty="0"/>
          </a:p>
        </p:txBody>
      </p:sp>
      <p:sp>
        <p:nvSpPr>
          <p:cNvPr id="6" name="TextBox 5">
            <a:extLst>
              <a:ext uri="{FF2B5EF4-FFF2-40B4-BE49-F238E27FC236}">
                <a16:creationId xmlns:a16="http://schemas.microsoft.com/office/drawing/2014/main" id="{C9B6327B-870A-7553-4988-163E6993D1E6}"/>
              </a:ext>
            </a:extLst>
          </p:cNvPr>
          <p:cNvSpPr txBox="1"/>
          <p:nvPr/>
        </p:nvSpPr>
        <p:spPr>
          <a:xfrm>
            <a:off x="234235" y="442025"/>
            <a:ext cx="11634595" cy="523220"/>
          </a:xfrm>
          <a:prstGeom prst="rect">
            <a:avLst/>
          </a:prstGeom>
          <a:noFill/>
        </p:spPr>
        <p:txBody>
          <a:bodyPr wrap="none" rtlCol="0">
            <a:spAutoFit/>
          </a:bodyPr>
          <a:lstStyle/>
          <a:p>
            <a:r>
              <a:rPr lang="en-US" sz="2800" dirty="0"/>
              <a:t>image of a small boy in brown skin having ringworm disease on leg below knee</a:t>
            </a:r>
            <a:endParaRPr lang="en-IN" sz="1100" dirty="0"/>
          </a:p>
        </p:txBody>
      </p:sp>
      <p:sp>
        <p:nvSpPr>
          <p:cNvPr id="9" name="Title 1">
            <a:extLst>
              <a:ext uri="{FF2B5EF4-FFF2-40B4-BE49-F238E27FC236}">
                <a16:creationId xmlns:a16="http://schemas.microsoft.com/office/drawing/2014/main" id="{17FFCDB1-9AA8-4D17-366A-58C5F68E6021}"/>
              </a:ext>
            </a:extLst>
          </p:cNvPr>
          <p:cNvSpPr txBox="1">
            <a:spLocks/>
          </p:cNvSpPr>
          <p:nvPr/>
        </p:nvSpPr>
        <p:spPr>
          <a:xfrm>
            <a:off x="7660446" y="1241726"/>
            <a:ext cx="4103179" cy="645690"/>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t>Original Model</a:t>
            </a:r>
            <a:endParaRPr lang="en-IN" dirty="0"/>
          </a:p>
        </p:txBody>
      </p:sp>
      <p:pic>
        <p:nvPicPr>
          <p:cNvPr id="4" name="Picture 3">
            <a:extLst>
              <a:ext uri="{FF2B5EF4-FFF2-40B4-BE49-F238E27FC236}">
                <a16:creationId xmlns:a16="http://schemas.microsoft.com/office/drawing/2014/main" id="{710850FB-106A-F8E5-E49E-FE125BC26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0967" y="1812960"/>
            <a:ext cx="4876800" cy="4876800"/>
          </a:xfrm>
          <a:prstGeom prst="rect">
            <a:avLst/>
          </a:prstGeom>
        </p:spPr>
      </p:pic>
      <p:pic>
        <p:nvPicPr>
          <p:cNvPr id="1026" name="Picture 2" descr="0">
            <a:extLst>
              <a:ext uri="{FF2B5EF4-FFF2-40B4-BE49-F238E27FC236}">
                <a16:creationId xmlns:a16="http://schemas.microsoft.com/office/drawing/2014/main" id="{D92D0CFE-C1ED-9D7C-C785-1E21FE63FA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234" y="1812960"/>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786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3B0E-E0BF-F1E5-F5BC-028BA2DF3FC5}"/>
              </a:ext>
            </a:extLst>
          </p:cNvPr>
          <p:cNvSpPr>
            <a:spLocks noGrp="1"/>
          </p:cNvSpPr>
          <p:nvPr>
            <p:ph type="ctrTitle"/>
          </p:nvPr>
        </p:nvSpPr>
        <p:spPr>
          <a:xfrm>
            <a:off x="428376" y="1241726"/>
            <a:ext cx="4103179" cy="645690"/>
          </a:xfrm>
        </p:spPr>
        <p:txBody>
          <a:bodyPr>
            <a:normAutofit fontScale="90000"/>
          </a:bodyPr>
          <a:lstStyle/>
          <a:p>
            <a:r>
              <a:rPr lang="en-US" sz="4400" dirty="0"/>
              <a:t>Fine Tuned Model</a:t>
            </a:r>
            <a:endParaRPr lang="en-IN" dirty="0"/>
          </a:p>
        </p:txBody>
      </p:sp>
      <p:sp>
        <p:nvSpPr>
          <p:cNvPr id="6" name="TextBox 5">
            <a:extLst>
              <a:ext uri="{FF2B5EF4-FFF2-40B4-BE49-F238E27FC236}">
                <a16:creationId xmlns:a16="http://schemas.microsoft.com/office/drawing/2014/main" id="{C9B6327B-870A-7553-4988-163E6993D1E6}"/>
              </a:ext>
            </a:extLst>
          </p:cNvPr>
          <p:cNvSpPr txBox="1"/>
          <p:nvPr/>
        </p:nvSpPr>
        <p:spPr>
          <a:xfrm>
            <a:off x="234234" y="280848"/>
            <a:ext cx="11828811" cy="830997"/>
          </a:xfrm>
          <a:prstGeom prst="rect">
            <a:avLst/>
          </a:prstGeom>
          <a:noFill/>
        </p:spPr>
        <p:txBody>
          <a:bodyPr wrap="square" rtlCol="0">
            <a:spAutoFit/>
          </a:bodyPr>
          <a:lstStyle/>
          <a:p>
            <a:r>
              <a:rPr lang="en-US" sz="2400" dirty="0"/>
              <a:t>arm of brown skin person with dermatitis disease with dark brown </a:t>
            </a:r>
            <a:r>
              <a:rPr lang="en-US" sz="2400" dirty="0" err="1"/>
              <a:t>coloured</a:t>
            </a:r>
            <a:r>
              <a:rPr lang="en-US" sz="2400" dirty="0"/>
              <a:t> rash throughout the hand</a:t>
            </a:r>
            <a:endParaRPr lang="en-IN" sz="1050" dirty="0"/>
          </a:p>
        </p:txBody>
      </p:sp>
      <p:sp>
        <p:nvSpPr>
          <p:cNvPr id="9" name="Title 1">
            <a:extLst>
              <a:ext uri="{FF2B5EF4-FFF2-40B4-BE49-F238E27FC236}">
                <a16:creationId xmlns:a16="http://schemas.microsoft.com/office/drawing/2014/main" id="{17FFCDB1-9AA8-4D17-366A-58C5F68E6021}"/>
              </a:ext>
            </a:extLst>
          </p:cNvPr>
          <p:cNvSpPr txBox="1">
            <a:spLocks/>
          </p:cNvSpPr>
          <p:nvPr/>
        </p:nvSpPr>
        <p:spPr>
          <a:xfrm>
            <a:off x="7660446" y="1241726"/>
            <a:ext cx="4103179" cy="645690"/>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t>Original Model</a:t>
            </a:r>
            <a:endParaRPr lang="en-IN" dirty="0"/>
          </a:p>
        </p:txBody>
      </p:sp>
      <p:pic>
        <p:nvPicPr>
          <p:cNvPr id="5" name="Picture 4">
            <a:extLst>
              <a:ext uri="{FF2B5EF4-FFF2-40B4-BE49-F238E27FC236}">
                <a16:creationId xmlns:a16="http://schemas.microsoft.com/office/drawing/2014/main" id="{87A73AAE-7A93-3497-625B-153EA22A50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6247" y="1887416"/>
            <a:ext cx="4876800" cy="4876800"/>
          </a:xfrm>
          <a:prstGeom prst="rect">
            <a:avLst/>
          </a:prstGeom>
        </p:spPr>
      </p:pic>
      <p:pic>
        <p:nvPicPr>
          <p:cNvPr id="8" name="Picture 7">
            <a:extLst>
              <a:ext uri="{FF2B5EF4-FFF2-40B4-BE49-F238E27FC236}">
                <a16:creationId xmlns:a16="http://schemas.microsoft.com/office/drawing/2014/main" id="{39444882-54F7-C3D7-8EA4-8FEC84848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55" y="1887416"/>
            <a:ext cx="4876800" cy="4876800"/>
          </a:xfrm>
          <a:prstGeom prst="rect">
            <a:avLst/>
          </a:prstGeom>
        </p:spPr>
      </p:pic>
    </p:spTree>
    <p:extLst>
      <p:ext uri="{BB962C8B-B14F-4D97-AF65-F5344CB8AC3E}">
        <p14:creationId xmlns:p14="http://schemas.microsoft.com/office/powerpoint/2010/main" val="184562257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266</TotalTime>
  <Words>672</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Skin Rash Image Generator Using Fine Tuned Latent Diffusion Models</vt:lpstr>
      <vt:lpstr>PowerPoint Presentation</vt:lpstr>
      <vt:lpstr>implementation and libraries used</vt:lpstr>
      <vt:lpstr>Technical Architecture</vt:lpstr>
      <vt:lpstr>Fine Tuned Model</vt:lpstr>
      <vt:lpstr>Fine Tuned Model</vt:lpstr>
      <vt:lpstr>Fine Tuned Model</vt:lpstr>
      <vt:lpstr>Fine Tuned Model</vt:lpstr>
      <vt:lpstr>Fine Tuned Model</vt:lpstr>
      <vt:lpstr>Analysis and Conclusions</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Abhishek Itta</dc:creator>
  <cp:lastModifiedBy>Sai Abhishek Itta</cp:lastModifiedBy>
  <cp:revision>33</cp:revision>
  <dcterms:created xsi:type="dcterms:W3CDTF">2024-08-14T17:56:38Z</dcterms:created>
  <dcterms:modified xsi:type="dcterms:W3CDTF">2024-08-15T14:46:28Z</dcterms:modified>
</cp:coreProperties>
</file>