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58" r:id="rId2"/>
    <p:sldId id="294" r:id="rId3"/>
    <p:sldId id="364" r:id="rId4"/>
    <p:sldId id="295" r:id="rId5"/>
    <p:sldId id="261" r:id="rId6"/>
    <p:sldId id="312" r:id="rId7"/>
    <p:sldId id="313" r:id="rId8"/>
    <p:sldId id="275" r:id="rId9"/>
    <p:sldId id="283" r:id="rId10"/>
    <p:sldId id="285" r:id="rId11"/>
    <p:sldId id="331" r:id="rId12"/>
    <p:sldId id="322" r:id="rId13"/>
    <p:sldId id="357" r:id="rId14"/>
    <p:sldId id="358" r:id="rId15"/>
    <p:sldId id="365" r:id="rId16"/>
    <p:sldId id="366" r:id="rId17"/>
    <p:sldId id="367" r:id="rId18"/>
    <p:sldId id="368" r:id="rId19"/>
    <p:sldId id="369" r:id="rId20"/>
    <p:sldId id="359" r:id="rId21"/>
    <p:sldId id="360" r:id="rId22"/>
    <p:sldId id="321" r:id="rId23"/>
    <p:sldId id="324" r:id="rId24"/>
    <p:sldId id="319" r:id="rId25"/>
    <p:sldId id="320" r:id="rId26"/>
    <p:sldId id="307" r:id="rId27"/>
    <p:sldId id="337" r:id="rId28"/>
    <p:sldId id="361" r:id="rId29"/>
    <p:sldId id="362" r:id="rId30"/>
    <p:sldId id="370" r:id="rId31"/>
    <p:sldId id="327" r:id="rId32"/>
    <p:sldId id="326" r:id="rId33"/>
    <p:sldId id="371" r:id="rId34"/>
    <p:sldId id="300" r:id="rId35"/>
    <p:sldId id="301" r:id="rId36"/>
    <p:sldId id="272" r:id="rId37"/>
    <p:sldId id="306" r:id="rId38"/>
    <p:sldId id="316" r:id="rId39"/>
    <p:sldId id="323" r:id="rId40"/>
    <p:sldId id="373" r:id="rId41"/>
    <p:sldId id="356" r:id="rId42"/>
    <p:sldId id="352" r:id="rId43"/>
    <p:sldId id="354" r:id="rId44"/>
    <p:sldId id="374" r:id="rId45"/>
    <p:sldId id="339" r:id="rId46"/>
    <p:sldId id="282" r:id="rId47"/>
    <p:sldId id="288" r:id="rId48"/>
    <p:sldId id="334" r:id="rId49"/>
    <p:sldId id="372" r:id="rId50"/>
    <p:sldId id="29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8E513B-2936-0E5B-65D9-B0D1B781D8FA}" name="KURALANBU S - [CB.EN.U4ELC20033]" initials="K[" userId="S::cb.en.u4elc20033@cb.students.amrita.edu::bf7cd2ed-f2ba-4ebc-a66f-933e864bc5b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90007-8057-CD29-648D-D1E478909EB8}" v="12" dt="2024-05-23T05:32:14.354"/>
    <p1510:client id="{9C3E461A-0AC6-435C-2E34-D8E8E1EE52DE}" v="3" dt="2024-05-23T04:20:25.987"/>
    <p1510:client id="{D402B108-52BE-F8EA-1932-D54EAB8ACAEF}" v="2" dt="2024-05-23T05:40:06.569"/>
    <p1510:client id="{F617FBEF-2E17-D68F-46AE-0FD4CA89A21A}" v="1065" dt="2024-05-23T05:04:09.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CE3B6-A2A9-0668-AE57-AEA9AA7AFD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5CD1D4-918D-9026-8600-53C220C7F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FDDA5D-AFD0-47F8-8557-0764E2B63E2D}" type="datetimeFigureOut">
              <a:rPr lang="en-IN" smtClean="0"/>
              <a:t>23-05-2024</a:t>
            </a:fld>
            <a:endParaRPr lang="en-IN"/>
          </a:p>
        </p:txBody>
      </p:sp>
      <p:sp>
        <p:nvSpPr>
          <p:cNvPr id="4" name="Footer Placeholder 3">
            <a:extLst>
              <a:ext uri="{FF2B5EF4-FFF2-40B4-BE49-F238E27FC236}">
                <a16:creationId xmlns:a16="http://schemas.microsoft.com/office/drawing/2014/main" id="{0B22C8D3-5925-6D07-F973-AC674110AE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83DA046-9ADC-1B6E-6771-8E712308E7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E3CF1B-DA0D-4E5C-B5AC-8CBA3D02BDE4}" type="slidenum">
              <a:rPr lang="en-IN" smtClean="0"/>
              <a:t>‹#›</a:t>
            </a:fld>
            <a:endParaRPr lang="en-IN"/>
          </a:p>
        </p:txBody>
      </p:sp>
    </p:spTree>
    <p:extLst>
      <p:ext uri="{BB962C8B-B14F-4D97-AF65-F5344CB8AC3E}">
        <p14:creationId xmlns:p14="http://schemas.microsoft.com/office/powerpoint/2010/main" val="41341082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F1F2-0ADB-4EA2-93D2-D2D330FC5863}" type="datetimeFigureOut">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CEA92-EC5A-4D1E-8D28-A49A2FC97F43}" type="slidenum">
              <a:t>‹#›</a:t>
            </a:fld>
            <a:endParaRPr lang="en-US"/>
          </a:p>
        </p:txBody>
      </p:sp>
    </p:spTree>
    <p:extLst>
      <p:ext uri="{BB962C8B-B14F-4D97-AF65-F5344CB8AC3E}">
        <p14:creationId xmlns:p14="http://schemas.microsoft.com/office/powerpoint/2010/main" val="28295013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8846D0-865D-47E4-AFDD-7E4D72A521F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B4CEA92-EC5A-4D1E-8D28-A49A2FC97F43}" type="slidenum">
              <a:rPr lang="en-IN" smtClean="0"/>
              <a:t>28</a:t>
            </a:fld>
            <a:endParaRPr lang="en-IN"/>
          </a:p>
        </p:txBody>
      </p:sp>
    </p:spTree>
    <p:extLst>
      <p:ext uri="{BB962C8B-B14F-4D97-AF65-F5344CB8AC3E}">
        <p14:creationId xmlns:p14="http://schemas.microsoft.com/office/powerpoint/2010/main" val="334913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374F92-CF78-4A10-B897-A1063F659B89}"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3CCFF4-F93B-4C2A-BF89-E4F3976F669A}"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63233-0BB3-4145-A4A1-0CD043DCCEC1}"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4390-3F17-49C3-A3C2-F6B50C7640CF}"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A7D33-3771-44F2-9873-021318543BBF}" type="datetime1">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E87554-726C-473C-A8C1-E6BA05BC8368}" type="datetime1">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A3B098-A01F-4DAD-A002-160DAD12899D}" type="datetime1">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201621-2BD5-447F-9A2A-11AE8FF288EA}" type="datetime1">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57DAC-F21F-4733-BB39-6D5C5E7EE481}" type="datetime1">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D2AFDF-2632-44DE-B32C-F72D338D91AC}" type="datetime1">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F4A257-D907-4828-A52D-681EDAF2C0BB}" type="datetime1">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F87030-A795-4474-85B0-1E67F4CA0DED}" type="datetime1">
              <a:rPr lang="en-US" smtClean="0"/>
              <a:t>5/23/2024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www.wjpr.net/abstract_show/20507"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live/pahdpU0966s?si=QuukQVb4YTZoq8Ii"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Amit-Kadarmandalgi/Nadi-Pariksha.git" TargetMode="External"/><Relationship Id="rId2" Type="http://schemas.openxmlformats.org/officeDocument/2006/relationships/hyperlink" Target="https://wiki.dfrobot.com/Heart_Rate_Sensor_SKU_SEN0203"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Image result for amrita university emblem"/>
          <p:cNvPicPr>
            <a:picLocks noChangeAspect="1" noChangeArrowheads="1"/>
          </p:cNvPicPr>
          <p:nvPr/>
        </p:nvPicPr>
        <p:blipFill rotWithShape="1">
          <a:blip r:embed="rId3" cstate="print"/>
          <a:srcRect b="3667"/>
          <a:stretch/>
        </p:blipFill>
        <p:spPr bwMode="auto">
          <a:xfrm>
            <a:off x="3064096" y="4040221"/>
            <a:ext cx="6069981" cy="2679322"/>
          </a:xfrm>
          <a:prstGeom prst="rect">
            <a:avLst/>
          </a:prstGeom>
          <a:noFill/>
        </p:spPr>
      </p:pic>
      <p:sp>
        <p:nvSpPr>
          <p:cNvPr id="2" name="Title 1"/>
          <p:cNvSpPr>
            <a:spLocks noGrp="1"/>
          </p:cNvSpPr>
          <p:nvPr>
            <p:ph type="title"/>
          </p:nvPr>
        </p:nvSpPr>
        <p:spPr>
          <a:xfrm>
            <a:off x="609600" y="274638"/>
            <a:ext cx="10972800" cy="1622322"/>
          </a:xfrm>
        </p:spPr>
        <p:txBody>
          <a:bodyPr>
            <a:normAutofit fontScale="90000"/>
          </a:bodyPr>
          <a:lstStyle/>
          <a:p>
            <a:pPr algn="ctr"/>
            <a:r>
              <a:rPr lang="en-US" sz="4000" b="1">
                <a:latin typeface="Times New Roman"/>
                <a:cs typeface="Times New Roman"/>
              </a:rPr>
              <a:t>Disease Diagnosis with Wrist Pulse Signal </a:t>
            </a:r>
            <a:br>
              <a:rPr lang="en-US" sz="4000" b="1">
                <a:latin typeface="Times New Roman"/>
                <a:cs typeface="Times New Roman"/>
              </a:rPr>
            </a:br>
            <a:r>
              <a:rPr lang="en-US" sz="4000" b="1">
                <a:latin typeface="Times New Roman"/>
                <a:cs typeface="Times New Roman"/>
              </a:rPr>
              <a:t>using Machine Learning </a:t>
            </a:r>
            <a:br>
              <a:rPr lang="en-US" sz="4000" b="1">
                <a:latin typeface="Times New Roman"/>
                <a:cs typeface="Times New Roman"/>
              </a:rPr>
            </a:br>
            <a:r>
              <a:rPr lang="en-US" sz="4000" b="1">
                <a:latin typeface="Times New Roman"/>
                <a:cs typeface="Times New Roman"/>
              </a:rPr>
              <a:t>(</a:t>
            </a:r>
            <a:r>
              <a:rPr lang="en-US" sz="4000" b="1" err="1">
                <a:latin typeface="Times New Roman"/>
                <a:cs typeface="Times New Roman"/>
              </a:rPr>
              <a:t>Vaatha</a:t>
            </a:r>
            <a:r>
              <a:rPr lang="en-US" sz="4000" b="1">
                <a:latin typeface="Times New Roman"/>
                <a:cs typeface="Times New Roman"/>
              </a:rPr>
              <a:t>, </a:t>
            </a:r>
            <a:r>
              <a:rPr lang="en-US" sz="4000" b="1" err="1">
                <a:latin typeface="Times New Roman"/>
                <a:cs typeface="Times New Roman"/>
              </a:rPr>
              <a:t>Pittha</a:t>
            </a:r>
            <a:r>
              <a:rPr lang="en-US" sz="4000" b="1">
                <a:latin typeface="Times New Roman"/>
                <a:cs typeface="Times New Roman"/>
              </a:rPr>
              <a:t>, Kapha)</a:t>
            </a:r>
          </a:p>
        </p:txBody>
      </p:sp>
      <p:sp>
        <p:nvSpPr>
          <p:cNvPr id="7" name="Content Placeholder 6"/>
          <p:cNvSpPr>
            <a:spLocks noGrp="1"/>
          </p:cNvSpPr>
          <p:nvPr>
            <p:ph sz="half" idx="2"/>
          </p:nvPr>
        </p:nvSpPr>
        <p:spPr>
          <a:xfrm>
            <a:off x="6914535" y="2209800"/>
            <a:ext cx="4191000" cy="2438400"/>
          </a:xfrm>
        </p:spPr>
        <p:txBody>
          <a:bodyPr vert="horz" lIns="91440" tIns="45720" rIns="91440" bIns="45720" rtlCol="0" anchor="t">
            <a:normAutofit/>
          </a:bodyPr>
          <a:lstStyle/>
          <a:p>
            <a:pPr>
              <a:buNone/>
            </a:pPr>
            <a:r>
              <a:rPr lang="en-US" sz="3200">
                <a:latin typeface="Times New Roman"/>
                <a:cs typeface="Times New Roman"/>
              </a:rPr>
              <a:t>Guided by</a:t>
            </a:r>
          </a:p>
          <a:p>
            <a:pPr>
              <a:buNone/>
            </a:pPr>
            <a:r>
              <a:rPr lang="en-US" sz="2400">
                <a:latin typeface="Times New Roman"/>
                <a:cs typeface="Times New Roman"/>
              </a:rPr>
              <a:t>Mr. R </a:t>
            </a:r>
            <a:r>
              <a:rPr lang="en-US" sz="2400" err="1">
                <a:latin typeface="Times New Roman"/>
                <a:cs typeface="Times New Roman"/>
              </a:rPr>
              <a:t>Shanmughasundaram</a:t>
            </a:r>
            <a:r>
              <a:rPr lang="en-US" sz="2400">
                <a:latin typeface="Times New Roman"/>
                <a:cs typeface="Times New Roman"/>
              </a:rPr>
              <a:t> </a:t>
            </a:r>
            <a:endParaRPr lang="en-US" sz="2400">
              <a:latin typeface="Times New Roman" pitchFamily="18" charset="0"/>
              <a:cs typeface="Times New Roman" pitchFamily="18" charset="0"/>
            </a:endParaRPr>
          </a:p>
          <a:p>
            <a:pPr>
              <a:buNone/>
            </a:pPr>
            <a:r>
              <a:rPr lang="en-IN" sz="2400">
                <a:latin typeface="Times New Roman"/>
                <a:cs typeface="Times New Roman"/>
              </a:rPr>
              <a:t>Assistant Professor (Sr. Gr.)</a:t>
            </a:r>
            <a:endParaRPr lang="en-US" sz="2400">
              <a:latin typeface="Times New Roman"/>
              <a:cs typeface="Times New Roman"/>
            </a:endParaRPr>
          </a:p>
          <a:p>
            <a:pPr>
              <a:buNone/>
            </a:pPr>
            <a:r>
              <a:rPr lang="en-US" sz="2400">
                <a:latin typeface="Times New Roman"/>
                <a:cs typeface="Times New Roman"/>
              </a:rPr>
              <a:t>Department of Electrical and Electronics Engineering </a:t>
            </a:r>
            <a:endParaRPr lang="en-US" sz="240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8AEC784A-770F-4E1B-BCF6-9BDBBC2E3C6A}" type="slidenum">
              <a:rPr lang="en-US" sz="1600" dirty="0" smtClean="0"/>
              <a:t>1</a:t>
            </a:fld>
            <a:endParaRPr lang="en-US"/>
          </a:p>
        </p:txBody>
      </p:sp>
      <p:sp>
        <p:nvSpPr>
          <p:cNvPr id="5" name="Content Placeholder 5">
            <a:extLst>
              <a:ext uri="{FF2B5EF4-FFF2-40B4-BE49-F238E27FC236}">
                <a16:creationId xmlns:a16="http://schemas.microsoft.com/office/drawing/2014/main" id="{F2B0F1B0-9346-EF01-9ED1-B39119DAB3EE}"/>
              </a:ext>
            </a:extLst>
          </p:cNvPr>
          <p:cNvSpPr>
            <a:spLocks noGrp="1"/>
          </p:cNvSpPr>
          <p:nvPr/>
        </p:nvSpPr>
        <p:spPr>
          <a:xfrm>
            <a:off x="801329" y="2406445"/>
            <a:ext cx="4495800" cy="1905000"/>
          </a:xfrm>
          <a:prstGeom prst="rect">
            <a:avLst/>
          </a:prstGeom>
        </p:spPr>
        <p:txBody>
          <a:bodyPr vert="horz" lIns="91440" tIns="45720" rIns="91440" bIns="45720" rtlCol="0" anchor="t">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sz="3200">
                <a:latin typeface="Times New Roman"/>
                <a:cs typeface="Times New Roman"/>
              </a:rPr>
              <a:t>Project members:</a:t>
            </a:r>
          </a:p>
          <a:p>
            <a:pPr>
              <a:buNone/>
            </a:pPr>
            <a:r>
              <a:rPr lang="en-US" sz="2000">
                <a:latin typeface="Times New Roman"/>
                <a:cs typeface="Times New Roman"/>
              </a:rPr>
              <a:t>Aathithya SV              CB.EN.U4ELC20001</a:t>
            </a:r>
          </a:p>
          <a:p>
            <a:pPr>
              <a:buNone/>
            </a:pPr>
            <a:r>
              <a:rPr lang="en-US" sz="2000">
                <a:latin typeface="Times New Roman"/>
                <a:cs typeface="Times New Roman"/>
              </a:rPr>
              <a:t>Achanta Sai Krishna   CB.EN.U4ELC20004</a:t>
            </a:r>
          </a:p>
          <a:p>
            <a:pPr>
              <a:buNone/>
            </a:pPr>
            <a:r>
              <a:rPr lang="en-US" sz="2000" err="1">
                <a:latin typeface="Times New Roman"/>
                <a:cs typeface="Times New Roman"/>
              </a:rPr>
              <a:t>Kuralanbu</a:t>
            </a:r>
            <a:r>
              <a:rPr lang="en-US" sz="2000">
                <a:latin typeface="Times New Roman"/>
                <a:cs typeface="Times New Roman"/>
              </a:rPr>
              <a:t> S                CB.EN.U4ELC20033</a:t>
            </a:r>
          </a:p>
          <a:p>
            <a:pPr>
              <a:buNone/>
            </a:pPr>
            <a:r>
              <a:rPr lang="en-US" sz="2000">
                <a:latin typeface="Times New Roman"/>
                <a:cs typeface="Times New Roman"/>
              </a:rPr>
              <a:t>Vimal Dharshan N      CB.EN.U4ELC20081</a:t>
            </a:r>
          </a:p>
        </p:txBody>
      </p:sp>
    </p:spTree>
    <p:extLst>
      <p:ext uri="{BB962C8B-B14F-4D97-AF65-F5344CB8AC3E}">
        <p14:creationId xmlns:p14="http://schemas.microsoft.com/office/powerpoint/2010/main" val="260632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C3FC530-ACAD-4C9F-AEBA-4E20586C3D73}"/>
              </a:ext>
            </a:extLst>
          </p:cNvPr>
          <p:cNvGraphicFramePr>
            <a:graphicFrameLocks noGrp="1"/>
          </p:cNvGraphicFramePr>
          <p:nvPr/>
        </p:nvGraphicFramePr>
        <p:xfrm>
          <a:off x="207058" y="590583"/>
          <a:ext cx="11795757" cy="5682171"/>
        </p:xfrm>
        <a:graphic>
          <a:graphicData uri="http://schemas.openxmlformats.org/drawingml/2006/table">
            <a:tbl>
              <a:tblPr firstRow="1" firstCol="1" bandRow="1">
                <a:tableStyleId>{5C22544A-7EE6-4342-B048-85BDC9FD1C3A}</a:tableStyleId>
              </a:tblPr>
              <a:tblGrid>
                <a:gridCol w="768094">
                  <a:extLst>
                    <a:ext uri="{9D8B030D-6E8A-4147-A177-3AD203B41FA5}">
                      <a16:colId xmlns:a16="http://schemas.microsoft.com/office/drawing/2014/main" val="1907246813"/>
                    </a:ext>
                  </a:extLst>
                </a:gridCol>
                <a:gridCol w="3291839">
                  <a:extLst>
                    <a:ext uri="{9D8B030D-6E8A-4147-A177-3AD203B41FA5}">
                      <a16:colId xmlns:a16="http://schemas.microsoft.com/office/drawing/2014/main" val="3786976518"/>
                    </a:ext>
                  </a:extLst>
                </a:gridCol>
                <a:gridCol w="7735824">
                  <a:extLst>
                    <a:ext uri="{9D8B030D-6E8A-4147-A177-3AD203B41FA5}">
                      <a16:colId xmlns:a16="http://schemas.microsoft.com/office/drawing/2014/main" val="4256320793"/>
                    </a:ext>
                  </a:extLst>
                </a:gridCol>
              </a:tblGrid>
              <a:tr h="585216">
                <a:tc>
                  <a:txBody>
                    <a:bodyPr/>
                    <a:lstStyle/>
                    <a:p>
                      <a:pPr algn="just" fontAlgn="base">
                        <a:lnSpc>
                          <a:spcPct val="115000"/>
                        </a:lnSpc>
                        <a:spcAft>
                          <a:spcPts val="1000"/>
                        </a:spcAft>
                      </a:pPr>
                      <a:r>
                        <a:rPr lang="en-GB" sz="2000" b="1">
                          <a:solidFill>
                            <a:srgbClr val="000000"/>
                          </a:solidFill>
                          <a:effectLst/>
                          <a:latin typeface="Times New Roman"/>
                          <a:ea typeface="Times New Roman" panose="02020603050405020304" pitchFamily="18" charset="0"/>
                          <a:cs typeface="Times New Roman"/>
                        </a:rPr>
                        <a:t>SI.NO​</a:t>
                      </a:r>
                      <a:endParaRPr lang="en-GB" sz="20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base">
                        <a:lnSpc>
                          <a:spcPct val="115000"/>
                        </a:lnSpc>
                        <a:spcAft>
                          <a:spcPts val="1000"/>
                        </a:spcAft>
                      </a:pPr>
                      <a:r>
                        <a:rPr lang="en-GB" sz="13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Title​</a:t>
                      </a:r>
                      <a:endParaRPr lang="en-GB" sz="28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base">
                        <a:lnSpc>
                          <a:spcPct val="115000"/>
                        </a:lnSpc>
                        <a:spcAft>
                          <a:spcPts val="1000"/>
                        </a:spcAft>
                      </a:pPr>
                      <a:r>
                        <a:rPr lang="en-GB" sz="13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Summary​</a:t>
                      </a:r>
                      <a:endParaRPr lang="en-GB" sz="28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35966329"/>
                  </a:ext>
                </a:extLst>
              </a:tr>
              <a:tr h="2185416">
                <a:tc>
                  <a:txBody>
                    <a:bodyPr/>
                    <a:lstStyle/>
                    <a:p>
                      <a:pPr algn="ctr" fontAlgn="base">
                        <a:lnSpc>
                          <a:spcPct val="115000"/>
                        </a:lnSpc>
                        <a:spcAft>
                          <a:spcPts val="1000"/>
                        </a:spcAft>
                      </a:pPr>
                      <a:r>
                        <a:rPr lang="en-US" sz="2200">
                          <a:solidFill>
                            <a:srgbClr val="000000"/>
                          </a:solidFill>
                          <a:effectLst/>
                          <a:latin typeface="Times New Roman"/>
                          <a:ea typeface="Calibri" panose="020F0502020204030204" pitchFamily="34" charset="0"/>
                          <a:cs typeface="Times New Roman"/>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Times New Roman" panose="02020603050405020304" pitchFamily="18" charset="0"/>
                          <a:cs typeface="Times New Roman"/>
                        </a:rPr>
                        <a:t>Wrist pulse signals analysis based on Deep Convolutional Neural Networks. [9]</a:t>
                      </a:r>
                      <a:endParaRPr lang="en-US" sz="22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indent="-285750" algn="just" fontAlgn="base">
                        <a:lnSpc>
                          <a:spcPct val="115000"/>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​This research paper focuses on computer-aided analysis of Traditional Chinese Medicine Pulse Diagnosis, specifically the recognition of wrist pulse signals. </a:t>
                      </a:r>
                      <a:endParaRPr lang="en-US" sz="1700">
                        <a:effectLst/>
                        <a:latin typeface="Calibri" panose="020F0502020204030204" pitchFamily="34" charset="0"/>
                        <a:ea typeface="Times New Roman" panose="02020603050405020304" pitchFamily="18" charset="0"/>
                        <a:cs typeface="Times New Roman"/>
                      </a:endParaRPr>
                    </a:p>
                    <a:p>
                      <a:pPr marL="285750" lvl="0" indent="-285750" algn="just">
                        <a:lnSpc>
                          <a:spcPct val="114999"/>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The authors propose a new methodology that combines the use of Hilbert Transform, and Deep Convolutional Neural Networks (DCNN) to improve the recognition effect. </a:t>
                      </a:r>
                      <a:endParaRPr lang="en-US" sz="1700">
                        <a:effectLst/>
                        <a:latin typeface="Calibri" panose="020F0502020204030204" pitchFamily="34" charset="0"/>
                        <a:ea typeface="Times New Roman" panose="02020603050405020304" pitchFamily="18" charset="0"/>
                        <a:cs typeface="Times New Roman"/>
                      </a:endParaRPr>
                    </a:p>
                    <a:p>
                      <a:pPr marL="285750" lvl="0" indent="-285750" algn="just">
                        <a:lnSpc>
                          <a:spcPct val="114999"/>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The DCNN is trained with added noise to increase the sample size and extract potential features.</a:t>
                      </a:r>
                      <a:endParaRPr lang="en-US" sz="1700">
                        <a:solidFill>
                          <a:srgbClr val="000000"/>
                        </a:solidFill>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76862774"/>
                  </a:ext>
                </a:extLst>
              </a:tr>
              <a:tr h="2185416">
                <a:tc>
                  <a:txBody>
                    <a:bodyPr/>
                    <a:lstStyle/>
                    <a:p>
                      <a:pPr algn="ctr" fontAlgn="base">
                        <a:lnSpc>
                          <a:spcPct val="115000"/>
                        </a:lnSpc>
                        <a:spcAft>
                          <a:spcPts val="1000"/>
                        </a:spcAft>
                      </a:pPr>
                      <a:r>
                        <a:rPr lang="en-US" sz="2200">
                          <a:solidFill>
                            <a:srgbClr val="000000"/>
                          </a:solidFill>
                          <a:effectLst/>
                          <a:latin typeface="Times New Roman"/>
                          <a:ea typeface="Calibri" panose="020F0502020204030204" pitchFamily="34" charset="0"/>
                          <a:cs typeface="Times New Roman"/>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Times New Roman" panose="02020603050405020304" pitchFamily="18" charset="0"/>
                          <a:cs typeface="Times New Roman"/>
                        </a:rPr>
                        <a:t>A Compound Pressure Signal Acquisition System for Multichannel Wrist Pulse Signal Analysis. [10]</a:t>
                      </a:r>
                      <a:endParaRPr lang="en-US" sz="22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indent="-285750" algn="just" fontAlgn="base">
                        <a:lnSpc>
                          <a:spcPct val="115000"/>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The research paper discusses the limitations of traditional pulse diagnosis methods in traditional Chinese medicine and proposes a novel solution to improve the accuracy and efficiency of pulse signal acquisition. </a:t>
                      </a:r>
                      <a:endParaRPr lang="en-US" sz="1700">
                        <a:solidFill>
                          <a:srgbClr val="000000"/>
                        </a:solidFill>
                        <a:effectLst/>
                        <a:latin typeface="Calibri" panose="020F0502020204030204" pitchFamily="34" charset="0"/>
                        <a:ea typeface="Times New Roman" panose="02020603050405020304" pitchFamily="18" charset="0"/>
                        <a:cs typeface="Times New Roman"/>
                      </a:endParaRPr>
                    </a:p>
                    <a:p>
                      <a:pPr marL="285750" lvl="0" indent="-285750" algn="just">
                        <a:lnSpc>
                          <a:spcPct val="114999"/>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The authors highlight that most conventional pulse signal acquisition devices can only capture signals at one position and under a fixed pressure, limiting the amount of diagnostic information that can be obtained.  </a:t>
                      </a:r>
                      <a:endParaRPr lang="en-US" sz="1700">
                        <a:solidFill>
                          <a:srgbClr val="000000"/>
                        </a:solidFill>
                        <a:effectLst/>
                        <a:latin typeface="Calibri" panose="020F0502020204030204" pitchFamily="34" charset="0"/>
                        <a:ea typeface="Times New Roman" panose="02020603050405020304" pitchFamily="18" charset="0"/>
                        <a:cs typeface="Times New Roman"/>
                      </a:endParaRPr>
                    </a:p>
                    <a:p>
                      <a:pPr marL="285750" lvl="0" indent="-285750" algn="just">
                        <a:lnSpc>
                          <a:spcPct val="114999"/>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The system is capable of capturing pulse signals at different positions and under different pressures, providing a more comprehensive and accurate representation of the patient's health condition. </a:t>
                      </a:r>
                      <a:endParaRPr lang="en-US" sz="1700">
                        <a:solidFill>
                          <a:srgbClr val="000000"/>
                        </a:solidFill>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3551917"/>
                  </a:ext>
                </a:extLst>
              </a:tr>
            </a:tbl>
          </a:graphicData>
        </a:graphic>
      </p:graphicFrame>
      <p:sp>
        <p:nvSpPr>
          <p:cNvPr id="2" name="Slide Number Placeholder 1">
            <a:extLst>
              <a:ext uri="{FF2B5EF4-FFF2-40B4-BE49-F238E27FC236}">
                <a16:creationId xmlns:a16="http://schemas.microsoft.com/office/drawing/2014/main" id="{C4EC134D-6326-6DF8-8C5F-AE5589022DC2}"/>
              </a:ext>
            </a:extLst>
          </p:cNvPr>
          <p:cNvSpPr>
            <a:spLocks noGrp="1"/>
          </p:cNvSpPr>
          <p:nvPr>
            <p:ph type="sldNum" sz="quarter" idx="12"/>
          </p:nvPr>
        </p:nvSpPr>
        <p:spPr/>
        <p:txBody>
          <a:bodyPr/>
          <a:lstStyle/>
          <a:p>
            <a:fld id="{330EA680-D336-4FF7-8B7A-9848BB0A1C32}" type="slidenum">
              <a:rPr lang="en-US" sz="1600" smtClean="0"/>
              <a:t>10</a:t>
            </a:fld>
            <a:endParaRPr lang="en-US" sz="1600"/>
          </a:p>
        </p:txBody>
      </p:sp>
    </p:spTree>
    <p:extLst>
      <p:ext uri="{BB962C8B-B14F-4D97-AF65-F5344CB8AC3E}">
        <p14:creationId xmlns:p14="http://schemas.microsoft.com/office/powerpoint/2010/main" val="53607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9B0CE4-0012-6187-2E08-1A95AF1E2B77}"/>
              </a:ext>
            </a:extLst>
          </p:cNvPr>
          <p:cNvSpPr txBox="1"/>
          <p:nvPr/>
        </p:nvSpPr>
        <p:spPr>
          <a:xfrm>
            <a:off x="2281172" y="339897"/>
            <a:ext cx="763604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cs typeface="Times New Roman"/>
              </a:rPr>
              <a:t>Project Block Diagram</a:t>
            </a:r>
          </a:p>
        </p:txBody>
      </p:sp>
      <p:pic>
        <p:nvPicPr>
          <p:cNvPr id="5" name="Picture 4">
            <a:extLst>
              <a:ext uri="{FF2B5EF4-FFF2-40B4-BE49-F238E27FC236}">
                <a16:creationId xmlns:a16="http://schemas.microsoft.com/office/drawing/2014/main" id="{55E35E65-E558-1F0D-80A7-347809564291}"/>
              </a:ext>
            </a:extLst>
          </p:cNvPr>
          <p:cNvPicPr>
            <a:picLocks noChangeAspect="1"/>
          </p:cNvPicPr>
          <p:nvPr/>
        </p:nvPicPr>
        <p:blipFill rotWithShape="1">
          <a:blip r:embed="rId2">
            <a:extLst>
              <a:ext uri="{28A0092B-C50C-407E-A947-70E740481C1C}">
                <a14:useLocalDpi xmlns:a14="http://schemas.microsoft.com/office/drawing/2010/main" val="0"/>
              </a:ext>
            </a:extLst>
          </a:blip>
          <a:srcRect l="33962" t="4956" r="34354" b="4956"/>
          <a:stretch/>
        </p:blipFill>
        <p:spPr>
          <a:xfrm>
            <a:off x="4408021" y="1047783"/>
            <a:ext cx="3375958" cy="5579048"/>
          </a:xfrm>
          <a:prstGeom prst="rect">
            <a:avLst/>
          </a:prstGeom>
        </p:spPr>
      </p:pic>
      <p:sp>
        <p:nvSpPr>
          <p:cNvPr id="3" name="Slide Number Placeholder 2">
            <a:extLst>
              <a:ext uri="{FF2B5EF4-FFF2-40B4-BE49-F238E27FC236}">
                <a16:creationId xmlns:a16="http://schemas.microsoft.com/office/drawing/2014/main" id="{D9D27618-8937-6A2D-1672-8BE9FF22B01D}"/>
              </a:ext>
            </a:extLst>
          </p:cNvPr>
          <p:cNvSpPr>
            <a:spLocks noGrp="1"/>
          </p:cNvSpPr>
          <p:nvPr>
            <p:ph type="sldNum" sz="quarter" idx="12"/>
          </p:nvPr>
        </p:nvSpPr>
        <p:spPr/>
        <p:txBody>
          <a:bodyPr/>
          <a:lstStyle/>
          <a:p>
            <a:fld id="{330EA680-D336-4FF7-8B7A-9848BB0A1C32}" type="slidenum">
              <a:rPr lang="en-US" sz="1600" smtClean="0"/>
              <a:t>11</a:t>
            </a:fld>
            <a:endParaRPr lang="en-US"/>
          </a:p>
        </p:txBody>
      </p:sp>
    </p:spTree>
    <p:extLst>
      <p:ext uri="{BB962C8B-B14F-4D97-AF65-F5344CB8AC3E}">
        <p14:creationId xmlns:p14="http://schemas.microsoft.com/office/powerpoint/2010/main" val="82032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21C865-88C5-1E1F-5B99-6B6DF727CD1F}"/>
              </a:ext>
            </a:extLst>
          </p:cNvPr>
          <p:cNvSpPr txBox="1"/>
          <p:nvPr/>
        </p:nvSpPr>
        <p:spPr>
          <a:xfrm>
            <a:off x="1979506" y="289123"/>
            <a:ext cx="84682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b="1" kern="1200">
                <a:solidFill>
                  <a:schemeClr val="tx1"/>
                </a:solidFill>
                <a:latin typeface="Times New Roman"/>
                <a:ea typeface="+mn-ea"/>
                <a:cs typeface="Calibri"/>
              </a:rPr>
              <a:t>DATASET DESCRIPTION</a:t>
            </a:r>
            <a:endParaRPr lang="en-US"/>
          </a:p>
        </p:txBody>
      </p:sp>
      <p:sp>
        <p:nvSpPr>
          <p:cNvPr id="3" name="TextBox 2">
            <a:extLst>
              <a:ext uri="{FF2B5EF4-FFF2-40B4-BE49-F238E27FC236}">
                <a16:creationId xmlns:a16="http://schemas.microsoft.com/office/drawing/2014/main" id="{64D5FDA3-D2DE-2191-E762-2CA59D302E14}"/>
              </a:ext>
            </a:extLst>
          </p:cNvPr>
          <p:cNvSpPr txBox="1"/>
          <p:nvPr/>
        </p:nvSpPr>
        <p:spPr>
          <a:xfrm>
            <a:off x="859092" y="2557942"/>
            <a:ext cx="627117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latin typeface="Times New Roman"/>
                <a:cs typeface="Times New Roman"/>
              </a:rPr>
              <a:t>Number of samples in Migraine: 259</a:t>
            </a:r>
            <a:endParaRPr lang="en-US"/>
          </a:p>
          <a:p>
            <a:pPr algn="just"/>
            <a:r>
              <a:rPr lang="en-US" sz="2800">
                <a:latin typeface="Times New Roman"/>
                <a:cs typeface="Times New Roman"/>
              </a:rPr>
              <a:t>Number of samples in Arthritis: 259</a:t>
            </a:r>
            <a:endParaRPr lang="en-US"/>
          </a:p>
          <a:p>
            <a:pPr algn="just"/>
            <a:r>
              <a:rPr lang="en-US" sz="2800">
                <a:latin typeface="Times New Roman"/>
                <a:cs typeface="Times New Roman"/>
              </a:rPr>
              <a:t>Number of samples in Diarrhea: 280</a:t>
            </a:r>
            <a:endParaRPr lang="en-US">
              <a:latin typeface="Aptos" panose="020B0004020202020204"/>
              <a:cs typeface="Times New Roman"/>
            </a:endParaRPr>
          </a:p>
          <a:p>
            <a:pPr algn="just"/>
            <a:r>
              <a:rPr lang="en-US" sz="2800">
                <a:latin typeface="Times New Roman"/>
                <a:cs typeface="Times New Roman"/>
              </a:rPr>
              <a:t>Number of samples in Gastritis: 273</a:t>
            </a:r>
          </a:p>
          <a:p>
            <a:pPr algn="just"/>
            <a:r>
              <a:rPr lang="en-US" sz="2800">
                <a:latin typeface="Times New Roman"/>
                <a:cs typeface="Times New Roman"/>
              </a:rPr>
              <a:t>Total number of samples: 1071</a:t>
            </a:r>
            <a:endParaRPr lang="en-US">
              <a:latin typeface="Aptos" panose="020B0004020202020204"/>
              <a:cs typeface="Times New Roman"/>
            </a:endParaRPr>
          </a:p>
          <a:p>
            <a:pPr algn="just"/>
            <a:endParaRPr lang="en-US" sz="2800" b="1">
              <a:latin typeface="Times New Roman"/>
              <a:cs typeface="Times New Roman"/>
            </a:endParaRPr>
          </a:p>
          <a:p>
            <a:pPr algn="just"/>
            <a:endParaRPr lang="en-US"/>
          </a:p>
        </p:txBody>
      </p:sp>
      <p:sp>
        <p:nvSpPr>
          <p:cNvPr id="4" name="TextBox 3">
            <a:extLst>
              <a:ext uri="{FF2B5EF4-FFF2-40B4-BE49-F238E27FC236}">
                <a16:creationId xmlns:a16="http://schemas.microsoft.com/office/drawing/2014/main" id="{D8CE0B67-87E2-FE39-C118-97F789896786}"/>
              </a:ext>
            </a:extLst>
          </p:cNvPr>
          <p:cNvSpPr txBox="1"/>
          <p:nvPr/>
        </p:nvSpPr>
        <p:spPr>
          <a:xfrm>
            <a:off x="522012" y="1511502"/>
            <a:ext cx="4685016" cy="1046440"/>
          </a:xfrm>
          <a:prstGeom prst="rect">
            <a:avLst/>
          </a:prstGeom>
          <a:noFill/>
        </p:spPr>
        <p:txBody>
          <a:bodyPr wrap="square" rtlCol="0">
            <a:spAutoFit/>
          </a:bodyPr>
          <a:lstStyle/>
          <a:p>
            <a:r>
              <a:rPr lang="en-US" sz="4400" b="1">
                <a:latin typeface="Times New Roman" panose="02020603050405020304" pitchFamily="18" charset="0"/>
                <a:cs typeface="Times New Roman" panose="02020603050405020304" pitchFamily="18" charset="0"/>
              </a:rPr>
              <a:t>Full Dataset:</a:t>
            </a:r>
            <a:endParaRPr lang="en-US" sz="4400">
              <a:latin typeface="Times New Roman" panose="02020603050405020304" pitchFamily="18" charset="0"/>
              <a:cs typeface="Times New Roman" panose="02020603050405020304" pitchFamily="18" charset="0"/>
            </a:endParaRPr>
          </a:p>
          <a:p>
            <a:endParaRPr lang="en-IN"/>
          </a:p>
        </p:txBody>
      </p:sp>
      <p:sp>
        <p:nvSpPr>
          <p:cNvPr id="6" name="Slide Number Placeholder 5">
            <a:extLst>
              <a:ext uri="{FF2B5EF4-FFF2-40B4-BE49-F238E27FC236}">
                <a16:creationId xmlns:a16="http://schemas.microsoft.com/office/drawing/2014/main" id="{8DF5A552-A1A9-EB7A-1476-F08E5F67FB30}"/>
              </a:ext>
            </a:extLst>
          </p:cNvPr>
          <p:cNvSpPr>
            <a:spLocks noGrp="1"/>
          </p:cNvSpPr>
          <p:nvPr>
            <p:ph type="sldNum" sz="quarter" idx="12"/>
          </p:nvPr>
        </p:nvSpPr>
        <p:spPr/>
        <p:txBody>
          <a:bodyPr/>
          <a:lstStyle/>
          <a:p>
            <a:fld id="{330EA680-D336-4FF7-8B7A-9848BB0A1C32}" type="slidenum">
              <a:rPr lang="en-US" sz="1600" smtClean="0"/>
              <a:t>12</a:t>
            </a:fld>
            <a:endParaRPr lang="en-US"/>
          </a:p>
        </p:txBody>
      </p:sp>
    </p:spTree>
    <p:extLst>
      <p:ext uri="{BB962C8B-B14F-4D97-AF65-F5344CB8AC3E}">
        <p14:creationId xmlns:p14="http://schemas.microsoft.com/office/powerpoint/2010/main" val="280748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3FA3D-554F-1A52-0AC2-E7A2CF86F245}"/>
              </a:ext>
            </a:extLst>
          </p:cNvPr>
          <p:cNvSpPr txBox="1"/>
          <p:nvPr/>
        </p:nvSpPr>
        <p:spPr>
          <a:xfrm>
            <a:off x="3332017" y="346363"/>
            <a:ext cx="55279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latin typeface="Times New Roman"/>
                <a:cs typeface="Calibri"/>
              </a:rPr>
              <a:t>METHODOLOGY</a:t>
            </a:r>
          </a:p>
        </p:txBody>
      </p:sp>
      <p:sp>
        <p:nvSpPr>
          <p:cNvPr id="3" name="TextBox 2">
            <a:extLst>
              <a:ext uri="{FF2B5EF4-FFF2-40B4-BE49-F238E27FC236}">
                <a16:creationId xmlns:a16="http://schemas.microsoft.com/office/drawing/2014/main" id="{E8D76F08-B73F-CD9D-4FC2-0B1CCC3FF52B}"/>
              </a:ext>
            </a:extLst>
          </p:cNvPr>
          <p:cNvSpPr txBox="1"/>
          <p:nvPr/>
        </p:nvSpPr>
        <p:spPr>
          <a:xfrm>
            <a:off x="103908" y="1544782"/>
            <a:ext cx="1208116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sz="3600" b="1">
                <a:latin typeface="Times New Roman"/>
                <a:cs typeface="Calibri"/>
              </a:rPr>
              <a:t>Data Collection:</a:t>
            </a:r>
            <a:r>
              <a:rPr lang="en-US" sz="3600">
                <a:latin typeface="Times New Roman"/>
                <a:cs typeface="Calibri"/>
              </a:rPr>
              <a:t> </a:t>
            </a:r>
            <a:endParaRPr lang="en-US" sz="2000"/>
          </a:p>
          <a:p>
            <a:pPr lvl="1" algn="just"/>
            <a:r>
              <a:rPr lang="en-US" sz="3200">
                <a:latin typeface="Times New Roman"/>
                <a:cs typeface="Calibri"/>
              </a:rPr>
              <a:t>The Dataset collected has been classified based on the disease diagnosed, and later classified based on the dosha, for the respective disease.</a:t>
            </a:r>
          </a:p>
          <a:p>
            <a:pPr lvl="1" algn="just"/>
            <a:endParaRPr lang="en-US" sz="3200">
              <a:latin typeface="Times New Roman"/>
              <a:cs typeface="Calibri"/>
            </a:endParaRPr>
          </a:p>
          <a:p>
            <a:pPr algn="just"/>
            <a:r>
              <a:rPr lang="en-US" sz="3600" b="1">
                <a:latin typeface="Times New Roman"/>
                <a:cs typeface="Calibri"/>
              </a:rPr>
              <a:t>2. Data Cleaning: </a:t>
            </a:r>
            <a:endParaRPr lang="en-US" sz="3600" b="1">
              <a:latin typeface="Times New Roman"/>
              <a:ea typeface="+mn-lt"/>
              <a:cs typeface="Times New Roman"/>
            </a:endParaRPr>
          </a:p>
          <a:p>
            <a:pPr lvl="1" algn="just"/>
            <a:r>
              <a:rPr lang="en-US" sz="3200">
                <a:latin typeface="Times New Roman"/>
                <a:ea typeface="+mn-lt"/>
                <a:cs typeface="+mn-lt"/>
              </a:rPr>
              <a:t>Rectifying missing values, eliminating duplicate records, and mitigating data inconsistencies.</a:t>
            </a:r>
            <a:endParaRPr lang="en-US">
              <a:latin typeface="Times New Roman"/>
              <a:cs typeface="Times New Roman"/>
            </a:endParaRPr>
          </a:p>
        </p:txBody>
      </p:sp>
      <p:sp>
        <p:nvSpPr>
          <p:cNvPr id="4" name="Slide Number Placeholder 3">
            <a:extLst>
              <a:ext uri="{FF2B5EF4-FFF2-40B4-BE49-F238E27FC236}">
                <a16:creationId xmlns:a16="http://schemas.microsoft.com/office/drawing/2014/main" id="{2BD9D388-ABD8-FA65-C17F-44BD66DBDEF5}"/>
              </a:ext>
            </a:extLst>
          </p:cNvPr>
          <p:cNvSpPr>
            <a:spLocks noGrp="1"/>
          </p:cNvSpPr>
          <p:nvPr>
            <p:ph type="sldNum" sz="quarter" idx="12"/>
          </p:nvPr>
        </p:nvSpPr>
        <p:spPr/>
        <p:txBody>
          <a:bodyPr/>
          <a:lstStyle/>
          <a:p>
            <a:fld id="{330EA680-D336-4FF7-8B7A-9848BB0A1C32}" type="slidenum">
              <a:rPr lang="en-US" sz="1600" smtClean="0"/>
              <a:t>13</a:t>
            </a:fld>
            <a:endParaRPr lang="en-US"/>
          </a:p>
        </p:txBody>
      </p:sp>
    </p:spTree>
    <p:extLst>
      <p:ext uri="{BB962C8B-B14F-4D97-AF65-F5344CB8AC3E}">
        <p14:creationId xmlns:p14="http://schemas.microsoft.com/office/powerpoint/2010/main" val="96824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02D272-D2A0-1B58-6156-8E9ED2B87720}"/>
              </a:ext>
            </a:extLst>
          </p:cNvPr>
          <p:cNvSpPr txBox="1"/>
          <p:nvPr/>
        </p:nvSpPr>
        <p:spPr>
          <a:xfrm>
            <a:off x="263237" y="526473"/>
            <a:ext cx="11429998"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lgn="just">
              <a:buFont typeface="+mj-lt"/>
              <a:buAutoNum type="arabicPeriod" startAt="3"/>
            </a:pPr>
            <a:r>
              <a:rPr lang="en-US" sz="3600" b="1">
                <a:latin typeface="Times New Roman"/>
                <a:cs typeface="Times New Roman"/>
              </a:rPr>
              <a:t>Data Transformation: </a:t>
            </a:r>
          </a:p>
          <a:p>
            <a:pPr lvl="2" algn="just"/>
            <a:r>
              <a:rPr lang="en-US" sz="3200">
                <a:latin typeface="Times New Roman"/>
                <a:cs typeface="Times New Roman"/>
              </a:rPr>
              <a:t>The Dataset consists of object feature data type, is transformed into numerical feature data types.</a:t>
            </a:r>
          </a:p>
          <a:p>
            <a:pPr lvl="1" algn="just"/>
            <a:endParaRPr lang="en-US" sz="3200">
              <a:latin typeface="Times New Roman"/>
              <a:cs typeface="Times New Roman"/>
            </a:endParaRPr>
          </a:p>
          <a:p>
            <a:pPr lvl="2" algn="just"/>
            <a:r>
              <a:rPr lang="en-US" sz="3200">
                <a:latin typeface="Times New Roman"/>
                <a:cs typeface="Times New Roman"/>
              </a:rPr>
              <a:t>Methods used for data transformation:</a:t>
            </a:r>
          </a:p>
          <a:p>
            <a:pPr marL="1428750" lvl="2" indent="-514350" algn="just">
              <a:buFont typeface="Arial"/>
              <a:buChar char="•"/>
            </a:pPr>
            <a:r>
              <a:rPr lang="en-US" sz="3200">
                <a:latin typeface="Times New Roman"/>
                <a:cs typeface="Times New Roman"/>
              </a:rPr>
              <a:t>Replace technique </a:t>
            </a:r>
          </a:p>
          <a:p>
            <a:pPr marL="1428750" lvl="2" indent="-514350" algn="just">
              <a:buFont typeface="Arial"/>
              <a:buChar char="•"/>
            </a:pPr>
            <a:r>
              <a:rPr lang="en-US" sz="3200">
                <a:latin typeface="Times New Roman"/>
                <a:cs typeface="Times New Roman"/>
              </a:rPr>
              <a:t>Label encoding technique: It</a:t>
            </a:r>
            <a:r>
              <a:rPr lang="en-US" sz="3200">
                <a:latin typeface="Times New Roman"/>
                <a:ea typeface="+mn-lt"/>
                <a:cs typeface="Times New Roman"/>
              </a:rPr>
              <a:t> </a:t>
            </a:r>
            <a:r>
              <a:rPr lang="en-US" sz="3200">
                <a:latin typeface="Times New Roman"/>
                <a:ea typeface="+mn-lt"/>
                <a:cs typeface="+mn-lt"/>
              </a:rPr>
              <a:t>is used to convert object data type into numerical ones so that they can be fitted by machine learning models which only take numerical data.</a:t>
            </a:r>
          </a:p>
        </p:txBody>
      </p:sp>
      <p:sp>
        <p:nvSpPr>
          <p:cNvPr id="3" name="Slide Number Placeholder 2">
            <a:extLst>
              <a:ext uri="{FF2B5EF4-FFF2-40B4-BE49-F238E27FC236}">
                <a16:creationId xmlns:a16="http://schemas.microsoft.com/office/drawing/2014/main" id="{E28C630F-9A53-D016-57BE-F03D8C69314E}"/>
              </a:ext>
            </a:extLst>
          </p:cNvPr>
          <p:cNvSpPr>
            <a:spLocks noGrp="1"/>
          </p:cNvSpPr>
          <p:nvPr>
            <p:ph type="sldNum" sz="quarter" idx="12"/>
          </p:nvPr>
        </p:nvSpPr>
        <p:spPr/>
        <p:txBody>
          <a:bodyPr/>
          <a:lstStyle/>
          <a:p>
            <a:fld id="{330EA680-D336-4FF7-8B7A-9848BB0A1C32}" type="slidenum">
              <a:rPr lang="en-US" sz="1600" smtClean="0"/>
              <a:t>14</a:t>
            </a:fld>
            <a:endParaRPr lang="en-US"/>
          </a:p>
        </p:txBody>
      </p:sp>
    </p:spTree>
    <p:extLst>
      <p:ext uri="{BB962C8B-B14F-4D97-AF65-F5344CB8AC3E}">
        <p14:creationId xmlns:p14="http://schemas.microsoft.com/office/powerpoint/2010/main" val="152508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E693-1903-495A-98A0-8C7092DABE4F}"/>
              </a:ext>
            </a:extLst>
          </p:cNvPr>
          <p:cNvSpPr>
            <a:spLocks noGrp="1"/>
          </p:cNvSpPr>
          <p:nvPr>
            <p:ph type="title"/>
          </p:nvPr>
        </p:nvSpPr>
        <p:spPr>
          <a:xfrm>
            <a:off x="0" y="312014"/>
            <a:ext cx="6174767" cy="902504"/>
          </a:xfrm>
        </p:spPr>
        <p:txBody>
          <a:bodyPr>
            <a:normAutofit/>
          </a:bodyPr>
          <a:lstStyle/>
          <a:p>
            <a:r>
              <a:rPr lang="en-IN" sz="4000" b="1">
                <a:latin typeface="Times New Roman" panose="02020603050405020304" pitchFamily="18" charset="0"/>
                <a:cs typeface="Times New Roman" panose="02020603050405020304" pitchFamily="18" charset="0"/>
              </a:rPr>
              <a:t>   Support Vector Machine:</a:t>
            </a:r>
          </a:p>
        </p:txBody>
      </p:sp>
      <p:sp>
        <p:nvSpPr>
          <p:cNvPr id="3" name="TextBox 2">
            <a:extLst>
              <a:ext uri="{FF2B5EF4-FFF2-40B4-BE49-F238E27FC236}">
                <a16:creationId xmlns:a16="http://schemas.microsoft.com/office/drawing/2014/main" id="{19519BE2-95F2-4131-AE60-9CAF2E447EDB}"/>
              </a:ext>
            </a:extLst>
          </p:cNvPr>
          <p:cNvSpPr txBox="1"/>
          <p:nvPr/>
        </p:nvSpPr>
        <p:spPr>
          <a:xfrm>
            <a:off x="288086" y="1214518"/>
            <a:ext cx="11773362" cy="4524315"/>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Support Vector Machine (SVM) is a supervised machine learning algorithm used for both classification and regression.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The main objective of the SVM algorithm is to find the optimal hyperplane in an N-dimensional space that can separate the data points in different classes in the feature space.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The dimension of the hyperplane depends upon the number of features.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One reasonable choice as the best hyperplane is the one that represents the largest separation or margin between the two classes</a:t>
            </a:r>
            <a:endParaRPr lang="en-IN" sz="32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372258-D650-FFEA-0221-946F2DA47016}"/>
              </a:ext>
            </a:extLst>
          </p:cNvPr>
          <p:cNvSpPr>
            <a:spLocks noGrp="1"/>
          </p:cNvSpPr>
          <p:nvPr>
            <p:ph type="sldNum" sz="quarter" idx="12"/>
          </p:nvPr>
        </p:nvSpPr>
        <p:spPr/>
        <p:txBody>
          <a:bodyPr/>
          <a:lstStyle/>
          <a:p>
            <a:fld id="{330EA680-D336-4FF7-8B7A-9848BB0A1C32}" type="slidenum">
              <a:rPr lang="en-US" sz="1600" smtClean="0"/>
              <a:t>15</a:t>
            </a:fld>
            <a:endParaRPr lang="en-US" sz="1600"/>
          </a:p>
        </p:txBody>
      </p:sp>
    </p:spTree>
    <p:extLst>
      <p:ext uri="{BB962C8B-B14F-4D97-AF65-F5344CB8AC3E}">
        <p14:creationId xmlns:p14="http://schemas.microsoft.com/office/powerpoint/2010/main" val="278948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8589-33C5-400B-86C6-5467646409A9}"/>
              </a:ext>
            </a:extLst>
          </p:cNvPr>
          <p:cNvSpPr>
            <a:spLocks noGrp="1"/>
          </p:cNvSpPr>
          <p:nvPr>
            <p:ph type="title"/>
          </p:nvPr>
        </p:nvSpPr>
        <p:spPr>
          <a:xfrm>
            <a:off x="541538" y="334558"/>
            <a:ext cx="3648723" cy="998230"/>
          </a:xfrm>
        </p:spPr>
        <p:txBody>
          <a:bodyPr>
            <a:normAutofit/>
          </a:bodyPr>
          <a:lstStyle/>
          <a:p>
            <a:r>
              <a:rPr lang="en-IN" sz="4000" b="1">
                <a:latin typeface="Times New Roman" panose="02020603050405020304" pitchFamily="18" charset="0"/>
                <a:cs typeface="Times New Roman" panose="02020603050405020304" pitchFamily="18" charset="0"/>
              </a:rPr>
              <a:t>Decision Tree:</a:t>
            </a:r>
          </a:p>
        </p:txBody>
      </p:sp>
      <p:sp>
        <p:nvSpPr>
          <p:cNvPr id="3" name="TextBox 2">
            <a:extLst>
              <a:ext uri="{FF2B5EF4-FFF2-40B4-BE49-F238E27FC236}">
                <a16:creationId xmlns:a16="http://schemas.microsoft.com/office/drawing/2014/main" id="{F0289998-893B-4171-8C64-A00A893C671B}"/>
              </a:ext>
            </a:extLst>
          </p:cNvPr>
          <p:cNvSpPr txBox="1"/>
          <p:nvPr/>
        </p:nvSpPr>
        <p:spPr>
          <a:xfrm>
            <a:off x="407758" y="1332788"/>
            <a:ext cx="11376484" cy="5016758"/>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A decision tree is a flowchart-like tree structure where each internal node denotes the feature , branches denote the rules and the leaf nodes denote the result of the algorithm (classes).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It is a versatile supervised machine-learning algorithm, which is used for both classification and regression problems.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The rules of classification rules form the paths from the root to the leaves.</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The process of constructing a decision tree involves selecting the best feature at each node to split the data, aiming to maximize information gain or minimize impurity.</a:t>
            </a:r>
            <a:endParaRPr lang="en-IN" sz="32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B3920E0-8668-FDAF-4342-DF542A9FFF57}"/>
              </a:ext>
            </a:extLst>
          </p:cNvPr>
          <p:cNvSpPr>
            <a:spLocks noGrp="1"/>
          </p:cNvSpPr>
          <p:nvPr>
            <p:ph type="sldNum" sz="quarter" idx="12"/>
          </p:nvPr>
        </p:nvSpPr>
        <p:spPr/>
        <p:txBody>
          <a:bodyPr/>
          <a:lstStyle/>
          <a:p>
            <a:fld id="{330EA680-D336-4FF7-8B7A-9848BB0A1C32}" type="slidenum">
              <a:rPr lang="en-US" sz="1600" smtClean="0"/>
              <a:t>16</a:t>
            </a:fld>
            <a:endParaRPr lang="en-US"/>
          </a:p>
        </p:txBody>
      </p:sp>
    </p:spTree>
    <p:extLst>
      <p:ext uri="{BB962C8B-B14F-4D97-AF65-F5344CB8AC3E}">
        <p14:creationId xmlns:p14="http://schemas.microsoft.com/office/powerpoint/2010/main" val="61021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885B-F63D-4968-950D-9FBF6BB7B0E9}"/>
              </a:ext>
            </a:extLst>
          </p:cNvPr>
          <p:cNvSpPr>
            <a:spLocks noGrp="1"/>
          </p:cNvSpPr>
          <p:nvPr>
            <p:ph type="title"/>
          </p:nvPr>
        </p:nvSpPr>
        <p:spPr>
          <a:xfrm>
            <a:off x="377983" y="178694"/>
            <a:ext cx="10515600" cy="1325563"/>
          </a:xfrm>
        </p:spPr>
        <p:txBody>
          <a:bodyPr>
            <a:normAutofit/>
          </a:bodyPr>
          <a:lstStyle/>
          <a:p>
            <a:r>
              <a:rPr lang="en-IN" sz="4000" b="1" err="1">
                <a:latin typeface="Times New Roman" panose="02020603050405020304" pitchFamily="18" charset="0"/>
                <a:cs typeface="Times New Roman" panose="02020603050405020304" pitchFamily="18" charset="0"/>
              </a:rPr>
              <a:t>XGBoost</a:t>
            </a:r>
            <a:r>
              <a:rPr lang="en-IN" sz="4000" b="1">
                <a:latin typeface="Times New Roman" panose="02020603050405020304" pitchFamily="18" charset="0"/>
                <a:cs typeface="Times New Roman" panose="02020603050405020304" pitchFamily="18" charset="0"/>
              </a:rPr>
              <a:t> (</a:t>
            </a:r>
            <a:r>
              <a:rPr lang="en-IN" sz="4000" b="1" err="1">
                <a:latin typeface="Times New Roman" panose="02020603050405020304" pitchFamily="18" charset="0"/>
                <a:cs typeface="Times New Roman" panose="02020603050405020304" pitchFamily="18" charset="0"/>
              </a:rPr>
              <a:t>eXtreme</a:t>
            </a:r>
            <a:r>
              <a:rPr lang="en-IN" sz="4000" b="1">
                <a:latin typeface="Times New Roman" panose="02020603050405020304" pitchFamily="18" charset="0"/>
                <a:cs typeface="Times New Roman" panose="02020603050405020304" pitchFamily="18" charset="0"/>
              </a:rPr>
              <a:t> Gradient Boosting):</a:t>
            </a:r>
          </a:p>
        </p:txBody>
      </p:sp>
      <p:sp>
        <p:nvSpPr>
          <p:cNvPr id="3" name="TextBox 2">
            <a:extLst>
              <a:ext uri="{FF2B5EF4-FFF2-40B4-BE49-F238E27FC236}">
                <a16:creationId xmlns:a16="http://schemas.microsoft.com/office/drawing/2014/main" id="{A85813F1-781E-4B73-A67F-3C51E2031762}"/>
              </a:ext>
            </a:extLst>
          </p:cNvPr>
          <p:cNvSpPr txBox="1"/>
          <p:nvPr/>
        </p:nvSpPr>
        <p:spPr>
          <a:xfrm>
            <a:off x="401141" y="1504257"/>
            <a:ext cx="11389718" cy="5016758"/>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err="1">
                <a:latin typeface="Times New Roman" panose="02020603050405020304" pitchFamily="18" charset="0"/>
                <a:cs typeface="Times New Roman" panose="02020603050405020304" pitchFamily="18" charset="0"/>
              </a:rPr>
              <a:t>XGBoost</a:t>
            </a:r>
            <a:r>
              <a:rPr lang="en-US" sz="3200">
                <a:latin typeface="Times New Roman" panose="02020603050405020304" pitchFamily="18" charset="0"/>
                <a:cs typeface="Times New Roman" panose="02020603050405020304" pitchFamily="18" charset="0"/>
              </a:rPr>
              <a:t> is an optimized distributed gradient boosting library designed for efficient and scalable training of machine learning models.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It is an ensemble learning method that combines the predictions of multiple weak models to produce a stronger prediction.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Basic boosting is done by building a model by using weak models in series. </a:t>
            </a:r>
          </a:p>
          <a:p>
            <a:pPr marL="457200" indent="-457200" algn="just">
              <a:buFont typeface="Wingdings" panose="05000000000000000000" pitchFamily="2" charset="2"/>
              <a:buChar char="Ø"/>
            </a:pPr>
            <a:r>
              <a:rPr lang="en-US" sz="3200" err="1">
                <a:latin typeface="Times New Roman" panose="02020603050405020304" pitchFamily="18" charset="0"/>
                <a:cs typeface="Times New Roman" panose="02020603050405020304" pitchFamily="18" charset="0"/>
              </a:rPr>
              <a:t>XGBoost</a:t>
            </a:r>
            <a:r>
              <a:rPr lang="en-US" sz="3200">
                <a:latin typeface="Times New Roman" panose="02020603050405020304" pitchFamily="18" charset="0"/>
                <a:cs typeface="Times New Roman" panose="02020603050405020304" pitchFamily="18" charset="0"/>
              </a:rPr>
              <a:t> stands out due to its efficient implementation and optimization techniques, making it well-suited for both regression and classification tasks. </a:t>
            </a:r>
          </a:p>
        </p:txBody>
      </p:sp>
      <p:sp>
        <p:nvSpPr>
          <p:cNvPr id="4" name="Slide Number Placeholder 3">
            <a:extLst>
              <a:ext uri="{FF2B5EF4-FFF2-40B4-BE49-F238E27FC236}">
                <a16:creationId xmlns:a16="http://schemas.microsoft.com/office/drawing/2014/main" id="{AEE99BFD-329C-B209-BAF7-2FE49CAEE3EC}"/>
              </a:ext>
            </a:extLst>
          </p:cNvPr>
          <p:cNvSpPr>
            <a:spLocks noGrp="1"/>
          </p:cNvSpPr>
          <p:nvPr>
            <p:ph type="sldNum" sz="quarter" idx="12"/>
          </p:nvPr>
        </p:nvSpPr>
        <p:spPr/>
        <p:txBody>
          <a:bodyPr/>
          <a:lstStyle/>
          <a:p>
            <a:fld id="{330EA680-D336-4FF7-8B7A-9848BB0A1C32}" type="slidenum">
              <a:rPr lang="en-US" sz="1600" smtClean="0"/>
              <a:t>17</a:t>
            </a:fld>
            <a:endParaRPr lang="en-US"/>
          </a:p>
        </p:txBody>
      </p:sp>
    </p:spTree>
    <p:extLst>
      <p:ext uri="{BB962C8B-B14F-4D97-AF65-F5344CB8AC3E}">
        <p14:creationId xmlns:p14="http://schemas.microsoft.com/office/powerpoint/2010/main" val="1296290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A5E8-6E0D-418D-8772-DE2210A51EDD}"/>
              </a:ext>
            </a:extLst>
          </p:cNvPr>
          <p:cNvSpPr>
            <a:spLocks noGrp="1"/>
          </p:cNvSpPr>
          <p:nvPr>
            <p:ph type="title"/>
          </p:nvPr>
        </p:nvSpPr>
        <p:spPr>
          <a:xfrm>
            <a:off x="548130" y="213965"/>
            <a:ext cx="4722513" cy="977837"/>
          </a:xfrm>
        </p:spPr>
        <p:txBody>
          <a:bodyPr>
            <a:normAutofit/>
          </a:bodyPr>
          <a:lstStyle/>
          <a:p>
            <a:r>
              <a:rPr lang="en-US" sz="4000" b="1">
                <a:latin typeface="Times New Roman" panose="02020603050405020304" pitchFamily="18" charset="0"/>
                <a:cs typeface="Times New Roman" panose="02020603050405020304" pitchFamily="18" charset="0"/>
              </a:rPr>
              <a:t>Logistic Regression:</a:t>
            </a:r>
            <a:endParaRPr lang="en-IN" sz="40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D2CCA34-6B11-466A-9955-8A0E3A99E15C}"/>
              </a:ext>
            </a:extLst>
          </p:cNvPr>
          <p:cNvSpPr txBox="1"/>
          <p:nvPr/>
        </p:nvSpPr>
        <p:spPr>
          <a:xfrm>
            <a:off x="496983" y="1518980"/>
            <a:ext cx="11198033" cy="3600986"/>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Logistic regression is a supervised machine learning algorithm used for classification tasks where the goal is to predict the probability that an instance belongs to a given class or not.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An procedure used in statistics to examine the </a:t>
            </a:r>
            <a:r>
              <a:rPr lang="en-US" sz="3600">
                <a:latin typeface="Times New Roman" panose="02020603050405020304" pitchFamily="18" charset="0"/>
                <a:cs typeface="Times New Roman" panose="02020603050405020304" pitchFamily="18" charset="0"/>
              </a:rPr>
              <a:t>connection</a:t>
            </a:r>
            <a:r>
              <a:rPr lang="en-US" sz="3200">
                <a:latin typeface="Times New Roman" panose="02020603050405020304" pitchFamily="18" charset="0"/>
                <a:cs typeface="Times New Roman" panose="02020603050405020304" pitchFamily="18" charset="0"/>
              </a:rPr>
              <a:t> between two data components is called logistic regression.</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The logistic regression's result must be between 0 and 1, and as it cannot be greater than this, it takes the shape of a "S" curve.</a:t>
            </a:r>
            <a:endParaRPr lang="en-IN" sz="32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84A4EB-E0C7-68FF-43D2-2F8F291EEDE4}"/>
              </a:ext>
            </a:extLst>
          </p:cNvPr>
          <p:cNvSpPr>
            <a:spLocks noGrp="1"/>
          </p:cNvSpPr>
          <p:nvPr>
            <p:ph type="sldNum" sz="quarter" idx="12"/>
          </p:nvPr>
        </p:nvSpPr>
        <p:spPr/>
        <p:txBody>
          <a:bodyPr/>
          <a:lstStyle/>
          <a:p>
            <a:fld id="{330EA680-D336-4FF7-8B7A-9848BB0A1C32}" type="slidenum">
              <a:rPr lang="en-US" sz="1600" smtClean="0"/>
              <a:t>18</a:t>
            </a:fld>
            <a:endParaRPr lang="en-US"/>
          </a:p>
        </p:txBody>
      </p:sp>
    </p:spTree>
    <p:extLst>
      <p:ext uri="{BB962C8B-B14F-4D97-AF65-F5344CB8AC3E}">
        <p14:creationId xmlns:p14="http://schemas.microsoft.com/office/powerpoint/2010/main" val="114456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847E-8A3F-4735-976B-5FF1BA16B317}"/>
              </a:ext>
            </a:extLst>
          </p:cNvPr>
          <p:cNvSpPr>
            <a:spLocks noGrp="1"/>
          </p:cNvSpPr>
          <p:nvPr>
            <p:ph type="title"/>
          </p:nvPr>
        </p:nvSpPr>
        <p:spPr>
          <a:xfrm>
            <a:off x="268549" y="181958"/>
            <a:ext cx="5417598" cy="842238"/>
          </a:xfrm>
        </p:spPr>
        <p:txBody>
          <a:bodyPr>
            <a:normAutofit/>
          </a:bodyPr>
          <a:lstStyle/>
          <a:p>
            <a:r>
              <a:rPr lang="en-IN" sz="4000" b="1">
                <a:latin typeface="Times New Roman" panose="02020603050405020304" pitchFamily="18" charset="0"/>
                <a:cs typeface="Times New Roman" panose="02020603050405020304" pitchFamily="18" charset="0"/>
              </a:rPr>
              <a:t>K Nearest Neighbours:</a:t>
            </a:r>
          </a:p>
        </p:txBody>
      </p:sp>
      <p:sp>
        <p:nvSpPr>
          <p:cNvPr id="3" name="TextBox 2">
            <a:extLst>
              <a:ext uri="{FF2B5EF4-FFF2-40B4-BE49-F238E27FC236}">
                <a16:creationId xmlns:a16="http://schemas.microsoft.com/office/drawing/2014/main" id="{05A28686-7BF3-4EF1-A71F-99229F9E2757}"/>
              </a:ext>
            </a:extLst>
          </p:cNvPr>
          <p:cNvSpPr txBox="1"/>
          <p:nvPr/>
        </p:nvSpPr>
        <p:spPr>
          <a:xfrm>
            <a:off x="417084" y="1166842"/>
            <a:ext cx="11357831" cy="4524315"/>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The KNN algorithm (KNN) is a supervised machine learning algorithm that is mainly used for classification purposes.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It has been widely used for disease prediction. KNN, a supervised algorithm, predicts the classification of unlabeled data by considering features and labels in the training data. </a:t>
            </a:r>
          </a:p>
          <a:p>
            <a:pPr marL="457200" indent="-457200" algn="just">
              <a:buFont typeface="Wingdings" panose="05000000000000000000" pitchFamily="2" charset="2"/>
              <a:buChar char="Ø"/>
            </a:pPr>
            <a:r>
              <a:rPr lang="en-US" sz="3200">
                <a:latin typeface="Times New Roman" panose="02020603050405020304" pitchFamily="18" charset="0"/>
                <a:cs typeface="Times New Roman" panose="02020603050405020304" pitchFamily="18" charset="0"/>
              </a:rPr>
              <a:t>In general, the KNN algorithm can classify datasets with a training model similar to the test study by considering the k nearest training data points (neighbors) that are closest to the test study.</a:t>
            </a:r>
            <a:endParaRPr lang="en-IN" sz="32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705F1E0-59F3-DE75-EEB3-CCCEECD33B36}"/>
              </a:ext>
            </a:extLst>
          </p:cNvPr>
          <p:cNvSpPr>
            <a:spLocks noGrp="1"/>
          </p:cNvSpPr>
          <p:nvPr>
            <p:ph type="sldNum" sz="quarter" idx="12"/>
          </p:nvPr>
        </p:nvSpPr>
        <p:spPr/>
        <p:txBody>
          <a:bodyPr/>
          <a:lstStyle/>
          <a:p>
            <a:fld id="{330EA680-D336-4FF7-8B7A-9848BB0A1C32}" type="slidenum">
              <a:rPr lang="en-US" sz="1600" smtClean="0"/>
              <a:t>19</a:t>
            </a:fld>
            <a:endParaRPr lang="en-US"/>
          </a:p>
        </p:txBody>
      </p:sp>
    </p:spTree>
    <p:extLst>
      <p:ext uri="{BB962C8B-B14F-4D97-AF65-F5344CB8AC3E}">
        <p14:creationId xmlns:p14="http://schemas.microsoft.com/office/powerpoint/2010/main" val="394548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92BFB-EFAE-8EEE-12CA-891A6043EFB6}"/>
              </a:ext>
            </a:extLst>
          </p:cNvPr>
          <p:cNvSpPr txBox="1"/>
          <p:nvPr/>
        </p:nvSpPr>
        <p:spPr>
          <a:xfrm>
            <a:off x="3904649" y="344443"/>
            <a:ext cx="4288353" cy="707886"/>
          </a:xfrm>
          <a:prstGeom prst="rect">
            <a:avLst/>
          </a:prstGeom>
          <a:noFill/>
        </p:spPr>
        <p:txBody>
          <a:bodyPr wrap="none" lIns="91440" tIns="45720" rIns="91440" bIns="45720" rtlCol="0" anchor="t">
            <a:spAutoFit/>
          </a:bodyPr>
          <a:lstStyle/>
          <a:p>
            <a:r>
              <a:rPr lang="en-US" sz="4000" b="1">
                <a:latin typeface="Times New Roman"/>
                <a:cs typeface="Times New Roman"/>
              </a:rPr>
              <a:t>INTRODUCTION</a:t>
            </a:r>
            <a:endParaRPr lang="en-IN" sz="4000" b="1">
              <a:latin typeface="Times New Roman"/>
              <a:cs typeface="Times New Roman"/>
            </a:endParaRPr>
          </a:p>
        </p:txBody>
      </p:sp>
      <p:sp>
        <p:nvSpPr>
          <p:cNvPr id="4" name="TextBox 3">
            <a:extLst>
              <a:ext uri="{FF2B5EF4-FFF2-40B4-BE49-F238E27FC236}">
                <a16:creationId xmlns:a16="http://schemas.microsoft.com/office/drawing/2014/main" id="{425CCB57-47F9-EB5F-C4F4-396786E301C3}"/>
              </a:ext>
            </a:extLst>
          </p:cNvPr>
          <p:cNvSpPr txBox="1"/>
          <p:nvPr/>
        </p:nvSpPr>
        <p:spPr>
          <a:xfrm>
            <a:off x="0" y="1565948"/>
            <a:ext cx="12192000" cy="4401205"/>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800">
                <a:latin typeface="Times New Roman"/>
                <a:cs typeface="Times New Roman"/>
              </a:rPr>
              <a:t>Nadi </a:t>
            </a:r>
            <a:r>
              <a:rPr lang="en-US" sz="2800" err="1">
                <a:latin typeface="Times New Roman"/>
                <a:cs typeface="Times New Roman"/>
              </a:rPr>
              <a:t>Pariksha</a:t>
            </a:r>
            <a:r>
              <a:rPr lang="en-US" sz="2800">
                <a:latin typeface="Times New Roman"/>
                <a:cs typeface="Times New Roman"/>
              </a:rPr>
              <a:t> (a pulse – based diagnosis), is a prominent method in Ayurveda, used to examine the pulse to assess a person’s overall health and well – being. </a:t>
            </a:r>
            <a:endParaRPr lang="en-US"/>
          </a:p>
          <a:p>
            <a:pPr marL="285750" indent="-285750" algn="just">
              <a:buFont typeface="Arial" panose="020B0604020202020204" pitchFamily="34" charset="0"/>
              <a:buChar char="•"/>
            </a:pPr>
            <a:r>
              <a:rPr lang="en-US" sz="2800">
                <a:latin typeface="Times New Roman"/>
                <a:cs typeface="Times New Roman"/>
              </a:rPr>
              <a:t>Nadi </a:t>
            </a:r>
            <a:r>
              <a:rPr lang="en-US" sz="2800" err="1">
                <a:latin typeface="Times New Roman"/>
                <a:cs typeface="Times New Roman"/>
              </a:rPr>
              <a:t>Pariksha</a:t>
            </a:r>
            <a:r>
              <a:rPr lang="en-US" sz="2800">
                <a:latin typeface="Times New Roman"/>
                <a:cs typeface="Times New Roman"/>
              </a:rPr>
              <a:t> is based on the belief that body is composed three doshas: </a:t>
            </a:r>
            <a:r>
              <a:rPr lang="en-US" sz="2800" err="1">
                <a:latin typeface="Times New Roman"/>
                <a:cs typeface="Times New Roman"/>
              </a:rPr>
              <a:t>Vaatha</a:t>
            </a:r>
            <a:r>
              <a:rPr lang="en-US" sz="2800">
                <a:latin typeface="Times New Roman"/>
                <a:cs typeface="Times New Roman"/>
              </a:rPr>
              <a:t>, </a:t>
            </a:r>
            <a:r>
              <a:rPr lang="en-US" sz="2800" err="1">
                <a:latin typeface="Times New Roman"/>
                <a:cs typeface="Times New Roman"/>
              </a:rPr>
              <a:t>Pittha</a:t>
            </a:r>
            <a:r>
              <a:rPr lang="en-US" sz="2800">
                <a:latin typeface="Times New Roman"/>
                <a:cs typeface="Times New Roman"/>
              </a:rPr>
              <a:t>, and </a:t>
            </a:r>
            <a:r>
              <a:rPr lang="en-US" sz="2800" err="1">
                <a:latin typeface="Times New Roman"/>
                <a:cs typeface="Times New Roman"/>
              </a:rPr>
              <a:t>Kapha</a:t>
            </a:r>
            <a:r>
              <a:rPr lang="en-US" sz="2800">
                <a:latin typeface="Times New Roman"/>
                <a:cs typeface="Times New Roman"/>
              </a:rPr>
              <a:t>.</a:t>
            </a:r>
          </a:p>
          <a:p>
            <a:pPr marL="285750" indent="-28575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Now, if we see machine learning techniques has been grown rapidly in variety of applications, including healthcare. </a:t>
            </a:r>
          </a:p>
          <a:p>
            <a:pPr marL="285750" indent="-285750" algn="just">
              <a:buFont typeface="Arial" panose="020B0604020202020204" pitchFamily="34" charset="0"/>
              <a:buChar char="•"/>
            </a:pPr>
            <a:r>
              <a:rPr lang="en-US" sz="2800">
                <a:latin typeface="Times New Roman"/>
                <a:cs typeface="Times New Roman"/>
              </a:rPr>
              <a:t>In context of Nadi </a:t>
            </a:r>
            <a:r>
              <a:rPr lang="en-US" sz="2800" err="1">
                <a:latin typeface="Times New Roman"/>
                <a:cs typeface="Times New Roman"/>
              </a:rPr>
              <a:t>Pariksha</a:t>
            </a:r>
            <a:r>
              <a:rPr lang="en-US" sz="2800">
                <a:latin typeface="Times New Roman"/>
                <a:cs typeface="Times New Roman"/>
              </a:rPr>
              <a:t>, machine learning can be used to develop new methods for diagnosing diseases and assessing overall health and well-being. </a:t>
            </a:r>
            <a:endParaRPr lang="en-US" sz="28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a:latin typeface="Times New Roman"/>
                <a:cs typeface="Times New Roman"/>
              </a:rPr>
              <a:t>By benefiting the use of machine learning for Nadi </a:t>
            </a:r>
            <a:r>
              <a:rPr lang="en-US" sz="2800" err="1">
                <a:latin typeface="Times New Roman"/>
                <a:cs typeface="Times New Roman"/>
              </a:rPr>
              <a:t>Pariksha</a:t>
            </a:r>
            <a:r>
              <a:rPr lang="en-US" sz="2800">
                <a:latin typeface="Times New Roman"/>
                <a:cs typeface="Times New Roman"/>
              </a:rPr>
              <a:t> is that it can help to improve the accuracy of diagnosis.</a:t>
            </a:r>
            <a:endParaRPr lang="en-IN" sz="2800">
              <a:latin typeface="Times New Roman"/>
              <a:cs typeface="Times New Roman"/>
            </a:endParaRPr>
          </a:p>
        </p:txBody>
      </p:sp>
      <p:sp>
        <p:nvSpPr>
          <p:cNvPr id="3" name="Slide Number Placeholder 2">
            <a:extLst>
              <a:ext uri="{FF2B5EF4-FFF2-40B4-BE49-F238E27FC236}">
                <a16:creationId xmlns:a16="http://schemas.microsoft.com/office/drawing/2014/main" id="{9931CC6C-07A3-E63A-6C79-6BC4E949DC97}"/>
              </a:ext>
            </a:extLst>
          </p:cNvPr>
          <p:cNvSpPr>
            <a:spLocks noGrp="1"/>
          </p:cNvSpPr>
          <p:nvPr>
            <p:ph type="sldNum" sz="quarter" idx="12"/>
          </p:nvPr>
        </p:nvSpPr>
        <p:spPr/>
        <p:txBody>
          <a:bodyPr/>
          <a:lstStyle/>
          <a:p>
            <a:fld id="{330EA680-D336-4FF7-8B7A-9848BB0A1C32}" type="slidenum">
              <a:rPr lang="en-US" sz="1600" smtClean="0"/>
              <a:t>2</a:t>
            </a:fld>
            <a:endParaRPr lang="en-US" sz="1600"/>
          </a:p>
        </p:txBody>
      </p:sp>
    </p:spTree>
    <p:extLst>
      <p:ext uri="{BB962C8B-B14F-4D97-AF65-F5344CB8AC3E}">
        <p14:creationId xmlns:p14="http://schemas.microsoft.com/office/powerpoint/2010/main" val="3906578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572A98-9B4C-D9F7-8B80-6641AA4C05DC}"/>
              </a:ext>
            </a:extLst>
          </p:cNvPr>
          <p:cNvSpPr txBox="1"/>
          <p:nvPr/>
        </p:nvSpPr>
        <p:spPr>
          <a:xfrm>
            <a:off x="379613" y="1128918"/>
            <a:ext cx="1166019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solidFill>
                  <a:srgbClr val="333333"/>
                </a:solidFill>
                <a:latin typeface="Times New Roman"/>
                <a:ea typeface="+mn-lt"/>
                <a:cs typeface="+mn-lt"/>
              </a:rPr>
              <a:t>The confusion matrix is a matrix used to determine the performance of the classification models for a given set of test data. It can only be determined if the true values for test data are known. </a:t>
            </a:r>
            <a:endParaRPr lang="en-US" sz="2800">
              <a:latin typeface="Times New Roman"/>
              <a:cs typeface="Times New Roman"/>
            </a:endParaRPr>
          </a:p>
        </p:txBody>
      </p:sp>
      <p:sp>
        <p:nvSpPr>
          <p:cNvPr id="4" name="TextBox 3">
            <a:extLst>
              <a:ext uri="{FF2B5EF4-FFF2-40B4-BE49-F238E27FC236}">
                <a16:creationId xmlns:a16="http://schemas.microsoft.com/office/drawing/2014/main" id="{77D2A71C-0EC4-6A88-CF9D-D46CBB8F1467}"/>
              </a:ext>
            </a:extLst>
          </p:cNvPr>
          <p:cNvSpPr txBox="1"/>
          <p:nvPr/>
        </p:nvSpPr>
        <p:spPr>
          <a:xfrm>
            <a:off x="382198" y="444866"/>
            <a:ext cx="67867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273239"/>
                </a:solidFill>
                <a:latin typeface="Times New Roman"/>
                <a:cs typeface="Times New Roman"/>
              </a:rPr>
              <a:t>Confusion Matrix</a:t>
            </a:r>
            <a:endParaRPr lang="en-US" sz="4000" b="1">
              <a:latin typeface="Times New Roman"/>
              <a:cs typeface="Times New Roman"/>
            </a:endParaRPr>
          </a:p>
          <a:p>
            <a:pPr algn="l"/>
            <a:endParaRPr lang="en-US" sz="3200" b="1">
              <a:latin typeface="Times New Roman"/>
              <a:cs typeface="Times New Roman"/>
            </a:endParaRPr>
          </a:p>
        </p:txBody>
      </p:sp>
      <p:pic>
        <p:nvPicPr>
          <p:cNvPr id="5" name="Picture 4" descr="A diagram of negative and negative&#10;&#10;Description automatically generated">
            <a:extLst>
              <a:ext uri="{FF2B5EF4-FFF2-40B4-BE49-F238E27FC236}">
                <a16:creationId xmlns:a16="http://schemas.microsoft.com/office/drawing/2014/main" id="{8A93AFAD-930B-D273-B691-75EE7F773610}"/>
              </a:ext>
            </a:extLst>
          </p:cNvPr>
          <p:cNvPicPr>
            <a:picLocks noChangeAspect="1"/>
          </p:cNvPicPr>
          <p:nvPr/>
        </p:nvPicPr>
        <p:blipFill>
          <a:blip r:embed="rId2"/>
          <a:stretch>
            <a:fillRect/>
          </a:stretch>
        </p:blipFill>
        <p:spPr>
          <a:xfrm>
            <a:off x="3011728" y="2751241"/>
            <a:ext cx="6161005" cy="3688348"/>
          </a:xfrm>
          <a:prstGeom prst="rect">
            <a:avLst/>
          </a:prstGeom>
        </p:spPr>
      </p:pic>
      <p:sp>
        <p:nvSpPr>
          <p:cNvPr id="2" name="Slide Number Placeholder 1">
            <a:extLst>
              <a:ext uri="{FF2B5EF4-FFF2-40B4-BE49-F238E27FC236}">
                <a16:creationId xmlns:a16="http://schemas.microsoft.com/office/drawing/2014/main" id="{162D9FE2-8FD0-18A9-D0BC-5AD50105E1DD}"/>
              </a:ext>
            </a:extLst>
          </p:cNvPr>
          <p:cNvSpPr>
            <a:spLocks noGrp="1"/>
          </p:cNvSpPr>
          <p:nvPr>
            <p:ph type="sldNum" sz="quarter" idx="12"/>
          </p:nvPr>
        </p:nvSpPr>
        <p:spPr/>
        <p:txBody>
          <a:bodyPr/>
          <a:lstStyle/>
          <a:p>
            <a:fld id="{330EA680-D336-4FF7-8B7A-9848BB0A1C32}" type="slidenum">
              <a:rPr lang="en-US" sz="1600" smtClean="0"/>
              <a:t>20</a:t>
            </a:fld>
            <a:endParaRPr lang="en-US"/>
          </a:p>
        </p:txBody>
      </p:sp>
    </p:spTree>
    <p:extLst>
      <p:ext uri="{BB962C8B-B14F-4D97-AF65-F5344CB8AC3E}">
        <p14:creationId xmlns:p14="http://schemas.microsoft.com/office/powerpoint/2010/main" val="3728231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6FA58-BC6C-634E-37C0-940F841E1A10}"/>
              </a:ext>
            </a:extLst>
          </p:cNvPr>
          <p:cNvSpPr txBox="1"/>
          <p:nvPr/>
        </p:nvSpPr>
        <p:spPr>
          <a:xfrm>
            <a:off x="260655" y="305876"/>
            <a:ext cx="57414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73239"/>
                </a:solidFill>
                <a:latin typeface="Times New Roman"/>
                <a:cs typeface="Times New Roman"/>
              </a:rPr>
              <a:t>Accuracy</a:t>
            </a:r>
            <a:endParaRPr lang="en-US" sz="3600" b="1">
              <a:latin typeface="Times New Roman"/>
              <a:cs typeface="Times New Roman"/>
            </a:endParaRPr>
          </a:p>
        </p:txBody>
      </p:sp>
      <p:sp>
        <p:nvSpPr>
          <p:cNvPr id="3" name="TextBox 2">
            <a:extLst>
              <a:ext uri="{FF2B5EF4-FFF2-40B4-BE49-F238E27FC236}">
                <a16:creationId xmlns:a16="http://schemas.microsoft.com/office/drawing/2014/main" id="{870E92DD-C363-2C4D-896A-5FDA2D47CAC4}"/>
              </a:ext>
            </a:extLst>
          </p:cNvPr>
          <p:cNvSpPr txBox="1"/>
          <p:nvPr/>
        </p:nvSpPr>
        <p:spPr>
          <a:xfrm>
            <a:off x="438454" y="1115369"/>
            <a:ext cx="113135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solidFill>
                  <a:srgbClr val="273239"/>
                </a:solidFill>
                <a:latin typeface="Times New Roman"/>
                <a:ea typeface="+mn-lt"/>
                <a:cs typeface="+mn-lt"/>
              </a:rPr>
              <a:t>Accuracy is used to measure the performance of the model. It is the ratio of total correct instances to the total instances. </a:t>
            </a:r>
            <a:endParaRPr lang="en-US" sz="2800">
              <a:latin typeface="Times New Roman"/>
              <a:cs typeface="Times New Roman"/>
            </a:endParaRPr>
          </a:p>
        </p:txBody>
      </p:sp>
      <p:pic>
        <p:nvPicPr>
          <p:cNvPr id="6" name="Picture 5" descr="A black text on a white background&#10;&#10;Description automatically generated">
            <a:extLst>
              <a:ext uri="{FF2B5EF4-FFF2-40B4-BE49-F238E27FC236}">
                <a16:creationId xmlns:a16="http://schemas.microsoft.com/office/drawing/2014/main" id="{7882B9D8-EDE4-11FD-CA94-15E1A3FC86FD}"/>
              </a:ext>
            </a:extLst>
          </p:cNvPr>
          <p:cNvPicPr>
            <a:picLocks noChangeAspect="1"/>
          </p:cNvPicPr>
          <p:nvPr/>
        </p:nvPicPr>
        <p:blipFill rotWithShape="1">
          <a:blip r:embed="rId2"/>
          <a:srcRect t="18919" r="-250" b="10811"/>
          <a:stretch/>
        </p:blipFill>
        <p:spPr>
          <a:xfrm>
            <a:off x="3357906" y="5461947"/>
            <a:ext cx="6076735" cy="1226701"/>
          </a:xfrm>
          <a:prstGeom prst="rect">
            <a:avLst/>
          </a:prstGeom>
        </p:spPr>
      </p:pic>
      <p:pic>
        <p:nvPicPr>
          <p:cNvPr id="7" name="Picture 6" descr="A black line with text&#10;&#10;Description automatically generated">
            <a:extLst>
              <a:ext uri="{FF2B5EF4-FFF2-40B4-BE49-F238E27FC236}">
                <a16:creationId xmlns:a16="http://schemas.microsoft.com/office/drawing/2014/main" id="{E6CE8B80-CCE8-DBD8-5B93-82CD7897FAB7}"/>
              </a:ext>
            </a:extLst>
          </p:cNvPr>
          <p:cNvPicPr>
            <a:picLocks noChangeAspect="1"/>
          </p:cNvPicPr>
          <p:nvPr/>
        </p:nvPicPr>
        <p:blipFill>
          <a:blip r:embed="rId3"/>
          <a:stretch>
            <a:fillRect/>
          </a:stretch>
        </p:blipFill>
        <p:spPr>
          <a:xfrm>
            <a:off x="3352132" y="2161765"/>
            <a:ext cx="5213350" cy="1600200"/>
          </a:xfrm>
          <a:prstGeom prst="rect">
            <a:avLst/>
          </a:prstGeom>
        </p:spPr>
      </p:pic>
      <p:sp>
        <p:nvSpPr>
          <p:cNvPr id="8" name="TextBox 7">
            <a:extLst>
              <a:ext uri="{FF2B5EF4-FFF2-40B4-BE49-F238E27FC236}">
                <a16:creationId xmlns:a16="http://schemas.microsoft.com/office/drawing/2014/main" id="{836EB88F-412B-0421-7374-A43B08423B3D}"/>
              </a:ext>
            </a:extLst>
          </p:cNvPr>
          <p:cNvSpPr txBox="1"/>
          <p:nvPr/>
        </p:nvSpPr>
        <p:spPr>
          <a:xfrm>
            <a:off x="259510" y="3521678"/>
            <a:ext cx="1145905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73239"/>
                </a:solidFill>
                <a:latin typeface="Times New Roman"/>
                <a:cs typeface="Times New Roman"/>
              </a:rPr>
              <a:t>Precision</a:t>
            </a:r>
            <a:endParaRPr lang="en-US" sz="3600" b="1">
              <a:latin typeface="Times New Roman"/>
              <a:cs typeface="Times New Roman"/>
            </a:endParaRPr>
          </a:p>
          <a:p>
            <a:r>
              <a:rPr lang="en-US" sz="2800">
                <a:solidFill>
                  <a:srgbClr val="273239"/>
                </a:solidFill>
                <a:latin typeface="Times New Roman"/>
                <a:ea typeface="+mn-lt"/>
                <a:cs typeface="Times New Roman"/>
              </a:rPr>
              <a:t>Precision </a:t>
            </a:r>
            <a:r>
              <a:rPr lang="en-US" sz="2800">
                <a:solidFill>
                  <a:srgbClr val="273239"/>
                </a:solidFill>
                <a:latin typeface="Times New Roman"/>
                <a:ea typeface="+mn-lt"/>
                <a:cs typeface="+mn-lt"/>
              </a:rPr>
              <a:t>is a measure of how accurate a model’s positive predictions are. It is defined as the ratio of true positive predictions to the total number of positive predictions made by the model.</a:t>
            </a:r>
            <a:endParaRPr lang="en-US" sz="2800">
              <a:latin typeface="Times New Roman"/>
              <a:cs typeface="Times New Roman"/>
            </a:endParaRPr>
          </a:p>
        </p:txBody>
      </p:sp>
      <p:sp>
        <p:nvSpPr>
          <p:cNvPr id="4" name="Slide Number Placeholder 3">
            <a:extLst>
              <a:ext uri="{FF2B5EF4-FFF2-40B4-BE49-F238E27FC236}">
                <a16:creationId xmlns:a16="http://schemas.microsoft.com/office/drawing/2014/main" id="{43F4D99B-15BB-1F5C-B356-806247AFA7E5}"/>
              </a:ext>
            </a:extLst>
          </p:cNvPr>
          <p:cNvSpPr>
            <a:spLocks noGrp="1"/>
          </p:cNvSpPr>
          <p:nvPr>
            <p:ph type="sldNum" sz="quarter" idx="12"/>
          </p:nvPr>
        </p:nvSpPr>
        <p:spPr/>
        <p:txBody>
          <a:bodyPr/>
          <a:lstStyle/>
          <a:p>
            <a:fld id="{330EA680-D336-4FF7-8B7A-9848BB0A1C32}" type="slidenum">
              <a:rPr lang="en-US" sz="1600" smtClean="0"/>
              <a:t>21</a:t>
            </a:fld>
            <a:endParaRPr lang="en-US"/>
          </a:p>
        </p:txBody>
      </p:sp>
    </p:spTree>
    <p:extLst>
      <p:ext uri="{BB962C8B-B14F-4D97-AF65-F5344CB8AC3E}">
        <p14:creationId xmlns:p14="http://schemas.microsoft.com/office/powerpoint/2010/main" val="940765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text on a white background&#10;&#10;Description automatically generated">
            <a:extLst>
              <a:ext uri="{FF2B5EF4-FFF2-40B4-BE49-F238E27FC236}">
                <a16:creationId xmlns:a16="http://schemas.microsoft.com/office/drawing/2014/main" id="{D8A1C973-2915-197C-CCC7-DCD786620580}"/>
              </a:ext>
            </a:extLst>
          </p:cNvPr>
          <p:cNvPicPr>
            <a:picLocks noChangeAspect="1"/>
          </p:cNvPicPr>
          <p:nvPr/>
        </p:nvPicPr>
        <p:blipFill>
          <a:blip r:embed="rId2"/>
          <a:stretch>
            <a:fillRect/>
          </a:stretch>
        </p:blipFill>
        <p:spPr>
          <a:xfrm>
            <a:off x="3984314" y="2200034"/>
            <a:ext cx="4692650" cy="1498600"/>
          </a:xfrm>
          <a:prstGeom prst="rect">
            <a:avLst/>
          </a:prstGeom>
        </p:spPr>
      </p:pic>
      <p:pic>
        <p:nvPicPr>
          <p:cNvPr id="5" name="Picture 4" descr="A math equation with black text&#10;&#10;Description automatically generated">
            <a:extLst>
              <a:ext uri="{FF2B5EF4-FFF2-40B4-BE49-F238E27FC236}">
                <a16:creationId xmlns:a16="http://schemas.microsoft.com/office/drawing/2014/main" id="{5EAAFACB-7F39-6C12-5A74-51D69320AD07}"/>
              </a:ext>
            </a:extLst>
          </p:cNvPr>
          <p:cNvPicPr>
            <a:picLocks noChangeAspect="1"/>
          </p:cNvPicPr>
          <p:nvPr/>
        </p:nvPicPr>
        <p:blipFill>
          <a:blip r:embed="rId3"/>
          <a:stretch>
            <a:fillRect/>
          </a:stretch>
        </p:blipFill>
        <p:spPr>
          <a:xfrm>
            <a:off x="3378506" y="5453876"/>
            <a:ext cx="6096000" cy="1078649"/>
          </a:xfrm>
          <a:prstGeom prst="rect">
            <a:avLst/>
          </a:prstGeom>
        </p:spPr>
      </p:pic>
      <p:sp>
        <p:nvSpPr>
          <p:cNvPr id="6" name="TextBox 5">
            <a:extLst>
              <a:ext uri="{FF2B5EF4-FFF2-40B4-BE49-F238E27FC236}">
                <a16:creationId xmlns:a16="http://schemas.microsoft.com/office/drawing/2014/main" id="{AFA73AEB-5DFB-2E7B-870F-BC98DB917F8F}"/>
              </a:ext>
            </a:extLst>
          </p:cNvPr>
          <p:cNvSpPr txBox="1"/>
          <p:nvPr/>
        </p:nvSpPr>
        <p:spPr>
          <a:xfrm>
            <a:off x="268485" y="351096"/>
            <a:ext cx="1108019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273239"/>
                </a:solidFill>
                <a:latin typeface="Times New Roman"/>
                <a:cs typeface="Times New Roman"/>
              </a:rPr>
              <a:t>Recall</a:t>
            </a:r>
            <a:endParaRPr lang="en-US" sz="4000" b="1">
              <a:latin typeface="Times New Roman"/>
              <a:cs typeface="Times New Roman"/>
            </a:endParaRPr>
          </a:p>
          <a:p>
            <a:pPr algn="just"/>
            <a:r>
              <a:rPr lang="en-US" sz="2400">
                <a:solidFill>
                  <a:srgbClr val="273239"/>
                </a:solidFill>
                <a:latin typeface="Times New Roman"/>
                <a:ea typeface="+mn-lt"/>
                <a:cs typeface="Times New Roman"/>
              </a:rPr>
              <a:t>Recall</a:t>
            </a:r>
            <a:r>
              <a:rPr lang="en-US" sz="2400" b="1">
                <a:solidFill>
                  <a:srgbClr val="273239"/>
                </a:solidFill>
                <a:latin typeface="Times New Roman"/>
                <a:ea typeface="+mn-lt"/>
                <a:cs typeface="Times New Roman"/>
              </a:rPr>
              <a:t> </a:t>
            </a:r>
            <a:r>
              <a:rPr lang="en-US" sz="2400">
                <a:solidFill>
                  <a:srgbClr val="273239"/>
                </a:solidFill>
                <a:latin typeface="Times New Roman"/>
                <a:ea typeface="+mn-lt"/>
                <a:cs typeface="+mn-lt"/>
              </a:rPr>
              <a:t>measures the effectiveness of a classification model in identifying all relevant instances from a dataset. It is the ratio of the number of true positive (TP) instances to the sum of true positive and false negative (FN) instances.</a:t>
            </a:r>
            <a:endParaRPr lang="en-US" sz="2400">
              <a:latin typeface="Times New Roman"/>
              <a:cs typeface="Times New Roman"/>
            </a:endParaRPr>
          </a:p>
          <a:p>
            <a:pPr algn="l"/>
            <a:endParaRPr lang="en-US"/>
          </a:p>
        </p:txBody>
      </p:sp>
      <p:sp>
        <p:nvSpPr>
          <p:cNvPr id="7" name="TextBox 6">
            <a:extLst>
              <a:ext uri="{FF2B5EF4-FFF2-40B4-BE49-F238E27FC236}">
                <a16:creationId xmlns:a16="http://schemas.microsoft.com/office/drawing/2014/main" id="{1781232D-71DA-F93B-6F66-06E95D471768}"/>
              </a:ext>
            </a:extLst>
          </p:cNvPr>
          <p:cNvSpPr txBox="1"/>
          <p:nvPr/>
        </p:nvSpPr>
        <p:spPr>
          <a:xfrm>
            <a:off x="340770" y="3629547"/>
            <a:ext cx="1112603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273239"/>
                </a:solidFill>
                <a:latin typeface="Times New Roman"/>
                <a:cs typeface="Times New Roman"/>
              </a:rPr>
              <a:t>F1-Score</a:t>
            </a:r>
            <a:endParaRPr lang="en-US" sz="4000" b="1">
              <a:latin typeface="Times New Roman"/>
              <a:cs typeface="Times New Roman"/>
            </a:endParaRPr>
          </a:p>
          <a:p>
            <a:r>
              <a:rPr lang="en-US" sz="2800">
                <a:solidFill>
                  <a:srgbClr val="273239"/>
                </a:solidFill>
                <a:latin typeface="Times New Roman"/>
                <a:ea typeface="+mn-lt"/>
                <a:cs typeface="Times New Roman"/>
              </a:rPr>
              <a:t>F1-Score </a:t>
            </a:r>
            <a:r>
              <a:rPr lang="en-US" sz="2800">
                <a:solidFill>
                  <a:srgbClr val="273239"/>
                </a:solidFill>
                <a:latin typeface="Times New Roman"/>
                <a:ea typeface="+mn-lt"/>
                <a:cs typeface="+mn-lt"/>
              </a:rPr>
              <a:t>is used to evaluate the overall performance of a classification model. It is the harmonic mean of precision and recall</a:t>
            </a:r>
            <a:endParaRPr lang="en-US" sz="2800">
              <a:latin typeface="Times New Roman"/>
              <a:cs typeface="Times New Roman"/>
            </a:endParaRPr>
          </a:p>
          <a:p>
            <a:pPr algn="l"/>
            <a:endParaRPr lang="en-US" sz="2400">
              <a:latin typeface="Times New Roman"/>
              <a:cs typeface="Times New Roman"/>
            </a:endParaRPr>
          </a:p>
        </p:txBody>
      </p:sp>
      <p:sp>
        <p:nvSpPr>
          <p:cNvPr id="2" name="Slide Number Placeholder 1">
            <a:extLst>
              <a:ext uri="{FF2B5EF4-FFF2-40B4-BE49-F238E27FC236}">
                <a16:creationId xmlns:a16="http://schemas.microsoft.com/office/drawing/2014/main" id="{BDB730BC-34F4-7D21-E011-4E4D88C2DA88}"/>
              </a:ext>
            </a:extLst>
          </p:cNvPr>
          <p:cNvSpPr>
            <a:spLocks noGrp="1"/>
          </p:cNvSpPr>
          <p:nvPr>
            <p:ph type="sldNum" sz="quarter" idx="12"/>
          </p:nvPr>
        </p:nvSpPr>
        <p:spPr/>
        <p:txBody>
          <a:bodyPr/>
          <a:lstStyle/>
          <a:p>
            <a:fld id="{330EA680-D336-4FF7-8B7A-9848BB0A1C32}" type="slidenum">
              <a:rPr lang="en-US" sz="1600" smtClean="0"/>
              <a:t>22</a:t>
            </a:fld>
            <a:endParaRPr lang="en-US"/>
          </a:p>
        </p:txBody>
      </p:sp>
    </p:spTree>
    <p:extLst>
      <p:ext uri="{BB962C8B-B14F-4D97-AF65-F5344CB8AC3E}">
        <p14:creationId xmlns:p14="http://schemas.microsoft.com/office/powerpoint/2010/main" val="3374588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F9FAC25-6251-CFD2-5D6A-4FF6B33DA8AC}"/>
              </a:ext>
            </a:extLst>
          </p:cNvPr>
          <p:cNvGraphicFramePr>
            <a:graphicFrameLocks noGrp="1"/>
          </p:cNvGraphicFramePr>
          <p:nvPr/>
        </p:nvGraphicFramePr>
        <p:xfrm>
          <a:off x="808463" y="1430453"/>
          <a:ext cx="11030671" cy="5078150"/>
        </p:xfrm>
        <a:graphic>
          <a:graphicData uri="http://schemas.openxmlformats.org/drawingml/2006/table">
            <a:tbl>
              <a:tblPr firstRow="1" firstCol="1" bandRow="1">
                <a:tableStyleId>{5940675A-B579-460E-94D1-54222C63F5DA}</a:tableStyleId>
              </a:tblPr>
              <a:tblGrid>
                <a:gridCol w="2859741">
                  <a:extLst>
                    <a:ext uri="{9D8B030D-6E8A-4147-A177-3AD203B41FA5}">
                      <a16:colId xmlns:a16="http://schemas.microsoft.com/office/drawing/2014/main" val="222464532"/>
                    </a:ext>
                  </a:extLst>
                </a:gridCol>
                <a:gridCol w="2461701">
                  <a:extLst>
                    <a:ext uri="{9D8B030D-6E8A-4147-A177-3AD203B41FA5}">
                      <a16:colId xmlns:a16="http://schemas.microsoft.com/office/drawing/2014/main" val="462965494"/>
                    </a:ext>
                  </a:extLst>
                </a:gridCol>
                <a:gridCol w="2403617">
                  <a:extLst>
                    <a:ext uri="{9D8B030D-6E8A-4147-A177-3AD203B41FA5}">
                      <a16:colId xmlns:a16="http://schemas.microsoft.com/office/drawing/2014/main" val="1756834786"/>
                    </a:ext>
                  </a:extLst>
                </a:gridCol>
                <a:gridCol w="1781786">
                  <a:extLst>
                    <a:ext uri="{9D8B030D-6E8A-4147-A177-3AD203B41FA5}">
                      <a16:colId xmlns:a16="http://schemas.microsoft.com/office/drawing/2014/main" val="3108352157"/>
                    </a:ext>
                  </a:extLst>
                </a:gridCol>
                <a:gridCol w="1523826">
                  <a:extLst>
                    <a:ext uri="{9D8B030D-6E8A-4147-A177-3AD203B41FA5}">
                      <a16:colId xmlns:a16="http://schemas.microsoft.com/office/drawing/2014/main" val="2429441855"/>
                    </a:ext>
                  </a:extLst>
                </a:gridCol>
              </a:tblGrid>
              <a:tr h="1224762">
                <a:tc>
                  <a:txBody>
                    <a:bodyPr/>
                    <a:lstStyle/>
                    <a:p>
                      <a:pPr>
                        <a:lnSpc>
                          <a:spcPct val="107000"/>
                        </a:lnSpc>
                        <a:spcAft>
                          <a:spcPts val="800"/>
                        </a:spcAft>
                      </a:pPr>
                      <a:r>
                        <a:rPr lang="en-US" sz="2800" kern="100">
                          <a:ln>
                            <a:noFill/>
                          </a:ln>
                          <a:solidFill>
                            <a:srgbClr val="000000"/>
                          </a:solidFill>
                          <a:effectLst/>
                          <a:uFill>
                            <a:solidFill>
                              <a:srgbClr val="000000"/>
                            </a:solidFill>
                          </a:uFill>
                          <a:latin typeface="Times New Roman"/>
                        </a:rPr>
                        <a:t>Machine Learning Algorithms</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Accuracy</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Precision</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Recall</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F1 - score</a:t>
                      </a:r>
                    </a:p>
                  </a:txBody>
                  <a:tcPr marL="50800" marR="50800" marT="50800" marB="50800"/>
                </a:tc>
                <a:extLst>
                  <a:ext uri="{0D108BD9-81ED-4DB2-BD59-A6C34878D82A}">
                    <a16:rowId xmlns:a16="http://schemas.microsoft.com/office/drawing/2014/main" val="2576221924"/>
                  </a:ext>
                </a:extLst>
              </a:tr>
              <a:tr h="666098">
                <a:tc>
                  <a:txBody>
                    <a:bodyPr/>
                    <a:lstStyle/>
                    <a:p>
                      <a:pPr>
                        <a:lnSpc>
                          <a:spcPct val="107000"/>
                        </a:lnSpc>
                        <a:spcAft>
                          <a:spcPts val="800"/>
                        </a:spcAft>
                      </a:pPr>
                      <a:r>
                        <a:rPr lang="en-US" sz="2800" kern="100">
                          <a:ln>
                            <a:noFill/>
                          </a:ln>
                          <a:solidFill>
                            <a:srgbClr val="000000"/>
                          </a:solidFill>
                          <a:effectLst/>
                          <a:uFill>
                            <a:solidFill>
                              <a:srgbClr val="000000"/>
                            </a:solidFill>
                          </a:uFill>
                          <a:latin typeface="Times New Roman"/>
                        </a:rPr>
                        <a:t>Decision Tree</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99.5 %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100 %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100 %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100 %</a:t>
                      </a:r>
                    </a:p>
                  </a:txBody>
                  <a:tcPr marL="50800" marR="50800" marT="50800" marB="50800"/>
                </a:tc>
                <a:extLst>
                  <a:ext uri="{0D108BD9-81ED-4DB2-BD59-A6C34878D82A}">
                    <a16:rowId xmlns:a16="http://schemas.microsoft.com/office/drawing/2014/main" val="453478073"/>
                  </a:ext>
                </a:extLst>
              </a:tr>
              <a:tr h="666098">
                <a:tc>
                  <a:txBody>
                    <a:bodyPr/>
                    <a:lstStyle/>
                    <a:p>
                      <a:pPr>
                        <a:lnSpc>
                          <a:spcPct val="107000"/>
                        </a:lnSpc>
                        <a:spcAft>
                          <a:spcPts val="800"/>
                        </a:spcAft>
                      </a:pPr>
                      <a:r>
                        <a:rPr lang="en-US" sz="2800" kern="100">
                          <a:ln>
                            <a:noFill/>
                          </a:ln>
                          <a:solidFill>
                            <a:srgbClr val="000000"/>
                          </a:solidFill>
                          <a:effectLst/>
                          <a:uFill>
                            <a:solidFill>
                              <a:srgbClr val="000000"/>
                            </a:solidFill>
                          </a:uFill>
                          <a:latin typeface="Times New Roman"/>
                        </a:rPr>
                        <a:t>X G Boost</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99.7 %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100 %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100 %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100 %</a:t>
                      </a:r>
                    </a:p>
                  </a:txBody>
                  <a:tcPr marL="50800" marR="50800" marT="50800" marB="50800"/>
                </a:tc>
                <a:extLst>
                  <a:ext uri="{0D108BD9-81ED-4DB2-BD59-A6C34878D82A}">
                    <a16:rowId xmlns:a16="http://schemas.microsoft.com/office/drawing/2014/main" val="2926329443"/>
                  </a:ext>
                </a:extLst>
              </a:tr>
              <a:tr h="1009891">
                <a:tc>
                  <a:txBody>
                    <a:bodyPr/>
                    <a:lstStyle/>
                    <a:p>
                      <a:pPr>
                        <a:lnSpc>
                          <a:spcPct val="107000"/>
                        </a:lnSpc>
                        <a:spcAft>
                          <a:spcPts val="800"/>
                        </a:spcAft>
                      </a:pPr>
                      <a:r>
                        <a:rPr lang="en-US" sz="2800" kern="100">
                          <a:ln>
                            <a:noFill/>
                          </a:ln>
                          <a:solidFill>
                            <a:srgbClr val="000000"/>
                          </a:solidFill>
                          <a:effectLst/>
                          <a:uFill>
                            <a:solidFill>
                              <a:srgbClr val="000000"/>
                            </a:solidFill>
                          </a:uFill>
                          <a:latin typeface="Times New Roman"/>
                        </a:rPr>
                        <a:t>Supported Vectored Machine</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96 %</a:t>
                      </a:r>
                    </a:p>
                  </a:txBody>
                  <a:tcPr marL="50800" marR="50800" marT="50800" marB="50800"/>
                </a:tc>
                <a:extLst>
                  <a:ext uri="{0D108BD9-81ED-4DB2-BD59-A6C34878D82A}">
                    <a16:rowId xmlns:a16="http://schemas.microsoft.com/office/drawing/2014/main" val="524950676"/>
                  </a:ext>
                </a:extLst>
              </a:tr>
              <a:tr h="709073">
                <a:tc>
                  <a:txBody>
                    <a:bodyPr/>
                    <a:lstStyle/>
                    <a:p>
                      <a:pPr>
                        <a:lnSpc>
                          <a:spcPct val="107000"/>
                        </a:lnSpc>
                        <a:spcAft>
                          <a:spcPts val="800"/>
                        </a:spcAft>
                      </a:pPr>
                      <a:r>
                        <a:rPr lang="en-US" sz="2800" kern="100">
                          <a:ln>
                            <a:noFill/>
                          </a:ln>
                          <a:solidFill>
                            <a:srgbClr val="000000"/>
                          </a:solidFill>
                          <a:effectLst/>
                          <a:uFill>
                            <a:solidFill>
                              <a:srgbClr val="000000"/>
                            </a:solidFill>
                          </a:uFill>
                          <a:latin typeface="Times New Roman"/>
                        </a:rPr>
                        <a:t>Logistic Regression</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94 %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94 %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93 %</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93 %</a:t>
                      </a:r>
                    </a:p>
                  </a:txBody>
                  <a:tcPr marL="50800" marR="50800" marT="50800" marB="50800"/>
                </a:tc>
                <a:extLst>
                  <a:ext uri="{0D108BD9-81ED-4DB2-BD59-A6C34878D82A}">
                    <a16:rowId xmlns:a16="http://schemas.microsoft.com/office/drawing/2014/main" val="786152709"/>
                  </a:ext>
                </a:extLst>
              </a:tr>
              <a:tr h="408254">
                <a:tc>
                  <a:txBody>
                    <a:bodyPr/>
                    <a:lstStyle/>
                    <a:p>
                      <a:pPr>
                        <a:lnSpc>
                          <a:spcPct val="107000"/>
                        </a:lnSpc>
                        <a:spcAft>
                          <a:spcPts val="800"/>
                        </a:spcAft>
                      </a:pPr>
                      <a:r>
                        <a:rPr lang="en-US" sz="2800" kern="100">
                          <a:ln>
                            <a:noFill/>
                          </a:ln>
                          <a:solidFill>
                            <a:srgbClr val="000000"/>
                          </a:solidFill>
                          <a:effectLst/>
                          <a:uFill>
                            <a:solidFill>
                              <a:srgbClr val="000000"/>
                            </a:solidFill>
                          </a:uFill>
                          <a:latin typeface="Times New Roman"/>
                        </a:rPr>
                        <a:t>KNN</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99.4%</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99.5%</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99.5%</a:t>
                      </a:r>
                    </a:p>
                  </a:txBody>
                  <a:tcPr marL="50800" marR="50800" marT="50800" marB="50800"/>
                </a:tc>
                <a:tc>
                  <a:txBody>
                    <a:bodyPr/>
                    <a:lstStyle/>
                    <a:p>
                      <a:pPr algn="ctr">
                        <a:lnSpc>
                          <a:spcPct val="107000"/>
                        </a:lnSpc>
                        <a:spcAft>
                          <a:spcPts val="800"/>
                        </a:spcAft>
                      </a:pPr>
                      <a:r>
                        <a:rPr lang="en-US" sz="2800" kern="100">
                          <a:ln>
                            <a:noFill/>
                          </a:ln>
                          <a:solidFill>
                            <a:srgbClr val="000000"/>
                          </a:solidFill>
                          <a:effectLst/>
                          <a:uFill>
                            <a:solidFill>
                              <a:srgbClr val="000000"/>
                            </a:solidFill>
                          </a:uFill>
                          <a:latin typeface="Times New Roman"/>
                        </a:rPr>
                        <a:t>99%</a:t>
                      </a:r>
                    </a:p>
                  </a:txBody>
                  <a:tcPr marL="50800" marR="50800" marT="50800" marB="50800"/>
                </a:tc>
                <a:extLst>
                  <a:ext uri="{0D108BD9-81ED-4DB2-BD59-A6C34878D82A}">
                    <a16:rowId xmlns:a16="http://schemas.microsoft.com/office/drawing/2014/main" val="4227298188"/>
                  </a:ext>
                </a:extLst>
              </a:tr>
            </a:tbl>
          </a:graphicData>
        </a:graphic>
      </p:graphicFrame>
      <p:sp>
        <p:nvSpPr>
          <p:cNvPr id="4" name="TextBox 3">
            <a:extLst>
              <a:ext uri="{FF2B5EF4-FFF2-40B4-BE49-F238E27FC236}">
                <a16:creationId xmlns:a16="http://schemas.microsoft.com/office/drawing/2014/main" id="{5AD27A54-2047-7DBF-3DE8-E866E8CD24B5}"/>
              </a:ext>
            </a:extLst>
          </p:cNvPr>
          <p:cNvSpPr txBox="1"/>
          <p:nvPr/>
        </p:nvSpPr>
        <p:spPr>
          <a:xfrm>
            <a:off x="589156" y="496850"/>
            <a:ext cx="114554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4000" b="1">
                <a:latin typeface="Times New Roman"/>
                <a:cs typeface="Arial Unicode MS"/>
              </a:rPr>
              <a:t>ML </a:t>
            </a:r>
            <a:r>
              <a:rPr lang="de-DE" sz="4000" b="1" err="1">
                <a:latin typeface="Times New Roman"/>
                <a:cs typeface="Arial Unicode MS"/>
              </a:rPr>
              <a:t>Algorithms</a:t>
            </a:r>
            <a:r>
              <a:rPr lang="de-DE" sz="4000" b="1">
                <a:latin typeface="Times New Roman"/>
                <a:cs typeface="Arial Unicode MS"/>
              </a:rPr>
              <a:t> </a:t>
            </a:r>
            <a:r>
              <a:rPr lang="de-DE" sz="4000" b="1" err="1">
                <a:latin typeface="Times New Roman"/>
                <a:cs typeface="Arial Unicode MS"/>
              </a:rPr>
              <a:t>Results</a:t>
            </a:r>
            <a:r>
              <a:rPr lang="de-DE" sz="4000" b="1">
                <a:latin typeface="Times New Roman"/>
                <a:cs typeface="Arial Unicode MS"/>
              </a:rPr>
              <a:t> - All Features</a:t>
            </a:r>
          </a:p>
        </p:txBody>
      </p:sp>
      <p:sp>
        <p:nvSpPr>
          <p:cNvPr id="2" name="Slide Number Placeholder 1">
            <a:extLst>
              <a:ext uri="{FF2B5EF4-FFF2-40B4-BE49-F238E27FC236}">
                <a16:creationId xmlns:a16="http://schemas.microsoft.com/office/drawing/2014/main" id="{FBDCB046-A053-AE9E-1353-EFF913BE4082}"/>
              </a:ext>
            </a:extLst>
          </p:cNvPr>
          <p:cNvSpPr>
            <a:spLocks noGrp="1"/>
          </p:cNvSpPr>
          <p:nvPr>
            <p:ph type="sldNum" sz="quarter" idx="12"/>
          </p:nvPr>
        </p:nvSpPr>
        <p:spPr>
          <a:xfrm>
            <a:off x="8640337" y="6487348"/>
            <a:ext cx="2743200" cy="365125"/>
          </a:xfrm>
        </p:spPr>
        <p:txBody>
          <a:bodyPr/>
          <a:lstStyle/>
          <a:p>
            <a:fld id="{330EA680-D336-4FF7-8B7A-9848BB0A1C32}" type="slidenum">
              <a:rPr lang="en-US" sz="1600" smtClean="0"/>
              <a:t>23</a:t>
            </a:fld>
            <a:endParaRPr lang="en-US"/>
          </a:p>
        </p:txBody>
      </p:sp>
    </p:spTree>
    <p:extLst>
      <p:ext uri="{BB962C8B-B14F-4D97-AF65-F5344CB8AC3E}">
        <p14:creationId xmlns:p14="http://schemas.microsoft.com/office/powerpoint/2010/main" val="3863927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D2A71C-0EC4-6A88-CF9D-D46CBB8F1467}"/>
              </a:ext>
            </a:extLst>
          </p:cNvPr>
          <p:cNvSpPr txBox="1"/>
          <p:nvPr/>
        </p:nvSpPr>
        <p:spPr>
          <a:xfrm>
            <a:off x="-963" y="-109917"/>
            <a:ext cx="12195087" cy="77135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273239"/>
                </a:solidFill>
                <a:latin typeface="Times New Roman"/>
                <a:cs typeface="Times New Roman"/>
              </a:rPr>
              <a:t>Principal Component Analysis(PCA)</a:t>
            </a:r>
            <a:endParaRPr lang="en-US" sz="4000" b="1">
              <a:latin typeface="Times New Roman"/>
              <a:cs typeface="Times New Roman"/>
            </a:endParaRPr>
          </a:p>
          <a:p>
            <a:pPr marL="457200" indent="-457200">
              <a:buFont typeface="Arial"/>
              <a:buChar char="•"/>
            </a:pPr>
            <a:endParaRPr lang="en-US" sz="3200" b="1">
              <a:solidFill>
                <a:srgbClr val="273239"/>
              </a:solidFill>
              <a:latin typeface="Times New Roman"/>
              <a:cs typeface="Times New Roman"/>
            </a:endParaRPr>
          </a:p>
          <a:p>
            <a:pPr marL="457200" indent="-457200">
              <a:buFont typeface="Arial"/>
              <a:buChar char="•"/>
            </a:pPr>
            <a:r>
              <a:rPr lang="en-US" sz="3200">
                <a:solidFill>
                  <a:srgbClr val="273239"/>
                </a:solidFill>
                <a:latin typeface="Times New Roman"/>
                <a:ea typeface="+mn-lt"/>
                <a:cs typeface="+mn-lt"/>
              </a:rPr>
              <a:t>Principal Component Analysis (PCA) is an unsupervised learning algorithm technique used to examine the interrelations among a set of variables.</a:t>
            </a:r>
            <a:endParaRPr lang="en-US" sz="3200">
              <a:solidFill>
                <a:srgbClr val="273239"/>
              </a:solidFill>
              <a:latin typeface="Times New Roman"/>
              <a:cs typeface="Times New Roman"/>
            </a:endParaRPr>
          </a:p>
          <a:p>
            <a:pPr marL="457200" indent="-457200">
              <a:buFont typeface="Arial"/>
              <a:buChar char="•"/>
            </a:pPr>
            <a:endParaRPr lang="en-US" sz="3200">
              <a:solidFill>
                <a:srgbClr val="273239"/>
              </a:solidFill>
              <a:latin typeface="Times New Roman"/>
              <a:ea typeface="+mn-lt"/>
              <a:cs typeface="Times New Roman"/>
            </a:endParaRPr>
          </a:p>
          <a:p>
            <a:pPr marL="457200" indent="-457200">
              <a:buFont typeface="Arial"/>
              <a:buChar char="•"/>
            </a:pPr>
            <a:r>
              <a:rPr lang="en-US" sz="3200">
                <a:solidFill>
                  <a:srgbClr val="273239"/>
                </a:solidFill>
                <a:latin typeface="Times New Roman"/>
                <a:ea typeface="+mn-lt"/>
                <a:cs typeface="+mn-lt"/>
              </a:rPr>
              <a:t>The main goal of Principal Component Analysis (PCA) is to reduce the dimensionality of a dataset while preserving the most important patterns or relationships between the variables without any prior knowledge of the target variables.</a:t>
            </a:r>
          </a:p>
          <a:p>
            <a:pPr marL="457200" indent="-457200">
              <a:buFont typeface="Arial"/>
              <a:buChar char="•"/>
            </a:pPr>
            <a:endParaRPr lang="en-US" sz="3200">
              <a:solidFill>
                <a:srgbClr val="273239"/>
              </a:solidFill>
              <a:latin typeface="Times New Roman"/>
              <a:ea typeface="+mn-lt"/>
              <a:cs typeface="+mn-lt"/>
            </a:endParaRPr>
          </a:p>
          <a:p>
            <a:pPr marL="457200" indent="-457200">
              <a:buFont typeface="Arial"/>
              <a:buChar char="•"/>
            </a:pPr>
            <a:r>
              <a:rPr lang="en-US" sz="3200">
                <a:solidFill>
                  <a:srgbClr val="333333"/>
                </a:solidFill>
                <a:latin typeface="Times New Roman"/>
                <a:ea typeface="+mn-lt"/>
                <a:cs typeface="+mn-lt"/>
              </a:rPr>
              <a:t>PCA works by considering the variance of each attribute because the high attribute shows the good split between the classes, and hence it reduces the dimensionality.</a:t>
            </a:r>
          </a:p>
          <a:p>
            <a:pPr marL="457200" indent="-457200">
              <a:buFont typeface="Arial"/>
              <a:buChar char="•"/>
            </a:pPr>
            <a:endParaRPr lang="en-US" sz="3200">
              <a:solidFill>
                <a:srgbClr val="333333"/>
              </a:solidFill>
              <a:latin typeface="Times New Roman"/>
              <a:cs typeface="Times New Roman"/>
            </a:endParaRPr>
          </a:p>
        </p:txBody>
      </p:sp>
      <p:sp>
        <p:nvSpPr>
          <p:cNvPr id="2" name="Slide Number Placeholder 1">
            <a:extLst>
              <a:ext uri="{FF2B5EF4-FFF2-40B4-BE49-F238E27FC236}">
                <a16:creationId xmlns:a16="http://schemas.microsoft.com/office/drawing/2014/main" id="{DB25672C-E2A2-CDB8-6DE9-BEC3F3FEA56C}"/>
              </a:ext>
            </a:extLst>
          </p:cNvPr>
          <p:cNvSpPr>
            <a:spLocks noGrp="1"/>
          </p:cNvSpPr>
          <p:nvPr>
            <p:ph type="sldNum" sz="quarter" idx="12"/>
          </p:nvPr>
        </p:nvSpPr>
        <p:spPr>
          <a:xfrm>
            <a:off x="8600326" y="6397446"/>
            <a:ext cx="2743200" cy="365125"/>
          </a:xfrm>
        </p:spPr>
        <p:txBody>
          <a:bodyPr/>
          <a:lstStyle/>
          <a:p>
            <a:fld id="{330EA680-D336-4FF7-8B7A-9848BB0A1C32}" type="slidenum">
              <a:rPr lang="en-US" sz="1600" smtClean="0"/>
              <a:t>24</a:t>
            </a:fld>
            <a:endParaRPr lang="en-US"/>
          </a:p>
        </p:txBody>
      </p:sp>
    </p:spTree>
    <p:extLst>
      <p:ext uri="{BB962C8B-B14F-4D97-AF65-F5344CB8AC3E}">
        <p14:creationId xmlns:p14="http://schemas.microsoft.com/office/powerpoint/2010/main" val="2216779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FB4BE-4A95-D299-8974-A692EEA54505}"/>
              </a:ext>
            </a:extLst>
          </p:cNvPr>
          <p:cNvSpPr txBox="1"/>
          <p:nvPr/>
        </p:nvSpPr>
        <p:spPr>
          <a:xfrm>
            <a:off x="4932" y="942541"/>
            <a:ext cx="12233194"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en-US" sz="2800" b="1">
                <a:latin typeface="Times New Roman"/>
                <a:cs typeface="Arial"/>
              </a:rPr>
              <a:t>Correlation:</a:t>
            </a:r>
            <a:r>
              <a:rPr lang="en-US" sz="2800">
                <a:latin typeface="Times New Roman"/>
                <a:cs typeface="Arial"/>
              </a:rPr>
              <a:t> It signifies that how strongly two variables are related to each other. Such as if one changes, the other variable also gets changed. The correlation value ranges from -1 to +1. Here, -1 occurs if variables are inversely proportional to each other, and +1 indicates that variables are directly proportional to each other.</a:t>
            </a:r>
          </a:p>
          <a:p>
            <a:pPr algn="just"/>
            <a:endParaRPr lang="en-US" sz="2800">
              <a:latin typeface="Times New Roman"/>
              <a:cs typeface="Arial"/>
            </a:endParaRPr>
          </a:p>
          <a:p>
            <a:pPr marL="285750" indent="-285750" algn="just">
              <a:buFont typeface="Arial,Sans-Serif"/>
              <a:buChar char="•"/>
            </a:pPr>
            <a:r>
              <a:rPr lang="en-US" sz="2800" b="1">
                <a:latin typeface="Times New Roman"/>
                <a:cs typeface="Arial"/>
              </a:rPr>
              <a:t>Orthogonal:</a:t>
            </a:r>
            <a:r>
              <a:rPr lang="en-US" sz="2800">
                <a:latin typeface="Times New Roman"/>
                <a:cs typeface="Arial"/>
              </a:rPr>
              <a:t> It defines that variables are not correlated to each other, and hence the correlation between the pair of variables is zero.</a:t>
            </a:r>
          </a:p>
          <a:p>
            <a:pPr algn="just"/>
            <a:endParaRPr lang="en-US" sz="2800">
              <a:latin typeface="Times New Roman"/>
              <a:cs typeface="Arial"/>
            </a:endParaRPr>
          </a:p>
          <a:p>
            <a:pPr marL="285750" indent="-285750" algn="just">
              <a:buFont typeface="Arial,Sans-Serif"/>
              <a:buChar char="•"/>
            </a:pPr>
            <a:r>
              <a:rPr lang="en-US" sz="2800" b="1">
                <a:latin typeface="Times New Roman"/>
                <a:cs typeface="Arial"/>
              </a:rPr>
              <a:t>Eigenvectors:</a:t>
            </a:r>
            <a:r>
              <a:rPr lang="en-US" sz="2800">
                <a:latin typeface="Times New Roman"/>
                <a:cs typeface="Arial"/>
              </a:rPr>
              <a:t> If there is a square matrix M, and a non-zero vector v is given. Then v will be eigenvector if Av is the scalar multiple of v.</a:t>
            </a:r>
          </a:p>
          <a:p>
            <a:pPr algn="just"/>
            <a:endParaRPr lang="en-US" sz="2800">
              <a:latin typeface="Times New Roman"/>
              <a:cs typeface="Arial"/>
            </a:endParaRPr>
          </a:p>
          <a:p>
            <a:pPr marL="285750" indent="-285750" algn="just">
              <a:buFont typeface="Arial,Sans-Serif"/>
              <a:buChar char="•"/>
            </a:pPr>
            <a:r>
              <a:rPr lang="en-US" sz="2800" b="1">
                <a:latin typeface="Times New Roman"/>
                <a:cs typeface="Arial"/>
              </a:rPr>
              <a:t>Covariance Matrix:</a:t>
            </a:r>
            <a:r>
              <a:rPr lang="en-US" sz="2800">
                <a:latin typeface="Times New Roman"/>
                <a:cs typeface="Arial"/>
              </a:rPr>
              <a:t> A matrix containing the covariance between the pair of variables is called the Covariance Matrix.</a:t>
            </a:r>
            <a:endParaRPr lang="en-US" sz="2800">
              <a:latin typeface="Times New Roman"/>
              <a:cs typeface="Times New Roman"/>
            </a:endParaRPr>
          </a:p>
        </p:txBody>
      </p:sp>
      <p:sp>
        <p:nvSpPr>
          <p:cNvPr id="2" name="TextBox 1">
            <a:extLst>
              <a:ext uri="{FF2B5EF4-FFF2-40B4-BE49-F238E27FC236}">
                <a16:creationId xmlns:a16="http://schemas.microsoft.com/office/drawing/2014/main" id="{16412F71-740E-2EAD-2F8B-F05645DB27CA}"/>
              </a:ext>
            </a:extLst>
          </p:cNvPr>
          <p:cNvSpPr txBox="1"/>
          <p:nvPr/>
        </p:nvSpPr>
        <p:spPr>
          <a:xfrm>
            <a:off x="199215" y="-1246"/>
            <a:ext cx="862541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b="1">
                <a:latin typeface="Times New Roman"/>
                <a:cs typeface="Times New Roman"/>
              </a:rPr>
              <a:t>Parameters of PCA</a:t>
            </a:r>
          </a:p>
        </p:txBody>
      </p:sp>
      <p:sp>
        <p:nvSpPr>
          <p:cNvPr id="3" name="Slide Number Placeholder 2">
            <a:extLst>
              <a:ext uri="{FF2B5EF4-FFF2-40B4-BE49-F238E27FC236}">
                <a16:creationId xmlns:a16="http://schemas.microsoft.com/office/drawing/2014/main" id="{98130109-AB79-A088-A8FC-42657F191632}"/>
              </a:ext>
            </a:extLst>
          </p:cNvPr>
          <p:cNvSpPr>
            <a:spLocks noGrp="1"/>
          </p:cNvSpPr>
          <p:nvPr>
            <p:ph type="sldNum" sz="quarter" idx="12"/>
          </p:nvPr>
        </p:nvSpPr>
        <p:spPr/>
        <p:txBody>
          <a:bodyPr/>
          <a:lstStyle/>
          <a:p>
            <a:fld id="{330EA680-D336-4FF7-8B7A-9848BB0A1C32}" type="slidenum">
              <a:rPr lang="en-US" sz="1600" smtClean="0"/>
              <a:t>25</a:t>
            </a:fld>
            <a:endParaRPr lang="en-US"/>
          </a:p>
        </p:txBody>
      </p:sp>
    </p:spTree>
    <p:extLst>
      <p:ext uri="{BB962C8B-B14F-4D97-AF65-F5344CB8AC3E}">
        <p14:creationId xmlns:p14="http://schemas.microsoft.com/office/powerpoint/2010/main" val="627563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B32BE-73E7-4BFC-B9BC-26E435275A8A}"/>
              </a:ext>
            </a:extLst>
          </p:cNvPr>
          <p:cNvSpPr txBox="1"/>
          <p:nvPr/>
        </p:nvSpPr>
        <p:spPr>
          <a:xfrm>
            <a:off x="3019093" y="143149"/>
            <a:ext cx="649102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cs typeface="Times New Roman"/>
              </a:rPr>
              <a:t>Feature Extraction Methods</a:t>
            </a:r>
          </a:p>
        </p:txBody>
      </p:sp>
      <p:sp>
        <p:nvSpPr>
          <p:cNvPr id="3" name="TextBox 2">
            <a:extLst>
              <a:ext uri="{FF2B5EF4-FFF2-40B4-BE49-F238E27FC236}">
                <a16:creationId xmlns:a16="http://schemas.microsoft.com/office/drawing/2014/main" id="{3C812600-2C6B-90F5-BCFC-7D16D88FC96F}"/>
              </a:ext>
            </a:extLst>
          </p:cNvPr>
          <p:cNvSpPr txBox="1"/>
          <p:nvPr/>
        </p:nvSpPr>
        <p:spPr>
          <a:xfrm>
            <a:off x="554526" y="1034722"/>
            <a:ext cx="71058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Times New Roman"/>
                <a:ea typeface="+mn-lt"/>
                <a:cs typeface="+mn-lt"/>
              </a:rPr>
              <a:t>Principal Component Analysis(PCA):</a:t>
            </a:r>
          </a:p>
        </p:txBody>
      </p:sp>
      <p:pic>
        <p:nvPicPr>
          <p:cNvPr id="8" name="Picture 7" descr="A white background with numbers&#10;&#10;Description automatically generated">
            <a:extLst>
              <a:ext uri="{FF2B5EF4-FFF2-40B4-BE49-F238E27FC236}">
                <a16:creationId xmlns:a16="http://schemas.microsoft.com/office/drawing/2014/main" id="{A69D3FE7-B061-08AB-916D-24D3A2DDB61F}"/>
              </a:ext>
            </a:extLst>
          </p:cNvPr>
          <p:cNvPicPr>
            <a:picLocks noChangeAspect="1"/>
          </p:cNvPicPr>
          <p:nvPr/>
        </p:nvPicPr>
        <p:blipFill>
          <a:blip r:embed="rId2"/>
          <a:stretch>
            <a:fillRect/>
          </a:stretch>
        </p:blipFill>
        <p:spPr>
          <a:xfrm>
            <a:off x="1174426" y="2198268"/>
            <a:ext cx="9504218" cy="4520045"/>
          </a:xfrm>
          <a:prstGeom prst="rect">
            <a:avLst/>
          </a:prstGeom>
        </p:spPr>
      </p:pic>
      <p:sp>
        <p:nvSpPr>
          <p:cNvPr id="9" name="TextBox 8">
            <a:extLst>
              <a:ext uri="{FF2B5EF4-FFF2-40B4-BE49-F238E27FC236}">
                <a16:creationId xmlns:a16="http://schemas.microsoft.com/office/drawing/2014/main" id="{79B55783-9EAE-51DF-2887-A0339CA13760}"/>
              </a:ext>
            </a:extLst>
          </p:cNvPr>
          <p:cNvSpPr txBox="1"/>
          <p:nvPr/>
        </p:nvSpPr>
        <p:spPr>
          <a:xfrm>
            <a:off x="894105" y="1721276"/>
            <a:ext cx="69707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cs typeface="Times New Roman"/>
              </a:rPr>
              <a:t>Eigen Vectors and Eigen Values:</a:t>
            </a:r>
          </a:p>
        </p:txBody>
      </p:sp>
      <p:sp>
        <p:nvSpPr>
          <p:cNvPr id="4" name="Slide Number Placeholder 3">
            <a:extLst>
              <a:ext uri="{FF2B5EF4-FFF2-40B4-BE49-F238E27FC236}">
                <a16:creationId xmlns:a16="http://schemas.microsoft.com/office/drawing/2014/main" id="{2341F32D-51C6-3913-261A-787DAC982EB2}"/>
              </a:ext>
            </a:extLst>
          </p:cNvPr>
          <p:cNvSpPr>
            <a:spLocks noGrp="1"/>
          </p:cNvSpPr>
          <p:nvPr>
            <p:ph type="sldNum" sz="quarter" idx="12"/>
          </p:nvPr>
        </p:nvSpPr>
        <p:spPr/>
        <p:txBody>
          <a:bodyPr/>
          <a:lstStyle/>
          <a:p>
            <a:fld id="{330EA680-D336-4FF7-8B7A-9848BB0A1C32}" type="slidenum">
              <a:rPr lang="en-US" sz="1600" smtClean="0"/>
              <a:t>26</a:t>
            </a:fld>
            <a:endParaRPr lang="en-US"/>
          </a:p>
        </p:txBody>
      </p:sp>
    </p:spTree>
    <p:extLst>
      <p:ext uri="{BB962C8B-B14F-4D97-AF65-F5344CB8AC3E}">
        <p14:creationId xmlns:p14="http://schemas.microsoft.com/office/powerpoint/2010/main" val="3391230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3CD027-9437-873A-FB7F-457919AD19D4}"/>
              </a:ext>
            </a:extLst>
          </p:cNvPr>
          <p:cNvSpPr txBox="1"/>
          <p:nvPr/>
        </p:nvSpPr>
        <p:spPr>
          <a:xfrm>
            <a:off x="152798" y="400801"/>
            <a:ext cx="71636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Eigen values with each feature:</a:t>
            </a:r>
          </a:p>
        </p:txBody>
      </p:sp>
      <p:pic>
        <p:nvPicPr>
          <p:cNvPr id="3" name="Picture 2" descr="A screenshot of a computer&#10;&#10;Description automatically generated">
            <a:extLst>
              <a:ext uri="{FF2B5EF4-FFF2-40B4-BE49-F238E27FC236}">
                <a16:creationId xmlns:a16="http://schemas.microsoft.com/office/drawing/2014/main" id="{96B7199C-AAB2-FEE9-FC43-EE92ADA47ADB}"/>
              </a:ext>
            </a:extLst>
          </p:cNvPr>
          <p:cNvPicPr>
            <a:picLocks noChangeAspect="1"/>
          </p:cNvPicPr>
          <p:nvPr/>
        </p:nvPicPr>
        <p:blipFill rotWithShape="1">
          <a:blip r:embed="rId2"/>
          <a:srcRect l="6545" t="2245" r="1571" b="46287"/>
          <a:stretch/>
        </p:blipFill>
        <p:spPr>
          <a:xfrm>
            <a:off x="5192" y="1294145"/>
            <a:ext cx="5521406" cy="470040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69DA330-E683-8590-2864-E6BF9E88EC02}"/>
              </a:ext>
            </a:extLst>
          </p:cNvPr>
          <p:cNvPicPr>
            <a:picLocks noChangeAspect="1"/>
          </p:cNvPicPr>
          <p:nvPr/>
        </p:nvPicPr>
        <p:blipFill rotWithShape="1">
          <a:blip r:embed="rId2"/>
          <a:srcRect l="6479" t="53090" r="1571" b="864"/>
          <a:stretch/>
        </p:blipFill>
        <p:spPr>
          <a:xfrm>
            <a:off x="5851863" y="1298539"/>
            <a:ext cx="6185350" cy="4706678"/>
          </a:xfrm>
          <a:prstGeom prst="rect">
            <a:avLst/>
          </a:prstGeom>
        </p:spPr>
      </p:pic>
      <p:sp>
        <p:nvSpPr>
          <p:cNvPr id="5" name="TextBox 4">
            <a:extLst>
              <a:ext uri="{FF2B5EF4-FFF2-40B4-BE49-F238E27FC236}">
                <a16:creationId xmlns:a16="http://schemas.microsoft.com/office/drawing/2014/main" id="{5F344BB2-92E3-7C88-3EF3-14F2CBD6DC7E}"/>
              </a:ext>
            </a:extLst>
          </p:cNvPr>
          <p:cNvSpPr txBox="1"/>
          <p:nvPr/>
        </p:nvSpPr>
        <p:spPr>
          <a:xfrm>
            <a:off x="9205" y="6180443"/>
            <a:ext cx="117975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cs typeface="Times New Roman"/>
              </a:rPr>
              <a:t>Best Features:</a:t>
            </a:r>
            <a:r>
              <a:rPr lang="en-US" sz="2400">
                <a:latin typeface="Times New Roman"/>
                <a:cs typeface="Times New Roman"/>
              </a:rPr>
              <a:t> Acidity, Indigestion, Headache, Blurred and distorted vision, excessive hunger</a:t>
            </a:r>
          </a:p>
        </p:txBody>
      </p:sp>
      <p:sp>
        <p:nvSpPr>
          <p:cNvPr id="6" name="Slide Number Placeholder 5">
            <a:extLst>
              <a:ext uri="{FF2B5EF4-FFF2-40B4-BE49-F238E27FC236}">
                <a16:creationId xmlns:a16="http://schemas.microsoft.com/office/drawing/2014/main" id="{E43A1246-AC17-8FF5-2B38-3FE6FB64A778}"/>
              </a:ext>
            </a:extLst>
          </p:cNvPr>
          <p:cNvSpPr>
            <a:spLocks noGrp="1"/>
          </p:cNvSpPr>
          <p:nvPr>
            <p:ph type="sldNum" sz="quarter" idx="12"/>
          </p:nvPr>
        </p:nvSpPr>
        <p:spPr>
          <a:xfrm>
            <a:off x="9294013" y="6492875"/>
            <a:ext cx="2743200" cy="365125"/>
          </a:xfrm>
        </p:spPr>
        <p:txBody>
          <a:bodyPr/>
          <a:lstStyle/>
          <a:p>
            <a:fld id="{330EA680-D336-4FF7-8B7A-9848BB0A1C32}" type="slidenum">
              <a:rPr lang="en-US" sz="1600" smtClean="0"/>
              <a:t>27</a:t>
            </a:fld>
            <a:endParaRPr lang="en-US"/>
          </a:p>
        </p:txBody>
      </p:sp>
    </p:spTree>
    <p:extLst>
      <p:ext uri="{BB962C8B-B14F-4D97-AF65-F5344CB8AC3E}">
        <p14:creationId xmlns:p14="http://schemas.microsoft.com/office/powerpoint/2010/main" val="1061184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0ED10D-BF5C-7A31-CD72-516BAA3630CC}"/>
              </a:ext>
            </a:extLst>
          </p:cNvPr>
          <p:cNvPicPr>
            <a:picLocks noChangeAspect="1"/>
          </p:cNvPicPr>
          <p:nvPr/>
        </p:nvPicPr>
        <p:blipFill rotWithShape="1">
          <a:blip r:embed="rId3">
            <a:extLst>
              <a:ext uri="{28A0092B-C50C-407E-A947-70E740481C1C}">
                <a14:useLocalDpi xmlns:a14="http://schemas.microsoft.com/office/drawing/2010/main" val="0"/>
              </a:ext>
            </a:extLst>
          </a:blip>
          <a:srcRect r="10193"/>
          <a:stretch/>
        </p:blipFill>
        <p:spPr>
          <a:xfrm>
            <a:off x="290139" y="1333071"/>
            <a:ext cx="5350162" cy="4731249"/>
          </a:xfrm>
          <a:prstGeom prst="rect">
            <a:avLst/>
          </a:prstGeom>
        </p:spPr>
      </p:pic>
      <p:pic>
        <p:nvPicPr>
          <p:cNvPr id="5" name="Picture 4">
            <a:extLst>
              <a:ext uri="{FF2B5EF4-FFF2-40B4-BE49-F238E27FC236}">
                <a16:creationId xmlns:a16="http://schemas.microsoft.com/office/drawing/2014/main" id="{BD9EA5DB-CC86-C6C5-3D91-4ED5976FF49F}"/>
              </a:ext>
            </a:extLst>
          </p:cNvPr>
          <p:cNvPicPr>
            <a:picLocks noChangeAspect="1"/>
          </p:cNvPicPr>
          <p:nvPr/>
        </p:nvPicPr>
        <p:blipFill rotWithShape="1">
          <a:blip r:embed="rId4"/>
          <a:srcRect r="7478"/>
          <a:stretch/>
        </p:blipFill>
        <p:spPr>
          <a:xfrm>
            <a:off x="6551701" y="1333071"/>
            <a:ext cx="5250040" cy="4731249"/>
          </a:xfrm>
          <a:prstGeom prst="rect">
            <a:avLst/>
          </a:prstGeom>
        </p:spPr>
      </p:pic>
      <p:sp>
        <p:nvSpPr>
          <p:cNvPr id="8" name="TextBox 7">
            <a:extLst>
              <a:ext uri="{FF2B5EF4-FFF2-40B4-BE49-F238E27FC236}">
                <a16:creationId xmlns:a16="http://schemas.microsoft.com/office/drawing/2014/main" id="{85CCAF59-647A-9B96-3530-CD5871C2D9C0}"/>
              </a:ext>
            </a:extLst>
          </p:cNvPr>
          <p:cNvSpPr txBox="1"/>
          <p:nvPr/>
        </p:nvSpPr>
        <p:spPr>
          <a:xfrm>
            <a:off x="667819" y="493160"/>
            <a:ext cx="7140541"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Major Features for Particular Disease:</a:t>
            </a:r>
          </a:p>
        </p:txBody>
      </p:sp>
      <p:sp>
        <p:nvSpPr>
          <p:cNvPr id="2" name="Slide Number Placeholder 1">
            <a:extLst>
              <a:ext uri="{FF2B5EF4-FFF2-40B4-BE49-F238E27FC236}">
                <a16:creationId xmlns:a16="http://schemas.microsoft.com/office/drawing/2014/main" id="{CF22DAC2-093B-72E1-4ADB-B570BA2FC482}"/>
              </a:ext>
            </a:extLst>
          </p:cNvPr>
          <p:cNvSpPr>
            <a:spLocks noGrp="1"/>
          </p:cNvSpPr>
          <p:nvPr>
            <p:ph type="sldNum" sz="quarter" idx="12"/>
          </p:nvPr>
        </p:nvSpPr>
        <p:spPr/>
        <p:txBody>
          <a:bodyPr/>
          <a:lstStyle/>
          <a:p>
            <a:fld id="{330EA680-D336-4FF7-8B7A-9848BB0A1C32}" type="slidenum">
              <a:rPr lang="en-US" sz="1600" smtClean="0"/>
              <a:t>28</a:t>
            </a:fld>
            <a:endParaRPr lang="en-US"/>
          </a:p>
        </p:txBody>
      </p:sp>
    </p:spTree>
    <p:extLst>
      <p:ext uri="{BB962C8B-B14F-4D97-AF65-F5344CB8AC3E}">
        <p14:creationId xmlns:p14="http://schemas.microsoft.com/office/powerpoint/2010/main" val="4126052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272AC9-1847-E97C-B18C-2BF962EC1BA2}"/>
              </a:ext>
            </a:extLst>
          </p:cNvPr>
          <p:cNvPicPr>
            <a:picLocks noChangeAspect="1"/>
          </p:cNvPicPr>
          <p:nvPr/>
        </p:nvPicPr>
        <p:blipFill rotWithShape="1">
          <a:blip r:embed="rId2"/>
          <a:srcRect r="9266"/>
          <a:stretch/>
        </p:blipFill>
        <p:spPr>
          <a:xfrm>
            <a:off x="246259" y="1594516"/>
            <a:ext cx="5558640" cy="4282302"/>
          </a:xfrm>
          <a:prstGeom prst="rect">
            <a:avLst/>
          </a:prstGeom>
        </p:spPr>
      </p:pic>
      <p:pic>
        <p:nvPicPr>
          <p:cNvPr id="3" name="Picture 2">
            <a:extLst>
              <a:ext uri="{FF2B5EF4-FFF2-40B4-BE49-F238E27FC236}">
                <a16:creationId xmlns:a16="http://schemas.microsoft.com/office/drawing/2014/main" id="{099DD373-05CB-E687-1C3E-01139A019321}"/>
              </a:ext>
            </a:extLst>
          </p:cNvPr>
          <p:cNvPicPr>
            <a:picLocks noChangeAspect="1"/>
          </p:cNvPicPr>
          <p:nvPr/>
        </p:nvPicPr>
        <p:blipFill rotWithShape="1">
          <a:blip r:embed="rId3"/>
          <a:srcRect r="3259"/>
          <a:stretch/>
        </p:blipFill>
        <p:spPr>
          <a:xfrm>
            <a:off x="6387103" y="1594516"/>
            <a:ext cx="5657100" cy="4282302"/>
          </a:xfrm>
          <a:prstGeom prst="rect">
            <a:avLst/>
          </a:prstGeom>
        </p:spPr>
      </p:pic>
      <p:sp>
        <p:nvSpPr>
          <p:cNvPr id="5" name="TextBox 4">
            <a:extLst>
              <a:ext uri="{FF2B5EF4-FFF2-40B4-BE49-F238E27FC236}">
                <a16:creationId xmlns:a16="http://schemas.microsoft.com/office/drawing/2014/main" id="{55229776-CCB1-BCB8-D2A6-A01F781D94A2}"/>
              </a:ext>
            </a:extLst>
          </p:cNvPr>
          <p:cNvSpPr txBox="1"/>
          <p:nvPr/>
        </p:nvSpPr>
        <p:spPr>
          <a:xfrm>
            <a:off x="667819" y="493160"/>
            <a:ext cx="7140541"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Major Features for Particular Disease:</a:t>
            </a:r>
          </a:p>
        </p:txBody>
      </p:sp>
      <p:sp>
        <p:nvSpPr>
          <p:cNvPr id="4" name="Slide Number Placeholder 3">
            <a:extLst>
              <a:ext uri="{FF2B5EF4-FFF2-40B4-BE49-F238E27FC236}">
                <a16:creationId xmlns:a16="http://schemas.microsoft.com/office/drawing/2014/main" id="{0399C6BC-8EA4-2C37-ED9D-1B295FBCBF0F}"/>
              </a:ext>
            </a:extLst>
          </p:cNvPr>
          <p:cNvSpPr>
            <a:spLocks noGrp="1"/>
          </p:cNvSpPr>
          <p:nvPr>
            <p:ph type="sldNum" sz="quarter" idx="12"/>
          </p:nvPr>
        </p:nvSpPr>
        <p:spPr/>
        <p:txBody>
          <a:bodyPr/>
          <a:lstStyle/>
          <a:p>
            <a:fld id="{330EA680-D336-4FF7-8B7A-9848BB0A1C32}" type="slidenum">
              <a:rPr lang="en-US" sz="1600" smtClean="0"/>
              <a:t>29</a:t>
            </a:fld>
            <a:endParaRPr lang="en-US"/>
          </a:p>
        </p:txBody>
      </p:sp>
    </p:spTree>
    <p:extLst>
      <p:ext uri="{BB962C8B-B14F-4D97-AF65-F5344CB8AC3E}">
        <p14:creationId xmlns:p14="http://schemas.microsoft.com/office/powerpoint/2010/main" val="316069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3162"/>
            <a:ext cx="10515600" cy="1119883"/>
          </a:xfrm>
        </p:spPr>
        <p:txBody>
          <a:bodyPr>
            <a:normAutofit/>
          </a:bodyPr>
          <a:lstStyle/>
          <a:p>
            <a:pPr algn="ctr"/>
            <a:r>
              <a:rPr lang="en-US" sz="4000" b="1">
                <a:latin typeface="Times New Roman"/>
                <a:cs typeface="Times New Roman"/>
              </a:rPr>
              <a:t>OBJECTIVE</a:t>
            </a:r>
          </a:p>
        </p:txBody>
      </p:sp>
      <p:sp>
        <p:nvSpPr>
          <p:cNvPr id="6" name="Content Placeholder 5"/>
          <p:cNvSpPr>
            <a:spLocks noGrp="1"/>
          </p:cNvSpPr>
          <p:nvPr>
            <p:ph idx="1"/>
          </p:nvPr>
        </p:nvSpPr>
        <p:spPr>
          <a:xfrm>
            <a:off x="838200" y="1486477"/>
            <a:ext cx="10515600" cy="4351338"/>
          </a:xfrm>
        </p:spPr>
        <p:txBody>
          <a:bodyPr vert="horz" lIns="91440" tIns="45720" rIns="91440" bIns="45720" rtlCol="0" anchor="t">
            <a:normAutofit lnSpcReduction="10000"/>
          </a:bodyPr>
          <a:lstStyle/>
          <a:p>
            <a:pPr algn="just"/>
            <a:r>
              <a:rPr lang="en-US" sz="3200">
                <a:latin typeface="Times New Roman"/>
                <a:cs typeface="Times New Roman"/>
              </a:rPr>
              <a:t>To train the machine learning algorithm to identify diseases in individuals, we employ a variety of methods including Decision Trees, X G Boost, Support Vector Machines, Logistic Regression, and K-Nearest Neighbors, utilizing a labeled dataset.</a:t>
            </a:r>
          </a:p>
          <a:p>
            <a:pPr algn="just"/>
            <a:r>
              <a:rPr lang="en-US" sz="3200">
                <a:latin typeface="Times New Roman"/>
                <a:cs typeface="Times New Roman"/>
              </a:rPr>
              <a:t>To classify dataset into four classes</a:t>
            </a:r>
          </a:p>
          <a:p>
            <a:pPr lvl="1" algn="just"/>
            <a:r>
              <a:rPr lang="en-US" sz="2800">
                <a:latin typeface="Times New Roman"/>
                <a:cs typeface="Times New Roman"/>
              </a:rPr>
              <a:t>Migraine</a:t>
            </a:r>
          </a:p>
          <a:p>
            <a:pPr lvl="1" algn="just"/>
            <a:r>
              <a:rPr lang="en-US" sz="2800">
                <a:latin typeface="Times New Roman"/>
                <a:cs typeface="Times New Roman"/>
              </a:rPr>
              <a:t>Arthritis</a:t>
            </a:r>
          </a:p>
          <a:p>
            <a:pPr lvl="1" algn="just"/>
            <a:r>
              <a:rPr lang="en-US" sz="2800">
                <a:latin typeface="Times New Roman"/>
                <a:cs typeface="Times New Roman"/>
              </a:rPr>
              <a:t>Diarrhea</a:t>
            </a:r>
          </a:p>
          <a:p>
            <a:pPr lvl="1" algn="just"/>
            <a:r>
              <a:rPr lang="en-US" sz="2800">
                <a:latin typeface="Times New Roman"/>
                <a:cs typeface="Times New Roman"/>
              </a:rPr>
              <a:t>Gastritis </a:t>
            </a:r>
            <a:endParaRPr lang="en-US" sz="280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8AEC784A-770F-4E1B-BCF6-9BDBBC2E3C6A}" type="slidenum">
              <a:rPr lang="en-US" sz="1600" smtClean="0"/>
              <a:t>3</a:t>
            </a:fld>
            <a:endParaRPr lang="en-US" sz="1600"/>
          </a:p>
        </p:txBody>
      </p:sp>
    </p:spTree>
    <p:extLst>
      <p:ext uri="{BB962C8B-B14F-4D97-AF65-F5344CB8AC3E}">
        <p14:creationId xmlns:p14="http://schemas.microsoft.com/office/powerpoint/2010/main" val="2413211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BB3168-9975-6710-C565-BBD75564A1F2}"/>
              </a:ext>
            </a:extLst>
          </p:cNvPr>
          <p:cNvSpPr txBox="1"/>
          <p:nvPr/>
        </p:nvSpPr>
        <p:spPr>
          <a:xfrm>
            <a:off x="205483" y="0"/>
            <a:ext cx="4911047" cy="707886"/>
          </a:xfrm>
          <a:prstGeom prst="rect">
            <a:avLst/>
          </a:prstGeom>
          <a:noFill/>
        </p:spPr>
        <p:txBody>
          <a:bodyPr wrap="square" rtlCol="0">
            <a:spAutoFit/>
          </a:bodyPr>
          <a:lstStyle/>
          <a:p>
            <a:r>
              <a:rPr lang="en-US" sz="4000" b="1">
                <a:latin typeface="Times New Roman" panose="02020603050405020304" pitchFamily="18" charset="0"/>
                <a:cs typeface="Times New Roman" panose="02020603050405020304" pitchFamily="18" charset="0"/>
              </a:rPr>
              <a:t>Selected Features:</a:t>
            </a:r>
            <a:endParaRPr lang="en-IN" sz="40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3F5E363-347A-C408-6C22-7C2B2A761187}"/>
              </a:ext>
            </a:extLst>
          </p:cNvPr>
          <p:cNvSpPr txBox="1"/>
          <p:nvPr/>
        </p:nvSpPr>
        <p:spPr>
          <a:xfrm>
            <a:off x="544530" y="1458213"/>
            <a:ext cx="5661061" cy="4031873"/>
          </a:xfrm>
          <a:prstGeom prst="rect">
            <a:avLst/>
          </a:prstGeom>
          <a:noFill/>
        </p:spPr>
        <p:txBody>
          <a:bodyPr wrap="square" rtlCol="0">
            <a:spAutoFit/>
          </a:bodyPr>
          <a:lstStyle/>
          <a:p>
            <a:pPr marL="514350" indent="-514350">
              <a:buAutoNum type="arabicPeriod"/>
            </a:pPr>
            <a:r>
              <a:rPr lang="en-US" sz="3200">
                <a:latin typeface="Times New Roman" panose="02020603050405020304" pitchFamily="18" charset="0"/>
                <a:cs typeface="Times New Roman" panose="02020603050405020304" pitchFamily="18" charset="0"/>
              </a:rPr>
              <a:t>acidity</a:t>
            </a:r>
          </a:p>
          <a:p>
            <a:pPr marL="514350" indent="-514350">
              <a:buAutoNum type="arabicPeriod"/>
            </a:pPr>
            <a:r>
              <a:rPr lang="en-US" sz="3200">
                <a:latin typeface="Times New Roman" panose="02020603050405020304" pitchFamily="18" charset="0"/>
                <a:cs typeface="Times New Roman" panose="02020603050405020304" pitchFamily="18" charset="0"/>
              </a:rPr>
              <a:t>indigestion</a:t>
            </a:r>
          </a:p>
          <a:p>
            <a:pPr marL="514350" indent="-514350">
              <a:buAutoNum type="arabicPeriod"/>
            </a:pPr>
            <a:r>
              <a:rPr lang="en-US" sz="3200" err="1">
                <a:latin typeface="Times New Roman" panose="02020603050405020304" pitchFamily="18" charset="0"/>
                <a:cs typeface="Times New Roman" panose="02020603050405020304" pitchFamily="18" charset="0"/>
              </a:rPr>
              <a:t>blurred_and_distorted_vision</a:t>
            </a:r>
            <a:endParaRPr lang="en-IN" sz="3200">
              <a:latin typeface="Times New Roman" panose="02020603050405020304" pitchFamily="18" charset="0"/>
              <a:cs typeface="Times New Roman" panose="02020603050405020304" pitchFamily="18" charset="0"/>
            </a:endParaRPr>
          </a:p>
          <a:p>
            <a:pPr marL="514350" indent="-514350">
              <a:buAutoNum type="arabicPeriod"/>
            </a:pPr>
            <a:r>
              <a:rPr lang="en-IN" sz="3200" err="1">
                <a:latin typeface="Times New Roman" panose="02020603050405020304" pitchFamily="18" charset="0"/>
                <a:cs typeface="Times New Roman" panose="02020603050405020304" pitchFamily="18" charset="0"/>
              </a:rPr>
              <a:t>excessive_hunger</a:t>
            </a:r>
            <a:endParaRPr lang="en-IN" sz="3200">
              <a:latin typeface="Times New Roman" panose="02020603050405020304" pitchFamily="18" charset="0"/>
              <a:cs typeface="Times New Roman" panose="02020603050405020304" pitchFamily="18" charset="0"/>
            </a:endParaRPr>
          </a:p>
          <a:p>
            <a:pPr marL="514350" indent="-514350">
              <a:buFontTx/>
              <a:buAutoNum type="arabicPeriod"/>
            </a:pPr>
            <a:r>
              <a:rPr lang="en-US" sz="3200" err="1">
                <a:latin typeface="Times New Roman" panose="02020603050405020304" pitchFamily="18" charset="0"/>
                <a:cs typeface="Times New Roman" panose="02020603050405020304" pitchFamily="18" charset="0"/>
              </a:rPr>
              <a:t>muscle_weakness</a:t>
            </a:r>
            <a:r>
              <a:rPr lang="en-US" sz="3200">
                <a:latin typeface="Times New Roman" panose="02020603050405020304" pitchFamily="18" charset="0"/>
                <a:cs typeface="Times New Roman" panose="02020603050405020304" pitchFamily="18" charset="0"/>
              </a:rPr>
              <a:t> </a:t>
            </a:r>
          </a:p>
          <a:p>
            <a:pPr marL="514350" indent="-514350">
              <a:buAutoNum type="arabicPeriod"/>
            </a:pPr>
            <a:r>
              <a:rPr lang="en-US" sz="3200" err="1">
                <a:latin typeface="Times New Roman" panose="02020603050405020304" pitchFamily="18" charset="0"/>
                <a:cs typeface="Times New Roman" panose="02020603050405020304" pitchFamily="18" charset="0"/>
              </a:rPr>
              <a:t>stiff_neck</a:t>
            </a:r>
            <a:endParaRPr lang="en-US" sz="3200">
              <a:latin typeface="Times New Roman" panose="02020603050405020304" pitchFamily="18" charset="0"/>
              <a:cs typeface="Times New Roman" panose="02020603050405020304" pitchFamily="18" charset="0"/>
            </a:endParaRPr>
          </a:p>
          <a:p>
            <a:pPr marL="514350" indent="-514350">
              <a:buFontTx/>
              <a:buAutoNum type="arabicPeriod"/>
            </a:pPr>
            <a:r>
              <a:rPr lang="en-US" sz="3200" err="1">
                <a:latin typeface="Times New Roman" panose="02020603050405020304" pitchFamily="18" charset="0"/>
                <a:cs typeface="Times New Roman" panose="02020603050405020304" pitchFamily="18" charset="0"/>
              </a:rPr>
              <a:t>swelling_joints</a:t>
            </a:r>
            <a:r>
              <a:rPr lang="en-US" sz="3200">
                <a:latin typeface="Times New Roman" panose="02020603050405020304" pitchFamily="18" charset="0"/>
                <a:cs typeface="Times New Roman" panose="02020603050405020304" pitchFamily="18" charset="0"/>
              </a:rPr>
              <a:t> </a:t>
            </a:r>
          </a:p>
          <a:p>
            <a:pPr marL="514350" indent="-514350">
              <a:buAutoNum type="arabicPeriod"/>
            </a:pPr>
            <a:endParaRPr lang="en-IN" sz="32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6086AB-F41F-CDD2-E9EB-75D51079C206}"/>
              </a:ext>
            </a:extLst>
          </p:cNvPr>
          <p:cNvSpPr txBox="1"/>
          <p:nvPr/>
        </p:nvSpPr>
        <p:spPr>
          <a:xfrm>
            <a:off x="7017252" y="1458213"/>
            <a:ext cx="3542958" cy="3539430"/>
          </a:xfrm>
          <a:prstGeom prst="rect">
            <a:avLst/>
          </a:prstGeom>
          <a:noFill/>
        </p:spPr>
        <p:txBody>
          <a:bodyPr wrap="none" rtlCol="0">
            <a:spAutoFit/>
          </a:bodyPr>
          <a:lstStyle/>
          <a:p>
            <a:pPr marL="514350" indent="-514350">
              <a:buFont typeface="+mj-lt"/>
              <a:buAutoNum type="arabicPeriod" startAt="8"/>
            </a:pPr>
            <a:r>
              <a:rPr lang="en-US" sz="3200">
                <a:latin typeface="Times New Roman" panose="02020603050405020304" pitchFamily="18" charset="0"/>
                <a:cs typeface="Times New Roman" panose="02020603050405020304" pitchFamily="18" charset="0"/>
              </a:rPr>
              <a:t>depression </a:t>
            </a:r>
          </a:p>
          <a:p>
            <a:pPr marL="514350" indent="-514350">
              <a:buAutoNum type="arabicPeriod" startAt="8"/>
            </a:pPr>
            <a:r>
              <a:rPr lang="en-US" sz="3200" err="1">
                <a:latin typeface="Times New Roman" panose="02020603050405020304" pitchFamily="18" charset="0"/>
                <a:cs typeface="Times New Roman" panose="02020603050405020304" pitchFamily="18" charset="0"/>
              </a:rPr>
              <a:t>abdominal_pain</a:t>
            </a:r>
            <a:endParaRPr lang="en-US" sz="3200">
              <a:latin typeface="Times New Roman" panose="02020603050405020304" pitchFamily="18" charset="0"/>
              <a:cs typeface="Times New Roman" panose="02020603050405020304" pitchFamily="18" charset="0"/>
            </a:endParaRPr>
          </a:p>
          <a:p>
            <a:pPr marL="514350" indent="-514350">
              <a:buAutoNum type="arabicPeriod" startAt="8"/>
            </a:pPr>
            <a:r>
              <a:rPr lang="en-US" sz="3200">
                <a:latin typeface="Times New Roman" panose="02020603050405020304" pitchFamily="18" charset="0"/>
                <a:cs typeface="Times New Roman" panose="02020603050405020304" pitchFamily="18" charset="0"/>
              </a:rPr>
              <a:t> vomiting </a:t>
            </a:r>
          </a:p>
          <a:p>
            <a:pPr marL="514350" indent="-514350">
              <a:buAutoNum type="arabicPeriod" startAt="8"/>
            </a:pP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blood_in_mucus</a:t>
            </a:r>
            <a:endParaRPr lang="en-US" sz="3200">
              <a:latin typeface="Times New Roman" panose="02020603050405020304" pitchFamily="18" charset="0"/>
              <a:cs typeface="Times New Roman" panose="02020603050405020304" pitchFamily="18" charset="0"/>
            </a:endParaRPr>
          </a:p>
          <a:p>
            <a:pPr marL="514350" indent="-514350">
              <a:buAutoNum type="arabicPeriod" startAt="8"/>
            </a:pPr>
            <a:r>
              <a:rPr lang="en-US" sz="3200">
                <a:latin typeface="Times New Roman" panose="02020603050405020304" pitchFamily="18" charset="0"/>
                <a:cs typeface="Times New Roman" panose="02020603050405020304" pitchFamily="18" charset="0"/>
              </a:rPr>
              <a:t> fatigue</a:t>
            </a:r>
          </a:p>
          <a:p>
            <a:pPr marL="514350" indent="-514350">
              <a:buAutoNum type="arabicPeriod" startAt="8"/>
            </a:pP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loss_of_appetite</a:t>
            </a:r>
            <a:endParaRPr lang="en-US" sz="3200">
              <a:latin typeface="Times New Roman" panose="02020603050405020304" pitchFamily="18" charset="0"/>
              <a:cs typeface="Times New Roman" panose="02020603050405020304" pitchFamily="18" charset="0"/>
            </a:endParaRPr>
          </a:p>
          <a:p>
            <a:pPr marL="514350" indent="-514350">
              <a:buAutoNum type="arabicPeriod" startAt="8"/>
            </a:pPr>
            <a:r>
              <a:rPr lang="en-US" sz="3200">
                <a:latin typeface="Times New Roman" panose="02020603050405020304" pitchFamily="18" charset="0"/>
                <a:cs typeface="Times New Roman" panose="02020603050405020304" pitchFamily="18" charset="0"/>
              </a:rPr>
              <a:t> heartburn</a:t>
            </a:r>
          </a:p>
        </p:txBody>
      </p:sp>
      <p:sp>
        <p:nvSpPr>
          <p:cNvPr id="5" name="Slide Number Placeholder 4">
            <a:extLst>
              <a:ext uri="{FF2B5EF4-FFF2-40B4-BE49-F238E27FC236}">
                <a16:creationId xmlns:a16="http://schemas.microsoft.com/office/drawing/2014/main" id="{E49E119E-6FA0-F267-F8E5-114BEDEA65E6}"/>
              </a:ext>
            </a:extLst>
          </p:cNvPr>
          <p:cNvSpPr>
            <a:spLocks noGrp="1"/>
          </p:cNvSpPr>
          <p:nvPr>
            <p:ph type="sldNum" sz="quarter" idx="12"/>
          </p:nvPr>
        </p:nvSpPr>
        <p:spPr/>
        <p:txBody>
          <a:bodyPr/>
          <a:lstStyle/>
          <a:p>
            <a:fld id="{330EA680-D336-4FF7-8B7A-9848BB0A1C32}" type="slidenum">
              <a:rPr lang="en-US" sz="1600" smtClean="0"/>
              <a:t>30</a:t>
            </a:fld>
            <a:endParaRPr lang="en-US"/>
          </a:p>
        </p:txBody>
      </p:sp>
    </p:spTree>
    <p:extLst>
      <p:ext uri="{BB962C8B-B14F-4D97-AF65-F5344CB8AC3E}">
        <p14:creationId xmlns:p14="http://schemas.microsoft.com/office/powerpoint/2010/main" val="439549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ADE0A3F-96E0-0CFA-4DC5-6BE739847CE5}"/>
              </a:ext>
            </a:extLst>
          </p:cNvPr>
          <p:cNvGraphicFramePr>
            <a:graphicFrameLocks noGrp="1"/>
          </p:cNvGraphicFramePr>
          <p:nvPr>
            <p:extLst>
              <p:ext uri="{D42A27DB-BD31-4B8C-83A1-F6EECF244321}">
                <p14:modId xmlns:p14="http://schemas.microsoft.com/office/powerpoint/2010/main" val="1911770336"/>
              </p:ext>
            </p:extLst>
          </p:nvPr>
        </p:nvGraphicFramePr>
        <p:xfrm>
          <a:off x="508000" y="1320800"/>
          <a:ext cx="11186354" cy="4998432"/>
        </p:xfrm>
        <a:graphic>
          <a:graphicData uri="http://schemas.openxmlformats.org/drawingml/2006/table">
            <a:tbl>
              <a:tblPr firstRow="1" firstCol="1" bandRow="1">
                <a:tableStyleId>{5940675A-B579-460E-94D1-54222C63F5DA}</a:tableStyleId>
              </a:tblPr>
              <a:tblGrid>
                <a:gridCol w="2750205">
                  <a:extLst>
                    <a:ext uri="{9D8B030D-6E8A-4147-A177-3AD203B41FA5}">
                      <a16:colId xmlns:a16="http://schemas.microsoft.com/office/drawing/2014/main" val="1448508821"/>
                    </a:ext>
                  </a:extLst>
                </a:gridCol>
                <a:gridCol w="2365995">
                  <a:extLst>
                    <a:ext uri="{9D8B030D-6E8A-4147-A177-3AD203B41FA5}">
                      <a16:colId xmlns:a16="http://schemas.microsoft.com/office/drawing/2014/main" val="543980130"/>
                    </a:ext>
                  </a:extLst>
                </a:gridCol>
                <a:gridCol w="2310173">
                  <a:extLst>
                    <a:ext uri="{9D8B030D-6E8A-4147-A177-3AD203B41FA5}">
                      <a16:colId xmlns:a16="http://schemas.microsoft.com/office/drawing/2014/main" val="1646591803"/>
                    </a:ext>
                  </a:extLst>
                </a:gridCol>
                <a:gridCol w="1968654">
                  <a:extLst>
                    <a:ext uri="{9D8B030D-6E8A-4147-A177-3AD203B41FA5}">
                      <a16:colId xmlns:a16="http://schemas.microsoft.com/office/drawing/2014/main" val="283400589"/>
                    </a:ext>
                  </a:extLst>
                </a:gridCol>
                <a:gridCol w="1791327">
                  <a:extLst>
                    <a:ext uri="{9D8B030D-6E8A-4147-A177-3AD203B41FA5}">
                      <a16:colId xmlns:a16="http://schemas.microsoft.com/office/drawing/2014/main" val="786331083"/>
                    </a:ext>
                  </a:extLst>
                </a:gridCol>
              </a:tblGrid>
              <a:tr h="1285093">
                <a:tc>
                  <a:txBody>
                    <a:bodyPr/>
                    <a:lstStyle/>
                    <a:p>
                      <a:pPr marL="0" marR="0">
                        <a:lnSpc>
                          <a:spcPct val="107000"/>
                        </a:lnSpc>
                        <a:spcBef>
                          <a:spcPts val="0"/>
                        </a:spcBef>
                        <a:spcAft>
                          <a:spcPts val="800"/>
                        </a:spcAft>
                      </a:pPr>
                      <a:r>
                        <a:rPr lang="en-US" sz="2800" kern="100">
                          <a:ln>
                            <a:noFill/>
                          </a:ln>
                          <a:solidFill>
                            <a:srgbClr val="000000"/>
                          </a:solidFill>
                          <a:effectLst/>
                          <a:uFill>
                            <a:solidFill>
                              <a:srgbClr val="000000"/>
                            </a:solidFill>
                          </a:uFill>
                          <a:latin typeface="Times New Roman"/>
                        </a:rPr>
                        <a:t>Machine Learning Algorithms </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Accuracy</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Precision</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Recall</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F1 - score</a:t>
                      </a:r>
                    </a:p>
                  </a:txBody>
                  <a:tcPr marL="50800" marR="50800" marT="50800" marB="50800"/>
                </a:tc>
                <a:extLst>
                  <a:ext uri="{0D108BD9-81ED-4DB2-BD59-A6C34878D82A}">
                    <a16:rowId xmlns:a16="http://schemas.microsoft.com/office/drawing/2014/main" val="1690991967"/>
                  </a:ext>
                </a:extLst>
              </a:tr>
              <a:tr h="690737">
                <a:tc>
                  <a:txBody>
                    <a:bodyPr/>
                    <a:lstStyle/>
                    <a:p>
                      <a:pPr marL="0" marR="0">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Decision Tree</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95 %</a:t>
                      </a:r>
                    </a:p>
                  </a:txBody>
                  <a:tcPr marL="50800" marR="50800" marT="50800" marB="5080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96 %</a:t>
                      </a:r>
                    </a:p>
                  </a:txBody>
                  <a:tcPr marL="50800" marR="50800" marT="50800" marB="50800"/>
                </a:tc>
                <a:extLst>
                  <a:ext uri="{0D108BD9-81ED-4DB2-BD59-A6C34878D82A}">
                    <a16:rowId xmlns:a16="http://schemas.microsoft.com/office/drawing/2014/main" val="793954903"/>
                  </a:ext>
                </a:extLst>
              </a:tr>
              <a:tr h="465846">
                <a:tc>
                  <a:txBody>
                    <a:bodyPr/>
                    <a:lstStyle/>
                    <a:p>
                      <a:pPr marL="0" marR="0">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X G Boost</a:t>
                      </a:r>
                    </a:p>
                  </a:txBody>
                  <a:tcPr marL="50800" marR="50800" marT="50800" marB="5080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96 %</a:t>
                      </a:r>
                    </a:p>
                  </a:txBody>
                  <a:tcPr marL="50800" marR="50800" marT="50800" marB="50800"/>
                </a:tc>
                <a:extLst>
                  <a:ext uri="{0D108BD9-81ED-4DB2-BD59-A6C34878D82A}">
                    <a16:rowId xmlns:a16="http://schemas.microsoft.com/office/drawing/2014/main" val="906093476"/>
                  </a:ext>
                </a:extLst>
              </a:tr>
              <a:tr h="979884">
                <a:tc>
                  <a:txBody>
                    <a:bodyPr/>
                    <a:lstStyle/>
                    <a:p>
                      <a:pPr marL="0" marR="0">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Supported Vectored Machine</a:t>
                      </a:r>
                    </a:p>
                  </a:txBody>
                  <a:tcPr marL="50800" marR="50800" marT="50800" marB="5080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800" kern="100">
                          <a:ln>
                            <a:noFill/>
                          </a:ln>
                          <a:solidFill>
                            <a:srgbClr val="000000"/>
                          </a:solidFill>
                          <a:effectLst/>
                          <a:uFill>
                            <a:solidFill>
                              <a:srgbClr val="000000"/>
                            </a:solidFill>
                          </a:uFill>
                          <a:latin typeface="Times New Roman"/>
                        </a:rPr>
                        <a:t>96 %</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96 %</a:t>
                      </a:r>
                    </a:p>
                  </a:txBody>
                  <a:tcPr marL="50800" marR="50800" marT="50800" marB="50800"/>
                </a:tc>
                <a:extLst>
                  <a:ext uri="{0D108BD9-81ED-4DB2-BD59-A6C34878D82A}">
                    <a16:rowId xmlns:a16="http://schemas.microsoft.com/office/drawing/2014/main" val="326797081"/>
                  </a:ext>
                </a:extLst>
              </a:tr>
              <a:tr h="979884">
                <a:tc>
                  <a:txBody>
                    <a:bodyPr/>
                    <a:lstStyle/>
                    <a:p>
                      <a:pPr marL="0" marR="0">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Logistic Regression</a:t>
                      </a:r>
                    </a:p>
                  </a:txBody>
                  <a:tcPr marL="50800" marR="50800" marT="50800" marB="50800"/>
                </a:tc>
                <a:tc>
                  <a:txBody>
                    <a:bodyPr/>
                    <a:lstStyle/>
                    <a:p>
                      <a:pPr marL="0" marR="0" algn="ctr">
                        <a:lnSpc>
                          <a:spcPct val="107000"/>
                        </a:lnSpc>
                        <a:spcBef>
                          <a:spcPts val="0"/>
                        </a:spcBef>
                        <a:spcAft>
                          <a:spcPts val="0"/>
                        </a:spcAft>
                      </a:pPr>
                      <a:r>
                        <a:rPr lang="en-US" sz="2800" kern="100" dirty="0">
                          <a:ln>
                            <a:noFill/>
                          </a:ln>
                          <a:solidFill>
                            <a:srgbClr val="000000"/>
                          </a:solidFill>
                          <a:effectLst/>
                          <a:uFill>
                            <a:solidFill>
                              <a:srgbClr val="000000"/>
                            </a:solidFill>
                          </a:uFill>
                          <a:latin typeface="Times New Roman"/>
                        </a:rPr>
                        <a:t>94 %</a:t>
                      </a:r>
                    </a:p>
                  </a:txBody>
                  <a:tcPr marL="50800" marR="50800" marT="50800" marB="50800"/>
                </a:tc>
                <a:tc>
                  <a:txBody>
                    <a:bodyPr/>
                    <a:lstStyle/>
                    <a:p>
                      <a:pPr marL="0" marR="0" algn="ctr">
                        <a:lnSpc>
                          <a:spcPct val="107000"/>
                        </a:lnSpc>
                        <a:spcBef>
                          <a:spcPts val="0"/>
                        </a:spcBef>
                        <a:spcAft>
                          <a:spcPts val="0"/>
                        </a:spcAft>
                      </a:pPr>
                      <a:r>
                        <a:rPr lang="en-US" sz="2800" kern="100" dirty="0">
                          <a:ln>
                            <a:noFill/>
                          </a:ln>
                          <a:solidFill>
                            <a:srgbClr val="000000"/>
                          </a:solidFill>
                          <a:effectLst/>
                          <a:uFill>
                            <a:solidFill>
                              <a:srgbClr val="000000"/>
                            </a:solidFill>
                          </a:uFill>
                          <a:latin typeface="Times New Roman"/>
                        </a:rPr>
                        <a:t>98 %</a:t>
                      </a:r>
                    </a:p>
                  </a:txBody>
                  <a:tcPr marL="50800" marR="50800" marT="50800" marB="50800"/>
                </a:tc>
                <a:tc>
                  <a:txBody>
                    <a:bodyPr/>
                    <a:lstStyle/>
                    <a:p>
                      <a:pPr marL="0" marR="0" algn="ctr">
                        <a:lnSpc>
                          <a:spcPct val="107000"/>
                        </a:lnSpc>
                        <a:spcBef>
                          <a:spcPts val="0"/>
                        </a:spcBef>
                        <a:spcAft>
                          <a:spcPts val="0"/>
                        </a:spcAft>
                      </a:pPr>
                      <a:r>
                        <a:rPr lang="en-US" sz="2800" kern="100" dirty="0">
                          <a:ln>
                            <a:noFill/>
                          </a:ln>
                          <a:solidFill>
                            <a:srgbClr val="000000"/>
                          </a:solidFill>
                          <a:effectLst/>
                          <a:uFill>
                            <a:solidFill>
                              <a:srgbClr val="000000"/>
                            </a:solidFill>
                          </a:uFill>
                          <a:latin typeface="Times New Roman"/>
                        </a:rPr>
                        <a:t>94 %</a:t>
                      </a:r>
                    </a:p>
                  </a:txBody>
                  <a:tcPr marL="50800" marR="50800" marT="50800" marB="50800"/>
                </a:tc>
                <a:tc>
                  <a:txBody>
                    <a:bodyPr/>
                    <a:lstStyle/>
                    <a:p>
                      <a:pPr marL="0" marR="0" algn="ctr">
                        <a:lnSpc>
                          <a:spcPct val="107000"/>
                        </a:lnSpc>
                        <a:spcBef>
                          <a:spcPts val="0"/>
                        </a:spcBef>
                        <a:spcAft>
                          <a:spcPts val="0"/>
                        </a:spcAft>
                      </a:pPr>
                      <a:r>
                        <a:rPr lang="en-US" sz="2800" kern="100" dirty="0">
                          <a:ln>
                            <a:noFill/>
                          </a:ln>
                          <a:solidFill>
                            <a:srgbClr val="000000"/>
                          </a:solidFill>
                          <a:effectLst/>
                          <a:uFill>
                            <a:solidFill>
                              <a:srgbClr val="000000"/>
                            </a:solidFill>
                          </a:uFill>
                          <a:latin typeface="Times New Roman"/>
                        </a:rPr>
                        <a:t>94 %</a:t>
                      </a:r>
                    </a:p>
                  </a:txBody>
                  <a:tcPr marL="50800" marR="50800" marT="50800" marB="50800"/>
                </a:tc>
                <a:extLst>
                  <a:ext uri="{0D108BD9-81ED-4DB2-BD59-A6C34878D82A}">
                    <a16:rowId xmlns:a16="http://schemas.microsoft.com/office/drawing/2014/main" val="4207724885"/>
                  </a:ext>
                </a:extLst>
              </a:tr>
              <a:tr h="497974">
                <a:tc>
                  <a:txBody>
                    <a:bodyPr/>
                    <a:lstStyle/>
                    <a:p>
                      <a:pPr marL="0" marR="0">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KNN</a:t>
                      </a:r>
                    </a:p>
                  </a:txBody>
                  <a:tcPr marL="50800" marR="50800" marT="50800" marB="5080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800" kern="100">
                          <a:ln>
                            <a:noFill/>
                          </a:ln>
                          <a:solidFill>
                            <a:srgbClr val="000000"/>
                          </a:solidFill>
                          <a:effectLst/>
                          <a:uFill>
                            <a:solidFill>
                              <a:srgbClr val="000000"/>
                            </a:solidFill>
                          </a:uFill>
                          <a:latin typeface="Times New Roman"/>
                        </a:rPr>
                        <a:t>94 %</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95 %</a:t>
                      </a:r>
                    </a:p>
                  </a:txBody>
                  <a:tcPr marL="50800" marR="50800" marT="50800" marB="50800"/>
                </a:tc>
                <a:tc>
                  <a:txBody>
                    <a:bodyPr/>
                    <a:lstStyle/>
                    <a:p>
                      <a:pPr marL="0" marR="0" algn="ctr">
                        <a:lnSpc>
                          <a:spcPct val="107000"/>
                        </a:lnSpc>
                        <a:spcBef>
                          <a:spcPts val="0"/>
                        </a:spcBef>
                        <a:spcAft>
                          <a:spcPts val="0"/>
                        </a:spcAft>
                      </a:pPr>
                      <a:r>
                        <a:rPr lang="en-US" sz="2800" kern="100">
                          <a:ln>
                            <a:noFill/>
                          </a:ln>
                          <a:solidFill>
                            <a:srgbClr val="000000"/>
                          </a:solidFill>
                          <a:effectLst/>
                          <a:uFill>
                            <a:solidFill>
                              <a:srgbClr val="000000"/>
                            </a:solidFill>
                          </a:uFill>
                          <a:latin typeface="Times New Roman"/>
                        </a:rPr>
                        <a:t>94 %</a:t>
                      </a:r>
                    </a:p>
                  </a:txBody>
                  <a:tcPr marL="50800" marR="50800" marT="50800" marB="50800"/>
                </a:tc>
                <a:tc>
                  <a:txBody>
                    <a:bodyPr/>
                    <a:lstStyle/>
                    <a:p>
                      <a:pPr marL="0" marR="0" algn="ctr">
                        <a:lnSpc>
                          <a:spcPct val="107000"/>
                        </a:lnSpc>
                        <a:spcBef>
                          <a:spcPts val="0"/>
                        </a:spcBef>
                        <a:spcAft>
                          <a:spcPts val="0"/>
                        </a:spcAft>
                      </a:pPr>
                      <a:r>
                        <a:rPr lang="en-US" sz="2800" kern="100" dirty="0">
                          <a:ln>
                            <a:noFill/>
                          </a:ln>
                          <a:solidFill>
                            <a:srgbClr val="000000"/>
                          </a:solidFill>
                          <a:effectLst/>
                          <a:uFill>
                            <a:solidFill>
                              <a:srgbClr val="000000"/>
                            </a:solidFill>
                          </a:uFill>
                          <a:latin typeface="Times New Roman"/>
                        </a:rPr>
                        <a:t>94 %</a:t>
                      </a:r>
                    </a:p>
                  </a:txBody>
                  <a:tcPr marL="50800" marR="50800" marT="50800" marB="50800"/>
                </a:tc>
                <a:extLst>
                  <a:ext uri="{0D108BD9-81ED-4DB2-BD59-A6C34878D82A}">
                    <a16:rowId xmlns:a16="http://schemas.microsoft.com/office/drawing/2014/main" val="678916407"/>
                  </a:ext>
                </a:extLst>
              </a:tr>
            </a:tbl>
          </a:graphicData>
        </a:graphic>
      </p:graphicFrame>
      <p:sp>
        <p:nvSpPr>
          <p:cNvPr id="10" name="TextBox 9">
            <a:extLst>
              <a:ext uri="{FF2B5EF4-FFF2-40B4-BE49-F238E27FC236}">
                <a16:creationId xmlns:a16="http://schemas.microsoft.com/office/drawing/2014/main" id="{F4496F08-4DC3-0A2C-49A4-895FF42B10C0}"/>
              </a:ext>
            </a:extLst>
          </p:cNvPr>
          <p:cNvSpPr txBox="1"/>
          <p:nvPr/>
        </p:nvSpPr>
        <p:spPr>
          <a:xfrm>
            <a:off x="599430" y="538768"/>
            <a:ext cx="114554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4000" b="1">
                <a:latin typeface="Times New Roman"/>
                <a:cs typeface="Arial Unicode MS"/>
              </a:rPr>
              <a:t>ML </a:t>
            </a:r>
            <a:r>
              <a:rPr lang="de-DE" sz="4000" b="1" err="1">
                <a:latin typeface="Times New Roman"/>
                <a:cs typeface="Arial Unicode MS"/>
              </a:rPr>
              <a:t>Algorithms</a:t>
            </a:r>
            <a:r>
              <a:rPr lang="de-DE" sz="4000" b="1">
                <a:latin typeface="Times New Roman"/>
                <a:cs typeface="Arial Unicode MS"/>
              </a:rPr>
              <a:t> </a:t>
            </a:r>
            <a:r>
              <a:rPr lang="de-DE" sz="4000" b="1" err="1">
                <a:latin typeface="Times New Roman"/>
                <a:cs typeface="Arial Unicode MS"/>
              </a:rPr>
              <a:t>Results</a:t>
            </a:r>
            <a:r>
              <a:rPr lang="de-DE" sz="4000" b="1">
                <a:latin typeface="Times New Roman"/>
                <a:cs typeface="Arial Unicode MS"/>
              </a:rPr>
              <a:t> - </a:t>
            </a:r>
            <a:r>
              <a:rPr lang="en-US" sz="4000" b="1">
                <a:latin typeface="Times New Roman"/>
                <a:cs typeface="Times New Roman"/>
              </a:rPr>
              <a:t>Selected</a:t>
            </a:r>
            <a:r>
              <a:rPr lang="de-DE" sz="4000" b="1">
                <a:latin typeface="Times New Roman"/>
                <a:cs typeface="Arial Unicode MS"/>
              </a:rPr>
              <a:t> Features</a:t>
            </a:r>
          </a:p>
        </p:txBody>
      </p:sp>
      <p:sp>
        <p:nvSpPr>
          <p:cNvPr id="2" name="Slide Number Placeholder 1">
            <a:extLst>
              <a:ext uri="{FF2B5EF4-FFF2-40B4-BE49-F238E27FC236}">
                <a16:creationId xmlns:a16="http://schemas.microsoft.com/office/drawing/2014/main" id="{28C6A897-3A44-3D17-6ABE-B65607B61173}"/>
              </a:ext>
            </a:extLst>
          </p:cNvPr>
          <p:cNvSpPr>
            <a:spLocks noGrp="1"/>
          </p:cNvSpPr>
          <p:nvPr>
            <p:ph type="sldNum" sz="quarter" idx="12"/>
          </p:nvPr>
        </p:nvSpPr>
        <p:spPr/>
        <p:txBody>
          <a:bodyPr/>
          <a:lstStyle/>
          <a:p>
            <a:fld id="{330EA680-D336-4FF7-8B7A-9848BB0A1C32}" type="slidenum">
              <a:rPr lang="en-US" sz="1600" smtClean="0"/>
              <a:t>31</a:t>
            </a:fld>
            <a:endParaRPr lang="en-US" sz="1600"/>
          </a:p>
        </p:txBody>
      </p:sp>
    </p:spTree>
    <p:extLst>
      <p:ext uri="{BB962C8B-B14F-4D97-AF65-F5344CB8AC3E}">
        <p14:creationId xmlns:p14="http://schemas.microsoft.com/office/powerpoint/2010/main" val="598387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201784-7DDF-1EF5-9BC6-41D9834C1CBF}"/>
              </a:ext>
            </a:extLst>
          </p:cNvPr>
          <p:cNvSpPr txBox="1"/>
          <p:nvPr/>
        </p:nvSpPr>
        <p:spPr>
          <a:xfrm>
            <a:off x="243091" y="761898"/>
            <a:ext cx="1170104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latin typeface="Times New Roman"/>
                <a:cs typeface="Times New Roman"/>
              </a:rPr>
              <a:t>BEST ALGORITHM:</a:t>
            </a:r>
          </a:p>
          <a:p>
            <a:endParaRPr lang="en-GB" sz="2800">
              <a:latin typeface="Times New Roman"/>
              <a:cs typeface="Times New Roman"/>
            </a:endParaRPr>
          </a:p>
          <a:p>
            <a:pPr algn="just"/>
            <a:r>
              <a:rPr lang="en-GB" sz="2800">
                <a:latin typeface="Times New Roman"/>
                <a:cs typeface="Times New Roman"/>
              </a:rPr>
              <a:t>                               By comparing accuracy of all algorithm, we concluded that </a:t>
            </a:r>
            <a:r>
              <a:rPr lang="en-GB" sz="2800" b="1">
                <a:latin typeface="Times New Roman"/>
                <a:cs typeface="Times New Roman"/>
              </a:rPr>
              <a:t>SVM (Support Vector Machine)</a:t>
            </a:r>
            <a:r>
              <a:rPr lang="en-GB" sz="2800">
                <a:latin typeface="Times New Roman"/>
                <a:cs typeface="Times New Roman"/>
              </a:rPr>
              <a:t> with accuracy – 87.9% and </a:t>
            </a:r>
            <a:r>
              <a:rPr lang="en-GB" sz="2800" b="1">
                <a:latin typeface="Times New Roman"/>
                <a:cs typeface="Times New Roman"/>
              </a:rPr>
              <a:t>X G boost</a:t>
            </a:r>
            <a:r>
              <a:rPr lang="en-GB" sz="2800">
                <a:latin typeface="Times New Roman"/>
                <a:cs typeface="Times New Roman"/>
              </a:rPr>
              <a:t> with accuracy – 87.9% are the best algorithm for our dataset of reduced features.</a:t>
            </a:r>
          </a:p>
        </p:txBody>
      </p:sp>
      <p:sp>
        <p:nvSpPr>
          <p:cNvPr id="2" name="Slide Number Placeholder 1">
            <a:extLst>
              <a:ext uri="{FF2B5EF4-FFF2-40B4-BE49-F238E27FC236}">
                <a16:creationId xmlns:a16="http://schemas.microsoft.com/office/drawing/2014/main" id="{5E8C82BF-D921-6E6F-38CB-648B7F5E806E}"/>
              </a:ext>
            </a:extLst>
          </p:cNvPr>
          <p:cNvSpPr>
            <a:spLocks noGrp="1"/>
          </p:cNvSpPr>
          <p:nvPr>
            <p:ph type="sldNum" sz="quarter" idx="12"/>
          </p:nvPr>
        </p:nvSpPr>
        <p:spPr/>
        <p:txBody>
          <a:bodyPr/>
          <a:lstStyle/>
          <a:p>
            <a:fld id="{330EA680-D336-4FF7-8B7A-9848BB0A1C32}" type="slidenum">
              <a:rPr lang="en-US" sz="1600" smtClean="0"/>
              <a:t>32</a:t>
            </a:fld>
            <a:endParaRPr lang="en-US" sz="1600"/>
          </a:p>
        </p:txBody>
      </p:sp>
    </p:spTree>
    <p:extLst>
      <p:ext uri="{BB962C8B-B14F-4D97-AF65-F5344CB8AC3E}">
        <p14:creationId xmlns:p14="http://schemas.microsoft.com/office/powerpoint/2010/main" val="3803478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01FFD7-5C58-6B2F-2E50-E9761E1304AD}"/>
              </a:ext>
            </a:extLst>
          </p:cNvPr>
          <p:cNvSpPr txBox="1"/>
          <p:nvPr/>
        </p:nvSpPr>
        <p:spPr>
          <a:xfrm>
            <a:off x="1016657" y="195209"/>
            <a:ext cx="10158685"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Predicting the Output using the Trained Model</a:t>
            </a:r>
            <a:endParaRPr lang="en-IN" sz="3600" b="1">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1977B6-19B1-09D3-6379-A409DFAC9252}"/>
              </a:ext>
            </a:extLst>
          </p:cNvPr>
          <p:cNvSpPr>
            <a:spLocks noGrp="1"/>
          </p:cNvSpPr>
          <p:nvPr>
            <p:ph type="sldNum" sz="quarter" idx="12"/>
          </p:nvPr>
        </p:nvSpPr>
        <p:spPr>
          <a:xfrm>
            <a:off x="8785260" y="6456915"/>
            <a:ext cx="2743200" cy="365125"/>
          </a:xfrm>
        </p:spPr>
        <p:txBody>
          <a:bodyPr/>
          <a:lstStyle/>
          <a:p>
            <a:fld id="{330EA680-D336-4FF7-8B7A-9848BB0A1C32}" type="slidenum">
              <a:rPr lang="en-US" sz="1600" smtClean="0"/>
              <a:t>33</a:t>
            </a:fld>
            <a:endParaRPr lang="en-US" sz="1600"/>
          </a:p>
        </p:txBody>
      </p:sp>
      <p:pic>
        <p:nvPicPr>
          <p:cNvPr id="6" name="Picture 5">
            <a:extLst>
              <a:ext uri="{FF2B5EF4-FFF2-40B4-BE49-F238E27FC236}">
                <a16:creationId xmlns:a16="http://schemas.microsoft.com/office/drawing/2014/main" id="{58051178-3D03-8AD5-9B37-593384A0C523}"/>
              </a:ext>
            </a:extLst>
          </p:cNvPr>
          <p:cNvPicPr>
            <a:picLocks noChangeAspect="1"/>
          </p:cNvPicPr>
          <p:nvPr/>
        </p:nvPicPr>
        <p:blipFill>
          <a:blip r:embed="rId2"/>
          <a:stretch>
            <a:fillRect/>
          </a:stretch>
        </p:blipFill>
        <p:spPr>
          <a:xfrm>
            <a:off x="267730" y="1562495"/>
            <a:ext cx="11656542" cy="4381743"/>
          </a:xfrm>
          <a:prstGeom prst="rect">
            <a:avLst/>
          </a:prstGeom>
        </p:spPr>
      </p:pic>
    </p:spTree>
    <p:extLst>
      <p:ext uri="{BB962C8B-B14F-4D97-AF65-F5344CB8AC3E}">
        <p14:creationId xmlns:p14="http://schemas.microsoft.com/office/powerpoint/2010/main" val="390233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216A-2EE2-EAFA-062A-0F56494AE1CB}"/>
              </a:ext>
            </a:extLst>
          </p:cNvPr>
          <p:cNvSpPr>
            <a:spLocks noGrp="1"/>
          </p:cNvSpPr>
          <p:nvPr>
            <p:ph type="title"/>
          </p:nvPr>
        </p:nvSpPr>
        <p:spPr/>
        <p:txBody>
          <a:bodyPr/>
          <a:lstStyle/>
          <a:p>
            <a:pPr algn="ctr"/>
            <a:r>
              <a:rPr lang="en-US" sz="4000" b="1">
                <a:latin typeface="Times New Roman"/>
                <a:cs typeface="Times New Roman"/>
              </a:rPr>
              <a:t>Project Block Diagram (Hardware)</a:t>
            </a:r>
            <a:endParaRPr lang="en-US"/>
          </a:p>
        </p:txBody>
      </p:sp>
      <p:pic>
        <p:nvPicPr>
          <p:cNvPr id="4" name="Content Placeholder 3" descr="A close-up of a white rectangular object&#10;&#10;Description automatically generated">
            <a:extLst>
              <a:ext uri="{FF2B5EF4-FFF2-40B4-BE49-F238E27FC236}">
                <a16:creationId xmlns:a16="http://schemas.microsoft.com/office/drawing/2014/main" id="{CE376804-41CD-C914-7149-70D2D6DBB940}"/>
              </a:ext>
            </a:extLst>
          </p:cNvPr>
          <p:cNvPicPr>
            <a:picLocks noGrp="1" noChangeAspect="1"/>
          </p:cNvPicPr>
          <p:nvPr>
            <p:ph idx="1"/>
          </p:nvPr>
        </p:nvPicPr>
        <p:blipFill rotWithShape="1">
          <a:blip r:embed="rId2"/>
          <a:srcRect l="881" r="743" b="2890"/>
          <a:stretch/>
        </p:blipFill>
        <p:spPr>
          <a:xfrm>
            <a:off x="839729" y="2295313"/>
            <a:ext cx="11008271" cy="2319641"/>
          </a:xfrm>
        </p:spPr>
      </p:pic>
      <p:sp>
        <p:nvSpPr>
          <p:cNvPr id="3" name="Slide Number Placeholder 2">
            <a:extLst>
              <a:ext uri="{FF2B5EF4-FFF2-40B4-BE49-F238E27FC236}">
                <a16:creationId xmlns:a16="http://schemas.microsoft.com/office/drawing/2014/main" id="{40AA8F9A-4E4D-26AC-A2E0-E48F73892EFD}"/>
              </a:ext>
            </a:extLst>
          </p:cNvPr>
          <p:cNvSpPr>
            <a:spLocks noGrp="1"/>
          </p:cNvSpPr>
          <p:nvPr>
            <p:ph type="sldNum" sz="quarter" idx="12"/>
          </p:nvPr>
        </p:nvSpPr>
        <p:spPr/>
        <p:txBody>
          <a:bodyPr/>
          <a:lstStyle/>
          <a:p>
            <a:fld id="{330EA680-D336-4FF7-8B7A-9848BB0A1C32}" type="slidenum">
              <a:rPr lang="en-US" sz="1600" smtClean="0"/>
              <a:t>34</a:t>
            </a:fld>
            <a:endParaRPr lang="en-US"/>
          </a:p>
        </p:txBody>
      </p:sp>
    </p:spTree>
    <p:extLst>
      <p:ext uri="{BB962C8B-B14F-4D97-AF65-F5344CB8AC3E}">
        <p14:creationId xmlns:p14="http://schemas.microsoft.com/office/powerpoint/2010/main" val="1133423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ABF2-0D2F-9BFC-14C7-F3E0770BFC28}"/>
              </a:ext>
            </a:extLst>
          </p:cNvPr>
          <p:cNvSpPr>
            <a:spLocks noGrp="1"/>
          </p:cNvSpPr>
          <p:nvPr>
            <p:ph type="title"/>
          </p:nvPr>
        </p:nvSpPr>
        <p:spPr/>
        <p:txBody>
          <a:bodyPr/>
          <a:lstStyle/>
          <a:p>
            <a:pPr algn="ctr"/>
            <a:r>
              <a:rPr lang="en-US" sz="4000" b="1">
                <a:latin typeface="Times New Roman"/>
                <a:cs typeface="Times New Roman"/>
              </a:rPr>
              <a:t>Methodology</a:t>
            </a:r>
            <a:endParaRPr lang="en-US"/>
          </a:p>
        </p:txBody>
      </p:sp>
      <p:sp>
        <p:nvSpPr>
          <p:cNvPr id="3" name="Content Placeholder 2">
            <a:extLst>
              <a:ext uri="{FF2B5EF4-FFF2-40B4-BE49-F238E27FC236}">
                <a16:creationId xmlns:a16="http://schemas.microsoft.com/office/drawing/2014/main" id="{AAD067A9-88B3-F11E-0285-51C473426D36}"/>
              </a:ext>
            </a:extLst>
          </p:cNvPr>
          <p:cNvSpPr>
            <a:spLocks noGrp="1"/>
          </p:cNvSpPr>
          <p:nvPr>
            <p:ph idx="1"/>
          </p:nvPr>
        </p:nvSpPr>
        <p:spPr>
          <a:xfrm>
            <a:off x="824346" y="1756353"/>
            <a:ext cx="10529454" cy="4420610"/>
          </a:xfrm>
        </p:spPr>
        <p:txBody>
          <a:bodyPr vert="horz" lIns="91440" tIns="45720" rIns="91440" bIns="45720" rtlCol="0" anchor="t">
            <a:normAutofit/>
          </a:bodyPr>
          <a:lstStyle/>
          <a:p>
            <a:pPr algn="just"/>
            <a:r>
              <a:rPr lang="en-US">
                <a:latin typeface="Times New Roman"/>
                <a:cs typeface="Times New Roman"/>
              </a:rPr>
              <a:t>The instrumentation setup will be done by using Photoplethysmography Heart Rate sensor placed in the right-hand wrist for males and left-hand wrist for females to measure </a:t>
            </a:r>
            <a:r>
              <a:rPr lang="en-US" err="1">
                <a:latin typeface="Times New Roman"/>
                <a:cs typeface="Times New Roman"/>
              </a:rPr>
              <a:t>Vaatha</a:t>
            </a:r>
            <a:r>
              <a:rPr lang="en-US">
                <a:latin typeface="Times New Roman"/>
                <a:cs typeface="Times New Roman"/>
              </a:rPr>
              <a:t>, </a:t>
            </a:r>
            <a:r>
              <a:rPr lang="en-US" err="1">
                <a:latin typeface="Times New Roman"/>
                <a:cs typeface="Times New Roman"/>
              </a:rPr>
              <a:t>Pittha</a:t>
            </a:r>
            <a:r>
              <a:rPr lang="en-US">
                <a:latin typeface="Times New Roman"/>
                <a:cs typeface="Times New Roman"/>
              </a:rPr>
              <a:t>, Kapha pulse signals.</a:t>
            </a:r>
          </a:p>
          <a:p>
            <a:pPr algn="just"/>
            <a:r>
              <a:rPr lang="en-US">
                <a:latin typeface="Times New Roman"/>
                <a:cs typeface="Times New Roman"/>
              </a:rPr>
              <a:t>Calculating the average of the continuous 60 samples, the value will be checked through the heartrate abnormality table and identify which dosha is abnormal. </a:t>
            </a:r>
          </a:p>
          <a:p>
            <a:pPr algn="just"/>
            <a:r>
              <a:rPr lang="en-US">
                <a:latin typeface="Times New Roman"/>
                <a:cs typeface="Times New Roman"/>
              </a:rPr>
              <a:t>Based on the dosha abnormality, the input will be collected for the selected features. </a:t>
            </a:r>
          </a:p>
          <a:p>
            <a:pPr algn="just"/>
            <a:endParaRPr lang="en-US">
              <a:latin typeface="Arial"/>
              <a:cs typeface="Arial"/>
            </a:endParaRPr>
          </a:p>
          <a:p>
            <a:pPr marL="0" indent="0" algn="just">
              <a:buNone/>
            </a:pPr>
            <a:endParaRPr lang="en-US">
              <a:latin typeface="Arial"/>
              <a:cs typeface="Arial"/>
            </a:endParaRPr>
          </a:p>
        </p:txBody>
      </p:sp>
      <p:sp>
        <p:nvSpPr>
          <p:cNvPr id="4" name="Slide Number Placeholder 3">
            <a:extLst>
              <a:ext uri="{FF2B5EF4-FFF2-40B4-BE49-F238E27FC236}">
                <a16:creationId xmlns:a16="http://schemas.microsoft.com/office/drawing/2014/main" id="{DC7344D4-687A-D9DF-19C6-1FB79A32F34D}"/>
              </a:ext>
            </a:extLst>
          </p:cNvPr>
          <p:cNvSpPr>
            <a:spLocks noGrp="1"/>
          </p:cNvSpPr>
          <p:nvPr>
            <p:ph type="sldNum" sz="quarter" idx="12"/>
          </p:nvPr>
        </p:nvSpPr>
        <p:spPr/>
        <p:txBody>
          <a:bodyPr/>
          <a:lstStyle/>
          <a:p>
            <a:fld id="{330EA680-D336-4FF7-8B7A-9848BB0A1C32}" type="slidenum">
              <a:rPr lang="en-US" sz="1600" smtClean="0"/>
              <a:t>35</a:t>
            </a:fld>
            <a:endParaRPr lang="en-US"/>
          </a:p>
        </p:txBody>
      </p:sp>
    </p:spTree>
    <p:extLst>
      <p:ext uri="{BB962C8B-B14F-4D97-AF65-F5344CB8AC3E}">
        <p14:creationId xmlns:p14="http://schemas.microsoft.com/office/powerpoint/2010/main" val="627054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248FC8-65E1-1DE9-E06E-140D0CAC7B16}"/>
              </a:ext>
            </a:extLst>
          </p:cNvPr>
          <p:cNvPicPr>
            <a:picLocks noChangeAspect="1"/>
          </p:cNvPicPr>
          <p:nvPr/>
        </p:nvPicPr>
        <p:blipFill>
          <a:blip r:embed="rId2"/>
          <a:stretch>
            <a:fillRect/>
          </a:stretch>
        </p:blipFill>
        <p:spPr>
          <a:xfrm>
            <a:off x="868362" y="544766"/>
            <a:ext cx="10468642" cy="5346866"/>
          </a:xfrm>
          <a:prstGeom prst="rect">
            <a:avLst/>
          </a:prstGeom>
        </p:spPr>
      </p:pic>
      <p:sp>
        <p:nvSpPr>
          <p:cNvPr id="5" name="TextBox 4">
            <a:extLst>
              <a:ext uri="{FF2B5EF4-FFF2-40B4-BE49-F238E27FC236}">
                <a16:creationId xmlns:a16="http://schemas.microsoft.com/office/drawing/2014/main" id="{CFB4627A-E319-29E2-AA5B-1FE5C9A9FCA9}"/>
              </a:ext>
            </a:extLst>
          </p:cNvPr>
          <p:cNvSpPr txBox="1"/>
          <p:nvPr/>
        </p:nvSpPr>
        <p:spPr>
          <a:xfrm>
            <a:off x="1864226" y="6013116"/>
            <a:ext cx="84916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cs typeface="Times New Roman"/>
              </a:rPr>
              <a:t>12 organs connection to 6 pulse positions in Human Wrists</a:t>
            </a:r>
          </a:p>
        </p:txBody>
      </p:sp>
      <p:sp>
        <p:nvSpPr>
          <p:cNvPr id="2" name="Slide Number Placeholder 1">
            <a:extLst>
              <a:ext uri="{FF2B5EF4-FFF2-40B4-BE49-F238E27FC236}">
                <a16:creationId xmlns:a16="http://schemas.microsoft.com/office/drawing/2014/main" id="{490EFCA6-9A56-DA19-B24E-B3A7E9692C7E}"/>
              </a:ext>
            </a:extLst>
          </p:cNvPr>
          <p:cNvSpPr>
            <a:spLocks noGrp="1"/>
          </p:cNvSpPr>
          <p:nvPr>
            <p:ph type="sldNum" sz="quarter" idx="12"/>
          </p:nvPr>
        </p:nvSpPr>
        <p:spPr/>
        <p:txBody>
          <a:bodyPr/>
          <a:lstStyle/>
          <a:p>
            <a:fld id="{330EA680-D336-4FF7-8B7A-9848BB0A1C32}" type="slidenum">
              <a:rPr lang="en-US" sz="1600" smtClean="0"/>
              <a:t>36</a:t>
            </a:fld>
            <a:endParaRPr lang="en-US"/>
          </a:p>
        </p:txBody>
      </p:sp>
    </p:spTree>
    <p:extLst>
      <p:ext uri="{BB962C8B-B14F-4D97-AF65-F5344CB8AC3E}">
        <p14:creationId xmlns:p14="http://schemas.microsoft.com/office/powerpoint/2010/main" val="2010422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5748FB-A4DB-4F72-A202-72E9004DB3B8}"/>
              </a:ext>
            </a:extLst>
          </p:cNvPr>
          <p:cNvSpPr txBox="1"/>
          <p:nvPr/>
        </p:nvSpPr>
        <p:spPr>
          <a:xfrm>
            <a:off x="545208" y="463163"/>
            <a:ext cx="50165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Times New Roman"/>
                <a:cs typeface="Times New Roman"/>
              </a:rPr>
              <a:t>Experimental Setup: </a:t>
            </a:r>
            <a:endParaRPr lang="en-US"/>
          </a:p>
        </p:txBody>
      </p:sp>
      <p:pic>
        <p:nvPicPr>
          <p:cNvPr id="5" name="Picture 4" descr="SEN0203 Heart Rate Monitor Sensor for Arduino Connection Diagram">
            <a:extLst>
              <a:ext uri="{FF2B5EF4-FFF2-40B4-BE49-F238E27FC236}">
                <a16:creationId xmlns:a16="http://schemas.microsoft.com/office/drawing/2014/main" id="{4EFD2523-36DF-A99B-CE9A-93849AF06CDB}"/>
              </a:ext>
            </a:extLst>
          </p:cNvPr>
          <p:cNvPicPr>
            <a:picLocks noChangeAspect="1"/>
          </p:cNvPicPr>
          <p:nvPr/>
        </p:nvPicPr>
        <p:blipFill>
          <a:blip r:embed="rId2"/>
          <a:stretch>
            <a:fillRect/>
          </a:stretch>
        </p:blipFill>
        <p:spPr>
          <a:xfrm>
            <a:off x="263358" y="1315614"/>
            <a:ext cx="5416883" cy="3399267"/>
          </a:xfrm>
          <a:prstGeom prst="rect">
            <a:avLst/>
          </a:prstGeom>
        </p:spPr>
      </p:pic>
      <p:sp>
        <p:nvSpPr>
          <p:cNvPr id="6" name="TextBox 5">
            <a:extLst>
              <a:ext uri="{FF2B5EF4-FFF2-40B4-BE49-F238E27FC236}">
                <a16:creationId xmlns:a16="http://schemas.microsoft.com/office/drawing/2014/main" id="{050899DC-B4A4-13FC-5E41-845E5D937C2C}"/>
              </a:ext>
            </a:extLst>
          </p:cNvPr>
          <p:cNvSpPr txBox="1"/>
          <p:nvPr/>
        </p:nvSpPr>
        <p:spPr>
          <a:xfrm>
            <a:off x="6435552" y="1377048"/>
            <a:ext cx="52741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First, we have connected 'Heart Rate Sensor', to the Arduino UNO board, by connections as follows:</a:t>
            </a:r>
          </a:p>
        </p:txBody>
      </p:sp>
      <p:graphicFrame>
        <p:nvGraphicFramePr>
          <p:cNvPr id="3" name="Table 2">
            <a:extLst>
              <a:ext uri="{FF2B5EF4-FFF2-40B4-BE49-F238E27FC236}">
                <a16:creationId xmlns:a16="http://schemas.microsoft.com/office/drawing/2014/main" id="{3C3F564C-1814-C2BE-988A-D9FF17E46F59}"/>
              </a:ext>
            </a:extLst>
          </p:cNvPr>
          <p:cNvGraphicFramePr>
            <a:graphicFrameLocks noGrp="1"/>
          </p:cNvGraphicFramePr>
          <p:nvPr/>
        </p:nvGraphicFramePr>
        <p:xfrm>
          <a:off x="6532880" y="2843276"/>
          <a:ext cx="4928369" cy="1671216"/>
        </p:xfrm>
        <a:graphic>
          <a:graphicData uri="http://schemas.openxmlformats.org/drawingml/2006/table">
            <a:tbl>
              <a:tblPr firstRow="1" bandRow="1">
                <a:tableStyleId>{5940675A-B579-460E-94D1-54222C63F5DA}</a:tableStyleId>
              </a:tblPr>
              <a:tblGrid>
                <a:gridCol w="2424288">
                  <a:extLst>
                    <a:ext uri="{9D8B030D-6E8A-4147-A177-3AD203B41FA5}">
                      <a16:colId xmlns:a16="http://schemas.microsoft.com/office/drawing/2014/main" val="2087876136"/>
                    </a:ext>
                  </a:extLst>
                </a:gridCol>
                <a:gridCol w="2504081">
                  <a:extLst>
                    <a:ext uri="{9D8B030D-6E8A-4147-A177-3AD203B41FA5}">
                      <a16:colId xmlns:a16="http://schemas.microsoft.com/office/drawing/2014/main" val="1938851947"/>
                    </a:ext>
                  </a:extLst>
                </a:gridCol>
              </a:tblGrid>
              <a:tr h="417804">
                <a:tc>
                  <a:txBody>
                    <a:bodyPr/>
                    <a:lstStyle/>
                    <a:p>
                      <a:pPr algn="ctr"/>
                      <a:r>
                        <a:rPr lang="en-US" sz="2000">
                          <a:latin typeface="Times New Roman"/>
                        </a:rPr>
                        <a:t>Heart Rate Sensor</a:t>
                      </a:r>
                    </a:p>
                  </a:txBody>
                  <a:tcPr/>
                </a:tc>
                <a:tc>
                  <a:txBody>
                    <a:bodyPr/>
                    <a:lstStyle/>
                    <a:p>
                      <a:pPr algn="ctr"/>
                      <a:r>
                        <a:rPr lang="en-US" sz="2000">
                          <a:latin typeface="Times New Roman"/>
                        </a:rPr>
                        <a:t>Arduino UNO</a:t>
                      </a:r>
                    </a:p>
                  </a:txBody>
                  <a:tcPr/>
                </a:tc>
                <a:extLst>
                  <a:ext uri="{0D108BD9-81ED-4DB2-BD59-A6C34878D82A}">
                    <a16:rowId xmlns:a16="http://schemas.microsoft.com/office/drawing/2014/main" val="352510601"/>
                  </a:ext>
                </a:extLst>
              </a:tr>
              <a:tr h="417804">
                <a:tc>
                  <a:txBody>
                    <a:bodyPr/>
                    <a:lstStyle/>
                    <a:p>
                      <a:pPr algn="ctr"/>
                      <a:r>
                        <a:rPr lang="en-US" sz="2000">
                          <a:latin typeface="Times New Roman"/>
                        </a:rPr>
                        <a:t>Ground</a:t>
                      </a:r>
                    </a:p>
                  </a:txBody>
                  <a:tcPr/>
                </a:tc>
                <a:tc>
                  <a:txBody>
                    <a:bodyPr/>
                    <a:lstStyle/>
                    <a:p>
                      <a:pPr algn="ctr"/>
                      <a:r>
                        <a:rPr lang="en-US" sz="2000">
                          <a:latin typeface="Times New Roman"/>
                        </a:rPr>
                        <a:t>Ground</a:t>
                      </a:r>
                    </a:p>
                  </a:txBody>
                  <a:tcPr/>
                </a:tc>
                <a:extLst>
                  <a:ext uri="{0D108BD9-81ED-4DB2-BD59-A6C34878D82A}">
                    <a16:rowId xmlns:a16="http://schemas.microsoft.com/office/drawing/2014/main" val="228886028"/>
                  </a:ext>
                </a:extLst>
              </a:tr>
              <a:tr h="417804">
                <a:tc>
                  <a:txBody>
                    <a:bodyPr/>
                    <a:lstStyle/>
                    <a:p>
                      <a:pPr algn="ctr"/>
                      <a:r>
                        <a:rPr lang="en-US" sz="2000">
                          <a:latin typeface="Times New Roman"/>
                        </a:rPr>
                        <a:t>VCC</a:t>
                      </a:r>
                    </a:p>
                  </a:txBody>
                  <a:tcPr/>
                </a:tc>
                <a:tc>
                  <a:txBody>
                    <a:bodyPr/>
                    <a:lstStyle/>
                    <a:p>
                      <a:pPr algn="ctr"/>
                      <a:r>
                        <a:rPr lang="en-US" sz="2000">
                          <a:latin typeface="Times New Roman"/>
                        </a:rPr>
                        <a:t>5v</a:t>
                      </a:r>
                    </a:p>
                  </a:txBody>
                  <a:tcPr/>
                </a:tc>
                <a:extLst>
                  <a:ext uri="{0D108BD9-81ED-4DB2-BD59-A6C34878D82A}">
                    <a16:rowId xmlns:a16="http://schemas.microsoft.com/office/drawing/2014/main" val="1662320535"/>
                  </a:ext>
                </a:extLst>
              </a:tr>
              <a:tr h="417804">
                <a:tc>
                  <a:txBody>
                    <a:bodyPr/>
                    <a:lstStyle/>
                    <a:p>
                      <a:pPr algn="ctr"/>
                      <a:r>
                        <a:rPr lang="en-US" sz="2000">
                          <a:latin typeface="Times New Roman"/>
                        </a:rPr>
                        <a:t>Signal</a:t>
                      </a:r>
                    </a:p>
                  </a:txBody>
                  <a:tcPr/>
                </a:tc>
                <a:tc>
                  <a:txBody>
                    <a:bodyPr/>
                    <a:lstStyle/>
                    <a:p>
                      <a:pPr algn="ctr"/>
                      <a:r>
                        <a:rPr lang="en-US" sz="2000">
                          <a:latin typeface="Times New Roman"/>
                        </a:rPr>
                        <a:t>A1 (analog pin)</a:t>
                      </a:r>
                    </a:p>
                  </a:txBody>
                  <a:tcPr/>
                </a:tc>
                <a:extLst>
                  <a:ext uri="{0D108BD9-81ED-4DB2-BD59-A6C34878D82A}">
                    <a16:rowId xmlns:a16="http://schemas.microsoft.com/office/drawing/2014/main" val="3260523839"/>
                  </a:ext>
                </a:extLst>
              </a:tr>
            </a:tbl>
          </a:graphicData>
        </a:graphic>
      </p:graphicFrame>
      <p:sp>
        <p:nvSpPr>
          <p:cNvPr id="4" name="Slide Number Placeholder 3">
            <a:extLst>
              <a:ext uri="{FF2B5EF4-FFF2-40B4-BE49-F238E27FC236}">
                <a16:creationId xmlns:a16="http://schemas.microsoft.com/office/drawing/2014/main" id="{837BA49E-9C60-BAE3-DD00-29181F2E9C54}"/>
              </a:ext>
            </a:extLst>
          </p:cNvPr>
          <p:cNvSpPr>
            <a:spLocks noGrp="1"/>
          </p:cNvSpPr>
          <p:nvPr>
            <p:ph type="sldNum" sz="quarter" idx="12"/>
          </p:nvPr>
        </p:nvSpPr>
        <p:spPr/>
        <p:txBody>
          <a:bodyPr/>
          <a:lstStyle/>
          <a:p>
            <a:fld id="{330EA680-D336-4FF7-8B7A-9848BB0A1C32}" type="slidenum">
              <a:rPr lang="en-US" sz="1600" smtClean="0"/>
              <a:t>37</a:t>
            </a:fld>
            <a:endParaRPr lang="en-US"/>
          </a:p>
        </p:txBody>
      </p:sp>
    </p:spTree>
    <p:extLst>
      <p:ext uri="{BB962C8B-B14F-4D97-AF65-F5344CB8AC3E}">
        <p14:creationId xmlns:p14="http://schemas.microsoft.com/office/powerpoint/2010/main" val="781995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EEEFC8-D6B4-A512-F73E-A9073B8C6E41}"/>
              </a:ext>
            </a:extLst>
          </p:cNvPr>
          <p:cNvSpPr txBox="1"/>
          <p:nvPr/>
        </p:nvSpPr>
        <p:spPr>
          <a:xfrm>
            <a:off x="545208" y="463163"/>
            <a:ext cx="50165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Times New Roman"/>
                <a:cs typeface="Times New Roman"/>
              </a:rPr>
              <a:t>Experimental Setup: </a:t>
            </a:r>
            <a:endParaRPr lang="en-US"/>
          </a:p>
        </p:txBody>
      </p:sp>
      <p:pic>
        <p:nvPicPr>
          <p:cNvPr id="4" name="Picture 3" descr="SEN0203 Heart Rate Monitor Sensor for Arduino Before start">
            <a:extLst>
              <a:ext uri="{FF2B5EF4-FFF2-40B4-BE49-F238E27FC236}">
                <a16:creationId xmlns:a16="http://schemas.microsoft.com/office/drawing/2014/main" id="{B1A6A131-2C6C-7970-6730-17FEF041F8FB}"/>
              </a:ext>
            </a:extLst>
          </p:cNvPr>
          <p:cNvPicPr>
            <a:picLocks noChangeAspect="1"/>
          </p:cNvPicPr>
          <p:nvPr/>
        </p:nvPicPr>
        <p:blipFill>
          <a:blip r:embed="rId2"/>
          <a:stretch>
            <a:fillRect/>
          </a:stretch>
        </p:blipFill>
        <p:spPr>
          <a:xfrm>
            <a:off x="485775" y="1590675"/>
            <a:ext cx="4578350" cy="4603750"/>
          </a:xfrm>
          <a:prstGeom prst="rect">
            <a:avLst/>
          </a:prstGeom>
        </p:spPr>
      </p:pic>
      <p:sp>
        <p:nvSpPr>
          <p:cNvPr id="5" name="TextBox 4">
            <a:extLst>
              <a:ext uri="{FF2B5EF4-FFF2-40B4-BE49-F238E27FC236}">
                <a16:creationId xmlns:a16="http://schemas.microsoft.com/office/drawing/2014/main" id="{903FD8D3-BBC5-3AE5-AF5D-7AB6C953129F}"/>
              </a:ext>
            </a:extLst>
          </p:cNvPr>
          <p:cNvSpPr txBox="1"/>
          <p:nvPr/>
        </p:nvSpPr>
        <p:spPr>
          <a:xfrm>
            <a:off x="5388347" y="1713608"/>
            <a:ext cx="65405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latin typeface="Times New Roman"/>
                <a:cs typeface="Times New Roman"/>
              </a:rPr>
              <a:t>Second, we place the 'Heart Rate Sensor' on the wrist for each dosha points respectively, to calculate the values of 'beats per minute' for </a:t>
            </a:r>
            <a:r>
              <a:rPr lang="en-US" sz="2800" err="1">
                <a:latin typeface="Times New Roman"/>
                <a:cs typeface="Times New Roman"/>
              </a:rPr>
              <a:t>Vaatha</a:t>
            </a:r>
            <a:r>
              <a:rPr lang="en-US" sz="2800">
                <a:latin typeface="Times New Roman"/>
                <a:cs typeface="Times New Roman"/>
              </a:rPr>
              <a:t>, </a:t>
            </a:r>
            <a:r>
              <a:rPr lang="en-US" sz="2800" err="1">
                <a:latin typeface="Times New Roman"/>
                <a:cs typeface="Times New Roman"/>
              </a:rPr>
              <a:t>Pittha</a:t>
            </a:r>
            <a:r>
              <a:rPr lang="en-US" sz="2800">
                <a:latin typeface="Times New Roman"/>
                <a:cs typeface="Times New Roman"/>
              </a:rPr>
              <a:t>, and Kapha per person. </a:t>
            </a:r>
            <a:endParaRPr lang="en-US" sz="2800"/>
          </a:p>
        </p:txBody>
      </p:sp>
      <p:sp>
        <p:nvSpPr>
          <p:cNvPr id="6" name="TextBox 5">
            <a:extLst>
              <a:ext uri="{FF2B5EF4-FFF2-40B4-BE49-F238E27FC236}">
                <a16:creationId xmlns:a16="http://schemas.microsoft.com/office/drawing/2014/main" id="{FDD852A8-2AC6-8EA9-6A04-FDE807E7853E}"/>
              </a:ext>
            </a:extLst>
          </p:cNvPr>
          <p:cNvSpPr txBox="1"/>
          <p:nvPr/>
        </p:nvSpPr>
        <p:spPr>
          <a:xfrm>
            <a:off x="5394608" y="4004760"/>
            <a:ext cx="620707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latin typeface="Times New Roman"/>
                <a:cs typeface="Times New Roman"/>
              </a:rPr>
              <a:t>We use, Arduino IDE software with inbuilt library of the sensor, we get the readings of the beats per minute of the pulse and convert the data into MS Excel File.</a:t>
            </a:r>
          </a:p>
        </p:txBody>
      </p:sp>
      <p:sp>
        <p:nvSpPr>
          <p:cNvPr id="2" name="Slide Number Placeholder 1">
            <a:extLst>
              <a:ext uri="{FF2B5EF4-FFF2-40B4-BE49-F238E27FC236}">
                <a16:creationId xmlns:a16="http://schemas.microsoft.com/office/drawing/2014/main" id="{5FF84519-F45D-C213-BAE6-9779C37A4613}"/>
              </a:ext>
            </a:extLst>
          </p:cNvPr>
          <p:cNvSpPr>
            <a:spLocks noGrp="1"/>
          </p:cNvSpPr>
          <p:nvPr>
            <p:ph type="sldNum" sz="quarter" idx="12"/>
          </p:nvPr>
        </p:nvSpPr>
        <p:spPr/>
        <p:txBody>
          <a:bodyPr/>
          <a:lstStyle/>
          <a:p>
            <a:fld id="{330EA680-D336-4FF7-8B7A-9848BB0A1C32}" type="slidenum">
              <a:rPr lang="en-US" sz="1600" smtClean="0"/>
              <a:t>38</a:t>
            </a:fld>
            <a:endParaRPr lang="en-US"/>
          </a:p>
        </p:txBody>
      </p:sp>
    </p:spTree>
    <p:extLst>
      <p:ext uri="{BB962C8B-B14F-4D97-AF65-F5344CB8AC3E}">
        <p14:creationId xmlns:p14="http://schemas.microsoft.com/office/powerpoint/2010/main" val="3717147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89AF2-E231-26BC-4E06-C9C5451A115C}"/>
              </a:ext>
            </a:extLst>
          </p:cNvPr>
          <p:cNvSpPr txBox="1"/>
          <p:nvPr/>
        </p:nvSpPr>
        <p:spPr>
          <a:xfrm>
            <a:off x="685443" y="285601"/>
            <a:ext cx="90297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Times New Roman"/>
                <a:cs typeface="Times New Roman"/>
              </a:rPr>
              <a:t>Experiment Results:</a:t>
            </a:r>
            <a:endParaRPr lang="en-US"/>
          </a:p>
        </p:txBody>
      </p:sp>
      <p:graphicFrame>
        <p:nvGraphicFramePr>
          <p:cNvPr id="3" name="Table 2">
            <a:extLst>
              <a:ext uri="{FF2B5EF4-FFF2-40B4-BE49-F238E27FC236}">
                <a16:creationId xmlns:a16="http://schemas.microsoft.com/office/drawing/2014/main" id="{1C8B2E13-D249-7367-5492-625E0FECDE5E}"/>
              </a:ext>
            </a:extLst>
          </p:cNvPr>
          <p:cNvGraphicFramePr>
            <a:graphicFrameLocks noGrp="1"/>
          </p:cNvGraphicFramePr>
          <p:nvPr/>
        </p:nvGraphicFramePr>
        <p:xfrm>
          <a:off x="406400" y="1155700"/>
          <a:ext cx="11447008" cy="4548375"/>
        </p:xfrm>
        <a:graphic>
          <a:graphicData uri="http://schemas.openxmlformats.org/drawingml/2006/table">
            <a:tbl>
              <a:tblPr firstRow="1" bandRow="1">
                <a:tableStyleId>{5940675A-B579-460E-94D1-54222C63F5DA}</a:tableStyleId>
              </a:tblPr>
              <a:tblGrid>
                <a:gridCol w="2861752">
                  <a:extLst>
                    <a:ext uri="{9D8B030D-6E8A-4147-A177-3AD203B41FA5}">
                      <a16:colId xmlns:a16="http://schemas.microsoft.com/office/drawing/2014/main" val="1032946816"/>
                    </a:ext>
                  </a:extLst>
                </a:gridCol>
                <a:gridCol w="2861752">
                  <a:extLst>
                    <a:ext uri="{9D8B030D-6E8A-4147-A177-3AD203B41FA5}">
                      <a16:colId xmlns:a16="http://schemas.microsoft.com/office/drawing/2014/main" val="1108189166"/>
                    </a:ext>
                  </a:extLst>
                </a:gridCol>
                <a:gridCol w="2861752">
                  <a:extLst>
                    <a:ext uri="{9D8B030D-6E8A-4147-A177-3AD203B41FA5}">
                      <a16:colId xmlns:a16="http://schemas.microsoft.com/office/drawing/2014/main" val="905229348"/>
                    </a:ext>
                  </a:extLst>
                </a:gridCol>
                <a:gridCol w="2861752">
                  <a:extLst>
                    <a:ext uri="{9D8B030D-6E8A-4147-A177-3AD203B41FA5}">
                      <a16:colId xmlns:a16="http://schemas.microsoft.com/office/drawing/2014/main" val="2376331226"/>
                    </a:ext>
                  </a:extLst>
                </a:gridCol>
              </a:tblGrid>
              <a:tr h="720699">
                <a:tc>
                  <a:txBody>
                    <a:bodyPr/>
                    <a:lstStyle/>
                    <a:p>
                      <a:pPr algn="ctr"/>
                      <a:r>
                        <a:rPr lang="en-US" sz="2800">
                          <a:latin typeface="Times New Roman"/>
                        </a:rPr>
                        <a:t>Name of the person</a:t>
                      </a:r>
                    </a:p>
                  </a:txBody>
                  <a:tcPr/>
                </a:tc>
                <a:tc>
                  <a:txBody>
                    <a:bodyPr/>
                    <a:lstStyle/>
                    <a:p>
                      <a:pPr algn="ctr"/>
                      <a:r>
                        <a:rPr lang="en-US" sz="2800" err="1">
                          <a:latin typeface="Times New Roman"/>
                        </a:rPr>
                        <a:t>Vaatha</a:t>
                      </a:r>
                    </a:p>
                  </a:txBody>
                  <a:tcPr/>
                </a:tc>
                <a:tc>
                  <a:txBody>
                    <a:bodyPr/>
                    <a:lstStyle/>
                    <a:p>
                      <a:pPr algn="ctr"/>
                      <a:r>
                        <a:rPr lang="en-US" sz="2800" err="1">
                          <a:latin typeface="Times New Roman"/>
                        </a:rPr>
                        <a:t>Pittha</a:t>
                      </a:r>
                    </a:p>
                  </a:txBody>
                  <a:tcPr/>
                </a:tc>
                <a:tc>
                  <a:txBody>
                    <a:bodyPr/>
                    <a:lstStyle/>
                    <a:p>
                      <a:pPr algn="ctr"/>
                      <a:r>
                        <a:rPr lang="en-US" sz="2800">
                          <a:latin typeface="Times New Roman"/>
                        </a:rPr>
                        <a:t>Kapha</a:t>
                      </a:r>
                    </a:p>
                  </a:txBody>
                  <a:tcPr/>
                </a:tc>
                <a:extLst>
                  <a:ext uri="{0D108BD9-81ED-4DB2-BD59-A6C34878D82A}">
                    <a16:rowId xmlns:a16="http://schemas.microsoft.com/office/drawing/2014/main" val="2465733563"/>
                  </a:ext>
                </a:extLst>
              </a:tr>
              <a:tr h="720699">
                <a:tc>
                  <a:txBody>
                    <a:bodyPr/>
                    <a:lstStyle/>
                    <a:p>
                      <a:pPr algn="ctr"/>
                      <a:r>
                        <a:rPr lang="en-US" sz="2400">
                          <a:latin typeface="Times New Roman"/>
                        </a:rPr>
                        <a:t>Sample 1</a:t>
                      </a:r>
                      <a:endParaRPr lang="en-US" sz="2400" err="1">
                        <a:latin typeface="Times New Roman"/>
                      </a:endParaRPr>
                    </a:p>
                  </a:txBody>
                  <a:tcPr/>
                </a:tc>
                <a:tc>
                  <a:txBody>
                    <a:bodyPr/>
                    <a:lstStyle/>
                    <a:p>
                      <a:pPr algn="ctr"/>
                      <a:r>
                        <a:rPr lang="en-US" sz="2400">
                          <a:latin typeface="Times New Roman"/>
                        </a:rPr>
                        <a:t>98 – 100</a:t>
                      </a:r>
                    </a:p>
                  </a:txBody>
                  <a:tcPr/>
                </a:tc>
                <a:tc>
                  <a:txBody>
                    <a:bodyPr/>
                    <a:lstStyle/>
                    <a:p>
                      <a:pPr algn="ctr"/>
                      <a:r>
                        <a:rPr lang="en-US" sz="2400">
                          <a:latin typeface="Times New Roman"/>
                        </a:rPr>
                        <a:t>93 – 101</a:t>
                      </a:r>
                    </a:p>
                  </a:txBody>
                  <a:tcPr/>
                </a:tc>
                <a:tc>
                  <a:txBody>
                    <a:bodyPr/>
                    <a:lstStyle/>
                    <a:p>
                      <a:pPr algn="ctr"/>
                      <a:r>
                        <a:rPr lang="en-US" sz="2400">
                          <a:latin typeface="Times New Roman"/>
                        </a:rPr>
                        <a:t>88 – 98</a:t>
                      </a:r>
                    </a:p>
                  </a:txBody>
                  <a:tcPr/>
                </a:tc>
                <a:extLst>
                  <a:ext uri="{0D108BD9-81ED-4DB2-BD59-A6C34878D82A}">
                    <a16:rowId xmlns:a16="http://schemas.microsoft.com/office/drawing/2014/main" val="3336440575"/>
                  </a:ext>
                </a:extLst>
              </a:tr>
              <a:tr h="720699">
                <a:tc>
                  <a:txBody>
                    <a:bodyPr/>
                    <a:lstStyle/>
                    <a:p>
                      <a:pPr lvl="0" algn="ctr">
                        <a:buNone/>
                      </a:pPr>
                      <a:r>
                        <a:rPr lang="en-US" sz="2400" b="0" i="0" u="none" strike="noStrike" noProof="0">
                          <a:solidFill>
                            <a:srgbClr val="000000"/>
                          </a:solidFill>
                          <a:latin typeface="Times New Roman"/>
                        </a:rPr>
                        <a:t>Sample 2</a:t>
                      </a:r>
                      <a:endParaRPr lang="en-US" sz="2400">
                        <a:latin typeface="Times New Roman"/>
                      </a:endParaRPr>
                    </a:p>
                  </a:txBody>
                  <a:tcPr/>
                </a:tc>
                <a:tc>
                  <a:txBody>
                    <a:bodyPr/>
                    <a:lstStyle/>
                    <a:p>
                      <a:pPr algn="ctr"/>
                      <a:r>
                        <a:rPr lang="en-US" sz="2400">
                          <a:latin typeface="Times New Roman"/>
                        </a:rPr>
                        <a:t>75 – 81</a:t>
                      </a:r>
                    </a:p>
                  </a:txBody>
                  <a:tcPr/>
                </a:tc>
                <a:tc>
                  <a:txBody>
                    <a:bodyPr/>
                    <a:lstStyle/>
                    <a:p>
                      <a:pPr algn="ctr"/>
                      <a:r>
                        <a:rPr lang="en-US" sz="2400">
                          <a:latin typeface="Times New Roman"/>
                        </a:rPr>
                        <a:t>71 – 78</a:t>
                      </a:r>
                    </a:p>
                  </a:txBody>
                  <a:tcPr/>
                </a:tc>
                <a:tc>
                  <a:txBody>
                    <a:bodyPr/>
                    <a:lstStyle/>
                    <a:p>
                      <a:pPr algn="ctr"/>
                      <a:r>
                        <a:rPr lang="en-US" sz="2400">
                          <a:latin typeface="Times New Roman"/>
                        </a:rPr>
                        <a:t>73 – 81</a:t>
                      </a:r>
                    </a:p>
                  </a:txBody>
                  <a:tcPr/>
                </a:tc>
                <a:extLst>
                  <a:ext uri="{0D108BD9-81ED-4DB2-BD59-A6C34878D82A}">
                    <a16:rowId xmlns:a16="http://schemas.microsoft.com/office/drawing/2014/main" val="604636415"/>
                  </a:ext>
                </a:extLst>
              </a:tr>
              <a:tr h="720699">
                <a:tc>
                  <a:txBody>
                    <a:bodyPr/>
                    <a:lstStyle/>
                    <a:p>
                      <a:pPr lvl="0" algn="ctr">
                        <a:buNone/>
                      </a:pPr>
                      <a:r>
                        <a:rPr lang="en-US" sz="2400" b="0" i="0" u="none" strike="noStrike" noProof="0">
                          <a:solidFill>
                            <a:srgbClr val="000000"/>
                          </a:solidFill>
                          <a:latin typeface="Times New Roman"/>
                        </a:rPr>
                        <a:t>Sample 3</a:t>
                      </a:r>
                      <a:endParaRPr lang="en-US" sz="2400">
                        <a:latin typeface="Times New Roman"/>
                      </a:endParaRPr>
                    </a:p>
                  </a:txBody>
                  <a:tcPr/>
                </a:tc>
                <a:tc>
                  <a:txBody>
                    <a:bodyPr/>
                    <a:lstStyle/>
                    <a:p>
                      <a:pPr algn="ctr"/>
                      <a:r>
                        <a:rPr lang="en-US" sz="2400">
                          <a:latin typeface="Times New Roman"/>
                        </a:rPr>
                        <a:t>81 – 90</a:t>
                      </a:r>
                    </a:p>
                  </a:txBody>
                  <a:tcPr/>
                </a:tc>
                <a:tc>
                  <a:txBody>
                    <a:bodyPr/>
                    <a:lstStyle/>
                    <a:p>
                      <a:pPr algn="ctr"/>
                      <a:r>
                        <a:rPr lang="en-US" sz="2400">
                          <a:latin typeface="Times New Roman"/>
                        </a:rPr>
                        <a:t>81 – 88</a:t>
                      </a:r>
                    </a:p>
                  </a:txBody>
                  <a:tcPr/>
                </a:tc>
                <a:tc>
                  <a:txBody>
                    <a:bodyPr/>
                    <a:lstStyle/>
                    <a:p>
                      <a:pPr algn="ctr"/>
                      <a:r>
                        <a:rPr lang="en-US" sz="2400">
                          <a:latin typeface="Times New Roman"/>
                        </a:rPr>
                        <a:t>87 – 93</a:t>
                      </a:r>
                    </a:p>
                  </a:txBody>
                  <a:tcPr/>
                </a:tc>
                <a:extLst>
                  <a:ext uri="{0D108BD9-81ED-4DB2-BD59-A6C34878D82A}">
                    <a16:rowId xmlns:a16="http://schemas.microsoft.com/office/drawing/2014/main" val="1101643999"/>
                  </a:ext>
                </a:extLst>
              </a:tr>
              <a:tr h="720699">
                <a:tc>
                  <a:txBody>
                    <a:bodyPr/>
                    <a:lstStyle/>
                    <a:p>
                      <a:pPr lvl="0" algn="ctr">
                        <a:buNone/>
                      </a:pPr>
                      <a:r>
                        <a:rPr lang="en-US" sz="2400" b="0" i="0" u="none" strike="noStrike" noProof="0">
                          <a:solidFill>
                            <a:srgbClr val="000000"/>
                          </a:solidFill>
                          <a:latin typeface="Times New Roman"/>
                        </a:rPr>
                        <a:t>Sample 4</a:t>
                      </a:r>
                      <a:endParaRPr lang="en-US" sz="2400" err="1">
                        <a:latin typeface="Times New Roman"/>
                      </a:endParaRPr>
                    </a:p>
                  </a:txBody>
                  <a:tcPr/>
                </a:tc>
                <a:tc>
                  <a:txBody>
                    <a:bodyPr/>
                    <a:lstStyle/>
                    <a:p>
                      <a:pPr algn="ctr"/>
                      <a:r>
                        <a:rPr lang="en-US" sz="2400">
                          <a:latin typeface="Times New Roman"/>
                        </a:rPr>
                        <a:t>83 – 92</a:t>
                      </a:r>
                    </a:p>
                  </a:txBody>
                  <a:tcPr/>
                </a:tc>
                <a:tc>
                  <a:txBody>
                    <a:bodyPr/>
                    <a:lstStyle/>
                    <a:p>
                      <a:pPr algn="ctr"/>
                      <a:r>
                        <a:rPr lang="en-US" sz="2400">
                          <a:latin typeface="Times New Roman"/>
                        </a:rPr>
                        <a:t>82 – 88</a:t>
                      </a:r>
                    </a:p>
                  </a:txBody>
                  <a:tcPr/>
                </a:tc>
                <a:tc>
                  <a:txBody>
                    <a:bodyPr/>
                    <a:lstStyle/>
                    <a:p>
                      <a:pPr algn="ctr"/>
                      <a:r>
                        <a:rPr lang="en-US" sz="2400">
                          <a:latin typeface="Times New Roman"/>
                        </a:rPr>
                        <a:t>75 – 89</a:t>
                      </a:r>
                    </a:p>
                  </a:txBody>
                  <a:tcPr/>
                </a:tc>
                <a:extLst>
                  <a:ext uri="{0D108BD9-81ED-4DB2-BD59-A6C34878D82A}">
                    <a16:rowId xmlns:a16="http://schemas.microsoft.com/office/drawing/2014/main" val="73321027"/>
                  </a:ext>
                </a:extLst>
              </a:tr>
              <a:tr h="720699">
                <a:tc>
                  <a:txBody>
                    <a:bodyPr/>
                    <a:lstStyle/>
                    <a:p>
                      <a:pPr lvl="0" algn="ctr">
                        <a:buNone/>
                      </a:pPr>
                      <a:r>
                        <a:rPr lang="en-US" sz="2400" b="0" i="0" u="none" strike="noStrike" noProof="0">
                          <a:solidFill>
                            <a:srgbClr val="000000"/>
                          </a:solidFill>
                          <a:latin typeface="Times New Roman"/>
                        </a:rPr>
                        <a:t>Sample 5</a:t>
                      </a:r>
                      <a:endParaRPr lang="en-US" sz="2400">
                        <a:latin typeface="Times New Roman"/>
                      </a:endParaRPr>
                    </a:p>
                  </a:txBody>
                  <a:tcPr/>
                </a:tc>
                <a:tc>
                  <a:txBody>
                    <a:bodyPr/>
                    <a:lstStyle/>
                    <a:p>
                      <a:pPr algn="ctr"/>
                      <a:r>
                        <a:rPr lang="en-US" sz="2400">
                          <a:latin typeface="Times New Roman"/>
                        </a:rPr>
                        <a:t>63 – 74</a:t>
                      </a:r>
                    </a:p>
                  </a:txBody>
                  <a:tcPr/>
                </a:tc>
                <a:tc>
                  <a:txBody>
                    <a:bodyPr/>
                    <a:lstStyle/>
                    <a:p>
                      <a:pPr algn="ctr"/>
                      <a:r>
                        <a:rPr lang="en-US" sz="2400">
                          <a:latin typeface="Times New Roman"/>
                        </a:rPr>
                        <a:t>66 – 71</a:t>
                      </a:r>
                    </a:p>
                  </a:txBody>
                  <a:tcPr/>
                </a:tc>
                <a:tc>
                  <a:txBody>
                    <a:bodyPr/>
                    <a:lstStyle/>
                    <a:p>
                      <a:pPr algn="ctr"/>
                      <a:r>
                        <a:rPr lang="en-US" sz="2400">
                          <a:latin typeface="Times New Roman"/>
                        </a:rPr>
                        <a:t>69 – 74</a:t>
                      </a:r>
                    </a:p>
                  </a:txBody>
                  <a:tcPr/>
                </a:tc>
                <a:extLst>
                  <a:ext uri="{0D108BD9-81ED-4DB2-BD59-A6C34878D82A}">
                    <a16:rowId xmlns:a16="http://schemas.microsoft.com/office/drawing/2014/main" val="2452602736"/>
                  </a:ext>
                </a:extLst>
              </a:tr>
            </a:tbl>
          </a:graphicData>
        </a:graphic>
      </p:graphicFrame>
      <p:sp>
        <p:nvSpPr>
          <p:cNvPr id="4" name="TextBox 3">
            <a:extLst>
              <a:ext uri="{FF2B5EF4-FFF2-40B4-BE49-F238E27FC236}">
                <a16:creationId xmlns:a16="http://schemas.microsoft.com/office/drawing/2014/main" id="{75E68668-0AC8-B556-3F5B-E1CDA498560F}"/>
              </a:ext>
            </a:extLst>
          </p:cNvPr>
          <p:cNvSpPr txBox="1"/>
          <p:nvPr/>
        </p:nvSpPr>
        <p:spPr>
          <a:xfrm>
            <a:off x="-36929" y="6099230"/>
            <a:ext cx="123158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(Note: the heart rate values are calculated before consulted with Dr. S. Veera Alagiri)</a:t>
            </a:r>
          </a:p>
        </p:txBody>
      </p:sp>
      <p:sp>
        <p:nvSpPr>
          <p:cNvPr id="5" name="Slide Number Placeholder 4">
            <a:extLst>
              <a:ext uri="{FF2B5EF4-FFF2-40B4-BE49-F238E27FC236}">
                <a16:creationId xmlns:a16="http://schemas.microsoft.com/office/drawing/2014/main" id="{585CB3A1-389C-1328-9261-C57092E8E74F}"/>
              </a:ext>
            </a:extLst>
          </p:cNvPr>
          <p:cNvSpPr>
            <a:spLocks noGrp="1"/>
          </p:cNvSpPr>
          <p:nvPr>
            <p:ph type="sldNum" sz="quarter" idx="12"/>
          </p:nvPr>
        </p:nvSpPr>
        <p:spPr>
          <a:xfrm>
            <a:off x="8723615" y="6492875"/>
            <a:ext cx="2743200" cy="365125"/>
          </a:xfrm>
        </p:spPr>
        <p:txBody>
          <a:bodyPr/>
          <a:lstStyle/>
          <a:p>
            <a:fld id="{330EA680-D336-4FF7-8B7A-9848BB0A1C32}" type="slidenum">
              <a:rPr lang="en-US" sz="1600" smtClean="0"/>
              <a:t>39</a:t>
            </a:fld>
            <a:endParaRPr lang="en-US" sz="1600"/>
          </a:p>
        </p:txBody>
      </p:sp>
    </p:spTree>
    <p:extLst>
      <p:ext uri="{BB962C8B-B14F-4D97-AF65-F5344CB8AC3E}">
        <p14:creationId xmlns:p14="http://schemas.microsoft.com/office/powerpoint/2010/main" val="128054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32199675-BEEC-01FA-7ACE-40047F7AE7AE}"/>
              </a:ext>
            </a:extLst>
          </p:cNvPr>
          <p:cNvSpPr txBox="1">
            <a:spLocks/>
          </p:cNvSpPr>
          <p:nvPr/>
        </p:nvSpPr>
        <p:spPr>
          <a:xfrm>
            <a:off x="838200" y="452062"/>
            <a:ext cx="10515600" cy="1119883"/>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Times New Roman"/>
                <a:cs typeface="Times New Roman"/>
              </a:rPr>
              <a:t>MOTIVATION </a:t>
            </a:r>
            <a:endParaRPr lang="en-US" sz="6000" b="1">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5B15BD02-A0D1-2050-A241-6BF2EF15D9DD}"/>
              </a:ext>
            </a:extLst>
          </p:cNvPr>
          <p:cNvSpPr txBox="1"/>
          <p:nvPr/>
        </p:nvSpPr>
        <p:spPr>
          <a:xfrm>
            <a:off x="1111628" y="1325365"/>
            <a:ext cx="10601768" cy="3881832"/>
          </a:xfrm>
          <a:prstGeom prst="rect">
            <a:avLst/>
          </a:prstGeom>
          <a:noFill/>
        </p:spPr>
        <p:txBody>
          <a:bodyPr wrap="square" lIns="91440" tIns="45720" rIns="91440" bIns="45720" rtlCol="0" anchor="t">
            <a:spAutoFit/>
          </a:bodyPr>
          <a:lstStyle/>
          <a:p>
            <a:pPr marL="342900" indent="-342900">
              <a:lnSpc>
                <a:spcPct val="200000"/>
              </a:lnSpc>
              <a:buFont typeface="Arial" panose="020B0604020202020204" pitchFamily="34" charset="0"/>
              <a:buChar char="•"/>
            </a:pPr>
            <a:r>
              <a:rPr lang="en-US" sz="3200">
                <a:latin typeface="Times New Roman"/>
                <a:cs typeface="Times New Roman"/>
              </a:rPr>
              <a:t>Early Detection and Prevention of Diseases. </a:t>
            </a:r>
            <a:endParaRPr lang="en-US" sz="320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3200">
                <a:latin typeface="Times New Roman"/>
                <a:cs typeface="Times New Roman"/>
              </a:rPr>
              <a:t>Non-invasive and Inexpensive screening. </a:t>
            </a:r>
            <a:endParaRPr lang="en-US" sz="320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3200">
                <a:latin typeface="Times New Roman"/>
                <a:cs typeface="Times New Roman"/>
              </a:rPr>
              <a:t>Personalized Medicine. </a:t>
            </a:r>
            <a:endParaRPr lang="en-US" sz="320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3200">
                <a:latin typeface="Times New Roman"/>
                <a:cs typeface="Times New Roman"/>
              </a:rPr>
              <a:t>Traditional Wisdom Integration. </a:t>
            </a:r>
            <a:endParaRPr lang="en-US" sz="32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63171C6-8A06-902C-826B-9C2B2B4D33CD}"/>
              </a:ext>
            </a:extLst>
          </p:cNvPr>
          <p:cNvSpPr>
            <a:spLocks noGrp="1"/>
          </p:cNvSpPr>
          <p:nvPr>
            <p:ph type="sldNum" sz="quarter" idx="12"/>
          </p:nvPr>
        </p:nvSpPr>
        <p:spPr/>
        <p:txBody>
          <a:bodyPr/>
          <a:lstStyle/>
          <a:p>
            <a:fld id="{330EA680-D336-4FF7-8B7A-9848BB0A1C32}" type="slidenum">
              <a:rPr lang="en-US" sz="1600" smtClean="0"/>
              <a:t>4</a:t>
            </a:fld>
            <a:endParaRPr lang="en-US" sz="1600"/>
          </a:p>
        </p:txBody>
      </p:sp>
    </p:spTree>
    <p:extLst>
      <p:ext uri="{BB962C8B-B14F-4D97-AF65-F5344CB8AC3E}">
        <p14:creationId xmlns:p14="http://schemas.microsoft.com/office/powerpoint/2010/main" val="3320606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5D7349BF-E8AB-C7A1-E4FE-A9F22FA5004A}"/>
              </a:ext>
            </a:extLst>
          </p:cNvPr>
          <p:cNvPicPr>
            <a:picLocks noChangeAspect="1"/>
          </p:cNvPicPr>
          <p:nvPr/>
        </p:nvPicPr>
        <p:blipFill rotWithShape="1">
          <a:blip r:embed="rId2"/>
          <a:srcRect l="58" t="1133" r="14163" b="-218"/>
          <a:stretch/>
        </p:blipFill>
        <p:spPr>
          <a:xfrm>
            <a:off x="746271" y="753773"/>
            <a:ext cx="5353765" cy="6101131"/>
          </a:xfrm>
          <a:prstGeom prst="rect">
            <a:avLst/>
          </a:prstGeom>
          <a:ln>
            <a:solidFill>
              <a:schemeClr val="tx1"/>
            </a:solidFill>
          </a:ln>
        </p:spPr>
      </p:pic>
      <p:pic>
        <p:nvPicPr>
          <p:cNvPr id="8" name="Picture 7" descr="A screenshot of a computer&#10;&#10;Description automatically generated">
            <a:extLst>
              <a:ext uri="{FF2B5EF4-FFF2-40B4-BE49-F238E27FC236}">
                <a16:creationId xmlns:a16="http://schemas.microsoft.com/office/drawing/2014/main" id="{0CDF27AD-9981-4794-CEE1-0A1F189521BD}"/>
              </a:ext>
            </a:extLst>
          </p:cNvPr>
          <p:cNvPicPr>
            <a:picLocks noChangeAspect="1"/>
          </p:cNvPicPr>
          <p:nvPr/>
        </p:nvPicPr>
        <p:blipFill rotWithShape="1">
          <a:blip r:embed="rId3"/>
          <a:srcRect t="51" r="20779" b="-129"/>
          <a:stretch/>
        </p:blipFill>
        <p:spPr>
          <a:xfrm>
            <a:off x="6095566" y="751625"/>
            <a:ext cx="5337568" cy="6101308"/>
          </a:xfrm>
          <a:prstGeom prst="rect">
            <a:avLst/>
          </a:prstGeom>
          <a:ln>
            <a:solidFill>
              <a:schemeClr val="tx1"/>
            </a:solidFill>
          </a:ln>
        </p:spPr>
      </p:pic>
      <p:sp>
        <p:nvSpPr>
          <p:cNvPr id="2" name="Slide Number Placeholder 1">
            <a:extLst>
              <a:ext uri="{FF2B5EF4-FFF2-40B4-BE49-F238E27FC236}">
                <a16:creationId xmlns:a16="http://schemas.microsoft.com/office/drawing/2014/main" id="{9DE23363-87D7-FC8A-5F25-35EC70E8542C}"/>
              </a:ext>
            </a:extLst>
          </p:cNvPr>
          <p:cNvSpPr>
            <a:spLocks noGrp="1"/>
          </p:cNvSpPr>
          <p:nvPr>
            <p:ph type="sldNum" sz="quarter" idx="12"/>
          </p:nvPr>
        </p:nvSpPr>
        <p:spPr>
          <a:xfrm>
            <a:off x="9329791" y="6487808"/>
            <a:ext cx="2743200" cy="365125"/>
          </a:xfrm>
        </p:spPr>
        <p:txBody>
          <a:bodyPr/>
          <a:lstStyle/>
          <a:p>
            <a:fld id="{330EA680-D336-4FF7-8B7A-9848BB0A1C32}" type="slidenum">
              <a:rPr lang="en-US" sz="1600" smtClean="0"/>
              <a:t>40</a:t>
            </a:fld>
            <a:endParaRPr lang="en-US" sz="1600"/>
          </a:p>
        </p:txBody>
      </p:sp>
    </p:spTree>
    <p:extLst>
      <p:ext uri="{BB962C8B-B14F-4D97-AF65-F5344CB8AC3E}">
        <p14:creationId xmlns:p14="http://schemas.microsoft.com/office/powerpoint/2010/main" val="4154206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FA39C5-8A02-30BA-402C-4410EB31EA35}"/>
              </a:ext>
            </a:extLst>
          </p:cNvPr>
          <p:cNvGraphicFramePr>
            <a:graphicFrameLocks noGrp="1"/>
          </p:cNvGraphicFramePr>
          <p:nvPr>
            <p:extLst>
              <p:ext uri="{D42A27DB-BD31-4B8C-83A1-F6EECF244321}">
                <p14:modId xmlns:p14="http://schemas.microsoft.com/office/powerpoint/2010/main" val="2650081060"/>
              </p:ext>
            </p:extLst>
          </p:nvPr>
        </p:nvGraphicFramePr>
        <p:xfrm>
          <a:off x="862633" y="867519"/>
          <a:ext cx="10473730" cy="5313605"/>
        </p:xfrm>
        <a:graphic>
          <a:graphicData uri="http://schemas.openxmlformats.org/drawingml/2006/table">
            <a:tbl>
              <a:tblPr firstRow="1" bandRow="1">
                <a:tableStyleId>{5940675A-B579-460E-94D1-54222C63F5DA}</a:tableStyleId>
              </a:tblPr>
              <a:tblGrid>
                <a:gridCol w="3133772">
                  <a:extLst>
                    <a:ext uri="{9D8B030D-6E8A-4147-A177-3AD203B41FA5}">
                      <a16:colId xmlns:a16="http://schemas.microsoft.com/office/drawing/2014/main" val="2124603453"/>
                    </a:ext>
                  </a:extLst>
                </a:gridCol>
                <a:gridCol w="3848714">
                  <a:extLst>
                    <a:ext uri="{9D8B030D-6E8A-4147-A177-3AD203B41FA5}">
                      <a16:colId xmlns:a16="http://schemas.microsoft.com/office/drawing/2014/main" val="1518233840"/>
                    </a:ext>
                  </a:extLst>
                </a:gridCol>
                <a:gridCol w="3491244">
                  <a:extLst>
                    <a:ext uri="{9D8B030D-6E8A-4147-A177-3AD203B41FA5}">
                      <a16:colId xmlns:a16="http://schemas.microsoft.com/office/drawing/2014/main" val="1977207917"/>
                    </a:ext>
                  </a:extLst>
                </a:gridCol>
              </a:tblGrid>
              <a:tr h="1198805">
                <a:tc>
                  <a:txBody>
                    <a:bodyPr/>
                    <a:lstStyle/>
                    <a:p>
                      <a:pPr lvl="0" algn="ctr">
                        <a:buNone/>
                      </a:pPr>
                      <a:r>
                        <a:rPr lang="en-US" sz="3200">
                          <a:latin typeface="Times New Roman"/>
                        </a:rPr>
                        <a:t>Dosha</a:t>
                      </a:r>
                    </a:p>
                  </a:txBody>
                  <a:tcPr/>
                </a:tc>
                <a:tc>
                  <a:txBody>
                    <a:bodyPr/>
                    <a:lstStyle/>
                    <a:p>
                      <a:pPr lvl="0" algn="ctr">
                        <a:buNone/>
                      </a:pPr>
                      <a:r>
                        <a:rPr lang="en-US" sz="3200">
                          <a:latin typeface="Times New Roman"/>
                        </a:rPr>
                        <a:t>Normal Range</a:t>
                      </a:r>
                    </a:p>
                  </a:txBody>
                  <a:tcPr/>
                </a:tc>
                <a:tc>
                  <a:txBody>
                    <a:bodyPr/>
                    <a:lstStyle/>
                    <a:p>
                      <a:pPr lvl="0" algn="ctr">
                        <a:buNone/>
                      </a:pPr>
                      <a:r>
                        <a:rPr lang="en-US" sz="3200">
                          <a:latin typeface="Times New Roman"/>
                        </a:rPr>
                        <a:t>Abnormal  Range</a:t>
                      </a:r>
                    </a:p>
                  </a:txBody>
                  <a:tcPr/>
                </a:tc>
                <a:extLst>
                  <a:ext uri="{0D108BD9-81ED-4DB2-BD59-A6C34878D82A}">
                    <a16:rowId xmlns:a16="http://schemas.microsoft.com/office/drawing/2014/main" val="3358852239"/>
                  </a:ext>
                </a:extLst>
              </a:tr>
              <a:tr h="1311900">
                <a:tc>
                  <a:txBody>
                    <a:bodyPr/>
                    <a:lstStyle/>
                    <a:p>
                      <a:r>
                        <a:rPr lang="en-US" sz="3200" err="1">
                          <a:latin typeface="Times New Roman"/>
                        </a:rPr>
                        <a:t>Vaatha</a:t>
                      </a:r>
                    </a:p>
                  </a:txBody>
                  <a:tcPr/>
                </a:tc>
                <a:tc>
                  <a:txBody>
                    <a:bodyPr/>
                    <a:lstStyle/>
                    <a:p>
                      <a:pPr algn="ctr"/>
                      <a:r>
                        <a:rPr lang="en-US" sz="2800">
                          <a:latin typeface="Times New Roman"/>
                        </a:rPr>
                        <a:t>80 – 90 bpm</a:t>
                      </a:r>
                    </a:p>
                    <a:p>
                      <a:pPr lvl="0" algn="ctr">
                        <a:buNone/>
                      </a:pPr>
                      <a:endParaRPr lang="en-US" sz="2800">
                        <a:latin typeface="Times New Roman"/>
                      </a:endParaRPr>
                    </a:p>
                  </a:txBody>
                  <a:tcPr/>
                </a:tc>
                <a:tc>
                  <a:txBody>
                    <a:bodyPr/>
                    <a:lstStyle/>
                    <a:p>
                      <a:pPr algn="ctr"/>
                      <a:r>
                        <a:rPr lang="en-US" sz="2800">
                          <a:latin typeface="Times New Roman"/>
                        </a:rPr>
                        <a:t>Less than 80 bpm</a:t>
                      </a:r>
                    </a:p>
                    <a:p>
                      <a:pPr lvl="0" algn="ctr">
                        <a:buNone/>
                      </a:pPr>
                      <a:r>
                        <a:rPr lang="en-US" sz="2800">
                          <a:latin typeface="Times New Roman"/>
                        </a:rPr>
                        <a:t>Or </a:t>
                      </a:r>
                    </a:p>
                    <a:p>
                      <a:pPr lvl="0" algn="ctr">
                        <a:buNone/>
                      </a:pPr>
                      <a:r>
                        <a:rPr lang="en-US" sz="2800">
                          <a:latin typeface="Times New Roman"/>
                        </a:rPr>
                        <a:t>More than 90 bpm</a:t>
                      </a:r>
                    </a:p>
                  </a:txBody>
                  <a:tcPr/>
                </a:tc>
                <a:extLst>
                  <a:ext uri="{0D108BD9-81ED-4DB2-BD59-A6C34878D82A}">
                    <a16:rowId xmlns:a16="http://schemas.microsoft.com/office/drawing/2014/main" val="655536606"/>
                  </a:ext>
                </a:extLst>
              </a:tr>
              <a:tr h="1311900">
                <a:tc>
                  <a:txBody>
                    <a:bodyPr/>
                    <a:lstStyle/>
                    <a:p>
                      <a:r>
                        <a:rPr lang="en-US" sz="3200" err="1">
                          <a:latin typeface="Times New Roman"/>
                        </a:rPr>
                        <a:t>Pittha</a:t>
                      </a:r>
                    </a:p>
                  </a:txBody>
                  <a:tcPr/>
                </a:tc>
                <a:tc>
                  <a:txBody>
                    <a:bodyPr/>
                    <a:lstStyle/>
                    <a:p>
                      <a:pPr algn="ctr"/>
                      <a:r>
                        <a:rPr lang="en-US" sz="2800">
                          <a:latin typeface="Times New Roman"/>
                        </a:rPr>
                        <a:t>70 – 80 bpm</a:t>
                      </a:r>
                    </a:p>
                    <a:p>
                      <a:pPr lvl="0" algn="ctr">
                        <a:buNone/>
                      </a:pPr>
                      <a:endParaRPr lang="en-US" sz="2800">
                        <a:latin typeface="Times New Roman"/>
                      </a:endParaRPr>
                    </a:p>
                  </a:txBody>
                  <a:tcPr/>
                </a:tc>
                <a:tc>
                  <a:txBody>
                    <a:bodyPr/>
                    <a:lstStyle/>
                    <a:p>
                      <a:pPr lvl="0" algn="ctr">
                        <a:buNone/>
                      </a:pPr>
                      <a:r>
                        <a:rPr lang="en-US" sz="2800" b="0" i="0" u="none" strike="noStrike" noProof="0">
                          <a:solidFill>
                            <a:srgbClr val="000000"/>
                          </a:solidFill>
                          <a:latin typeface="Times New Roman"/>
                        </a:rPr>
                        <a:t>Less than 70 bpm</a:t>
                      </a:r>
                    </a:p>
                    <a:p>
                      <a:pPr lvl="0" algn="ctr">
                        <a:buNone/>
                      </a:pPr>
                      <a:r>
                        <a:rPr lang="en-US" sz="2800" b="0" i="0" u="none" strike="noStrike" noProof="0">
                          <a:solidFill>
                            <a:srgbClr val="000000"/>
                          </a:solidFill>
                          <a:latin typeface="Times New Roman"/>
                        </a:rPr>
                        <a:t>Or </a:t>
                      </a:r>
                    </a:p>
                    <a:p>
                      <a:pPr lvl="0" algn="ctr">
                        <a:buNone/>
                      </a:pPr>
                      <a:r>
                        <a:rPr lang="en-US" sz="2800" b="0" i="0" u="none" strike="noStrike" noProof="0">
                          <a:solidFill>
                            <a:srgbClr val="000000"/>
                          </a:solidFill>
                          <a:latin typeface="Times New Roman"/>
                        </a:rPr>
                        <a:t>More than 80 bpm</a:t>
                      </a:r>
                      <a:endParaRPr lang="en-US" sz="2800"/>
                    </a:p>
                  </a:txBody>
                  <a:tcPr/>
                </a:tc>
                <a:extLst>
                  <a:ext uri="{0D108BD9-81ED-4DB2-BD59-A6C34878D82A}">
                    <a16:rowId xmlns:a16="http://schemas.microsoft.com/office/drawing/2014/main" val="4240583378"/>
                  </a:ext>
                </a:extLst>
              </a:tr>
              <a:tr h="1311900">
                <a:tc>
                  <a:txBody>
                    <a:bodyPr/>
                    <a:lstStyle/>
                    <a:p>
                      <a:r>
                        <a:rPr lang="en-US" sz="3200">
                          <a:latin typeface="Times New Roman"/>
                        </a:rPr>
                        <a:t>Kapha</a:t>
                      </a:r>
                    </a:p>
                  </a:txBody>
                  <a:tcPr/>
                </a:tc>
                <a:tc>
                  <a:txBody>
                    <a:bodyPr/>
                    <a:lstStyle/>
                    <a:p>
                      <a:pPr algn="ctr"/>
                      <a:r>
                        <a:rPr lang="en-US" sz="2800">
                          <a:latin typeface="Times New Roman"/>
                        </a:rPr>
                        <a:t>60 – 70 bpm</a:t>
                      </a:r>
                    </a:p>
                  </a:txBody>
                  <a:tcPr/>
                </a:tc>
                <a:tc>
                  <a:txBody>
                    <a:bodyPr/>
                    <a:lstStyle/>
                    <a:p>
                      <a:pPr lvl="0" algn="ctr">
                        <a:buNone/>
                      </a:pPr>
                      <a:r>
                        <a:rPr lang="en-US" sz="2800" b="0" i="0" u="none" strike="noStrike" noProof="0">
                          <a:solidFill>
                            <a:srgbClr val="000000"/>
                          </a:solidFill>
                          <a:latin typeface="Times New Roman"/>
                        </a:rPr>
                        <a:t>Less than 60 bpm</a:t>
                      </a:r>
                    </a:p>
                    <a:p>
                      <a:pPr lvl="0" algn="ctr">
                        <a:buNone/>
                      </a:pPr>
                      <a:r>
                        <a:rPr lang="en-US" sz="2800" b="0" i="0" u="none" strike="noStrike" noProof="0">
                          <a:solidFill>
                            <a:srgbClr val="000000"/>
                          </a:solidFill>
                          <a:latin typeface="Times New Roman"/>
                        </a:rPr>
                        <a:t>Or </a:t>
                      </a:r>
                    </a:p>
                    <a:p>
                      <a:pPr lvl="0" algn="ctr">
                        <a:buNone/>
                      </a:pPr>
                      <a:r>
                        <a:rPr lang="en-US" sz="2800" b="0" i="0" u="none" strike="noStrike" noProof="0">
                          <a:solidFill>
                            <a:srgbClr val="000000"/>
                          </a:solidFill>
                          <a:latin typeface="Times New Roman"/>
                        </a:rPr>
                        <a:t>More than 70 bpm</a:t>
                      </a:r>
                      <a:endParaRPr lang="en-US" sz="2800"/>
                    </a:p>
                  </a:txBody>
                  <a:tcPr/>
                </a:tc>
                <a:extLst>
                  <a:ext uri="{0D108BD9-81ED-4DB2-BD59-A6C34878D82A}">
                    <a16:rowId xmlns:a16="http://schemas.microsoft.com/office/drawing/2014/main" val="3338852945"/>
                  </a:ext>
                </a:extLst>
              </a:tr>
            </a:tbl>
          </a:graphicData>
        </a:graphic>
      </p:graphicFrame>
      <p:sp>
        <p:nvSpPr>
          <p:cNvPr id="3" name="Slide Number Placeholder 2">
            <a:extLst>
              <a:ext uri="{FF2B5EF4-FFF2-40B4-BE49-F238E27FC236}">
                <a16:creationId xmlns:a16="http://schemas.microsoft.com/office/drawing/2014/main" id="{E5E34F00-795F-F792-3821-40E9592A0B11}"/>
              </a:ext>
            </a:extLst>
          </p:cNvPr>
          <p:cNvSpPr>
            <a:spLocks noGrp="1"/>
          </p:cNvSpPr>
          <p:nvPr>
            <p:ph type="sldNum" sz="quarter" idx="12"/>
          </p:nvPr>
        </p:nvSpPr>
        <p:spPr/>
        <p:txBody>
          <a:bodyPr/>
          <a:lstStyle/>
          <a:p>
            <a:fld id="{330EA680-D336-4FF7-8B7A-9848BB0A1C32}" type="slidenum">
              <a:rPr lang="en-US" sz="1600" smtClean="0"/>
              <a:t>41</a:t>
            </a:fld>
            <a:endParaRPr lang="en-US"/>
          </a:p>
        </p:txBody>
      </p:sp>
    </p:spTree>
    <p:extLst>
      <p:ext uri="{BB962C8B-B14F-4D97-AF65-F5344CB8AC3E}">
        <p14:creationId xmlns:p14="http://schemas.microsoft.com/office/powerpoint/2010/main" val="3598613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D955325-9ABB-57C8-0016-CBF4893ED465}"/>
              </a:ext>
            </a:extLst>
          </p:cNvPr>
          <p:cNvGraphicFramePr>
            <a:graphicFrameLocks noGrp="1"/>
          </p:cNvGraphicFramePr>
          <p:nvPr>
            <p:extLst>
              <p:ext uri="{D42A27DB-BD31-4B8C-83A1-F6EECF244321}">
                <p14:modId xmlns:p14="http://schemas.microsoft.com/office/powerpoint/2010/main" val="2905244965"/>
              </p:ext>
            </p:extLst>
          </p:nvPr>
        </p:nvGraphicFramePr>
        <p:xfrm>
          <a:off x="0" y="83127"/>
          <a:ext cx="12117216" cy="6408577"/>
        </p:xfrm>
        <a:graphic>
          <a:graphicData uri="http://schemas.openxmlformats.org/drawingml/2006/table">
            <a:tbl>
              <a:tblPr firstRow="1" bandRow="1">
                <a:tableStyleId>{5940675A-B579-460E-94D1-54222C63F5DA}</a:tableStyleId>
              </a:tblPr>
              <a:tblGrid>
                <a:gridCol w="2680854">
                  <a:extLst>
                    <a:ext uri="{9D8B030D-6E8A-4147-A177-3AD203B41FA5}">
                      <a16:colId xmlns:a16="http://schemas.microsoft.com/office/drawing/2014/main" val="1230913011"/>
                    </a:ext>
                  </a:extLst>
                </a:gridCol>
                <a:gridCol w="5251369">
                  <a:extLst>
                    <a:ext uri="{9D8B030D-6E8A-4147-A177-3AD203B41FA5}">
                      <a16:colId xmlns:a16="http://schemas.microsoft.com/office/drawing/2014/main" val="434825509"/>
                    </a:ext>
                  </a:extLst>
                </a:gridCol>
                <a:gridCol w="4184993">
                  <a:extLst>
                    <a:ext uri="{9D8B030D-6E8A-4147-A177-3AD203B41FA5}">
                      <a16:colId xmlns:a16="http://schemas.microsoft.com/office/drawing/2014/main" val="2430400315"/>
                    </a:ext>
                  </a:extLst>
                </a:gridCol>
              </a:tblGrid>
              <a:tr h="803294">
                <a:tc>
                  <a:txBody>
                    <a:bodyPr/>
                    <a:lstStyle/>
                    <a:p>
                      <a:pPr algn="ctr"/>
                      <a:r>
                        <a:rPr lang="en-US" sz="3200">
                          <a:latin typeface="Times New Roman"/>
                        </a:rPr>
                        <a:t>Dosha</a:t>
                      </a:r>
                    </a:p>
                  </a:txBody>
                  <a:tcPr/>
                </a:tc>
                <a:tc>
                  <a:txBody>
                    <a:bodyPr/>
                    <a:lstStyle/>
                    <a:p>
                      <a:pPr algn="ctr"/>
                      <a:r>
                        <a:rPr lang="en-US" sz="3200">
                          <a:latin typeface="Times New Roman"/>
                        </a:rPr>
                        <a:t>High Heart Rate</a:t>
                      </a:r>
                    </a:p>
                  </a:txBody>
                  <a:tcPr/>
                </a:tc>
                <a:tc>
                  <a:txBody>
                    <a:bodyPr/>
                    <a:lstStyle/>
                    <a:p>
                      <a:pPr algn="ctr"/>
                      <a:r>
                        <a:rPr lang="en-US" sz="3200">
                          <a:latin typeface="Times New Roman"/>
                        </a:rPr>
                        <a:t>Low Heart Rate</a:t>
                      </a:r>
                    </a:p>
                  </a:txBody>
                  <a:tcPr/>
                </a:tc>
                <a:extLst>
                  <a:ext uri="{0D108BD9-81ED-4DB2-BD59-A6C34878D82A}">
                    <a16:rowId xmlns:a16="http://schemas.microsoft.com/office/drawing/2014/main" val="520058651"/>
                  </a:ext>
                </a:extLst>
              </a:tr>
              <a:tr h="2057400">
                <a:tc>
                  <a:txBody>
                    <a:bodyPr/>
                    <a:lstStyle/>
                    <a:p>
                      <a:r>
                        <a:rPr lang="en-US" sz="3200" err="1">
                          <a:latin typeface="Times New Roman"/>
                        </a:rPr>
                        <a:t>Vaatha</a:t>
                      </a:r>
                    </a:p>
                  </a:txBody>
                  <a:tcPr/>
                </a:tc>
                <a:tc>
                  <a:txBody>
                    <a:bodyPr/>
                    <a:lstStyle/>
                    <a:p>
                      <a:pPr algn="just"/>
                      <a:r>
                        <a:rPr lang="en-US" sz="2000">
                          <a:latin typeface="Times New Roman"/>
                        </a:rPr>
                        <a:t>Headache, Abdominal Indigestion, Acidity, High B.P., Asthma, Breathing Suffocation, Heart Palpitations (stress, anxiety), Common Cold, Lung Problems, Body trembling, Shoulder Pain, Arthritis, Toothache, stroke </a:t>
                      </a:r>
                    </a:p>
                  </a:txBody>
                  <a:tcPr/>
                </a:tc>
                <a:tc>
                  <a:txBody>
                    <a:bodyPr/>
                    <a:lstStyle/>
                    <a:p>
                      <a:pPr algn="l"/>
                      <a:r>
                        <a:rPr lang="en-US" sz="2000">
                          <a:latin typeface="Times New Roman"/>
                        </a:rPr>
                        <a:t>Low B.P., Heart Palpitations (medication side effects, electrolyte imbalance), Loose motion, Throat infection</a:t>
                      </a:r>
                    </a:p>
                  </a:txBody>
                  <a:tcPr/>
                </a:tc>
                <a:extLst>
                  <a:ext uri="{0D108BD9-81ED-4DB2-BD59-A6C34878D82A}">
                    <a16:rowId xmlns:a16="http://schemas.microsoft.com/office/drawing/2014/main" val="3029162469"/>
                  </a:ext>
                </a:extLst>
              </a:tr>
              <a:tr h="2030549">
                <a:tc>
                  <a:txBody>
                    <a:bodyPr/>
                    <a:lstStyle/>
                    <a:p>
                      <a:r>
                        <a:rPr lang="en-US" sz="3200" err="1">
                          <a:latin typeface="Times New Roman"/>
                        </a:rPr>
                        <a:t>Pithha</a:t>
                      </a:r>
                      <a:endParaRPr lang="en-US" sz="3200">
                        <a:latin typeface="Times New Roman"/>
                      </a:endParaRPr>
                    </a:p>
                  </a:txBody>
                  <a:tcPr/>
                </a:tc>
                <a:tc>
                  <a:txBody>
                    <a:bodyPr/>
                    <a:lstStyle/>
                    <a:p>
                      <a:pPr algn="just"/>
                      <a:r>
                        <a:rPr lang="en-US" sz="2000">
                          <a:latin typeface="Times New Roman"/>
                        </a:rPr>
                        <a:t>Headache, Allergy, Eyesight problems, Breathing Suffocation, Digestion Problem, Eye Cataract, High Weight, Joint Pain, Abdominal Indigestion, Gastritis, Diarrhea, Mental health, short temper, sleeping problem's, weight loss </a:t>
                      </a:r>
                    </a:p>
                  </a:txBody>
                  <a:tcPr/>
                </a:tc>
                <a:tc>
                  <a:txBody>
                    <a:bodyPr/>
                    <a:lstStyle/>
                    <a:p>
                      <a:pPr algn="just"/>
                      <a:r>
                        <a:rPr lang="en-US" sz="2000">
                          <a:latin typeface="Times New Roman"/>
                        </a:rPr>
                        <a:t>Loose motion, Low masculinity, Low RBC, Low Iron Content, Dizziness, Dry Lips</a:t>
                      </a:r>
                    </a:p>
                  </a:txBody>
                  <a:tcPr/>
                </a:tc>
                <a:extLst>
                  <a:ext uri="{0D108BD9-81ED-4DB2-BD59-A6C34878D82A}">
                    <a16:rowId xmlns:a16="http://schemas.microsoft.com/office/drawing/2014/main" val="2250353300"/>
                  </a:ext>
                </a:extLst>
              </a:tr>
              <a:tr h="1517334">
                <a:tc>
                  <a:txBody>
                    <a:bodyPr/>
                    <a:lstStyle/>
                    <a:p>
                      <a:r>
                        <a:rPr lang="en-US" sz="3200">
                          <a:latin typeface="Times New Roman"/>
                        </a:rPr>
                        <a:t>Kapha</a:t>
                      </a:r>
                    </a:p>
                  </a:txBody>
                  <a:tcPr/>
                </a:tc>
                <a:tc>
                  <a:txBody>
                    <a:bodyPr/>
                    <a:lstStyle/>
                    <a:p>
                      <a:pPr algn="just"/>
                      <a:r>
                        <a:rPr lang="en-US" sz="2000">
                          <a:latin typeface="Times New Roman"/>
                        </a:rPr>
                        <a:t>Headache, Shoulder pain, Body trembling, Heart Palpitation (stress, anxiety), Neck Stiffness, Hand trembling, Breathing Problems (Tachycardia), Throat Pain, common cold </a:t>
                      </a:r>
                    </a:p>
                  </a:txBody>
                  <a:tcPr/>
                </a:tc>
                <a:tc>
                  <a:txBody>
                    <a:bodyPr/>
                    <a:lstStyle/>
                    <a:p>
                      <a:pPr algn="l"/>
                      <a:r>
                        <a:rPr lang="en-US" sz="2000">
                          <a:latin typeface="Times New Roman"/>
                        </a:rPr>
                        <a:t>Heart Palpitations (medication side effects, electrolyte imbalance), Breathing Problem (Bradycardia), lungs problems</a:t>
                      </a:r>
                    </a:p>
                  </a:txBody>
                  <a:tcPr/>
                </a:tc>
                <a:extLst>
                  <a:ext uri="{0D108BD9-81ED-4DB2-BD59-A6C34878D82A}">
                    <a16:rowId xmlns:a16="http://schemas.microsoft.com/office/drawing/2014/main" val="1467195454"/>
                  </a:ext>
                </a:extLst>
              </a:tr>
            </a:tbl>
          </a:graphicData>
        </a:graphic>
      </p:graphicFrame>
      <p:sp>
        <p:nvSpPr>
          <p:cNvPr id="3" name="Slide Number Placeholder 2">
            <a:extLst>
              <a:ext uri="{FF2B5EF4-FFF2-40B4-BE49-F238E27FC236}">
                <a16:creationId xmlns:a16="http://schemas.microsoft.com/office/drawing/2014/main" id="{DE768CBF-5298-159C-2AF6-C5FFF70CDCF1}"/>
              </a:ext>
            </a:extLst>
          </p:cNvPr>
          <p:cNvSpPr>
            <a:spLocks noGrp="1"/>
          </p:cNvSpPr>
          <p:nvPr>
            <p:ph type="sldNum" sz="quarter" idx="12"/>
          </p:nvPr>
        </p:nvSpPr>
        <p:spPr>
          <a:xfrm>
            <a:off x="8641423" y="6491704"/>
            <a:ext cx="2743200" cy="365125"/>
          </a:xfrm>
        </p:spPr>
        <p:txBody>
          <a:bodyPr/>
          <a:lstStyle/>
          <a:p>
            <a:fld id="{330EA680-D336-4FF7-8B7A-9848BB0A1C32}" type="slidenum">
              <a:rPr lang="en-US" sz="1600" smtClean="0"/>
              <a:t>42</a:t>
            </a:fld>
            <a:endParaRPr lang="en-US" sz="1600"/>
          </a:p>
        </p:txBody>
      </p:sp>
    </p:spTree>
    <p:extLst>
      <p:ext uri="{BB962C8B-B14F-4D97-AF65-F5344CB8AC3E}">
        <p14:creationId xmlns:p14="http://schemas.microsoft.com/office/powerpoint/2010/main" val="1186465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5D7349BF-E8AB-C7A1-E4FE-A9F22FA5004A}"/>
              </a:ext>
            </a:extLst>
          </p:cNvPr>
          <p:cNvPicPr>
            <a:picLocks noChangeAspect="1"/>
          </p:cNvPicPr>
          <p:nvPr/>
        </p:nvPicPr>
        <p:blipFill rotWithShape="1">
          <a:blip r:embed="rId2"/>
          <a:srcRect l="58" t="1133" r="14163" b="-218"/>
          <a:stretch/>
        </p:blipFill>
        <p:spPr>
          <a:xfrm>
            <a:off x="746271" y="753773"/>
            <a:ext cx="5353765" cy="6101131"/>
          </a:xfrm>
          <a:prstGeom prst="rect">
            <a:avLst/>
          </a:prstGeom>
          <a:ln>
            <a:solidFill>
              <a:schemeClr val="tx1"/>
            </a:solidFill>
          </a:ln>
        </p:spPr>
      </p:pic>
      <p:pic>
        <p:nvPicPr>
          <p:cNvPr id="8" name="Picture 7" descr="A screenshot of a computer&#10;&#10;Description automatically generated">
            <a:extLst>
              <a:ext uri="{FF2B5EF4-FFF2-40B4-BE49-F238E27FC236}">
                <a16:creationId xmlns:a16="http://schemas.microsoft.com/office/drawing/2014/main" id="{0CDF27AD-9981-4794-CEE1-0A1F189521BD}"/>
              </a:ext>
            </a:extLst>
          </p:cNvPr>
          <p:cNvPicPr>
            <a:picLocks noChangeAspect="1"/>
          </p:cNvPicPr>
          <p:nvPr/>
        </p:nvPicPr>
        <p:blipFill rotWithShape="1">
          <a:blip r:embed="rId3"/>
          <a:srcRect t="51" r="20779" b="-129"/>
          <a:stretch/>
        </p:blipFill>
        <p:spPr>
          <a:xfrm>
            <a:off x="6095566" y="751625"/>
            <a:ext cx="5337568" cy="6101308"/>
          </a:xfrm>
          <a:prstGeom prst="rect">
            <a:avLst/>
          </a:prstGeom>
          <a:ln>
            <a:solidFill>
              <a:schemeClr val="tx1"/>
            </a:solidFill>
          </a:ln>
        </p:spPr>
      </p:pic>
      <p:sp>
        <p:nvSpPr>
          <p:cNvPr id="2" name="Slide Number Placeholder 1">
            <a:extLst>
              <a:ext uri="{FF2B5EF4-FFF2-40B4-BE49-F238E27FC236}">
                <a16:creationId xmlns:a16="http://schemas.microsoft.com/office/drawing/2014/main" id="{9DE23363-87D7-FC8A-5F25-35EC70E8542C}"/>
              </a:ext>
            </a:extLst>
          </p:cNvPr>
          <p:cNvSpPr>
            <a:spLocks noGrp="1"/>
          </p:cNvSpPr>
          <p:nvPr>
            <p:ph type="sldNum" sz="quarter" idx="12"/>
          </p:nvPr>
        </p:nvSpPr>
        <p:spPr>
          <a:xfrm>
            <a:off x="9329791" y="6487808"/>
            <a:ext cx="2743200" cy="365125"/>
          </a:xfrm>
        </p:spPr>
        <p:txBody>
          <a:bodyPr/>
          <a:lstStyle/>
          <a:p>
            <a:fld id="{330EA680-D336-4FF7-8B7A-9848BB0A1C32}" type="slidenum">
              <a:rPr lang="en-US" sz="1600" smtClean="0"/>
              <a:t>43</a:t>
            </a:fld>
            <a:endParaRPr lang="en-US" sz="1600"/>
          </a:p>
        </p:txBody>
      </p:sp>
    </p:spTree>
    <p:extLst>
      <p:ext uri="{BB962C8B-B14F-4D97-AF65-F5344CB8AC3E}">
        <p14:creationId xmlns:p14="http://schemas.microsoft.com/office/powerpoint/2010/main" val="793719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96275-C7BC-6D45-16A0-44771D5285A1}"/>
              </a:ext>
            </a:extLst>
          </p:cNvPr>
          <p:cNvSpPr>
            <a:spLocks noGrp="1"/>
          </p:cNvSpPr>
          <p:nvPr>
            <p:ph type="sldNum" sz="quarter" idx="12"/>
          </p:nvPr>
        </p:nvSpPr>
        <p:spPr/>
        <p:txBody>
          <a:bodyPr/>
          <a:lstStyle/>
          <a:p>
            <a:fld id="{330EA680-D336-4FF7-8B7A-9848BB0A1C32}" type="slidenum">
              <a:rPr lang="en-US" smtClean="0"/>
              <a:t>44</a:t>
            </a:fld>
            <a:endParaRPr lang="en-US"/>
          </a:p>
        </p:txBody>
      </p:sp>
      <p:sp>
        <p:nvSpPr>
          <p:cNvPr id="4" name="TextBox 3">
            <a:extLst>
              <a:ext uri="{FF2B5EF4-FFF2-40B4-BE49-F238E27FC236}">
                <a16:creationId xmlns:a16="http://schemas.microsoft.com/office/drawing/2014/main" id="{DEAAEE7C-8ACF-57E3-F469-4CC428BD77FB}"/>
              </a:ext>
            </a:extLst>
          </p:cNvPr>
          <p:cNvSpPr txBox="1"/>
          <p:nvPr/>
        </p:nvSpPr>
        <p:spPr>
          <a:xfrm>
            <a:off x="4064963" y="349322"/>
            <a:ext cx="3695563"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Data Processing</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8F22394-FF79-F1BF-47C1-25AB81E13DDE}"/>
              </a:ext>
            </a:extLst>
          </p:cNvPr>
          <p:cNvSpPr txBox="1"/>
          <p:nvPr/>
        </p:nvSpPr>
        <p:spPr>
          <a:xfrm>
            <a:off x="123290" y="1315003"/>
            <a:ext cx="11866651"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Calculate the average of three doshas for each sample. E.g.: Sample 1 average: 93.5 bpm (</a:t>
            </a:r>
            <a:r>
              <a:rPr lang="en-US" sz="3200" dirty="0" err="1">
                <a:latin typeface="Times New Roman" panose="02020603050405020304" pitchFamily="18" charset="0"/>
                <a:cs typeface="Times New Roman" panose="02020603050405020304" pitchFamily="18" charset="0"/>
              </a:rPr>
              <a:t>Vaatha</a:t>
            </a:r>
            <a:r>
              <a:rPr lang="en-US" sz="3200" dirty="0">
                <a:latin typeface="Times New Roman" panose="02020603050405020304" pitchFamily="18" charset="0"/>
                <a:cs typeface="Times New Roman" panose="02020603050405020304" pitchFamily="18" charset="0"/>
              </a:rPr>
              <a:t> dosha)</a:t>
            </a:r>
          </a:p>
          <a:p>
            <a:pPr marL="285750" indent="-28575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Depending upon the average value, it is compared with the dosha abnormality table. So, the sample 1 </a:t>
            </a:r>
            <a:r>
              <a:rPr lang="en-US" sz="3200" dirty="0" err="1">
                <a:latin typeface="Times New Roman" panose="02020603050405020304" pitchFamily="18" charset="0"/>
                <a:cs typeface="Times New Roman" panose="02020603050405020304" pitchFamily="18" charset="0"/>
              </a:rPr>
              <a:t>vaatha</a:t>
            </a:r>
            <a:r>
              <a:rPr lang="en-US" sz="3200" dirty="0">
                <a:latin typeface="Times New Roman" panose="02020603050405020304" pitchFamily="18" charset="0"/>
                <a:cs typeface="Times New Roman" panose="02020603050405020304" pitchFamily="18" charset="0"/>
              </a:rPr>
              <a:t> average is higher than the normal range, i.e., sample 1 has higher rate in </a:t>
            </a:r>
            <a:r>
              <a:rPr lang="en-US" sz="3200" dirty="0" err="1">
                <a:latin typeface="Times New Roman" panose="02020603050405020304" pitchFamily="18" charset="0"/>
                <a:cs typeface="Times New Roman" panose="02020603050405020304" pitchFamily="18" charset="0"/>
              </a:rPr>
              <a:t>vaatha</a:t>
            </a:r>
            <a:r>
              <a:rPr lang="en-US" sz="3200" dirty="0">
                <a:latin typeface="Times New Roman" panose="02020603050405020304" pitchFamily="18" charset="0"/>
                <a:cs typeface="Times New Roman" panose="02020603050405020304" pitchFamily="18" charset="0"/>
              </a:rPr>
              <a:t> abnormality</a:t>
            </a:r>
          </a:p>
          <a:p>
            <a:pPr marL="285750" indent="-28575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Since, sample1 has higher rate, the details of the symptoms will be collected, and run through the machine learning model for verification as well as can cross verify with the expert.</a:t>
            </a:r>
          </a:p>
        </p:txBody>
      </p:sp>
    </p:spTree>
    <p:extLst>
      <p:ext uri="{BB962C8B-B14F-4D97-AF65-F5344CB8AC3E}">
        <p14:creationId xmlns:p14="http://schemas.microsoft.com/office/powerpoint/2010/main" val="2477016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4D935D-3FB5-D6D9-66E8-FB851C0FBF0E}"/>
              </a:ext>
            </a:extLst>
          </p:cNvPr>
          <p:cNvSpPr txBox="1"/>
          <p:nvPr/>
        </p:nvSpPr>
        <p:spPr>
          <a:xfrm>
            <a:off x="-7522" y="1220503"/>
            <a:ext cx="12199522"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GB" sz="2800" dirty="0">
              <a:latin typeface="Times New Roman"/>
              <a:cs typeface="Times New Roman"/>
            </a:endParaRPr>
          </a:p>
          <a:p>
            <a:pPr marL="342900" indent="-342900" algn="just">
              <a:buFont typeface="Arial"/>
              <a:buChar char="•"/>
            </a:pPr>
            <a:r>
              <a:rPr lang="en-GB" sz="2800" b="1" dirty="0">
                <a:solidFill>
                  <a:srgbClr val="000000"/>
                </a:solidFill>
                <a:latin typeface="Times New Roman"/>
                <a:ea typeface="+mn-lt"/>
                <a:cs typeface="Times New Roman"/>
              </a:rPr>
              <a:t>Disease Prediction:</a:t>
            </a:r>
            <a:r>
              <a:rPr lang="en-GB" sz="2800" dirty="0">
                <a:solidFill>
                  <a:srgbClr val="000000"/>
                </a:solidFill>
                <a:latin typeface="Times New Roman"/>
                <a:ea typeface="+mn-lt"/>
                <a:cs typeface="Times New Roman"/>
              </a:rPr>
              <a:t> The model accurately predicts which disease a patient is suffering from based on the input features.</a:t>
            </a:r>
            <a:endParaRPr lang="en-GB" sz="2800" dirty="0">
              <a:solidFill>
                <a:srgbClr val="000000"/>
              </a:solidFill>
              <a:latin typeface="Times New Roman"/>
              <a:cs typeface="Times New Roman"/>
            </a:endParaRPr>
          </a:p>
          <a:p>
            <a:pPr algn="just"/>
            <a:endParaRPr lang="en-GB" sz="2800" dirty="0">
              <a:solidFill>
                <a:srgbClr val="000000"/>
              </a:solidFill>
              <a:latin typeface="Times New Roman"/>
              <a:ea typeface="+mn-lt"/>
              <a:cs typeface="Times New Roman"/>
            </a:endParaRPr>
          </a:p>
          <a:p>
            <a:pPr marL="342900" indent="-342900" algn="just">
              <a:buFont typeface="Arial"/>
              <a:buChar char="•"/>
            </a:pPr>
            <a:r>
              <a:rPr lang="en-GB" sz="2800" b="1" dirty="0">
                <a:solidFill>
                  <a:srgbClr val="000000"/>
                </a:solidFill>
                <a:latin typeface="Times New Roman"/>
                <a:ea typeface="+mn-lt"/>
                <a:cs typeface="Times New Roman"/>
              </a:rPr>
              <a:t>Implementation:</a:t>
            </a:r>
            <a:r>
              <a:rPr lang="en-GB" sz="2800" dirty="0">
                <a:solidFill>
                  <a:srgbClr val="000000"/>
                </a:solidFill>
                <a:latin typeface="Times New Roman"/>
                <a:ea typeface="+mn-lt"/>
                <a:cs typeface="Times New Roman"/>
              </a:rPr>
              <a:t> Our code processes the input features and outputs the predicted disease, demonstrating the practical application of machine learning in disease diagnosis.</a:t>
            </a:r>
            <a:endParaRPr lang="en-GB" sz="2800" dirty="0">
              <a:solidFill>
                <a:srgbClr val="000000"/>
              </a:solidFill>
              <a:latin typeface="Times New Roman"/>
              <a:cs typeface="Times New Roman"/>
            </a:endParaRPr>
          </a:p>
          <a:p>
            <a:pPr marL="342900" indent="-342900" algn="just">
              <a:buFont typeface="Arial"/>
              <a:buChar char="•"/>
            </a:pPr>
            <a:endParaRPr lang="en-GB" dirty="0">
              <a:latin typeface="Helvetica Neue"/>
              <a:cs typeface="Times New Roman"/>
            </a:endParaRPr>
          </a:p>
          <a:p>
            <a:pPr marL="342900" indent="-342900" algn="just">
              <a:buFont typeface="Arial"/>
              <a:buChar char="•"/>
            </a:pPr>
            <a:r>
              <a:rPr lang="en-GB" sz="2400" b="1" dirty="0">
                <a:solidFill>
                  <a:srgbClr val="000000"/>
                </a:solidFill>
                <a:latin typeface="Times New Roman"/>
                <a:ea typeface="+mn-lt"/>
                <a:cs typeface="Times New Roman"/>
              </a:rPr>
              <a:t>Data </a:t>
            </a:r>
            <a:r>
              <a:rPr lang="en-US" sz="2400" b="1" dirty="0">
                <a:solidFill>
                  <a:srgbClr val="000000"/>
                </a:solidFill>
                <a:latin typeface="Times New Roman"/>
                <a:ea typeface="+mn-lt"/>
                <a:cs typeface="Times New Roman"/>
              </a:rPr>
              <a:t>Verification</a:t>
            </a:r>
            <a:r>
              <a:rPr lang="en-GB" sz="2400" b="1" dirty="0">
                <a:solidFill>
                  <a:srgbClr val="000000"/>
                </a:solidFill>
                <a:latin typeface="Times New Roman"/>
                <a:ea typeface="+mn-lt"/>
                <a:cs typeface="Times New Roman"/>
              </a:rPr>
              <a:t>: </a:t>
            </a:r>
            <a:r>
              <a:rPr lang="en-GB" sz="2400" dirty="0" err="1">
                <a:solidFill>
                  <a:srgbClr val="000000"/>
                </a:solidFill>
                <a:latin typeface="Times New Roman"/>
                <a:ea typeface="+mn-lt"/>
                <a:cs typeface="Times New Roman"/>
              </a:rPr>
              <a:t>Photoplethysmographic</a:t>
            </a:r>
            <a:r>
              <a:rPr lang="en-GB" sz="2400" dirty="0">
                <a:solidFill>
                  <a:srgbClr val="000000"/>
                </a:solidFill>
                <a:latin typeface="Times New Roman"/>
                <a:ea typeface="+mn-lt"/>
                <a:cs typeface="Times New Roman"/>
              </a:rPr>
              <a:t>(PPG) sensor is used to collect the wrist pulse from the patient. Data processing is done to calculate the abnormality of the patient which is used to verify the output of Machine Learning model. </a:t>
            </a:r>
          </a:p>
          <a:p>
            <a:pPr marL="285750" indent="-285750" algn="just">
              <a:buFont typeface="Arial"/>
              <a:buChar char="•"/>
            </a:pPr>
            <a:endParaRPr lang="en-GB" dirty="0"/>
          </a:p>
          <a:p>
            <a:pPr marL="285750" indent="-285750" algn="just">
              <a:buFont typeface="Arial"/>
              <a:buChar char="•"/>
            </a:pPr>
            <a:endParaRPr lang="en-GB" dirty="0"/>
          </a:p>
        </p:txBody>
      </p:sp>
      <p:sp>
        <p:nvSpPr>
          <p:cNvPr id="3" name="TextBox 2">
            <a:extLst>
              <a:ext uri="{FF2B5EF4-FFF2-40B4-BE49-F238E27FC236}">
                <a16:creationId xmlns:a16="http://schemas.microsoft.com/office/drawing/2014/main" id="{F3017E52-DE19-0E4F-277E-45F52B15C02D}"/>
              </a:ext>
            </a:extLst>
          </p:cNvPr>
          <p:cNvSpPr txBox="1"/>
          <p:nvPr/>
        </p:nvSpPr>
        <p:spPr>
          <a:xfrm>
            <a:off x="4204854" y="512617"/>
            <a:ext cx="37961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latin typeface="Times New Roman"/>
                <a:cs typeface="Times New Roman"/>
              </a:rPr>
              <a:t>CONCLUSION</a:t>
            </a:r>
          </a:p>
        </p:txBody>
      </p:sp>
      <p:sp>
        <p:nvSpPr>
          <p:cNvPr id="2" name="Slide Number Placeholder 1">
            <a:extLst>
              <a:ext uri="{FF2B5EF4-FFF2-40B4-BE49-F238E27FC236}">
                <a16:creationId xmlns:a16="http://schemas.microsoft.com/office/drawing/2014/main" id="{C6E26591-9E95-ED60-8224-375C0E87599F}"/>
              </a:ext>
            </a:extLst>
          </p:cNvPr>
          <p:cNvSpPr>
            <a:spLocks noGrp="1"/>
          </p:cNvSpPr>
          <p:nvPr>
            <p:ph type="sldNum" sz="quarter" idx="12"/>
          </p:nvPr>
        </p:nvSpPr>
        <p:spPr/>
        <p:txBody>
          <a:bodyPr/>
          <a:lstStyle/>
          <a:p>
            <a:fld id="{330EA680-D336-4FF7-8B7A-9848BB0A1C32}" type="slidenum">
              <a:rPr lang="en-US" sz="1600" smtClean="0"/>
              <a:t>45</a:t>
            </a:fld>
            <a:endParaRPr lang="en-US"/>
          </a:p>
        </p:txBody>
      </p:sp>
    </p:spTree>
    <p:extLst>
      <p:ext uri="{BB962C8B-B14F-4D97-AF65-F5344CB8AC3E}">
        <p14:creationId xmlns:p14="http://schemas.microsoft.com/office/powerpoint/2010/main" val="1906093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07438B-8DDB-D8E9-9D8A-D2E0CDE8A374}"/>
              </a:ext>
            </a:extLst>
          </p:cNvPr>
          <p:cNvSpPr txBox="1"/>
          <p:nvPr/>
        </p:nvSpPr>
        <p:spPr>
          <a:xfrm>
            <a:off x="634" y="1504"/>
            <a:ext cx="12101750" cy="77713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Times New Roman"/>
                <a:cs typeface="Times New Roman"/>
              </a:rPr>
              <a:t>REFERENCES</a:t>
            </a:r>
            <a:endParaRPr lang="en-US" sz="3200"/>
          </a:p>
          <a:p>
            <a:pPr algn="ctr"/>
            <a:endParaRPr lang="en-US" sz="1100" b="1">
              <a:latin typeface="Times New Roman"/>
              <a:cs typeface="Times New Roman"/>
            </a:endParaRPr>
          </a:p>
          <a:p>
            <a:pPr marL="342900" indent="-342900" algn="just">
              <a:buAutoNum type="arabicPeriod"/>
            </a:pPr>
            <a:r>
              <a:rPr lang="en-US" sz="2200">
                <a:latin typeface="Times New Roman"/>
                <a:cs typeface="Times New Roman"/>
              </a:rPr>
              <a:t>S. S. </a:t>
            </a:r>
            <a:r>
              <a:rPr lang="en-US" sz="2200" err="1">
                <a:latin typeface="Times New Roman"/>
                <a:cs typeface="Times New Roman"/>
              </a:rPr>
              <a:t>Sanjore</a:t>
            </a:r>
            <a:r>
              <a:rPr lang="en-US" sz="2200">
                <a:latin typeface="Times New Roman"/>
                <a:cs typeface="Times New Roman"/>
              </a:rPr>
              <a:t> and G. Y. </a:t>
            </a:r>
            <a:r>
              <a:rPr lang="en-US" sz="2200" err="1">
                <a:latin typeface="Times New Roman"/>
                <a:cs typeface="Times New Roman"/>
              </a:rPr>
              <a:t>Kharche</a:t>
            </a:r>
            <a:r>
              <a:rPr lang="en-US" sz="2200">
                <a:latin typeface="Times New Roman"/>
                <a:cs typeface="Times New Roman"/>
              </a:rPr>
              <a:t>, “Studies on </a:t>
            </a:r>
            <a:r>
              <a:rPr lang="en-US" sz="2200" err="1">
                <a:latin typeface="Times New Roman"/>
                <a:cs typeface="Times New Roman"/>
              </a:rPr>
              <a:t>Urdhwaga</a:t>
            </a:r>
            <a:r>
              <a:rPr lang="en-US" sz="2200">
                <a:latin typeface="Times New Roman"/>
                <a:cs typeface="Times New Roman"/>
              </a:rPr>
              <a:t> </a:t>
            </a:r>
            <a:r>
              <a:rPr lang="en-US" sz="2200" err="1">
                <a:latin typeface="Times New Roman"/>
                <a:cs typeface="Times New Roman"/>
              </a:rPr>
              <a:t>Amlapitta</a:t>
            </a:r>
            <a:r>
              <a:rPr lang="en-US" sz="2200">
                <a:latin typeface="Times New Roman"/>
                <a:cs typeface="Times New Roman"/>
              </a:rPr>
              <a:t> (Gastritis) and its Management with Shatavari </a:t>
            </a:r>
            <a:r>
              <a:rPr lang="en-US" sz="2200" err="1">
                <a:latin typeface="Times New Roman"/>
                <a:cs typeface="Times New Roman"/>
              </a:rPr>
              <a:t>Ghruta</a:t>
            </a:r>
            <a:r>
              <a:rPr lang="en-US" sz="2200">
                <a:latin typeface="Times New Roman"/>
                <a:cs typeface="Times New Roman"/>
              </a:rPr>
              <a:t>,” </a:t>
            </a:r>
            <a:r>
              <a:rPr lang="en-US" sz="2200" i="1">
                <a:latin typeface="Times New Roman"/>
                <a:cs typeface="Times New Roman"/>
              </a:rPr>
              <a:t>Asian Journal of Pharmaceutical Research and Development</a:t>
            </a:r>
            <a:r>
              <a:rPr lang="en-US" sz="2200">
                <a:latin typeface="Times New Roman"/>
                <a:cs typeface="Times New Roman"/>
              </a:rPr>
              <a:t>, Jun. 2019, </a:t>
            </a:r>
            <a:r>
              <a:rPr lang="en-US" sz="2200" err="1">
                <a:latin typeface="Times New Roman"/>
                <a:cs typeface="Times New Roman"/>
              </a:rPr>
              <a:t>doi</a:t>
            </a:r>
            <a:r>
              <a:rPr lang="en-US" sz="2200">
                <a:latin typeface="Times New Roman"/>
                <a:cs typeface="Times New Roman"/>
              </a:rPr>
              <a:t>: 10.22270/ajprd.v7i3.518.</a:t>
            </a:r>
          </a:p>
          <a:p>
            <a:pPr marL="342900" indent="-342900" algn="just">
              <a:buAutoNum type="arabicPeriod"/>
            </a:pPr>
            <a:endParaRPr lang="en-US" sz="2200">
              <a:latin typeface="Times New Roman"/>
              <a:cs typeface="Times New Roman"/>
            </a:endParaRPr>
          </a:p>
          <a:p>
            <a:pPr marL="342900" indent="-342900" algn="just">
              <a:buAutoNum type="arabicPeriod"/>
            </a:pPr>
            <a:r>
              <a:rPr lang="en-US" sz="2200">
                <a:latin typeface="Times New Roman"/>
                <a:cs typeface="Times New Roman"/>
              </a:rPr>
              <a:t>A. Gold-Watts, G. Aamodt, S. Gandhimathi, R. Sudha, and S. Bastien, “Understanding Adolescents’ perceptions of Diarrhea: A formative research study of a visual scale to measure Self-Reported Diarrhea in Low-Resource Settings,” </a:t>
            </a:r>
            <a:r>
              <a:rPr lang="en-US" sz="2200" i="1">
                <a:latin typeface="Times New Roman"/>
                <a:cs typeface="Times New Roman"/>
              </a:rPr>
              <a:t>Frontiers in Public Health</a:t>
            </a:r>
            <a:r>
              <a:rPr lang="en-US" sz="2200">
                <a:latin typeface="Times New Roman"/>
                <a:cs typeface="Times New Roman"/>
              </a:rPr>
              <a:t>, vol. 9, May 2021, </a:t>
            </a:r>
            <a:r>
              <a:rPr lang="en-US" sz="2200" err="1">
                <a:latin typeface="Times New Roman"/>
                <a:cs typeface="Times New Roman"/>
              </a:rPr>
              <a:t>doi</a:t>
            </a:r>
            <a:r>
              <a:rPr lang="en-US" sz="2200">
                <a:latin typeface="Times New Roman"/>
                <a:cs typeface="Times New Roman"/>
              </a:rPr>
              <a:t>: 10.3389/fpubh.2021.561367.</a:t>
            </a:r>
          </a:p>
          <a:p>
            <a:pPr marL="342900" indent="-342900" algn="just">
              <a:buAutoNum type="arabicPeriod"/>
            </a:pPr>
            <a:endParaRPr lang="en-US" sz="2200">
              <a:latin typeface="Times New Roman"/>
              <a:cs typeface="Times New Roman"/>
            </a:endParaRPr>
          </a:p>
          <a:p>
            <a:pPr marL="342900" indent="-342900" algn="just">
              <a:buAutoNum type="arabicPeriod"/>
            </a:pPr>
            <a:r>
              <a:rPr lang="en-US" sz="2200">
                <a:latin typeface="Times New Roman"/>
                <a:cs typeface="Times New Roman"/>
              </a:rPr>
              <a:t>N. K, “WJPR - abstract.” </a:t>
            </a:r>
            <a:r>
              <a:rPr lang="en-US" sz="2200">
                <a:latin typeface="Times New Roman"/>
                <a:cs typeface="Times New Roman"/>
                <a:hlinkClick r:id="rId2"/>
              </a:rPr>
              <a:t>https://www.wjpr.net/abstract_show/20507</a:t>
            </a:r>
            <a:endParaRPr lang="en-US" sz="2200">
              <a:latin typeface="Times New Roman"/>
              <a:cs typeface="Times New Roman"/>
            </a:endParaRPr>
          </a:p>
          <a:p>
            <a:pPr marL="228600" indent="-228600" algn="just">
              <a:buAutoNum type="arabicPeriod"/>
            </a:pPr>
            <a:endParaRPr lang="en-US" sz="2200">
              <a:latin typeface="Times New Roman"/>
              <a:cs typeface="Times New Roman"/>
            </a:endParaRPr>
          </a:p>
          <a:p>
            <a:pPr marL="342900" indent="-342900" algn="just">
              <a:buAutoNum type="arabicPeriod"/>
            </a:pPr>
            <a:r>
              <a:rPr lang="en-US" sz="2200">
                <a:latin typeface="Times New Roman"/>
                <a:cs typeface="Times New Roman"/>
              </a:rPr>
              <a:t>U. </a:t>
            </a:r>
            <a:r>
              <a:rPr lang="en-US" sz="2200" err="1">
                <a:latin typeface="Times New Roman"/>
                <a:cs typeface="Times New Roman"/>
              </a:rPr>
              <a:t>Chikkanna</a:t>
            </a:r>
            <a:r>
              <a:rPr lang="en-US" sz="2200">
                <a:latin typeface="Times New Roman"/>
                <a:cs typeface="Times New Roman"/>
              </a:rPr>
              <a:t> </a:t>
            </a:r>
            <a:r>
              <a:rPr lang="en-US" sz="2200" i="1">
                <a:latin typeface="Times New Roman"/>
                <a:cs typeface="Times New Roman"/>
              </a:rPr>
              <a:t>et al.</a:t>
            </a:r>
            <a:r>
              <a:rPr lang="en-US" sz="2200">
                <a:latin typeface="Times New Roman"/>
                <a:cs typeface="Times New Roman"/>
              </a:rPr>
              <a:t>, “Ayurveda for management of migraine: A narrative review of clinical evidence,” </a:t>
            </a:r>
            <a:r>
              <a:rPr lang="en-US" sz="2200" i="1">
                <a:latin typeface="Times New Roman"/>
                <a:cs typeface="Times New Roman"/>
              </a:rPr>
              <a:t>Journal of Family Medicine and Primary Care</a:t>
            </a:r>
            <a:r>
              <a:rPr lang="en-US" sz="2200">
                <a:latin typeface="Times New Roman"/>
                <a:cs typeface="Times New Roman"/>
              </a:rPr>
              <a:t>, vol. 11, no. 8, p. 4228, Jan. 2022, </a:t>
            </a:r>
            <a:r>
              <a:rPr lang="en-US" sz="2200" err="1">
                <a:latin typeface="Times New Roman"/>
                <a:cs typeface="Times New Roman"/>
              </a:rPr>
              <a:t>doi</a:t>
            </a:r>
            <a:r>
              <a:rPr lang="en-US" sz="2200">
                <a:latin typeface="Times New Roman"/>
                <a:cs typeface="Times New Roman"/>
              </a:rPr>
              <a:t>: 10.4103/jfmpc.jfmpc_2109_21.</a:t>
            </a:r>
          </a:p>
          <a:p>
            <a:pPr marL="342900" indent="-342900" algn="just">
              <a:buAutoNum type="arabicPeriod"/>
            </a:pPr>
            <a:endParaRPr lang="en-US" sz="2200">
              <a:latin typeface="Times New Roman"/>
              <a:cs typeface="Times New Roman"/>
            </a:endParaRPr>
          </a:p>
          <a:p>
            <a:pPr marL="342900" indent="-342900" algn="just">
              <a:buAutoNum type="arabicPeriod"/>
            </a:pPr>
            <a:r>
              <a:rPr lang="en-US" sz="2200" err="1">
                <a:latin typeface="Times New Roman"/>
                <a:cs typeface="Times New Roman"/>
              </a:rPr>
              <a:t>Kadarmandalgi</a:t>
            </a:r>
            <a:r>
              <a:rPr lang="en-US" sz="2200">
                <a:latin typeface="Times New Roman"/>
                <a:cs typeface="Times New Roman"/>
              </a:rPr>
              <a:t> and M. Asaithambi, "Pulse diagnosis System for Nadi Pariksha using parametric and statistical analysis," 2019 Innovations in Power and Advanced Computing Technologies (i-PACT), Vellore, India, 2019, pp. 1-7, </a:t>
            </a:r>
            <a:r>
              <a:rPr lang="en-US" sz="2200" err="1">
                <a:latin typeface="Times New Roman"/>
                <a:cs typeface="Times New Roman"/>
              </a:rPr>
              <a:t>doi</a:t>
            </a:r>
            <a:r>
              <a:rPr lang="en-US" sz="2200">
                <a:latin typeface="Times New Roman"/>
                <a:cs typeface="Times New Roman"/>
              </a:rPr>
              <a:t>: 10.1109/i-PACT44901.2019.8960080.</a:t>
            </a:r>
            <a:endParaRPr lang="en-US" sz="2200">
              <a:latin typeface="Times New Roman"/>
              <a:cs typeface="Calibri"/>
            </a:endParaRPr>
          </a:p>
          <a:p>
            <a:pPr marL="342900" indent="-342900" algn="just">
              <a:buAutoNum type="arabicPeriod"/>
            </a:pPr>
            <a:endParaRPr lang="en-US" sz="2000">
              <a:latin typeface="Times New Roman"/>
              <a:cs typeface="Times New Roman"/>
            </a:endParaRPr>
          </a:p>
          <a:p>
            <a:pPr marL="342900" indent="-342900" algn="just">
              <a:buAutoNum type="arabicPeriod"/>
            </a:pPr>
            <a:endParaRPr lang="en-US" sz="2000">
              <a:latin typeface="Times New Roman"/>
              <a:cs typeface="Times New Roman"/>
            </a:endParaRPr>
          </a:p>
          <a:p>
            <a:pPr marL="342900" indent="-342900" algn="just">
              <a:buAutoNum type="arabicPeriod"/>
            </a:pPr>
            <a:endParaRPr lang="en-US" sz="2000">
              <a:latin typeface="Times New Roman"/>
              <a:cs typeface="Times New Roman"/>
            </a:endParaRPr>
          </a:p>
        </p:txBody>
      </p:sp>
      <p:sp>
        <p:nvSpPr>
          <p:cNvPr id="3" name="Slide Number Placeholder 2">
            <a:extLst>
              <a:ext uri="{FF2B5EF4-FFF2-40B4-BE49-F238E27FC236}">
                <a16:creationId xmlns:a16="http://schemas.microsoft.com/office/drawing/2014/main" id="{6974C337-5DAB-335D-6ADB-3A0C9EE87661}"/>
              </a:ext>
            </a:extLst>
          </p:cNvPr>
          <p:cNvSpPr>
            <a:spLocks noGrp="1"/>
          </p:cNvSpPr>
          <p:nvPr>
            <p:ph type="sldNum" sz="quarter" idx="12"/>
          </p:nvPr>
        </p:nvSpPr>
        <p:spPr>
          <a:xfrm>
            <a:off x="8620874" y="6491371"/>
            <a:ext cx="2743200" cy="365125"/>
          </a:xfrm>
        </p:spPr>
        <p:txBody>
          <a:bodyPr/>
          <a:lstStyle/>
          <a:p>
            <a:fld id="{330EA680-D336-4FF7-8B7A-9848BB0A1C32}" type="slidenum">
              <a:rPr lang="en-US" sz="1600" smtClean="0"/>
              <a:t>46</a:t>
            </a:fld>
            <a:endParaRPr lang="en-US"/>
          </a:p>
        </p:txBody>
      </p:sp>
    </p:spTree>
    <p:extLst>
      <p:ext uri="{BB962C8B-B14F-4D97-AF65-F5344CB8AC3E}">
        <p14:creationId xmlns:p14="http://schemas.microsoft.com/office/powerpoint/2010/main" val="1121850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DBF44-86A8-EDDD-7488-AE8C9E72EB35}"/>
              </a:ext>
            </a:extLst>
          </p:cNvPr>
          <p:cNvSpPr txBox="1"/>
          <p:nvPr/>
        </p:nvSpPr>
        <p:spPr>
          <a:xfrm>
            <a:off x="0" y="0"/>
            <a:ext cx="118995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REFERENCES (cont.)</a:t>
            </a:r>
            <a:endParaRPr lang="en-US" sz="2800"/>
          </a:p>
        </p:txBody>
      </p:sp>
      <p:sp>
        <p:nvSpPr>
          <p:cNvPr id="4" name="TextBox 3">
            <a:extLst>
              <a:ext uri="{FF2B5EF4-FFF2-40B4-BE49-F238E27FC236}">
                <a16:creationId xmlns:a16="http://schemas.microsoft.com/office/drawing/2014/main" id="{C3B63783-3C02-EC79-BC52-52389862630A}"/>
              </a:ext>
            </a:extLst>
          </p:cNvPr>
          <p:cNvSpPr txBox="1"/>
          <p:nvPr/>
        </p:nvSpPr>
        <p:spPr>
          <a:xfrm>
            <a:off x="137024" y="523220"/>
            <a:ext cx="11917952"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startAt="6"/>
            </a:pPr>
            <a:r>
              <a:rPr lang="en-US" sz="2000">
                <a:latin typeface="Times New Roman"/>
                <a:cs typeface="Times New Roman"/>
              </a:rPr>
              <a:t>V. Madaan and A. Goyal, "Predicting Ayurveda-Based Constituent Balancing in Human Body Using Machine Learning Methods," in IEEE Access, vol. 8, pp. 65060-65070, 2020, </a:t>
            </a:r>
            <a:r>
              <a:rPr lang="en-US" sz="2000" err="1">
                <a:latin typeface="Times New Roman"/>
                <a:cs typeface="Times New Roman"/>
              </a:rPr>
              <a:t>doi</a:t>
            </a:r>
            <a:r>
              <a:rPr lang="en-US" sz="2000">
                <a:latin typeface="Times New Roman"/>
                <a:cs typeface="Times New Roman"/>
              </a:rPr>
              <a:t>: 10.1109/ACCESS.2020.2985717.</a:t>
            </a:r>
          </a:p>
          <a:p>
            <a:pPr marL="342900" indent="-342900" algn="just">
              <a:buAutoNum type="arabicPeriod" startAt="6"/>
            </a:pPr>
            <a:endParaRPr lang="en-US" sz="2000">
              <a:latin typeface="Times New Roman"/>
              <a:cs typeface="Times New Roman"/>
            </a:endParaRPr>
          </a:p>
          <a:p>
            <a:pPr marL="342900" indent="-342900" algn="just">
              <a:buAutoNum type="arabicPeriod" startAt="6"/>
            </a:pPr>
            <a:r>
              <a:rPr lang="en-US" sz="2000">
                <a:latin typeface="Times New Roman"/>
                <a:cs typeface="Times New Roman"/>
              </a:rPr>
              <a:t>N. Garg, A. Kumar and H. S. </a:t>
            </a:r>
            <a:r>
              <a:rPr lang="en-US" sz="2000" err="1">
                <a:latin typeface="Times New Roman"/>
                <a:cs typeface="Times New Roman"/>
              </a:rPr>
              <a:t>Ryait</a:t>
            </a:r>
            <a:r>
              <a:rPr lang="en-US" sz="2000">
                <a:latin typeface="Times New Roman"/>
                <a:cs typeface="Times New Roman"/>
              </a:rPr>
              <a:t>, "A prospective study to assess the association between emotion and disease: Wrist Pulse Signals," 2020 Sixth International Conference on Parallel, Distributed and Grid Computing (PDGC), </a:t>
            </a:r>
            <a:r>
              <a:rPr lang="en-US" sz="2000" err="1">
                <a:latin typeface="Times New Roman"/>
                <a:cs typeface="Times New Roman"/>
              </a:rPr>
              <a:t>Waknaghat</a:t>
            </a:r>
            <a:r>
              <a:rPr lang="en-US" sz="2000">
                <a:latin typeface="Times New Roman"/>
                <a:cs typeface="Times New Roman"/>
              </a:rPr>
              <a:t>, India, 2020, pp. 121-125, </a:t>
            </a:r>
            <a:r>
              <a:rPr lang="en-US" sz="2000" err="1">
                <a:latin typeface="Times New Roman"/>
                <a:cs typeface="Times New Roman"/>
              </a:rPr>
              <a:t>doi</a:t>
            </a:r>
            <a:r>
              <a:rPr lang="en-US" sz="2000">
                <a:latin typeface="Times New Roman"/>
                <a:cs typeface="Times New Roman"/>
              </a:rPr>
              <a:t>: 10.1109/PDGC50313.2020.9315739.</a:t>
            </a:r>
            <a:endParaRPr lang="en-US" sz="2000"/>
          </a:p>
          <a:p>
            <a:pPr marL="342900" indent="-342900" algn="just">
              <a:buFont typeface="+mj-lt"/>
              <a:buAutoNum type="arabicPeriod" startAt="8"/>
            </a:pPr>
            <a:endParaRPr lang="en-US" sz="2000">
              <a:latin typeface="Times New Roman"/>
              <a:cs typeface="Times New Roman"/>
            </a:endParaRPr>
          </a:p>
          <a:p>
            <a:pPr marL="342900" indent="-342900" algn="just">
              <a:buAutoNum type="arabicPeriod" startAt="8"/>
            </a:pPr>
            <a:r>
              <a:rPr lang="en-US" sz="2000">
                <a:latin typeface="Times New Roman"/>
                <a:cs typeface="Times New Roman"/>
              </a:rPr>
              <a:t>A. W. M. H. K. Bandara, N. K. </a:t>
            </a:r>
            <a:r>
              <a:rPr lang="en-US" sz="2000" err="1">
                <a:latin typeface="Times New Roman"/>
                <a:cs typeface="Times New Roman"/>
              </a:rPr>
              <a:t>Madanayake</a:t>
            </a:r>
            <a:r>
              <a:rPr lang="en-US" sz="2000">
                <a:latin typeface="Times New Roman"/>
                <a:cs typeface="Times New Roman"/>
              </a:rPr>
              <a:t>, P. K. K. Devaka, P. L. Geethan </a:t>
            </a:r>
            <a:r>
              <a:rPr lang="en-US" sz="2000" err="1">
                <a:latin typeface="Times New Roman"/>
                <a:cs typeface="Times New Roman"/>
              </a:rPr>
              <a:t>Madurange</a:t>
            </a:r>
            <a:r>
              <a:rPr lang="en-US" sz="2000">
                <a:latin typeface="Times New Roman"/>
                <a:cs typeface="Times New Roman"/>
              </a:rPr>
              <a:t>, S. Silva and P. </a:t>
            </a:r>
            <a:r>
              <a:rPr lang="en-US" sz="2000" err="1">
                <a:latin typeface="Times New Roman"/>
                <a:cs typeface="Times New Roman"/>
              </a:rPr>
              <a:t>Abeygunawardhna</a:t>
            </a:r>
            <a:r>
              <a:rPr lang="en-US" sz="2000">
                <a:latin typeface="Times New Roman"/>
                <a:cs typeface="Times New Roman"/>
              </a:rPr>
              <a:t>, "Disease Diagnosis by Nadi Analysis Using Ayurvedic Methods with Portable Nadi Device &amp; Web Application," 2021 2nd International Informatics and Software Engineering Conference (IISEC), Ankara, Turkey, 2021, pp. 1-6, </a:t>
            </a:r>
            <a:r>
              <a:rPr lang="en-US" sz="2000" err="1">
                <a:latin typeface="Times New Roman"/>
                <a:cs typeface="Times New Roman"/>
              </a:rPr>
              <a:t>doi</a:t>
            </a:r>
            <a:r>
              <a:rPr lang="en-US" sz="2000">
                <a:latin typeface="Times New Roman"/>
                <a:cs typeface="Times New Roman"/>
              </a:rPr>
              <a:t>: 10.1109/IISEC54230.2021.9672342.</a:t>
            </a:r>
            <a:endParaRPr lang="en-US" sz="2000"/>
          </a:p>
          <a:p>
            <a:pPr marL="342900" indent="-342900" algn="just">
              <a:buFont typeface="+mj-lt"/>
              <a:buAutoNum type="arabicPeriod" startAt="8"/>
            </a:pPr>
            <a:endParaRPr lang="en-US" sz="2000">
              <a:latin typeface="Times New Roman"/>
              <a:cs typeface="Times New Roman"/>
            </a:endParaRPr>
          </a:p>
          <a:p>
            <a:pPr marL="342900" indent="-342900" algn="just">
              <a:buFont typeface="+mj-lt"/>
              <a:buAutoNum type="arabicPeriod" startAt="8"/>
            </a:pPr>
            <a:r>
              <a:rPr lang="en-US" sz="2000">
                <a:latin typeface="Times New Roman"/>
                <a:cs typeface="Times New Roman"/>
              </a:rPr>
              <a:t>X. Hu, H. Zhu, J. Xu, D. Xu and J. Dong, "Wrist pulse signals analysis based on Deep Convolutional Neural Networks," 2014 IEEE Conference on Computational Intelligence in Bioinformatics and Computational Biology, Honolulu, HI, USA, 2014, pp. 1-7, </a:t>
            </a:r>
            <a:r>
              <a:rPr lang="en-US" sz="2000" err="1">
                <a:latin typeface="Times New Roman"/>
                <a:cs typeface="Times New Roman"/>
              </a:rPr>
              <a:t>doi</a:t>
            </a:r>
            <a:r>
              <a:rPr lang="en-US" sz="2000">
                <a:latin typeface="Times New Roman"/>
                <a:cs typeface="Times New Roman"/>
              </a:rPr>
              <a:t>: 10.1109/CIBCB.2014.6845525. </a:t>
            </a:r>
          </a:p>
          <a:p>
            <a:pPr marL="342900" indent="-342900" algn="just">
              <a:buFont typeface="+mj-lt"/>
              <a:buAutoNum type="arabicPeriod" startAt="8"/>
            </a:pPr>
            <a:endParaRPr lang="en-US" sz="2000">
              <a:latin typeface="Times New Roman"/>
              <a:cs typeface="Times New Roman"/>
            </a:endParaRPr>
          </a:p>
          <a:p>
            <a:pPr marL="342900" indent="-342900" algn="just">
              <a:buFont typeface="+mj-lt"/>
              <a:buAutoNum type="arabicPeriod" startAt="8"/>
            </a:pPr>
            <a:r>
              <a:rPr lang="en-US" sz="2000">
                <a:latin typeface="Times New Roman"/>
                <a:cs typeface="Times New Roman"/>
              </a:rPr>
              <a:t>P. Wang, W. Zuo and D. Zhang, "A Compound Pressure Signal Acquisition System for Multichannel Wrist Pulse Signal Analysis," in IEEE Transactions on Instrumentation and Measurement, vol. 63, no. 6, pp. 1556-1565, June 2014, </a:t>
            </a:r>
            <a:r>
              <a:rPr lang="en-US" sz="2000" err="1">
                <a:latin typeface="Times New Roman"/>
                <a:cs typeface="Times New Roman"/>
              </a:rPr>
              <a:t>doi</a:t>
            </a:r>
            <a:r>
              <a:rPr lang="en-US" sz="2000">
                <a:latin typeface="Times New Roman"/>
                <a:cs typeface="Times New Roman"/>
              </a:rPr>
              <a:t>: 10.1109/TIM.2013.2267458.</a:t>
            </a:r>
            <a:endParaRPr lang="en-US" sz="2000">
              <a:cs typeface="Calibri" panose="020F0502020204030204"/>
            </a:endParaRPr>
          </a:p>
          <a:p>
            <a:pPr marL="342900" indent="-342900" algn="just">
              <a:buFont typeface="+mj-lt"/>
              <a:buAutoNum type="arabicPeriod" startAt="8"/>
            </a:pPr>
            <a:endParaRPr lang="en-US">
              <a:latin typeface="Times New Roman"/>
              <a:cs typeface="Calibri" panose="020F0502020204030204"/>
            </a:endParaRPr>
          </a:p>
          <a:p>
            <a:pPr marL="342900" indent="-342900" algn="just">
              <a:buFont typeface="+mj-lt"/>
              <a:buAutoNum type="arabicPeriod" startAt="8"/>
            </a:pPr>
            <a:endParaRPr lang="en-US">
              <a:latin typeface="Times New Roman"/>
              <a:cs typeface="Times New Roman"/>
            </a:endParaRPr>
          </a:p>
          <a:p>
            <a:pPr marL="342900" indent="-342900" algn="just">
              <a:buFont typeface="+mj-lt"/>
              <a:buAutoNum type="arabicPeriod" startAt="8"/>
            </a:pPr>
            <a:endParaRPr lang="en-US">
              <a:latin typeface="Times New Roman"/>
              <a:cs typeface="Times New Roman"/>
            </a:endParaRPr>
          </a:p>
          <a:p>
            <a:pPr marL="342900" indent="-342900" algn="just">
              <a:buFont typeface="+mj-lt"/>
              <a:buAutoNum type="arabicPeriod" startAt="8"/>
            </a:pPr>
            <a:endParaRPr lang="en-US">
              <a:latin typeface="Times New Roman"/>
              <a:cs typeface="Times New Roman"/>
            </a:endParaRPr>
          </a:p>
          <a:p>
            <a:pPr marL="342900" indent="-342900" algn="just">
              <a:buFont typeface="+mj-lt"/>
              <a:buAutoNum type="arabicPeriod" startAt="8"/>
            </a:pPr>
            <a:endParaRPr lang="en-US">
              <a:latin typeface="Times New Roman"/>
              <a:cs typeface="Times New Roman"/>
            </a:endParaRPr>
          </a:p>
        </p:txBody>
      </p:sp>
      <p:sp>
        <p:nvSpPr>
          <p:cNvPr id="3" name="Slide Number Placeholder 2">
            <a:extLst>
              <a:ext uri="{FF2B5EF4-FFF2-40B4-BE49-F238E27FC236}">
                <a16:creationId xmlns:a16="http://schemas.microsoft.com/office/drawing/2014/main" id="{EE843C06-0A68-53A8-339F-4FDE92D19F5D}"/>
              </a:ext>
            </a:extLst>
          </p:cNvPr>
          <p:cNvSpPr>
            <a:spLocks noGrp="1"/>
          </p:cNvSpPr>
          <p:nvPr>
            <p:ph type="sldNum" sz="quarter" idx="12"/>
          </p:nvPr>
        </p:nvSpPr>
        <p:spPr/>
        <p:txBody>
          <a:bodyPr/>
          <a:lstStyle/>
          <a:p>
            <a:fld id="{330EA680-D336-4FF7-8B7A-9848BB0A1C32}" type="slidenum">
              <a:rPr lang="en-US" sz="1600" smtClean="0"/>
              <a:t>47</a:t>
            </a:fld>
            <a:endParaRPr lang="en-US"/>
          </a:p>
        </p:txBody>
      </p:sp>
    </p:spTree>
    <p:extLst>
      <p:ext uri="{BB962C8B-B14F-4D97-AF65-F5344CB8AC3E}">
        <p14:creationId xmlns:p14="http://schemas.microsoft.com/office/powerpoint/2010/main" val="3044896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CB3F6-52D0-890D-F371-325D5A669C60}"/>
              </a:ext>
            </a:extLst>
          </p:cNvPr>
          <p:cNvSpPr txBox="1"/>
          <p:nvPr/>
        </p:nvSpPr>
        <p:spPr>
          <a:xfrm>
            <a:off x="137024" y="379382"/>
            <a:ext cx="11917952" cy="72019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startAt="11"/>
            </a:pPr>
            <a:r>
              <a:rPr lang="en-US" sz="2200">
                <a:latin typeface="Times New Roman"/>
                <a:cs typeface="Times New Roman"/>
              </a:rPr>
              <a:t>N. N. Khaire and Y. V. Joshi, "Diagnosis of Disease Using Wrist Pulse Signal for classification of pre-meal and post-meal samples," 2015 International Conference on Industrial Instrumentation and Control (ICIC), Pune, India, 2015, pp. 866-869, </a:t>
            </a:r>
            <a:r>
              <a:rPr lang="en-US" sz="2200" err="1">
                <a:latin typeface="Times New Roman"/>
                <a:cs typeface="Times New Roman"/>
              </a:rPr>
              <a:t>doi</a:t>
            </a:r>
            <a:r>
              <a:rPr lang="en-US" sz="2200">
                <a:latin typeface="Times New Roman"/>
                <a:cs typeface="Times New Roman"/>
              </a:rPr>
              <a:t>: 10.1109/IIC.2015.7150864.</a:t>
            </a:r>
            <a:endParaRPr lang="en-US" sz="2200"/>
          </a:p>
          <a:p>
            <a:pPr marL="342900" indent="-342900" algn="just">
              <a:buAutoNum type="arabicPeriod" startAt="12"/>
            </a:pPr>
            <a:endParaRPr lang="en-US" sz="2200">
              <a:latin typeface="Times New Roman"/>
              <a:cs typeface="Times New Roman"/>
            </a:endParaRPr>
          </a:p>
          <a:p>
            <a:pPr marL="342900" indent="-342900" algn="just">
              <a:buAutoNum type="arabicPeriod" startAt="12"/>
            </a:pPr>
            <a:r>
              <a:rPr lang="en-US" sz="2200">
                <a:latin typeface="Times New Roman"/>
                <a:cs typeface="Times New Roman"/>
              </a:rPr>
              <a:t>C. Choi et al., "PPG pulse direction determination algorithm for PPG waveform inversion by wrist rotation," 2017 39th  Annual International Conference of the IEEE Engineering in Medicine and Biology Society (EMBC), Jeju, Korea (South), 2017, pp. 4090-4093, </a:t>
            </a:r>
            <a:r>
              <a:rPr lang="en-US" sz="2200" err="1">
                <a:latin typeface="Times New Roman"/>
                <a:cs typeface="Times New Roman"/>
              </a:rPr>
              <a:t>doi</a:t>
            </a:r>
            <a:r>
              <a:rPr lang="en-US" sz="2200">
                <a:latin typeface="Times New Roman"/>
                <a:cs typeface="Times New Roman"/>
              </a:rPr>
              <a:t>: 10.1109/EMBC.2017.8037755.</a:t>
            </a:r>
            <a:endParaRPr lang="en-US" sz="2200"/>
          </a:p>
          <a:p>
            <a:pPr marL="342900" indent="-342900" algn="just">
              <a:buFont typeface="+mj-lt"/>
              <a:buAutoNum type="arabicPeriod" startAt="13"/>
            </a:pPr>
            <a:endParaRPr lang="en-US" sz="2200">
              <a:latin typeface="Times New Roman"/>
              <a:cs typeface="Times New Roman"/>
            </a:endParaRPr>
          </a:p>
          <a:p>
            <a:pPr marL="342900" indent="-342900" algn="just">
              <a:buAutoNum type="arabicPeriod" startAt="13"/>
            </a:pPr>
            <a:r>
              <a:rPr lang="en-US" sz="2200">
                <a:latin typeface="Times New Roman"/>
                <a:cs typeface="Times New Roman"/>
              </a:rPr>
              <a:t>C. Xia et al., "Wrist Pulse Waveform Feature Extraction and Dimension Reduction with Feature Variability Analysis," 2008 2nd International Conference on Bioinformatics and Biomedical Engineering, Shanghai, China, 2008, pp. 2048-2051, </a:t>
            </a:r>
            <a:r>
              <a:rPr lang="en-US" sz="2200" err="1">
                <a:latin typeface="Times New Roman"/>
                <a:cs typeface="Times New Roman"/>
              </a:rPr>
              <a:t>doi</a:t>
            </a:r>
            <a:r>
              <a:rPr lang="en-US" sz="2200">
                <a:latin typeface="Times New Roman"/>
                <a:cs typeface="Times New Roman"/>
              </a:rPr>
              <a:t>: 10.1109/ICBBE.2008.841.</a:t>
            </a:r>
            <a:endParaRPr lang="en-US" sz="2200"/>
          </a:p>
          <a:p>
            <a:pPr algn="just"/>
            <a:endParaRPr lang="en-US" sz="2200">
              <a:latin typeface="Times New Roman"/>
              <a:cs typeface="Times New Roman"/>
            </a:endParaRPr>
          </a:p>
          <a:p>
            <a:pPr marL="342900" indent="-342900" algn="just">
              <a:buFont typeface="+mj-lt"/>
              <a:buAutoNum type="arabicPeriod" startAt="14"/>
            </a:pPr>
            <a:r>
              <a:rPr lang="en-US" sz="2200">
                <a:latin typeface="Times New Roman"/>
                <a:cs typeface="Times New Roman"/>
              </a:rPr>
              <a:t>C. Xia et al., "A Practical Approach to Wrist Pulse Segmentation and Single-period Average Waveform Estimation," 2008 International Conference on </a:t>
            </a:r>
            <a:r>
              <a:rPr lang="en-US" sz="2200" err="1">
                <a:latin typeface="Times New Roman"/>
                <a:cs typeface="Times New Roman"/>
              </a:rPr>
              <a:t>BioMedical</a:t>
            </a:r>
            <a:r>
              <a:rPr lang="en-US" sz="2200">
                <a:latin typeface="Times New Roman"/>
                <a:cs typeface="Times New Roman"/>
              </a:rPr>
              <a:t> Engineering and Informatics, Sanya, China, 2008, pp. 334-338, </a:t>
            </a:r>
            <a:r>
              <a:rPr lang="en-US" sz="2200" err="1">
                <a:latin typeface="Times New Roman"/>
                <a:cs typeface="Times New Roman"/>
              </a:rPr>
              <a:t>doi</a:t>
            </a:r>
            <a:r>
              <a:rPr lang="en-US" sz="2200">
                <a:latin typeface="Times New Roman"/>
                <a:cs typeface="Times New Roman"/>
              </a:rPr>
              <a:t>: 10.1109/BMEI.2008.140.</a:t>
            </a:r>
          </a:p>
          <a:p>
            <a:pPr algn="just"/>
            <a:endParaRPr lang="en-US" sz="2200">
              <a:latin typeface="Times New Roman"/>
              <a:ea typeface="+mn-lt"/>
              <a:cs typeface="Times New Roman"/>
            </a:endParaRPr>
          </a:p>
          <a:p>
            <a:pPr marL="342900" indent="-342900" algn="just">
              <a:buFont typeface="+mj-lt"/>
              <a:buAutoNum type="arabicPeriod" startAt="15"/>
            </a:pPr>
            <a:r>
              <a:rPr lang="en-US" sz="2200" err="1">
                <a:latin typeface="Times New Roman"/>
                <a:ea typeface="+mn-lt"/>
                <a:cs typeface="+mn-lt"/>
              </a:rPr>
              <a:t>aswet</a:t>
            </a:r>
            <a:r>
              <a:rPr lang="en-US" sz="2200">
                <a:latin typeface="Times New Roman"/>
                <a:ea typeface="+mn-lt"/>
                <a:cs typeface="+mn-lt"/>
              </a:rPr>
              <a:t> media. </a:t>
            </a:r>
            <a:r>
              <a:rPr lang="en-US" sz="2200" i="1" err="1">
                <a:latin typeface="Times New Roman"/>
                <a:ea typeface="+mn-lt"/>
                <a:cs typeface="+mn-lt"/>
              </a:rPr>
              <a:t>பாடம்</a:t>
            </a:r>
            <a:r>
              <a:rPr lang="en-US" sz="2200" i="1">
                <a:latin typeface="Times New Roman"/>
                <a:ea typeface="+mn-lt"/>
                <a:cs typeface="+mn-lt"/>
              </a:rPr>
              <a:t> 2 </a:t>
            </a:r>
            <a:r>
              <a:rPr lang="en-US" sz="2200" i="1" err="1">
                <a:latin typeface="Times New Roman"/>
                <a:ea typeface="+mn-lt"/>
                <a:cs typeface="+mn-lt"/>
              </a:rPr>
              <a:t>பஞ்சபூதங்களும்</a:t>
            </a:r>
            <a:r>
              <a:rPr lang="en-US" sz="2200" i="1">
                <a:latin typeface="Times New Roman"/>
                <a:ea typeface="+mn-lt"/>
                <a:cs typeface="+mn-lt"/>
              </a:rPr>
              <a:t> 12 </a:t>
            </a:r>
            <a:r>
              <a:rPr lang="en-US" sz="2200" i="1" err="1">
                <a:latin typeface="Times New Roman"/>
                <a:ea typeface="+mn-lt"/>
                <a:cs typeface="+mn-lt"/>
              </a:rPr>
              <a:t>உறுப்புகளின்</a:t>
            </a:r>
            <a:r>
              <a:rPr lang="en-US" sz="2200" i="1">
                <a:latin typeface="Times New Roman"/>
                <a:ea typeface="+mn-lt"/>
                <a:cs typeface="+mn-lt"/>
              </a:rPr>
              <a:t> </a:t>
            </a:r>
            <a:r>
              <a:rPr lang="en-US" sz="2200" i="1" err="1">
                <a:latin typeface="Times New Roman"/>
                <a:ea typeface="+mn-lt"/>
                <a:cs typeface="+mn-lt"/>
              </a:rPr>
              <a:t>நாடியும்</a:t>
            </a:r>
            <a:r>
              <a:rPr lang="en-US" sz="2200">
                <a:latin typeface="Times New Roman"/>
                <a:ea typeface="+mn-lt"/>
                <a:cs typeface="+mn-lt"/>
              </a:rPr>
              <a:t>. (Oct. 5, 2021). [Online Video]. Available: </a:t>
            </a:r>
            <a:r>
              <a:rPr lang="en-US" sz="2200">
                <a:latin typeface="Times New Roman"/>
                <a:ea typeface="+mn-lt"/>
                <a:cs typeface="+mn-lt"/>
                <a:hlinkClick r:id="rId2"/>
              </a:rPr>
              <a:t>https://www.youtube.com/live/pahdpU0966s?si=QuukQVb4YTZoq8Ii</a:t>
            </a:r>
            <a:r>
              <a:rPr lang="en-US" sz="2200">
                <a:latin typeface="Times New Roman"/>
                <a:ea typeface="+mn-lt"/>
                <a:cs typeface="+mn-lt"/>
              </a:rPr>
              <a:t> </a:t>
            </a:r>
          </a:p>
          <a:p>
            <a:pPr algn="just"/>
            <a:endParaRPr lang="en-GB" sz="2200">
              <a:latin typeface="Times New Roman"/>
              <a:cs typeface="Calibri"/>
            </a:endParaRPr>
          </a:p>
          <a:p>
            <a:pPr algn="just"/>
            <a:endParaRPr lang="en-GB" sz="2200">
              <a:latin typeface="Times New Roman"/>
              <a:cs typeface="Calibri"/>
            </a:endParaRPr>
          </a:p>
        </p:txBody>
      </p:sp>
      <p:sp>
        <p:nvSpPr>
          <p:cNvPr id="4" name="TextBox 3">
            <a:extLst>
              <a:ext uri="{FF2B5EF4-FFF2-40B4-BE49-F238E27FC236}">
                <a16:creationId xmlns:a16="http://schemas.microsoft.com/office/drawing/2014/main" id="{058117FB-F566-0355-8D6A-B0EBF2782FA1}"/>
              </a:ext>
            </a:extLst>
          </p:cNvPr>
          <p:cNvSpPr txBox="1"/>
          <p:nvPr/>
        </p:nvSpPr>
        <p:spPr>
          <a:xfrm>
            <a:off x="3047144" y="0"/>
            <a:ext cx="6097712" cy="523220"/>
          </a:xfrm>
          <a:prstGeom prst="rect">
            <a:avLst/>
          </a:prstGeom>
          <a:noFill/>
        </p:spPr>
        <p:txBody>
          <a:bodyPr wrap="square">
            <a:spAutoFit/>
          </a:bodyPr>
          <a:lstStyle/>
          <a:p>
            <a:pPr algn="ctr"/>
            <a:r>
              <a:rPr lang="en-US" sz="2800" b="1">
                <a:latin typeface="Times New Roman"/>
                <a:cs typeface="Times New Roman"/>
              </a:rPr>
              <a:t>REFERENCES (cont.)</a:t>
            </a:r>
            <a:endParaRPr lang="en-US" sz="2800"/>
          </a:p>
        </p:txBody>
      </p:sp>
      <p:sp>
        <p:nvSpPr>
          <p:cNvPr id="2" name="Slide Number Placeholder 1">
            <a:extLst>
              <a:ext uri="{FF2B5EF4-FFF2-40B4-BE49-F238E27FC236}">
                <a16:creationId xmlns:a16="http://schemas.microsoft.com/office/drawing/2014/main" id="{4C121829-3738-373A-6BCE-4E064495228B}"/>
              </a:ext>
            </a:extLst>
          </p:cNvPr>
          <p:cNvSpPr>
            <a:spLocks noGrp="1"/>
          </p:cNvSpPr>
          <p:nvPr>
            <p:ph type="sldNum" sz="quarter" idx="12"/>
          </p:nvPr>
        </p:nvSpPr>
        <p:spPr>
          <a:xfrm>
            <a:off x="8795535" y="6478618"/>
            <a:ext cx="2743200" cy="365125"/>
          </a:xfrm>
        </p:spPr>
        <p:txBody>
          <a:bodyPr/>
          <a:lstStyle/>
          <a:p>
            <a:fld id="{330EA680-D336-4FF7-8B7A-9848BB0A1C32}" type="slidenum">
              <a:rPr lang="en-US" sz="1600" smtClean="0"/>
              <a:t>48</a:t>
            </a:fld>
            <a:endParaRPr lang="en-US" sz="1600"/>
          </a:p>
        </p:txBody>
      </p:sp>
    </p:spTree>
    <p:extLst>
      <p:ext uri="{BB962C8B-B14F-4D97-AF65-F5344CB8AC3E}">
        <p14:creationId xmlns:p14="http://schemas.microsoft.com/office/powerpoint/2010/main" val="558036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26CCB-3F78-C9B4-6521-3D6189AA2B1F}"/>
              </a:ext>
            </a:extLst>
          </p:cNvPr>
          <p:cNvSpPr txBox="1"/>
          <p:nvPr/>
        </p:nvSpPr>
        <p:spPr>
          <a:xfrm>
            <a:off x="-2582" y="1198535"/>
            <a:ext cx="1219716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000">
                <a:latin typeface="Times New Roman"/>
                <a:cs typeface="Segoe UI"/>
              </a:rPr>
              <a:t>16. “Heart_Rate_Sensor_SKU_SEN0203-DFRobot.” </a:t>
            </a:r>
            <a:r>
              <a:rPr lang="en-GB" sz="2000" u="sng">
                <a:solidFill>
                  <a:srgbClr val="467886"/>
                </a:solidFill>
                <a:latin typeface="Times New Roman"/>
                <a:cs typeface="Segoe UI"/>
                <a:hlinkClick r:id="rId2"/>
              </a:rPr>
              <a:t>https://wiki.dfrobot.com/Heart_Rate_Sensor_SKU_SEN0203</a:t>
            </a:r>
            <a:r>
              <a:rPr lang="en-GB" sz="2000">
                <a:latin typeface="Times New Roman"/>
                <a:cs typeface="Segoe UI"/>
              </a:rPr>
              <a:t>​</a:t>
            </a:r>
            <a:endParaRPr lang="en-US" sz="2000"/>
          </a:p>
          <a:p>
            <a:pPr algn="just"/>
            <a:r>
              <a:rPr lang="en-GB" sz="2000">
                <a:latin typeface="Times New Roman"/>
                <a:cs typeface="Segoe UI"/>
              </a:rPr>
              <a:t>​</a:t>
            </a:r>
          </a:p>
          <a:p>
            <a:pPr algn="just"/>
            <a:r>
              <a:rPr lang="en-GB" sz="2000">
                <a:latin typeface="Times New Roman"/>
                <a:cs typeface="Segoe UI"/>
              </a:rPr>
              <a:t>17. </a:t>
            </a:r>
            <a:r>
              <a:rPr lang="en-US" sz="2000">
                <a:latin typeface="Times New Roman"/>
                <a:cs typeface="Segoe UI"/>
              </a:rPr>
              <a:t>Amit-</a:t>
            </a:r>
            <a:r>
              <a:rPr lang="en-US" sz="2000" err="1">
                <a:latin typeface="Times New Roman"/>
                <a:cs typeface="Segoe UI"/>
              </a:rPr>
              <a:t>Kadarmandalgi</a:t>
            </a:r>
            <a:r>
              <a:rPr lang="en-US" sz="2000">
                <a:latin typeface="Times New Roman"/>
                <a:cs typeface="Segoe UI"/>
              </a:rPr>
              <a:t>, “GitHub - Amit-</a:t>
            </a:r>
            <a:r>
              <a:rPr lang="en-US" sz="2000" err="1">
                <a:latin typeface="Times New Roman"/>
                <a:cs typeface="Segoe UI"/>
              </a:rPr>
              <a:t>Kadarmandalgi</a:t>
            </a:r>
            <a:r>
              <a:rPr lang="en-US" sz="2000">
                <a:latin typeface="Times New Roman"/>
                <a:cs typeface="Segoe UI"/>
              </a:rPr>
              <a:t>/Nadi-Pariksha: Vedic Pulse diagnosis using statistical and parametric analysis,” </a:t>
            </a:r>
            <a:r>
              <a:rPr lang="en-US" sz="2000" i="1">
                <a:latin typeface="Times New Roman"/>
                <a:cs typeface="Segoe UI"/>
              </a:rPr>
              <a:t>GitHub</a:t>
            </a:r>
            <a:r>
              <a:rPr lang="en-US" sz="2000">
                <a:latin typeface="Times New Roman"/>
                <a:cs typeface="Segoe UI"/>
              </a:rPr>
              <a:t>. </a:t>
            </a:r>
            <a:r>
              <a:rPr lang="en-US" sz="2000" u="sng">
                <a:latin typeface="Times New Roman"/>
                <a:cs typeface="Segoe UI"/>
                <a:hlinkClick r:id="rId3">
                  <a:extLst>
                    <a:ext uri="{A12FA001-AC4F-418D-AE19-62706E023703}">
                      <ahyp:hlinkClr xmlns:ahyp="http://schemas.microsoft.com/office/drawing/2018/hyperlinkcolor" val="tx"/>
                    </a:ext>
                  </a:extLst>
                </a:hlinkClick>
              </a:rPr>
              <a:t>https://github.com/Amit-Kadarmandalgi/Nadi-Pariksha.git</a:t>
            </a:r>
            <a:r>
              <a:rPr lang="en-US" sz="2000">
                <a:latin typeface="Times New Roman"/>
                <a:cs typeface="Segoe UI"/>
              </a:rPr>
              <a:t> ​</a:t>
            </a:r>
          </a:p>
          <a:p>
            <a:pPr algn="just"/>
            <a:endParaRPr lang="en-US" sz="2000">
              <a:latin typeface="Times New Roman"/>
              <a:cs typeface="Segoe UI"/>
            </a:endParaRPr>
          </a:p>
          <a:p>
            <a:pPr algn="just"/>
            <a:endParaRPr lang="en-US" sz="2000">
              <a:latin typeface="Times New Roman"/>
              <a:cs typeface="Segoe UI"/>
            </a:endParaRPr>
          </a:p>
        </p:txBody>
      </p:sp>
      <p:sp>
        <p:nvSpPr>
          <p:cNvPr id="4" name="TextBox 3">
            <a:extLst>
              <a:ext uri="{FF2B5EF4-FFF2-40B4-BE49-F238E27FC236}">
                <a16:creationId xmlns:a16="http://schemas.microsoft.com/office/drawing/2014/main" id="{866194EB-8335-A3A7-86FB-9757936D785F}"/>
              </a:ext>
            </a:extLst>
          </p:cNvPr>
          <p:cNvSpPr txBox="1"/>
          <p:nvPr/>
        </p:nvSpPr>
        <p:spPr>
          <a:xfrm>
            <a:off x="3047144" y="0"/>
            <a:ext cx="6097712" cy="523220"/>
          </a:xfrm>
          <a:prstGeom prst="rect">
            <a:avLst/>
          </a:prstGeom>
          <a:noFill/>
        </p:spPr>
        <p:txBody>
          <a:bodyPr wrap="square">
            <a:spAutoFit/>
          </a:bodyPr>
          <a:lstStyle/>
          <a:p>
            <a:pPr algn="ctr"/>
            <a:r>
              <a:rPr lang="en-US" sz="2800" b="1">
                <a:latin typeface="Times New Roman"/>
                <a:cs typeface="Times New Roman"/>
              </a:rPr>
              <a:t>REFERENCES (cont.)</a:t>
            </a:r>
            <a:endParaRPr lang="en-US" sz="2800"/>
          </a:p>
        </p:txBody>
      </p:sp>
      <p:sp>
        <p:nvSpPr>
          <p:cNvPr id="3" name="Slide Number Placeholder 2">
            <a:extLst>
              <a:ext uri="{FF2B5EF4-FFF2-40B4-BE49-F238E27FC236}">
                <a16:creationId xmlns:a16="http://schemas.microsoft.com/office/drawing/2014/main" id="{F33E8769-806F-6EB5-0F18-7DF5A45640B7}"/>
              </a:ext>
            </a:extLst>
          </p:cNvPr>
          <p:cNvSpPr>
            <a:spLocks noGrp="1"/>
          </p:cNvSpPr>
          <p:nvPr>
            <p:ph type="sldNum" sz="quarter" idx="12"/>
          </p:nvPr>
        </p:nvSpPr>
        <p:spPr/>
        <p:txBody>
          <a:bodyPr/>
          <a:lstStyle/>
          <a:p>
            <a:fld id="{330EA680-D336-4FF7-8B7A-9848BB0A1C32}" type="slidenum">
              <a:rPr lang="en-US" sz="1600" smtClean="0"/>
              <a:t>49</a:t>
            </a:fld>
            <a:endParaRPr lang="en-US"/>
          </a:p>
        </p:txBody>
      </p:sp>
    </p:spTree>
    <p:extLst>
      <p:ext uri="{BB962C8B-B14F-4D97-AF65-F5344CB8AC3E}">
        <p14:creationId xmlns:p14="http://schemas.microsoft.com/office/powerpoint/2010/main" val="211294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96B89-4D41-8A83-5AA6-1C87D6EE3DD1}"/>
              </a:ext>
            </a:extLst>
          </p:cNvPr>
          <p:cNvSpPr txBox="1"/>
          <p:nvPr/>
        </p:nvSpPr>
        <p:spPr>
          <a:xfrm>
            <a:off x="1858177" y="2696064"/>
            <a:ext cx="8475645" cy="1465871"/>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6000" b="1">
                <a:latin typeface="Times New Roman" panose="02020603050405020304" pitchFamily="18" charset="0"/>
                <a:ea typeface="+mj-ea"/>
                <a:cs typeface="Times New Roman" panose="02020603050405020304" pitchFamily="18" charset="0"/>
              </a:rPr>
              <a:t>LITERATURE SURVEY</a:t>
            </a:r>
          </a:p>
        </p:txBody>
      </p:sp>
      <p:sp>
        <p:nvSpPr>
          <p:cNvPr id="3" name="Slide Number Placeholder 2">
            <a:extLst>
              <a:ext uri="{FF2B5EF4-FFF2-40B4-BE49-F238E27FC236}">
                <a16:creationId xmlns:a16="http://schemas.microsoft.com/office/drawing/2014/main" id="{AD315EF1-03A0-0040-014C-B8D466325AC2}"/>
              </a:ext>
            </a:extLst>
          </p:cNvPr>
          <p:cNvSpPr>
            <a:spLocks noGrp="1"/>
          </p:cNvSpPr>
          <p:nvPr>
            <p:ph type="sldNum" sz="quarter" idx="12"/>
          </p:nvPr>
        </p:nvSpPr>
        <p:spPr/>
        <p:txBody>
          <a:bodyPr/>
          <a:lstStyle/>
          <a:p>
            <a:fld id="{330EA680-D336-4FF7-8B7A-9848BB0A1C32}" type="slidenum">
              <a:rPr lang="en-US" sz="1600" smtClean="0"/>
              <a:t>5</a:t>
            </a:fld>
            <a:endParaRPr lang="en-US" sz="1600"/>
          </a:p>
        </p:txBody>
      </p:sp>
    </p:spTree>
    <p:extLst>
      <p:ext uri="{BB962C8B-B14F-4D97-AF65-F5344CB8AC3E}">
        <p14:creationId xmlns:p14="http://schemas.microsoft.com/office/powerpoint/2010/main" val="2548675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red heart with white text&#10;&#10;Description automatically generated">
            <a:extLst>
              <a:ext uri="{FF2B5EF4-FFF2-40B4-BE49-F238E27FC236}">
                <a16:creationId xmlns:a16="http://schemas.microsoft.com/office/drawing/2014/main" id="{ABECA9BF-B536-2065-7940-7223FACC5973}"/>
              </a:ext>
            </a:extLst>
          </p:cNvPr>
          <p:cNvPicPr>
            <a:picLocks noChangeAspect="1"/>
          </p:cNvPicPr>
          <p:nvPr/>
        </p:nvPicPr>
        <p:blipFill>
          <a:blip r:embed="rId2"/>
          <a:stretch>
            <a:fillRect/>
          </a:stretch>
        </p:blipFill>
        <p:spPr>
          <a:xfrm>
            <a:off x="990600" y="1105856"/>
            <a:ext cx="10134600" cy="4585906"/>
          </a:xfrm>
          <a:prstGeom prst="rect">
            <a:avLst/>
          </a:prstGeom>
        </p:spPr>
      </p:pic>
      <p:sp>
        <p:nvSpPr>
          <p:cNvPr id="2" name="Slide Number Placeholder 1">
            <a:extLst>
              <a:ext uri="{FF2B5EF4-FFF2-40B4-BE49-F238E27FC236}">
                <a16:creationId xmlns:a16="http://schemas.microsoft.com/office/drawing/2014/main" id="{95082CAA-60C1-C7A1-27D7-8B8A2F1763D9}"/>
              </a:ext>
            </a:extLst>
          </p:cNvPr>
          <p:cNvSpPr>
            <a:spLocks noGrp="1"/>
          </p:cNvSpPr>
          <p:nvPr>
            <p:ph type="sldNum" sz="quarter" idx="12"/>
          </p:nvPr>
        </p:nvSpPr>
        <p:spPr/>
        <p:txBody>
          <a:bodyPr/>
          <a:lstStyle/>
          <a:p>
            <a:fld id="{330EA680-D336-4FF7-8B7A-9848BB0A1C32}" type="slidenum">
              <a:rPr lang="en-US" sz="1600" smtClean="0"/>
              <a:t>50</a:t>
            </a:fld>
            <a:endParaRPr lang="en-US"/>
          </a:p>
        </p:txBody>
      </p:sp>
    </p:spTree>
    <p:extLst>
      <p:ext uri="{BB962C8B-B14F-4D97-AF65-F5344CB8AC3E}">
        <p14:creationId xmlns:p14="http://schemas.microsoft.com/office/powerpoint/2010/main" val="129944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D2F2402-4F24-2E18-6294-336B0B48F628}"/>
              </a:ext>
            </a:extLst>
          </p:cNvPr>
          <p:cNvGraphicFramePr>
            <a:graphicFrameLocks noGrp="1"/>
          </p:cNvGraphicFramePr>
          <p:nvPr/>
        </p:nvGraphicFramePr>
        <p:xfrm>
          <a:off x="193967" y="608786"/>
          <a:ext cx="11791492" cy="5151123"/>
        </p:xfrm>
        <a:graphic>
          <a:graphicData uri="http://schemas.openxmlformats.org/drawingml/2006/table">
            <a:tbl>
              <a:tblPr firstRow="1" firstCol="1" bandRow="1">
                <a:tableStyleId>{5C22544A-7EE6-4342-B048-85BDC9FD1C3A}</a:tableStyleId>
              </a:tblPr>
              <a:tblGrid>
                <a:gridCol w="771081">
                  <a:extLst>
                    <a:ext uri="{9D8B030D-6E8A-4147-A177-3AD203B41FA5}">
                      <a16:colId xmlns:a16="http://schemas.microsoft.com/office/drawing/2014/main" val="180331327"/>
                    </a:ext>
                  </a:extLst>
                </a:gridCol>
                <a:gridCol w="3288631">
                  <a:extLst>
                    <a:ext uri="{9D8B030D-6E8A-4147-A177-3AD203B41FA5}">
                      <a16:colId xmlns:a16="http://schemas.microsoft.com/office/drawing/2014/main" val="4247037553"/>
                    </a:ext>
                  </a:extLst>
                </a:gridCol>
                <a:gridCol w="7731780">
                  <a:extLst>
                    <a:ext uri="{9D8B030D-6E8A-4147-A177-3AD203B41FA5}">
                      <a16:colId xmlns:a16="http://schemas.microsoft.com/office/drawing/2014/main" val="1037544261"/>
                    </a:ext>
                  </a:extLst>
                </a:gridCol>
              </a:tblGrid>
              <a:tr h="583930">
                <a:tc>
                  <a:txBody>
                    <a:bodyPr/>
                    <a:lstStyle/>
                    <a:p>
                      <a:pPr algn="l" fontAlgn="base">
                        <a:lnSpc>
                          <a:spcPct val="115000"/>
                        </a:lnSpc>
                        <a:spcAft>
                          <a:spcPts val="1000"/>
                        </a:spcAft>
                      </a:pPr>
                      <a:r>
                        <a:rPr lang="en-GB" sz="2000" b="1">
                          <a:solidFill>
                            <a:srgbClr val="000000"/>
                          </a:solidFill>
                          <a:effectLst/>
                          <a:latin typeface="Times New Roman"/>
                          <a:ea typeface="Times New Roman" panose="02020603050405020304" pitchFamily="18" charset="0"/>
                          <a:cs typeface="Times New Roman"/>
                        </a:rPr>
                        <a:t>SI.NO</a:t>
                      </a:r>
                      <a:r>
                        <a:rPr lang="en-GB" sz="1400" b="1">
                          <a:solidFill>
                            <a:srgbClr val="000000"/>
                          </a:solidFill>
                          <a:effectLst/>
                          <a:latin typeface="Times New Roman"/>
                          <a:ea typeface="Times New Roman" panose="02020603050405020304" pitchFamily="18" charset="0"/>
                          <a:cs typeface="Times New Roman"/>
                        </a:rPr>
                        <a:t>​</a:t>
                      </a:r>
                      <a:r>
                        <a:rPr lang="en-GB" sz="2000">
                          <a:effectLst/>
                          <a:latin typeface="Calibri"/>
                          <a:ea typeface="Times New Roman" panose="02020603050405020304" pitchFamily="18" charset="0"/>
                          <a:cs typeface="Times New Roman"/>
                        </a:rPr>
                        <a:t>S</a:t>
                      </a:r>
                      <a:endParaRPr lang="en-GB" sz="20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GB" sz="16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Title​</a:t>
                      </a:r>
                      <a:endParaRPr lang="en-GB" sz="20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GB" sz="16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Summary​</a:t>
                      </a:r>
                      <a:endParaRPr lang="en-GB" sz="20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940341"/>
                  </a:ext>
                </a:extLst>
              </a:tr>
              <a:tr h="2189737">
                <a:tc>
                  <a:txBody>
                    <a:bodyPr/>
                    <a:lstStyle/>
                    <a:p>
                      <a:pPr algn="ctr" fontAlgn="base">
                        <a:lnSpc>
                          <a:spcPct val="115000"/>
                        </a:lnSpc>
                        <a:spcAft>
                          <a:spcPts val="1000"/>
                        </a:spcAft>
                      </a:pPr>
                      <a:r>
                        <a:rPr lang="en-GB" sz="2200">
                          <a:solidFill>
                            <a:srgbClr val="000000"/>
                          </a:solidFill>
                          <a:effectLst/>
                          <a:latin typeface="Times New Roman"/>
                          <a:ea typeface="Times New Roman" panose="02020603050405020304" pitchFamily="18" charset="0"/>
                          <a:cs typeface="Times New Roman"/>
                        </a:rPr>
                        <a:t>1​</a:t>
                      </a:r>
                      <a:endParaRPr lang="en-GB" sz="22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Calibri" panose="020F0502020204030204" pitchFamily="34" charset="0"/>
                          <a:cs typeface="Calibri"/>
                        </a:rPr>
                        <a:t>Studies on Urdhwaga </a:t>
                      </a:r>
                      <a:r>
                        <a:rPr lang="en-US" sz="2200" err="1">
                          <a:solidFill>
                            <a:srgbClr val="000000"/>
                          </a:solidFill>
                          <a:effectLst/>
                          <a:latin typeface="Times New Roman"/>
                          <a:ea typeface="Calibri" panose="020F0502020204030204" pitchFamily="34" charset="0"/>
                          <a:cs typeface="Calibri"/>
                        </a:rPr>
                        <a:t>Amlapitta</a:t>
                      </a:r>
                      <a:r>
                        <a:rPr lang="en-US" sz="2200">
                          <a:solidFill>
                            <a:srgbClr val="000000"/>
                          </a:solidFill>
                          <a:effectLst/>
                          <a:latin typeface="Times New Roman"/>
                          <a:ea typeface="Calibri" panose="020F0502020204030204" pitchFamily="34" charset="0"/>
                          <a:cs typeface="Calibri"/>
                        </a:rPr>
                        <a:t> (Gastritis) and its Management with Shatavari </a:t>
                      </a:r>
                      <a:r>
                        <a:rPr lang="en-US" sz="2200" err="1">
                          <a:solidFill>
                            <a:srgbClr val="000000"/>
                          </a:solidFill>
                          <a:effectLst/>
                          <a:latin typeface="Times New Roman"/>
                          <a:ea typeface="Calibri" panose="020F0502020204030204" pitchFamily="34" charset="0"/>
                          <a:cs typeface="Calibri"/>
                        </a:rPr>
                        <a:t>Ghruta</a:t>
                      </a:r>
                      <a:r>
                        <a:rPr lang="en-US" sz="2200">
                          <a:solidFill>
                            <a:srgbClr val="000000"/>
                          </a:solidFill>
                          <a:effectLst/>
                          <a:latin typeface="Times New Roman"/>
                          <a:ea typeface="Calibri" panose="020F0502020204030204" pitchFamily="34" charset="0"/>
                          <a:cs typeface="Calibri"/>
                        </a:rPr>
                        <a:t> [1]</a:t>
                      </a:r>
                      <a:endParaRPr lang="en-US" sz="2200" err="1">
                        <a:solidFill>
                          <a:srgbClr val="000000"/>
                        </a:solidFill>
                        <a:effectLst/>
                        <a:latin typeface="Times New Roman"/>
                        <a:ea typeface="Calibri" panose="020F0502020204030204" pitchFamily="34" charset="0"/>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indent="-285750" algn="l" fontAlgn="base">
                        <a:lnSpc>
                          <a:spcPct val="115000"/>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This research paper focused on Gastritis, its symptoms, remedies, and exercises, based on the different age groups. </a:t>
                      </a:r>
                    </a:p>
                    <a:p>
                      <a:pPr marL="285750" lvl="0" indent="-285750" algn="l">
                        <a:lnSpc>
                          <a:spcPct val="114999"/>
                        </a:lnSpc>
                        <a:spcAft>
                          <a:spcPts val="1000"/>
                        </a:spcAft>
                        <a:buFont typeface="Wingdings"/>
                        <a:buChar char="Ø"/>
                      </a:pPr>
                      <a:r>
                        <a:rPr lang="en-US" sz="1700">
                          <a:solidFill>
                            <a:srgbClr val="000000"/>
                          </a:solidFill>
                          <a:effectLst/>
                          <a:latin typeface="Times New Roman"/>
                          <a:ea typeface="Calibri" panose="020F0502020204030204" pitchFamily="34" charset="0"/>
                          <a:cs typeface="Times New Roman"/>
                        </a:rPr>
                        <a:t>The gastritis disease is said to be classified as one of the dosha, that is '</a:t>
                      </a:r>
                      <a:r>
                        <a:rPr lang="en-US" sz="1700" err="1">
                          <a:solidFill>
                            <a:srgbClr val="000000"/>
                          </a:solidFill>
                          <a:effectLst/>
                          <a:latin typeface="Times New Roman"/>
                          <a:ea typeface="Calibri" panose="020F0502020204030204" pitchFamily="34" charset="0"/>
                          <a:cs typeface="Times New Roman"/>
                        </a:rPr>
                        <a:t>pittha</a:t>
                      </a:r>
                      <a:r>
                        <a:rPr lang="en-US" sz="1700">
                          <a:solidFill>
                            <a:srgbClr val="000000"/>
                          </a:solidFill>
                          <a:effectLst/>
                          <a:latin typeface="Times New Roman"/>
                          <a:ea typeface="Calibri" panose="020F0502020204030204" pitchFamily="34" charset="0"/>
                          <a:cs typeface="Times New Roman"/>
                        </a:rPr>
                        <a:t>' dosha. </a:t>
                      </a:r>
                    </a:p>
                    <a:p>
                      <a:pPr marL="285750" lvl="0" indent="-285750" algn="l">
                        <a:lnSpc>
                          <a:spcPct val="114999"/>
                        </a:lnSpc>
                        <a:spcAft>
                          <a:spcPts val="1000"/>
                        </a:spcAft>
                        <a:buFont typeface="Wingdings"/>
                        <a:buChar char="Ø"/>
                      </a:pPr>
                      <a:r>
                        <a:rPr lang="en-US" sz="1700">
                          <a:solidFill>
                            <a:srgbClr val="000000"/>
                          </a:solidFill>
                          <a:effectLst/>
                          <a:latin typeface="Times New Roman"/>
                          <a:ea typeface="Calibri" panose="020F0502020204030204" pitchFamily="34" charset="0"/>
                          <a:cs typeface="Times New Roman"/>
                        </a:rPr>
                        <a:t>There is a research conducted based on which type of gastritis problems, are affecting their body, behavioral conditions and dosage remedies.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1978129"/>
                  </a:ext>
                </a:extLst>
              </a:tr>
              <a:tr h="2185416">
                <a:tc>
                  <a:txBody>
                    <a:bodyPr/>
                    <a:lstStyle/>
                    <a:p>
                      <a:pPr algn="ctr" fontAlgn="base">
                        <a:lnSpc>
                          <a:spcPct val="115000"/>
                        </a:lnSpc>
                        <a:spcAft>
                          <a:spcPts val="1000"/>
                        </a:spcAft>
                      </a:pPr>
                      <a:r>
                        <a:rPr lang="en-GB" sz="2200">
                          <a:solidFill>
                            <a:srgbClr val="000000"/>
                          </a:solidFill>
                          <a:effectLst/>
                          <a:latin typeface="Times New Roman"/>
                          <a:ea typeface="Times New Roman" panose="02020603050405020304" pitchFamily="18" charset="0"/>
                          <a:cs typeface="Times New Roman"/>
                        </a:rPr>
                        <a:t>2​</a:t>
                      </a:r>
                      <a:endParaRPr lang="en-GB" sz="22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Calibri" panose="020F0502020204030204" pitchFamily="34" charset="0"/>
                          <a:cs typeface="Calibri"/>
                        </a:rPr>
                        <a:t>Understanding Adolescents' Perceptions of Diarrhea: A Formative Research Study of a Visual Scale to Measure Self-Reported Diarrhea in Low-Resource Settings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lvl="0" indent="-285750" algn="l">
                        <a:lnSpc>
                          <a:spcPct val="114999"/>
                        </a:lnSpc>
                        <a:spcAft>
                          <a:spcPts val="1000"/>
                        </a:spcAft>
                        <a:buFont typeface="Wingdings"/>
                        <a:buChar char="Ø"/>
                      </a:pPr>
                      <a:r>
                        <a:rPr lang="en-US" sz="1700" b="0" i="0" u="none" strike="noStrike" noProof="0">
                          <a:solidFill>
                            <a:srgbClr val="000000"/>
                          </a:solidFill>
                          <a:effectLst/>
                          <a:latin typeface="Times New Roman"/>
                        </a:rPr>
                        <a:t>This research paper focuses on Diarrhea, and its symptoms. </a:t>
                      </a:r>
                    </a:p>
                    <a:p>
                      <a:pPr marL="285750" lvl="0" indent="-285750" algn="l">
                        <a:lnSpc>
                          <a:spcPct val="114999"/>
                        </a:lnSpc>
                        <a:spcAft>
                          <a:spcPts val="1000"/>
                        </a:spcAft>
                        <a:buFont typeface="Wingdings"/>
                        <a:buChar char="Ø"/>
                      </a:pPr>
                      <a:r>
                        <a:rPr lang="en-US" sz="1700" b="0" i="0" u="none" strike="noStrike" noProof="0">
                          <a:solidFill>
                            <a:srgbClr val="000000"/>
                          </a:solidFill>
                          <a:effectLst/>
                          <a:latin typeface="Times New Roman"/>
                        </a:rPr>
                        <a:t>The diarrhea disease is said to be classified as one of the dosha, that is '</a:t>
                      </a:r>
                      <a:r>
                        <a:rPr lang="en-US" sz="1700" b="0" i="0" u="none" strike="noStrike" noProof="0" err="1">
                          <a:solidFill>
                            <a:srgbClr val="000000"/>
                          </a:solidFill>
                          <a:effectLst/>
                          <a:latin typeface="Times New Roman"/>
                        </a:rPr>
                        <a:t>pittha</a:t>
                      </a:r>
                      <a:r>
                        <a:rPr lang="en-US" sz="1700" b="0" i="0" u="none" strike="noStrike" noProof="0">
                          <a:solidFill>
                            <a:srgbClr val="000000"/>
                          </a:solidFill>
                          <a:effectLst/>
                          <a:latin typeface="Times New Roman"/>
                        </a:rPr>
                        <a:t>' dosha. </a:t>
                      </a:r>
                    </a:p>
                    <a:p>
                      <a:pPr marL="285750" lvl="0" indent="-285750" algn="l">
                        <a:lnSpc>
                          <a:spcPct val="114999"/>
                        </a:lnSpc>
                        <a:spcAft>
                          <a:spcPts val="1000"/>
                        </a:spcAft>
                        <a:buFont typeface="Wingdings"/>
                        <a:buChar char="Ø"/>
                      </a:pPr>
                      <a:r>
                        <a:rPr lang="en-US" sz="1700" b="0" i="0" u="none" strike="noStrike" noProof="0">
                          <a:solidFill>
                            <a:srgbClr val="000000"/>
                          </a:solidFill>
                          <a:effectLst/>
                          <a:latin typeface="Times New Roman"/>
                        </a:rPr>
                        <a:t>A research is done by qualitative and quantitative analysis of the data collected. </a:t>
                      </a:r>
                    </a:p>
                    <a:p>
                      <a:pPr algn="l" fontAlgn="base">
                        <a:lnSpc>
                          <a:spcPct val="115000"/>
                        </a:lnSpc>
                        <a:spcAft>
                          <a:spcPts val="1000"/>
                        </a:spcAft>
                      </a:pPr>
                      <a:endParaRPr lang="en-US" sz="17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5398404"/>
                  </a:ext>
                </a:extLst>
              </a:tr>
            </a:tbl>
          </a:graphicData>
        </a:graphic>
      </p:graphicFrame>
      <p:sp>
        <p:nvSpPr>
          <p:cNvPr id="2" name="Slide Number Placeholder 1">
            <a:extLst>
              <a:ext uri="{FF2B5EF4-FFF2-40B4-BE49-F238E27FC236}">
                <a16:creationId xmlns:a16="http://schemas.microsoft.com/office/drawing/2014/main" id="{99211C9D-EDBC-BD30-6924-14AB1EBA577D}"/>
              </a:ext>
            </a:extLst>
          </p:cNvPr>
          <p:cNvSpPr>
            <a:spLocks noGrp="1"/>
          </p:cNvSpPr>
          <p:nvPr>
            <p:ph type="sldNum" sz="quarter" idx="12"/>
          </p:nvPr>
        </p:nvSpPr>
        <p:spPr/>
        <p:txBody>
          <a:bodyPr/>
          <a:lstStyle/>
          <a:p>
            <a:fld id="{330EA680-D336-4FF7-8B7A-9848BB0A1C32}" type="slidenum">
              <a:rPr lang="en-US" sz="1600" smtClean="0"/>
              <a:t>6</a:t>
            </a:fld>
            <a:endParaRPr lang="en-US"/>
          </a:p>
        </p:txBody>
      </p:sp>
    </p:spTree>
    <p:extLst>
      <p:ext uri="{BB962C8B-B14F-4D97-AF65-F5344CB8AC3E}">
        <p14:creationId xmlns:p14="http://schemas.microsoft.com/office/powerpoint/2010/main" val="369155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B2CF51-AA28-7959-81D9-CD7CBE0A8028}"/>
              </a:ext>
            </a:extLst>
          </p:cNvPr>
          <p:cNvGraphicFramePr>
            <a:graphicFrameLocks noGrp="1"/>
          </p:cNvGraphicFramePr>
          <p:nvPr/>
        </p:nvGraphicFramePr>
        <p:xfrm>
          <a:off x="193967" y="608786"/>
          <a:ext cx="11791492" cy="5053968"/>
        </p:xfrm>
        <a:graphic>
          <a:graphicData uri="http://schemas.openxmlformats.org/drawingml/2006/table">
            <a:tbl>
              <a:tblPr firstRow="1" firstCol="1" bandRow="1">
                <a:tableStyleId>{5C22544A-7EE6-4342-B048-85BDC9FD1C3A}</a:tableStyleId>
              </a:tblPr>
              <a:tblGrid>
                <a:gridCol w="771081">
                  <a:extLst>
                    <a:ext uri="{9D8B030D-6E8A-4147-A177-3AD203B41FA5}">
                      <a16:colId xmlns:a16="http://schemas.microsoft.com/office/drawing/2014/main" val="180331327"/>
                    </a:ext>
                  </a:extLst>
                </a:gridCol>
                <a:gridCol w="3288631">
                  <a:extLst>
                    <a:ext uri="{9D8B030D-6E8A-4147-A177-3AD203B41FA5}">
                      <a16:colId xmlns:a16="http://schemas.microsoft.com/office/drawing/2014/main" val="4247037553"/>
                    </a:ext>
                  </a:extLst>
                </a:gridCol>
                <a:gridCol w="7731780">
                  <a:extLst>
                    <a:ext uri="{9D8B030D-6E8A-4147-A177-3AD203B41FA5}">
                      <a16:colId xmlns:a16="http://schemas.microsoft.com/office/drawing/2014/main" val="1037544261"/>
                    </a:ext>
                  </a:extLst>
                </a:gridCol>
              </a:tblGrid>
              <a:tr h="583930">
                <a:tc>
                  <a:txBody>
                    <a:bodyPr/>
                    <a:lstStyle/>
                    <a:p>
                      <a:pPr algn="l" fontAlgn="base">
                        <a:lnSpc>
                          <a:spcPct val="115000"/>
                        </a:lnSpc>
                        <a:spcAft>
                          <a:spcPts val="1000"/>
                        </a:spcAft>
                      </a:pPr>
                      <a:r>
                        <a:rPr lang="en-GB" sz="2000" b="1">
                          <a:solidFill>
                            <a:srgbClr val="000000"/>
                          </a:solidFill>
                          <a:effectLst/>
                          <a:latin typeface="Times New Roman"/>
                          <a:ea typeface="Times New Roman" panose="02020603050405020304" pitchFamily="18" charset="0"/>
                          <a:cs typeface="Times New Roman"/>
                        </a:rPr>
                        <a:t>SI.NO</a:t>
                      </a:r>
                      <a:r>
                        <a:rPr lang="en-GB" sz="1400" b="1">
                          <a:solidFill>
                            <a:srgbClr val="000000"/>
                          </a:solidFill>
                          <a:effectLst/>
                          <a:latin typeface="Times New Roman"/>
                          <a:ea typeface="Times New Roman" panose="02020603050405020304" pitchFamily="18" charset="0"/>
                          <a:cs typeface="Times New Roman"/>
                        </a:rPr>
                        <a:t>​</a:t>
                      </a:r>
                      <a:r>
                        <a:rPr lang="en-GB" sz="2000">
                          <a:effectLst/>
                          <a:latin typeface="Calibri"/>
                          <a:ea typeface="Times New Roman" panose="02020603050405020304" pitchFamily="18" charset="0"/>
                          <a:cs typeface="Times New Roman"/>
                        </a:rPr>
                        <a:t>S</a:t>
                      </a:r>
                      <a:endParaRPr lang="en-GB" sz="20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GB" sz="16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Title​</a:t>
                      </a:r>
                      <a:endParaRPr lang="en-GB" sz="20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GB" sz="16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Summary​</a:t>
                      </a:r>
                      <a:endParaRPr lang="en-GB" sz="20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940341"/>
                  </a:ext>
                </a:extLst>
              </a:tr>
              <a:tr h="2189737">
                <a:tc>
                  <a:txBody>
                    <a:bodyPr/>
                    <a:lstStyle/>
                    <a:p>
                      <a:pPr algn="ctr" fontAlgn="base">
                        <a:lnSpc>
                          <a:spcPct val="115000"/>
                        </a:lnSpc>
                        <a:spcAft>
                          <a:spcPts val="1000"/>
                        </a:spcAft>
                      </a:pPr>
                      <a:r>
                        <a:rPr lang="en-GB" sz="2200">
                          <a:solidFill>
                            <a:srgbClr val="000000"/>
                          </a:solidFill>
                          <a:effectLst/>
                          <a:latin typeface="Times New Roman"/>
                          <a:ea typeface="Calibri" panose="020F0502020204030204" pitchFamily="34" charset="0"/>
                          <a:cs typeface="Times New Roman"/>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Calibri" panose="020F0502020204030204" pitchFamily="34" charset="0"/>
                          <a:cs typeface="Calibri"/>
                        </a:rPr>
                        <a:t>Ayurveda for management of migraine: A narrative review of clinical evidence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indent="-285750" algn="l" fontAlgn="base">
                        <a:lnSpc>
                          <a:spcPct val="115000"/>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This research paper focused on Migraine, ayurvedic perspective, symptoms, cause factors, and treat.</a:t>
                      </a:r>
                    </a:p>
                    <a:p>
                      <a:pPr marL="285750" lvl="0" indent="-285750" algn="l">
                        <a:lnSpc>
                          <a:spcPct val="114999"/>
                        </a:lnSpc>
                        <a:spcAft>
                          <a:spcPts val="1000"/>
                        </a:spcAft>
                        <a:buFont typeface="Wingdings"/>
                        <a:buChar char="Ø"/>
                      </a:pPr>
                      <a:r>
                        <a:rPr lang="en-US" sz="1700">
                          <a:solidFill>
                            <a:srgbClr val="000000"/>
                          </a:solidFill>
                          <a:effectLst/>
                          <a:latin typeface="Times New Roman"/>
                          <a:ea typeface="Calibri" panose="020F0502020204030204" pitchFamily="34" charset="0"/>
                          <a:cs typeface="Times New Roman"/>
                        </a:rPr>
                        <a:t>The migraine disease is said to be classified as one of the dosha, that is '</a:t>
                      </a:r>
                      <a:r>
                        <a:rPr lang="en-US" sz="1700" err="1">
                          <a:solidFill>
                            <a:srgbClr val="000000"/>
                          </a:solidFill>
                          <a:effectLst/>
                          <a:latin typeface="Times New Roman"/>
                          <a:ea typeface="Calibri" panose="020F0502020204030204" pitchFamily="34" charset="0"/>
                          <a:cs typeface="Times New Roman"/>
                        </a:rPr>
                        <a:t>kapha</a:t>
                      </a:r>
                      <a:r>
                        <a:rPr lang="en-US" sz="1700">
                          <a:solidFill>
                            <a:srgbClr val="000000"/>
                          </a:solidFill>
                          <a:effectLst/>
                          <a:latin typeface="Times New Roman"/>
                          <a:ea typeface="Calibri" panose="020F0502020204030204" pitchFamily="34" charset="0"/>
                          <a:cs typeface="Times New Roman"/>
                        </a:rPr>
                        <a:t>' dosha.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1978129"/>
                  </a:ext>
                </a:extLst>
              </a:tr>
              <a:tr h="2185416">
                <a:tc>
                  <a:txBody>
                    <a:bodyPr/>
                    <a:lstStyle/>
                    <a:p>
                      <a:pPr algn="ctr" fontAlgn="base">
                        <a:lnSpc>
                          <a:spcPct val="115000"/>
                        </a:lnSpc>
                        <a:spcAft>
                          <a:spcPts val="1000"/>
                        </a:spcAft>
                      </a:pPr>
                      <a:r>
                        <a:rPr lang="en-GB" sz="2200">
                          <a:solidFill>
                            <a:srgbClr val="000000"/>
                          </a:solidFill>
                          <a:effectLst/>
                          <a:latin typeface="Times New Roman"/>
                          <a:ea typeface="Calibri" panose="020F0502020204030204" pitchFamily="34" charset="0"/>
                          <a:cs typeface="Times New Roman"/>
                        </a:rPr>
                        <a:t>4</a:t>
                      </a:r>
                      <a:endParaRPr lang="en-GB" sz="22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Calibri" panose="020F0502020204030204" pitchFamily="34" charset="0"/>
                          <a:cs typeface="Calibri"/>
                        </a:rPr>
                        <a:t>A Clinical Study of </a:t>
                      </a:r>
                      <a:r>
                        <a:rPr lang="en-US" sz="2200" err="1">
                          <a:solidFill>
                            <a:srgbClr val="000000"/>
                          </a:solidFill>
                          <a:effectLst/>
                          <a:latin typeface="Times New Roman"/>
                          <a:ea typeface="Calibri" panose="020F0502020204030204" pitchFamily="34" charset="0"/>
                          <a:cs typeface="Calibri"/>
                        </a:rPr>
                        <a:t>Jatiphala</a:t>
                      </a:r>
                      <a:r>
                        <a:rPr lang="en-US" sz="2200">
                          <a:solidFill>
                            <a:srgbClr val="000000"/>
                          </a:solidFill>
                          <a:effectLst/>
                          <a:latin typeface="Times New Roman"/>
                          <a:ea typeface="Calibri" panose="020F0502020204030204" pitchFamily="34" charset="0"/>
                          <a:cs typeface="Calibri"/>
                        </a:rPr>
                        <a:t> Taila Abhyanga on </a:t>
                      </a:r>
                      <a:r>
                        <a:rPr lang="en-US" sz="2200" err="1">
                          <a:solidFill>
                            <a:srgbClr val="000000"/>
                          </a:solidFill>
                          <a:effectLst/>
                          <a:latin typeface="Times New Roman"/>
                          <a:ea typeface="Calibri" panose="020F0502020204030204" pitchFamily="34" charset="0"/>
                          <a:cs typeface="Calibri"/>
                        </a:rPr>
                        <a:t>Vatarakta</a:t>
                      </a:r>
                      <a:r>
                        <a:rPr lang="en-US" sz="2200">
                          <a:solidFill>
                            <a:srgbClr val="000000"/>
                          </a:solidFill>
                          <a:effectLst/>
                          <a:latin typeface="Times New Roman"/>
                          <a:ea typeface="Calibri" panose="020F0502020204030204" pitchFamily="34" charset="0"/>
                          <a:cs typeface="Calibri"/>
                        </a:rPr>
                        <a:t>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lvl="0" indent="-285750" algn="l">
                        <a:lnSpc>
                          <a:spcPct val="114999"/>
                        </a:lnSpc>
                        <a:spcAft>
                          <a:spcPts val="1000"/>
                        </a:spcAft>
                        <a:buFont typeface="Wingdings"/>
                        <a:buChar char="Ø"/>
                      </a:pPr>
                      <a:r>
                        <a:rPr lang="en-US" sz="1700" b="0" i="0" u="none" strike="noStrike" noProof="0">
                          <a:solidFill>
                            <a:srgbClr val="000000"/>
                          </a:solidFill>
                          <a:effectLst/>
                          <a:latin typeface="Times New Roman"/>
                        </a:rPr>
                        <a:t>This research paper focuses on Arthritis, its types, symptoms, cause factors, and treatment. </a:t>
                      </a:r>
                    </a:p>
                    <a:p>
                      <a:pPr marL="285750" lvl="0" indent="-285750" algn="l">
                        <a:lnSpc>
                          <a:spcPct val="114999"/>
                        </a:lnSpc>
                        <a:spcAft>
                          <a:spcPts val="1000"/>
                        </a:spcAft>
                        <a:buFont typeface="Wingdings"/>
                        <a:buChar char="Ø"/>
                      </a:pPr>
                      <a:r>
                        <a:rPr lang="en-US" sz="1700" b="0" i="0" u="none" strike="noStrike" noProof="0">
                          <a:solidFill>
                            <a:srgbClr val="000000"/>
                          </a:solidFill>
                          <a:effectLst/>
                          <a:latin typeface="Times New Roman"/>
                        </a:rPr>
                        <a:t>The arthritis disease is said to be classified as one of the dosha, that is '</a:t>
                      </a:r>
                      <a:r>
                        <a:rPr lang="en-US" sz="1700" b="0" i="0" u="none" strike="noStrike" noProof="0" err="1">
                          <a:solidFill>
                            <a:srgbClr val="000000"/>
                          </a:solidFill>
                          <a:effectLst/>
                          <a:latin typeface="Times New Roman"/>
                        </a:rPr>
                        <a:t>vaatha</a:t>
                      </a:r>
                      <a:r>
                        <a:rPr lang="en-US" sz="1700" b="0" i="0" u="none" strike="noStrike" noProof="0">
                          <a:solidFill>
                            <a:srgbClr val="000000"/>
                          </a:solidFill>
                          <a:effectLst/>
                          <a:latin typeface="Times New Roman"/>
                        </a:rPr>
                        <a:t>' dosha. </a:t>
                      </a:r>
                    </a:p>
                    <a:p>
                      <a:pPr marL="285750" lvl="0" indent="-285750" algn="l">
                        <a:lnSpc>
                          <a:spcPct val="114999"/>
                        </a:lnSpc>
                        <a:spcAft>
                          <a:spcPts val="1000"/>
                        </a:spcAft>
                        <a:buFont typeface="Wingdings"/>
                        <a:buChar char="Ø"/>
                      </a:pPr>
                      <a:r>
                        <a:rPr lang="en-US" sz="1700" b="0" i="0" u="none" strike="noStrike" noProof="0">
                          <a:solidFill>
                            <a:srgbClr val="000000"/>
                          </a:solidFill>
                          <a:effectLst/>
                          <a:latin typeface="Times New Roman"/>
                        </a:rPr>
                        <a:t>A research was conducted to assess the </a:t>
                      </a:r>
                      <a:r>
                        <a:rPr lang="en-US" sz="1700" b="0" i="0" u="none" strike="noStrike" noProof="0" err="1">
                          <a:solidFill>
                            <a:srgbClr val="000000"/>
                          </a:solidFill>
                          <a:effectLst/>
                          <a:latin typeface="Times New Roman"/>
                        </a:rPr>
                        <a:t>behavioural</a:t>
                      </a:r>
                      <a:r>
                        <a:rPr lang="en-US" sz="1700" b="0" i="0" u="none" strike="noStrike" noProof="0">
                          <a:solidFill>
                            <a:srgbClr val="000000"/>
                          </a:solidFill>
                          <a:effectLst/>
                          <a:latin typeface="Times New Roman"/>
                        </a:rPr>
                        <a:t> study of arthritis </a:t>
                      </a:r>
                    </a:p>
                    <a:p>
                      <a:pPr algn="l" fontAlgn="base">
                        <a:lnSpc>
                          <a:spcPct val="115000"/>
                        </a:lnSpc>
                        <a:spcAft>
                          <a:spcPts val="1000"/>
                        </a:spcAft>
                      </a:pPr>
                      <a:endParaRPr lang="en-US" sz="17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5398404"/>
                  </a:ext>
                </a:extLst>
              </a:tr>
            </a:tbl>
          </a:graphicData>
        </a:graphic>
      </p:graphicFrame>
      <p:sp>
        <p:nvSpPr>
          <p:cNvPr id="2" name="Slide Number Placeholder 1">
            <a:extLst>
              <a:ext uri="{FF2B5EF4-FFF2-40B4-BE49-F238E27FC236}">
                <a16:creationId xmlns:a16="http://schemas.microsoft.com/office/drawing/2014/main" id="{81041474-9E80-F8BD-CC6E-C587D875EC8F}"/>
              </a:ext>
            </a:extLst>
          </p:cNvPr>
          <p:cNvSpPr>
            <a:spLocks noGrp="1"/>
          </p:cNvSpPr>
          <p:nvPr>
            <p:ph type="sldNum" sz="quarter" idx="12"/>
          </p:nvPr>
        </p:nvSpPr>
        <p:spPr/>
        <p:txBody>
          <a:bodyPr/>
          <a:lstStyle/>
          <a:p>
            <a:fld id="{330EA680-D336-4FF7-8B7A-9848BB0A1C32}" type="slidenum">
              <a:rPr lang="en-US" sz="1600" smtClean="0"/>
              <a:t>7</a:t>
            </a:fld>
            <a:endParaRPr lang="en-US"/>
          </a:p>
        </p:txBody>
      </p:sp>
    </p:spTree>
    <p:extLst>
      <p:ext uri="{BB962C8B-B14F-4D97-AF65-F5344CB8AC3E}">
        <p14:creationId xmlns:p14="http://schemas.microsoft.com/office/powerpoint/2010/main" val="244293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F1ED187-1C4B-F2BE-87B1-1DEC54C4DABB}"/>
              </a:ext>
            </a:extLst>
          </p:cNvPr>
          <p:cNvGraphicFramePr>
            <a:graphicFrameLocks noGrp="1"/>
          </p:cNvGraphicFramePr>
          <p:nvPr>
            <p:extLst>
              <p:ext uri="{D42A27DB-BD31-4B8C-83A1-F6EECF244321}">
                <p14:modId xmlns:p14="http://schemas.microsoft.com/office/powerpoint/2010/main" val="2505168186"/>
              </p:ext>
            </p:extLst>
          </p:nvPr>
        </p:nvGraphicFramePr>
        <p:xfrm>
          <a:off x="193967" y="608786"/>
          <a:ext cx="11791492" cy="5609149"/>
        </p:xfrm>
        <a:graphic>
          <a:graphicData uri="http://schemas.openxmlformats.org/drawingml/2006/table">
            <a:tbl>
              <a:tblPr firstRow="1" firstCol="1" bandRow="1">
                <a:tableStyleId>{5C22544A-7EE6-4342-B048-85BDC9FD1C3A}</a:tableStyleId>
              </a:tblPr>
              <a:tblGrid>
                <a:gridCol w="771081">
                  <a:extLst>
                    <a:ext uri="{9D8B030D-6E8A-4147-A177-3AD203B41FA5}">
                      <a16:colId xmlns:a16="http://schemas.microsoft.com/office/drawing/2014/main" val="180331327"/>
                    </a:ext>
                  </a:extLst>
                </a:gridCol>
                <a:gridCol w="3288631">
                  <a:extLst>
                    <a:ext uri="{9D8B030D-6E8A-4147-A177-3AD203B41FA5}">
                      <a16:colId xmlns:a16="http://schemas.microsoft.com/office/drawing/2014/main" val="4247037553"/>
                    </a:ext>
                  </a:extLst>
                </a:gridCol>
                <a:gridCol w="7731780">
                  <a:extLst>
                    <a:ext uri="{9D8B030D-6E8A-4147-A177-3AD203B41FA5}">
                      <a16:colId xmlns:a16="http://schemas.microsoft.com/office/drawing/2014/main" val="1037544261"/>
                    </a:ext>
                  </a:extLst>
                </a:gridCol>
              </a:tblGrid>
              <a:tr h="583930">
                <a:tc>
                  <a:txBody>
                    <a:bodyPr/>
                    <a:lstStyle/>
                    <a:p>
                      <a:pPr algn="l" fontAlgn="base">
                        <a:lnSpc>
                          <a:spcPct val="115000"/>
                        </a:lnSpc>
                        <a:spcAft>
                          <a:spcPts val="1000"/>
                        </a:spcAft>
                      </a:pPr>
                      <a:r>
                        <a:rPr lang="en-GB" sz="2000" b="1">
                          <a:solidFill>
                            <a:srgbClr val="000000"/>
                          </a:solidFill>
                          <a:effectLst/>
                          <a:latin typeface="Times New Roman"/>
                          <a:ea typeface="Times New Roman" panose="02020603050405020304" pitchFamily="18" charset="0"/>
                          <a:cs typeface="Times New Roman"/>
                        </a:rPr>
                        <a:t>SI.NO</a:t>
                      </a:r>
                      <a:r>
                        <a:rPr lang="en-GB" sz="1400" b="1">
                          <a:solidFill>
                            <a:srgbClr val="000000"/>
                          </a:solidFill>
                          <a:effectLst/>
                          <a:latin typeface="Times New Roman"/>
                          <a:ea typeface="Times New Roman" panose="02020603050405020304" pitchFamily="18" charset="0"/>
                          <a:cs typeface="Times New Roman"/>
                        </a:rPr>
                        <a:t>​</a:t>
                      </a:r>
                      <a:r>
                        <a:rPr lang="en-GB" sz="2000">
                          <a:effectLst/>
                          <a:latin typeface="Calibri"/>
                          <a:ea typeface="Times New Roman" panose="02020603050405020304" pitchFamily="18" charset="0"/>
                          <a:cs typeface="Times New Roman"/>
                        </a:rPr>
                        <a:t>S</a:t>
                      </a:r>
                      <a:endParaRPr lang="en-GB" sz="20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GB" sz="16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Title​</a:t>
                      </a:r>
                      <a:endParaRPr lang="en-GB" sz="20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GB" sz="16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Summary​</a:t>
                      </a:r>
                      <a:endParaRPr lang="en-GB" sz="20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940341"/>
                  </a:ext>
                </a:extLst>
              </a:tr>
              <a:tr h="2189737">
                <a:tc>
                  <a:txBody>
                    <a:bodyPr/>
                    <a:lstStyle/>
                    <a:p>
                      <a:pPr algn="l" fontAlgn="base">
                        <a:lnSpc>
                          <a:spcPct val="115000"/>
                        </a:lnSpc>
                        <a:spcAft>
                          <a:spcPts val="1000"/>
                        </a:spcAft>
                      </a:pPr>
                      <a:r>
                        <a:rPr lang="en-GB" sz="2200">
                          <a:solidFill>
                            <a:srgbClr val="000000"/>
                          </a:solidFill>
                          <a:effectLst/>
                          <a:latin typeface="Times New Roman"/>
                          <a:ea typeface="Calibri" panose="020F0502020204030204" pitchFamily="34" charset="0"/>
                          <a:cs typeface="Times New Roman"/>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Times New Roman" panose="02020603050405020304" pitchFamily="18" charset="0"/>
                          <a:cs typeface="Calibri"/>
                        </a:rPr>
                        <a:t>Pulse diagnosis System for Nadi Pariksha using parametric and statistical analysis. ​[5]</a:t>
                      </a:r>
                      <a:endParaRPr lang="en-US" sz="22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indent="-285750" algn="l" fontAlgn="base">
                        <a:lnSpc>
                          <a:spcPct val="115000"/>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This research develops an electronic computer-aided diagnostic tool for Ayurvedic pulse diagnosis using Nadi Pariksha.</a:t>
                      </a:r>
                    </a:p>
                    <a:p>
                      <a:pPr marL="285750" lvl="0" indent="-285750" algn="l">
                        <a:lnSpc>
                          <a:spcPct val="114999"/>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An innovative Photoplethysmography (PPG) sensor interfaces with Arduino to collect wrist pulse signals.</a:t>
                      </a:r>
                      <a:endParaRPr lang="en-US" sz="1700">
                        <a:solidFill>
                          <a:srgbClr val="000000"/>
                        </a:solidFill>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1978129"/>
                  </a:ext>
                </a:extLst>
              </a:tr>
              <a:tr h="2185416">
                <a:tc>
                  <a:txBody>
                    <a:bodyPr/>
                    <a:lstStyle/>
                    <a:p>
                      <a:pPr algn="l" fontAlgn="base">
                        <a:lnSpc>
                          <a:spcPct val="115000"/>
                        </a:lnSpc>
                        <a:spcAft>
                          <a:spcPts val="1000"/>
                        </a:spcAft>
                      </a:pPr>
                      <a:r>
                        <a:rPr lang="en-GB" sz="2200">
                          <a:solidFill>
                            <a:srgbClr val="000000"/>
                          </a:solidFill>
                          <a:effectLst/>
                          <a:latin typeface="Times New Roman"/>
                          <a:ea typeface="Calibri" panose="020F0502020204030204" pitchFamily="34" charset="0"/>
                          <a:cs typeface="Times New Roman"/>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Times New Roman" panose="02020603050405020304" pitchFamily="18" charset="0"/>
                          <a:cs typeface="Calibri"/>
                        </a:rPr>
                        <a:t>Predicting Ayurveda-Based Constituent Balancing in Human Body Using Machine Learning Methods.</a:t>
                      </a:r>
                      <a:r>
                        <a:rPr lang="en-US" sz="1600">
                          <a:solidFill>
                            <a:srgbClr val="000000"/>
                          </a:solidFill>
                          <a:effectLst/>
                          <a:latin typeface="Times New Roman"/>
                          <a:ea typeface="Times New Roman" panose="02020603050405020304" pitchFamily="18" charset="0"/>
                          <a:cs typeface="Calibri"/>
                        </a:rPr>
                        <a:t> ​</a:t>
                      </a:r>
                      <a:r>
                        <a:rPr lang="en-US" sz="2200">
                          <a:solidFill>
                            <a:srgbClr val="000000"/>
                          </a:solidFill>
                          <a:effectLst/>
                          <a:latin typeface="Times New Roman"/>
                          <a:ea typeface="Times New Roman" panose="02020603050405020304" pitchFamily="18" charset="0"/>
                          <a:cs typeface="Calibri"/>
                        </a:rPr>
                        <a:t>[6]</a:t>
                      </a:r>
                      <a:endParaRPr lang="en-US" sz="22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lvl="0" indent="-285750" algn="l">
                        <a:lnSpc>
                          <a:spcPct val="114999"/>
                        </a:lnSpc>
                        <a:spcAft>
                          <a:spcPts val="1000"/>
                        </a:spcAft>
                        <a:buFont typeface="Wingdings"/>
                        <a:buChar char="Ø"/>
                      </a:pPr>
                      <a:r>
                        <a:rPr lang="en-US" sz="1700" b="0" i="0" u="none" strike="noStrike" noProof="0">
                          <a:solidFill>
                            <a:srgbClr val="000000"/>
                          </a:solidFill>
                          <a:effectLst/>
                          <a:latin typeface="Times New Roman"/>
                        </a:rPr>
                        <a:t>This research paper focuses on predicting human body constituents, known as Ayurveda Dosha, using machine learning models. </a:t>
                      </a:r>
                      <a:endParaRPr lang="en-US"/>
                    </a:p>
                    <a:p>
                      <a:pPr marL="285750" lvl="0" indent="-285750" algn="l">
                        <a:lnSpc>
                          <a:spcPct val="114999"/>
                        </a:lnSpc>
                        <a:spcAft>
                          <a:spcPts val="1000"/>
                        </a:spcAft>
                        <a:buFont typeface="Wingdings"/>
                        <a:buChar char="Ø"/>
                      </a:pPr>
                      <a:r>
                        <a:rPr lang="en-US" sz="1700" b="0" i="0" u="none" strike="noStrike" noProof="0">
                          <a:solidFill>
                            <a:srgbClr val="000000"/>
                          </a:solidFill>
                          <a:effectLst/>
                          <a:latin typeface="Times New Roman"/>
                        </a:rPr>
                        <a:t>They trained and tested the data using various machine learning techniques such as Artificial Neural Network (ANN), K-Nearest Neighbour (KNN), Support Vector Machine (SVM), Naive Bayes (NB), Decision Tree (DT). </a:t>
                      </a:r>
                      <a:endParaRPr lang="en-US"/>
                    </a:p>
                    <a:p>
                      <a:pPr marL="285750" lvl="0" indent="-285750" algn="l">
                        <a:lnSpc>
                          <a:spcPct val="114999"/>
                        </a:lnSpc>
                        <a:spcAft>
                          <a:spcPts val="1000"/>
                        </a:spcAft>
                        <a:buFont typeface="Wingdings"/>
                        <a:buChar char="Ø"/>
                      </a:pPr>
                      <a:r>
                        <a:rPr lang="en-US" sz="1700" b="0" i="0" u="none" strike="noStrike" noProof="0">
                          <a:solidFill>
                            <a:srgbClr val="000000"/>
                          </a:solidFill>
                          <a:effectLst/>
                          <a:latin typeface="Times New Roman"/>
                        </a:rPr>
                        <a:t>The study also compared other performance measures such as root mean square error (RMSE), precision, recall, and F-score across the different models.  .</a:t>
                      </a:r>
                      <a:endParaRPr lang="en-US"/>
                    </a:p>
                    <a:p>
                      <a:pPr algn="l" fontAlgn="base">
                        <a:lnSpc>
                          <a:spcPct val="115000"/>
                        </a:lnSpc>
                        <a:spcAft>
                          <a:spcPts val="1000"/>
                        </a:spcAft>
                      </a:pPr>
                      <a:endParaRPr lang="en-US" sz="17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5398404"/>
                  </a:ext>
                </a:extLst>
              </a:tr>
            </a:tbl>
          </a:graphicData>
        </a:graphic>
      </p:graphicFrame>
      <p:sp>
        <p:nvSpPr>
          <p:cNvPr id="2" name="Slide Number Placeholder 1">
            <a:extLst>
              <a:ext uri="{FF2B5EF4-FFF2-40B4-BE49-F238E27FC236}">
                <a16:creationId xmlns:a16="http://schemas.microsoft.com/office/drawing/2014/main" id="{E40DBD4F-5752-E5C0-3532-A94BCEF7F381}"/>
              </a:ext>
            </a:extLst>
          </p:cNvPr>
          <p:cNvSpPr>
            <a:spLocks noGrp="1"/>
          </p:cNvSpPr>
          <p:nvPr>
            <p:ph type="sldNum" sz="quarter" idx="12"/>
          </p:nvPr>
        </p:nvSpPr>
        <p:spPr/>
        <p:txBody>
          <a:bodyPr/>
          <a:lstStyle/>
          <a:p>
            <a:fld id="{330EA680-D336-4FF7-8B7A-9848BB0A1C32}" type="slidenum">
              <a:rPr lang="en-US" sz="1600" smtClean="0"/>
              <a:t>8</a:t>
            </a:fld>
            <a:endParaRPr lang="en-US"/>
          </a:p>
        </p:txBody>
      </p:sp>
    </p:spTree>
    <p:extLst>
      <p:ext uri="{BB962C8B-B14F-4D97-AF65-F5344CB8AC3E}">
        <p14:creationId xmlns:p14="http://schemas.microsoft.com/office/powerpoint/2010/main" val="386350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9F50186-123B-1ECA-EE5D-7276FEE9BC95}"/>
              </a:ext>
            </a:extLst>
          </p:cNvPr>
          <p:cNvGraphicFramePr>
            <a:graphicFrameLocks noGrp="1"/>
          </p:cNvGraphicFramePr>
          <p:nvPr/>
        </p:nvGraphicFramePr>
        <p:xfrm>
          <a:off x="206573" y="624675"/>
          <a:ext cx="11795757" cy="5514468"/>
        </p:xfrm>
        <a:graphic>
          <a:graphicData uri="http://schemas.openxmlformats.org/drawingml/2006/table">
            <a:tbl>
              <a:tblPr firstRow="1" firstCol="1" bandRow="1">
                <a:tableStyleId>{5C22544A-7EE6-4342-B048-85BDC9FD1C3A}</a:tableStyleId>
              </a:tblPr>
              <a:tblGrid>
                <a:gridCol w="768094">
                  <a:extLst>
                    <a:ext uri="{9D8B030D-6E8A-4147-A177-3AD203B41FA5}">
                      <a16:colId xmlns:a16="http://schemas.microsoft.com/office/drawing/2014/main" val="3575623626"/>
                    </a:ext>
                  </a:extLst>
                </a:gridCol>
                <a:gridCol w="3291839">
                  <a:extLst>
                    <a:ext uri="{9D8B030D-6E8A-4147-A177-3AD203B41FA5}">
                      <a16:colId xmlns:a16="http://schemas.microsoft.com/office/drawing/2014/main" val="3286305566"/>
                    </a:ext>
                  </a:extLst>
                </a:gridCol>
                <a:gridCol w="7735824">
                  <a:extLst>
                    <a:ext uri="{9D8B030D-6E8A-4147-A177-3AD203B41FA5}">
                      <a16:colId xmlns:a16="http://schemas.microsoft.com/office/drawing/2014/main" val="882706050"/>
                    </a:ext>
                  </a:extLst>
                </a:gridCol>
              </a:tblGrid>
              <a:tr h="585216">
                <a:tc>
                  <a:txBody>
                    <a:bodyPr/>
                    <a:lstStyle/>
                    <a:p>
                      <a:pPr algn="just" fontAlgn="base">
                        <a:lnSpc>
                          <a:spcPct val="115000"/>
                        </a:lnSpc>
                        <a:spcAft>
                          <a:spcPts val="1000"/>
                        </a:spcAft>
                      </a:pPr>
                      <a:r>
                        <a:rPr lang="en-GB" sz="2000" b="1">
                          <a:solidFill>
                            <a:srgbClr val="000000"/>
                          </a:solidFill>
                          <a:effectLst/>
                          <a:latin typeface="Times New Roman"/>
                          <a:ea typeface="Times New Roman" panose="02020603050405020304" pitchFamily="18" charset="0"/>
                          <a:cs typeface="Times New Roman"/>
                        </a:rPr>
                        <a:t>SI.NO</a:t>
                      </a:r>
                      <a:r>
                        <a:rPr lang="en-GB" sz="1300" b="1">
                          <a:solidFill>
                            <a:srgbClr val="000000"/>
                          </a:solidFill>
                          <a:effectLst/>
                          <a:latin typeface="Times New Roman"/>
                          <a:ea typeface="Times New Roman" panose="02020603050405020304" pitchFamily="18" charset="0"/>
                          <a:cs typeface="Times New Roman"/>
                        </a:rPr>
                        <a:t>​</a:t>
                      </a:r>
                      <a:endParaRPr lang="en-GB" sz="16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base">
                        <a:lnSpc>
                          <a:spcPct val="115000"/>
                        </a:lnSpc>
                        <a:spcAft>
                          <a:spcPts val="1000"/>
                        </a:spcAft>
                      </a:pPr>
                      <a:r>
                        <a:rPr lang="en-GB" sz="15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   Title​</a:t>
                      </a:r>
                      <a:endParaRPr lang="en-GB" sz="28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fontAlgn="base">
                        <a:lnSpc>
                          <a:spcPct val="115000"/>
                        </a:lnSpc>
                        <a:spcAft>
                          <a:spcPts val="1000"/>
                        </a:spcAft>
                      </a:pPr>
                      <a:r>
                        <a:rPr lang="en-GB" sz="1500" b="1">
                          <a:solidFill>
                            <a:srgbClr val="000000"/>
                          </a:solidFill>
                          <a:effectLst/>
                          <a:latin typeface="Times New Roman"/>
                          <a:ea typeface="Times New Roman" panose="02020603050405020304" pitchFamily="18" charset="0"/>
                          <a:cs typeface="Times New Roman"/>
                        </a:rPr>
                        <a:t>                          </a:t>
                      </a:r>
                      <a:r>
                        <a:rPr lang="en-GB" sz="2800" b="1">
                          <a:solidFill>
                            <a:srgbClr val="000000"/>
                          </a:solidFill>
                          <a:effectLst/>
                          <a:latin typeface="Times New Roman"/>
                          <a:ea typeface="Times New Roman" panose="02020603050405020304" pitchFamily="18" charset="0"/>
                          <a:cs typeface="Times New Roman"/>
                        </a:rPr>
                        <a:t>                         Summary​</a:t>
                      </a:r>
                      <a:endParaRPr lang="en-GB" sz="28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43396564"/>
                  </a:ext>
                </a:extLst>
              </a:tr>
              <a:tr h="2185416">
                <a:tc>
                  <a:txBody>
                    <a:bodyPr/>
                    <a:lstStyle/>
                    <a:p>
                      <a:pPr algn="ctr" fontAlgn="base">
                        <a:lnSpc>
                          <a:spcPct val="115000"/>
                        </a:lnSpc>
                        <a:spcAft>
                          <a:spcPts val="1000"/>
                        </a:spcAft>
                      </a:pPr>
                      <a:r>
                        <a:rPr lang="en-GB" sz="2200">
                          <a:solidFill>
                            <a:srgbClr val="000000"/>
                          </a:solidFill>
                          <a:effectLst/>
                          <a:latin typeface="Times New Roman"/>
                          <a:ea typeface="Times New Roman" panose="02020603050405020304" pitchFamily="18" charset="0"/>
                          <a:cs typeface="Times New Roman"/>
                        </a:rPr>
                        <a:t>7​</a:t>
                      </a:r>
                      <a:endParaRPr lang="en-GB" sz="2200">
                        <a:effectLst/>
                        <a:latin typeface="Times New Roman"/>
                        <a:ea typeface="Calibri" panose="020F0502020204030204" pitchFamily="34" charset="0"/>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Times New Roman" panose="02020603050405020304" pitchFamily="18" charset="0"/>
                          <a:cs typeface="Calibri"/>
                        </a:rPr>
                        <a:t>A prospective study to assess the association between emotion and disease: Wrist Pulse Signals.​ [7]</a:t>
                      </a:r>
                      <a:endParaRPr lang="en-US" sz="2200">
                        <a:effectLst/>
                        <a:latin typeface="Times New Roman"/>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indent="-285750" algn="just" fontAlgn="base">
                        <a:lnSpc>
                          <a:spcPct val="115000"/>
                        </a:lnSpc>
                        <a:spcAft>
                          <a:spcPts val="1000"/>
                        </a:spcAft>
                        <a:buFont typeface="Wingdings"/>
                        <a:buChar char="Ø"/>
                      </a:pPr>
                      <a:r>
                        <a:rPr lang="en-US" sz="1500">
                          <a:solidFill>
                            <a:srgbClr val="000000"/>
                          </a:solidFill>
                          <a:effectLst/>
                          <a:latin typeface="Times New Roman"/>
                          <a:ea typeface="Times New Roman" panose="02020603050405020304" pitchFamily="18" charset="0"/>
                          <a:cs typeface="Times New Roman"/>
                        </a:rPr>
                        <a:t>​</a:t>
                      </a:r>
                      <a:r>
                        <a:rPr lang="en-US" sz="1700">
                          <a:solidFill>
                            <a:srgbClr val="000000"/>
                          </a:solidFill>
                          <a:effectLst/>
                          <a:latin typeface="Times New Roman"/>
                          <a:ea typeface="Times New Roman" panose="02020603050405020304" pitchFamily="18" charset="0"/>
                          <a:cs typeface="Times New Roman"/>
                        </a:rPr>
                        <a:t>This research paper focuses on the use of pulse diagnosis in Ayurveda to understand the root cause of illnesses and diseases. </a:t>
                      </a:r>
                      <a:endParaRPr lang="en-US" sz="1700">
                        <a:effectLst/>
                        <a:latin typeface="Calibri" panose="020F0502020204030204" pitchFamily="34" charset="0"/>
                        <a:ea typeface="Times New Roman" panose="02020603050405020304" pitchFamily="18" charset="0"/>
                        <a:cs typeface="Times New Roman"/>
                      </a:endParaRPr>
                    </a:p>
                    <a:p>
                      <a:pPr marL="285750" lvl="0" indent="-285750" algn="just">
                        <a:lnSpc>
                          <a:spcPct val="114999"/>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Pulse diagnosis is done by observing fingertip palpations over the radial artery of a wrist. </a:t>
                      </a:r>
                      <a:endParaRPr lang="en-US" sz="1700">
                        <a:effectLst/>
                        <a:latin typeface="Calibri" panose="020F0502020204030204" pitchFamily="34" charset="0"/>
                        <a:ea typeface="Times New Roman" panose="02020603050405020304" pitchFamily="18" charset="0"/>
                        <a:cs typeface="Times New Roman"/>
                      </a:endParaRPr>
                    </a:p>
                    <a:p>
                      <a:pPr marL="285750" lvl="0" indent="-285750" algn="just">
                        <a:lnSpc>
                          <a:spcPct val="114999"/>
                        </a:lnSpc>
                        <a:spcAft>
                          <a:spcPts val="1000"/>
                        </a:spcAft>
                        <a:buFont typeface="Wingdings"/>
                        <a:buChar char="Ø"/>
                      </a:pPr>
                      <a:r>
                        <a:rPr lang="en-US" sz="1700">
                          <a:solidFill>
                            <a:srgbClr val="000000"/>
                          </a:solidFill>
                          <a:effectLst/>
                          <a:latin typeface="Times New Roman"/>
                          <a:ea typeface="Times New Roman" panose="02020603050405020304" pitchFamily="18" charset="0"/>
                          <a:cs typeface="Times New Roman"/>
                        </a:rPr>
                        <a:t>The paper highlights the importance of wrist pulse signals (WPS) in determining the physiological status of the entire human body and the close association between the heart and mind. </a:t>
                      </a:r>
                      <a:endParaRPr lang="en-US" sz="1700">
                        <a:effectLst/>
                        <a:latin typeface="Times New Roman"/>
                        <a:ea typeface="Calibri" panose="020F0502020204030204" pitchFamily="34" charset="0"/>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68402173"/>
                  </a:ext>
                </a:extLst>
              </a:tr>
              <a:tr h="2185416">
                <a:tc>
                  <a:txBody>
                    <a:bodyPr/>
                    <a:lstStyle/>
                    <a:p>
                      <a:pPr algn="ctr" fontAlgn="base">
                        <a:lnSpc>
                          <a:spcPct val="115000"/>
                        </a:lnSpc>
                        <a:spcAft>
                          <a:spcPts val="1000"/>
                        </a:spcAft>
                      </a:pPr>
                      <a:r>
                        <a:rPr lang="en-GB" sz="2400">
                          <a:solidFill>
                            <a:srgbClr val="000000"/>
                          </a:solidFill>
                          <a:effectLst/>
                          <a:latin typeface="Times New Roman"/>
                          <a:ea typeface="Calibri" panose="020F0502020204030204" pitchFamily="34" charset="0"/>
                          <a:cs typeface="Times New Roman"/>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ase">
                        <a:lnSpc>
                          <a:spcPct val="115000"/>
                        </a:lnSpc>
                        <a:spcAft>
                          <a:spcPts val="1000"/>
                        </a:spcAft>
                      </a:pPr>
                      <a:r>
                        <a:rPr lang="en-US" sz="2200">
                          <a:solidFill>
                            <a:srgbClr val="000000"/>
                          </a:solidFill>
                          <a:effectLst/>
                          <a:latin typeface="Times New Roman"/>
                          <a:ea typeface="Times New Roman" panose="02020603050405020304" pitchFamily="18" charset="0"/>
                          <a:cs typeface="Calibri"/>
                        </a:rPr>
                        <a:t>Disease Diagnosis by Nadi Analysis Using Ayurvedic Methods with Portable Nadi Device &amp; Web Application. ​[8]</a:t>
                      </a:r>
                      <a:endParaRPr lang="en-US" sz="2200">
                        <a:effectLst/>
                        <a:latin typeface="Times New Roman"/>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285750" lvl="0" indent="-285750" algn="just">
                        <a:lnSpc>
                          <a:spcPct val="114999"/>
                        </a:lnSpc>
                        <a:spcAft>
                          <a:spcPts val="1000"/>
                        </a:spcAft>
                        <a:buFont typeface="Wingdings"/>
                        <a:buChar char="Ø"/>
                      </a:pPr>
                      <a:r>
                        <a:rPr lang="en-US" sz="1700" b="0" i="0" u="none" strike="noStrike" noProof="0">
                          <a:solidFill>
                            <a:srgbClr val="000000"/>
                          </a:solidFill>
                          <a:effectLst/>
                          <a:latin typeface="Times New Roman"/>
                        </a:rPr>
                        <a:t>This research paper proposes the development of a system for early human health diagnostics based on traditional Ayurvedic methods.</a:t>
                      </a:r>
                      <a:endParaRPr lang="en-US">
                        <a:latin typeface="Times New Roman"/>
                      </a:endParaRPr>
                    </a:p>
                    <a:p>
                      <a:pPr marL="285750" lvl="0" indent="-285750" algn="just">
                        <a:lnSpc>
                          <a:spcPct val="114999"/>
                        </a:lnSpc>
                        <a:spcAft>
                          <a:spcPts val="1000"/>
                        </a:spcAft>
                        <a:buFont typeface="Wingdings"/>
                        <a:buChar char="Ø"/>
                      </a:pPr>
                      <a:r>
                        <a:rPr lang="en-US" sz="1700" b="0" i="0" u="none" strike="noStrike" noProof="0">
                          <a:solidFill>
                            <a:srgbClr val="000000"/>
                          </a:solidFill>
                          <a:effectLst/>
                          <a:latin typeface="Times New Roman"/>
                        </a:rPr>
                        <a:t>The traditional Ayurvedic method of pulse examination, known as Nadi Pariksha, is utilized for diagnosing ailments. </a:t>
                      </a:r>
                      <a:endParaRPr lang="en-US">
                        <a:latin typeface="Times New Roman"/>
                      </a:endParaRPr>
                    </a:p>
                    <a:p>
                      <a:pPr marL="285750" lvl="0" indent="-285750" algn="just">
                        <a:lnSpc>
                          <a:spcPct val="114999"/>
                        </a:lnSpc>
                        <a:spcAft>
                          <a:spcPts val="1000"/>
                        </a:spcAft>
                        <a:buFont typeface="Wingdings"/>
                        <a:buChar char="Ø"/>
                      </a:pPr>
                      <a:r>
                        <a:rPr lang="en-US" sz="1700" b="0" i="0" u="none" strike="noStrike" noProof="0">
                          <a:solidFill>
                            <a:srgbClr val="000000"/>
                          </a:solidFill>
                          <a:effectLst/>
                          <a:latin typeface="Times New Roman"/>
                        </a:rPr>
                        <a:t>The pulse signals, representing Vata, Pitta, and Kapha, are examined to diagnose various diseases. The system combines pulse examination, questionnaire responses, and analysis of cough, eyes, and face to generate a prescription for the diagnosed disease.</a:t>
                      </a:r>
                      <a:endParaRPr lang="en-US">
                        <a:latin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0956847"/>
                  </a:ext>
                </a:extLst>
              </a:tr>
            </a:tbl>
          </a:graphicData>
        </a:graphic>
      </p:graphicFrame>
      <p:sp>
        <p:nvSpPr>
          <p:cNvPr id="2" name="Slide Number Placeholder 1">
            <a:extLst>
              <a:ext uri="{FF2B5EF4-FFF2-40B4-BE49-F238E27FC236}">
                <a16:creationId xmlns:a16="http://schemas.microsoft.com/office/drawing/2014/main" id="{896FEDCE-0C7F-2EBB-1E6E-50F591831093}"/>
              </a:ext>
            </a:extLst>
          </p:cNvPr>
          <p:cNvSpPr>
            <a:spLocks noGrp="1"/>
          </p:cNvSpPr>
          <p:nvPr>
            <p:ph type="sldNum" sz="quarter" idx="12"/>
          </p:nvPr>
        </p:nvSpPr>
        <p:spPr/>
        <p:txBody>
          <a:bodyPr/>
          <a:lstStyle/>
          <a:p>
            <a:fld id="{330EA680-D336-4FF7-8B7A-9848BB0A1C32}" type="slidenum">
              <a:rPr lang="en-US" sz="1600" smtClean="0"/>
              <a:t>9</a:t>
            </a:fld>
            <a:endParaRPr lang="en-US" sz="1600"/>
          </a:p>
        </p:txBody>
      </p:sp>
    </p:spTree>
    <p:extLst>
      <p:ext uri="{BB962C8B-B14F-4D97-AF65-F5344CB8AC3E}">
        <p14:creationId xmlns:p14="http://schemas.microsoft.com/office/powerpoint/2010/main" val="259711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4042</Words>
  <Application>Microsoft Office PowerPoint</Application>
  <PresentationFormat>Widescreen</PresentationFormat>
  <Paragraphs>427</Paragraphs>
  <Slides>50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Aptos</vt:lpstr>
      <vt:lpstr>Aptos Display</vt:lpstr>
      <vt:lpstr>Arial</vt:lpstr>
      <vt:lpstr>Arial,Sans-Serif</vt:lpstr>
      <vt:lpstr>Calibri</vt:lpstr>
      <vt:lpstr>Helvetica Neue</vt:lpstr>
      <vt:lpstr>Times New Roman</vt:lpstr>
      <vt:lpstr>Wingdings</vt:lpstr>
      <vt:lpstr>office theme</vt:lpstr>
      <vt:lpstr>Disease Diagnosis with Wrist Pulse Signal  using Machine Learning  (Vaatha, Pittha, Kapha)</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Support Vector Machine:</vt:lpstr>
      <vt:lpstr>Decision Tree:</vt:lpstr>
      <vt:lpstr>XGBoost (eXtreme Gradient Boosting):</vt:lpstr>
      <vt:lpstr>Logistic Regression:</vt:lpstr>
      <vt:lpstr>K Nearest Neighbours: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Block Diagram (Hardware)</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KURALANBU S - [CB.EN.U4ELC20033]</cp:lastModifiedBy>
  <cp:revision>6</cp:revision>
  <dcterms:created xsi:type="dcterms:W3CDTF">2024-02-14T04:48:46Z</dcterms:created>
  <dcterms:modified xsi:type="dcterms:W3CDTF">2024-05-23T06:07:56Z</dcterms:modified>
</cp:coreProperties>
</file>