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75"/>
  </p:normalViewPr>
  <p:slideViewPr>
    <p:cSldViewPr snapToGrid="0" snapToObjects="1">
      <p:cViewPr varScale="1">
        <p:scale>
          <a:sx n="95" d="100"/>
          <a:sy n="95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82B55B-4B05-EC44-A3F3-CE018FBE67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0CB25C-7475-5F46-9425-713941D529A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9616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B55B-4B05-EC44-A3F3-CE018FBE67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B25C-7475-5F46-9425-713941D5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5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B55B-4B05-EC44-A3F3-CE018FBE67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B25C-7475-5F46-9425-713941D5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4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B55B-4B05-EC44-A3F3-CE018FBE67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B25C-7475-5F46-9425-713941D5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82B55B-4B05-EC44-A3F3-CE018FBE67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CB25C-7475-5F46-9425-713941D529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5132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B55B-4B05-EC44-A3F3-CE018FBE67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B25C-7475-5F46-9425-713941D5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B55B-4B05-EC44-A3F3-CE018FBE67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B25C-7475-5F46-9425-713941D5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B55B-4B05-EC44-A3F3-CE018FBE67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B25C-7475-5F46-9425-713941D5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B55B-4B05-EC44-A3F3-CE018FBE67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B25C-7475-5F46-9425-713941D5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9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82B55B-4B05-EC44-A3F3-CE018FBE67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CB25C-7475-5F46-9425-713941D529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391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82B55B-4B05-EC44-A3F3-CE018FBE67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CB25C-7475-5F46-9425-713941D529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02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82B55B-4B05-EC44-A3F3-CE018FBE67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0CB25C-7475-5F46-9425-713941D529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8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 Prediction in Graph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8156260" cy="1086237"/>
          </a:xfrm>
        </p:spPr>
        <p:txBody>
          <a:bodyPr>
            <a:normAutofit fontScale="92500"/>
          </a:bodyPr>
          <a:lstStyle/>
          <a:p>
            <a:pPr algn="r"/>
            <a:endParaRPr lang="en-US" dirty="0" smtClean="0"/>
          </a:p>
          <a:p>
            <a:pPr algn="l"/>
            <a:r>
              <a:rPr lang="en-US" dirty="0" smtClean="0"/>
              <a:t>-</a:t>
            </a:r>
            <a:r>
              <a:rPr lang="en-US" i="1" dirty="0" err="1" smtClean="0"/>
              <a:t>Murali</a:t>
            </a:r>
            <a:r>
              <a:rPr lang="en-US" i="1" dirty="0" smtClean="0"/>
              <a:t> Krishna </a:t>
            </a:r>
            <a:r>
              <a:rPr lang="en-US" i="1" dirty="0" err="1" smtClean="0"/>
              <a:t>Pusala</a:t>
            </a:r>
            <a:r>
              <a:rPr lang="en-US" dirty="0" smtClean="0"/>
              <a:t>		            -</a:t>
            </a:r>
            <a:r>
              <a:rPr lang="en-US" i="1" dirty="0" smtClean="0"/>
              <a:t>Sai Akash </a:t>
            </a:r>
            <a:r>
              <a:rPr lang="en-US" i="1" dirty="0" err="1" smtClean="0"/>
              <a:t>Kuthuru</a:t>
            </a:r>
            <a:r>
              <a:rPr lang="en-US" i="1" dirty="0" smtClean="0"/>
              <a:t>(sxk3190)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04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+mn-lt"/>
                <a:ea typeface="+mn-ea"/>
                <a:cs typeface="+mn-cs"/>
              </a:rPr>
              <a:t>Calculating </a:t>
            </a:r>
            <a:r>
              <a:rPr lang="en-US" i="1" dirty="0" err="1">
                <a:latin typeface="+mn-lt"/>
                <a:ea typeface="+mn-ea"/>
                <a:cs typeface="+mn-cs"/>
              </a:rPr>
              <a:t>Jaccard</a:t>
            </a:r>
            <a:r>
              <a:rPr lang="en-US" i="1" dirty="0">
                <a:latin typeface="+mn-lt"/>
                <a:ea typeface="+mn-ea"/>
                <a:cs typeface="+mn-cs"/>
              </a:rPr>
              <a:t> </a:t>
            </a:r>
            <a:r>
              <a:rPr lang="en-US" i="1" dirty="0" err="1">
                <a:latin typeface="+mn-lt"/>
                <a:ea typeface="+mn-ea"/>
                <a:cs typeface="+mn-cs"/>
              </a:rPr>
              <a:t>coeffcient</a:t>
            </a:r>
            <a:endParaRPr lang="en-US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2501"/>
            <a:ext cx="9601200" cy="4084899"/>
          </a:xfrm>
        </p:spPr>
        <p:txBody>
          <a:bodyPr/>
          <a:lstStyle/>
          <a:p>
            <a:r>
              <a:rPr lang="en-US" i="1" dirty="0" smtClean="0"/>
              <a:t>Consider an nodes u and v for which we need to calculate </a:t>
            </a:r>
            <a:r>
              <a:rPr lang="en-US" i="1" dirty="0" err="1" smtClean="0"/>
              <a:t>jaccard</a:t>
            </a:r>
            <a:r>
              <a:rPr lang="en-US" i="1" dirty="0" smtClean="0"/>
              <a:t> </a:t>
            </a:r>
            <a:r>
              <a:rPr lang="en-US" i="1" dirty="0" smtClean="0"/>
              <a:t>Coefficient.</a:t>
            </a:r>
          </a:p>
          <a:p>
            <a:r>
              <a:rPr lang="en-US" i="1" dirty="0" smtClean="0"/>
              <a:t>As we maintain K hash functions we get K min-hash values. We use following formula to get </a:t>
            </a:r>
            <a:r>
              <a:rPr lang="en-US" i="1" dirty="0" err="1" smtClean="0"/>
              <a:t>Jaccard</a:t>
            </a:r>
            <a:r>
              <a:rPr lang="en-US" i="1" dirty="0" smtClean="0"/>
              <a:t> Coefficient.</a:t>
            </a:r>
          </a:p>
          <a:p>
            <a:endParaRPr lang="en-US" i="1" dirty="0"/>
          </a:p>
          <a:p>
            <a:r>
              <a:rPr lang="en-US" i="1" dirty="0" smtClean="0"/>
              <a:t> </a:t>
            </a:r>
          </a:p>
          <a:p>
            <a:endParaRPr lang="en-US" i="1" dirty="0"/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value where min-hash value is same for both u and v.</a:t>
            </a:r>
          </a:p>
          <a:p>
            <a:pPr lvl="1"/>
            <a:r>
              <a:rPr lang="en-US" i="1" dirty="0" smtClean="0"/>
              <a:t>K indicating number of hash functions considered.</a:t>
            </a:r>
          </a:p>
          <a:p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83" y="2964356"/>
            <a:ext cx="2527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+mn-lt"/>
                <a:ea typeface="+mn-ea"/>
                <a:cs typeface="+mn-cs"/>
              </a:rPr>
              <a:t>Common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9904"/>
            <a:ext cx="9601200" cy="4177496"/>
          </a:xfrm>
        </p:spPr>
        <p:txBody>
          <a:bodyPr>
            <a:normAutofit/>
          </a:bodyPr>
          <a:lstStyle/>
          <a:p>
            <a:r>
              <a:rPr lang="en-US" i="1" dirty="0" smtClean="0"/>
              <a:t>We maintain L sized reservoir for every node in graph G(t)</a:t>
            </a:r>
          </a:p>
          <a:p>
            <a:r>
              <a:rPr lang="en-US" i="1" dirty="0" smtClean="0"/>
              <a:t>We consider a Hash function which produces hash values between 0 to 1 </a:t>
            </a:r>
            <a:r>
              <a:rPr lang="en-US" i="1" dirty="0" smtClean="0"/>
              <a:t>using their corresponding vertex </a:t>
            </a:r>
            <a:r>
              <a:rPr lang="en-US" i="1" dirty="0" err="1" smtClean="0"/>
              <a:t>indentifiers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We maintain Lower eta and Higher Eta for every node.</a:t>
            </a:r>
            <a:endParaRPr lang="en-US" i="1" dirty="0" smtClean="0"/>
          </a:p>
          <a:p>
            <a:r>
              <a:rPr lang="en-US" i="1" dirty="0" smtClean="0"/>
              <a:t>For </a:t>
            </a:r>
            <a:r>
              <a:rPr lang="en-US" i="1" dirty="0" smtClean="0"/>
              <a:t>an incoming edge(</a:t>
            </a:r>
            <a:r>
              <a:rPr lang="en-US" i="1" dirty="0" err="1" smtClean="0"/>
              <a:t>u,v</a:t>
            </a:r>
            <a:r>
              <a:rPr lang="en-US" i="1" dirty="0" smtClean="0"/>
              <a:t>) we maintain reservoirs S(u) and S(V).</a:t>
            </a:r>
          </a:p>
          <a:p>
            <a:r>
              <a:rPr lang="en-US" i="1" dirty="0" smtClean="0"/>
              <a:t>We add v in S(u) and u in S(v). We continue this process till reservoir is full and </a:t>
            </a:r>
            <a:r>
              <a:rPr lang="en-US" i="1" dirty="0" smtClean="0"/>
              <a:t>update Lower eta and Higher eta values.</a:t>
            </a:r>
          </a:p>
          <a:p>
            <a:r>
              <a:rPr lang="en-US" i="1" dirty="0" smtClean="0"/>
              <a:t>If </a:t>
            </a:r>
            <a:r>
              <a:rPr lang="en-US" i="1" dirty="0" smtClean="0"/>
              <a:t>we get a new node for u, we check whether hash value of new node is less than </a:t>
            </a:r>
            <a:r>
              <a:rPr lang="en-US" i="1" dirty="0" err="1" smtClean="0"/>
              <a:t>miniumum</a:t>
            </a:r>
            <a:r>
              <a:rPr lang="en-US" i="1" dirty="0" smtClean="0"/>
              <a:t> value priority node. If it satisfies we replace new node with maximum value node from the reservoir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54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664889"/>
          </a:xfrm>
        </p:spPr>
        <p:txBody>
          <a:bodyPr>
            <a:noAutofit/>
          </a:bodyPr>
          <a:lstStyle/>
          <a:p>
            <a:r>
              <a:rPr lang="en-US" i="1" dirty="0">
                <a:latin typeface="+mn-lt"/>
                <a:ea typeface="+mn-ea"/>
                <a:cs typeface="+mn-cs"/>
              </a:rPr>
              <a:t>Sketching Algorithm for Common Neighbor’s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248" y="1192924"/>
            <a:ext cx="5171090" cy="5665076"/>
          </a:xfrm>
        </p:spPr>
      </p:pic>
    </p:spTree>
    <p:extLst>
      <p:ext uri="{BB962C8B-B14F-4D97-AF65-F5344CB8AC3E}">
        <p14:creationId xmlns:p14="http://schemas.microsoft.com/office/powerpoint/2010/main" val="10274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+mn-lt"/>
                <a:ea typeface="+mn-ea"/>
                <a:cs typeface="+mn-cs"/>
              </a:rPr>
              <a:t>Calculating Common Neighbor’s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8638"/>
            <a:ext cx="9601200" cy="3598762"/>
          </a:xfrm>
        </p:spPr>
        <p:txBody>
          <a:bodyPr/>
          <a:lstStyle/>
          <a:p>
            <a:r>
              <a:rPr lang="en-US" i="1" dirty="0" smtClean="0"/>
              <a:t>Consider nodes u and v for which we need to calculate number of Common Neighbor’s.</a:t>
            </a:r>
          </a:p>
          <a:p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mr-IN" dirty="0"/>
              <a:t/>
            </a:r>
            <a:br>
              <a:rPr lang="mr-IN" dirty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2" y="3944582"/>
            <a:ext cx="3041813" cy="39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3" y="2946156"/>
            <a:ext cx="3041813" cy="8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>
                <a:latin typeface="+mn-lt"/>
                <a:ea typeface="+mn-ea"/>
                <a:cs typeface="+mn-cs"/>
              </a:rPr>
              <a:t>Adamic</a:t>
            </a:r>
            <a:r>
              <a:rPr lang="en-US" i="1" dirty="0">
                <a:latin typeface="+mn-lt"/>
                <a:ea typeface="+mn-ea"/>
                <a:cs typeface="+mn-cs"/>
              </a:rPr>
              <a:t> Adar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6673"/>
                <a:ext cx="9601200" cy="3980727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 err="1"/>
                  <a:t>Adamic</a:t>
                </a:r>
                <a:r>
                  <a:rPr lang="en-US" i="1" dirty="0"/>
                  <a:t> Adar measure is defined as inverted sum of degrees of common </a:t>
                </a:r>
                <a:r>
                  <a:rPr lang="en-US" i="1" dirty="0" smtClean="0"/>
                  <a:t>neighbor’s </a:t>
                </a:r>
                <a:r>
                  <a:rPr lang="en-US" i="1" dirty="0"/>
                  <a:t>for given two vertices.</a:t>
                </a:r>
              </a:p>
              <a:p>
                <a:r>
                  <a:rPr lang="en-US" i="1" dirty="0"/>
                  <a:t>From the calculated above common </a:t>
                </a:r>
                <a:r>
                  <a:rPr lang="en-US" i="1" dirty="0" smtClean="0"/>
                  <a:t>neighbor’s we employ </a:t>
                </a:r>
                <a:r>
                  <a:rPr lang="en-US" i="1" dirty="0" err="1" smtClean="0"/>
                  <a:t>HyperLogLog</a:t>
                </a:r>
                <a:r>
                  <a:rPr lang="en-US" i="1" dirty="0" smtClean="0"/>
                  <a:t> algorithm.</a:t>
                </a:r>
              </a:p>
              <a:p>
                <a:r>
                  <a:rPr lang="en-US" i="1" dirty="0" smtClean="0"/>
                  <a:t>By using this algorithm we can obtain distinct vertices on each node.</a:t>
                </a:r>
              </a:p>
              <a:p>
                <a:r>
                  <a:rPr lang="en-US" dirty="0"/>
                  <a:t>Similarity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</a:rPr>
                          <m:t>𝜖𝜏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)∩</m:t>
                        </m:r>
                        <m:r>
                          <a:rPr lang="en-US" i="1">
                            <a:latin typeface="Cambria Math" charset="0"/>
                          </a:rPr>
                          <m:t>𝜏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log</m:t>
                            </m:r>
                            <m:r>
                              <a:rPr lang="en-US">
                                <a:latin typeface="Cambria Math" charset="0"/>
                              </a:rPr>
                              <m:t>(|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τ</m:t>
                            </m:r>
                            <m:r>
                              <a:rPr lang="en-US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w</m:t>
                            </m:r>
                            <m:r>
                              <a:rPr lang="en-US">
                                <a:latin typeface="Cambria Math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charset="0"/>
                              </a:rPr>
                              <m:t>)|)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i="1" dirty="0" smtClean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τ</m:t>
                    </m:r>
                    <m:r>
                      <a:rPr lang="en-US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  <m:r>
                      <a:rPr lang="en-US">
                        <a:latin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t</m:t>
                    </m:r>
                    <m:r>
                      <a:rPr lang="en-US">
                        <a:latin typeface="Cambria Math" charset="0"/>
                      </a:rPr>
                      <m:t>)|</m:t>
                    </m:r>
                  </m:oMath>
                </a14:m>
                <a:r>
                  <a:rPr lang="en-US" dirty="0" smtClean="0"/>
                  <a:t> is degree of common neighbor’s between u and v.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6673"/>
                <a:ext cx="9601200" cy="3980727"/>
              </a:xfrm>
              <a:blipFill rotWithShape="0">
                <a:blip r:embed="rId2"/>
                <a:stretch>
                  <a:fillRect l="-571" t="-1223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3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+mn-lt"/>
                <a:ea typeface="+mn-ea"/>
                <a:cs typeface="+mn-cs"/>
              </a:rPr>
              <a:t>Technical </a:t>
            </a:r>
            <a:r>
              <a:rPr lang="en-US" i="1" dirty="0" smtClean="0">
                <a:latin typeface="+mn-lt"/>
                <a:ea typeface="+mn-ea"/>
                <a:cs typeface="+mn-cs"/>
              </a:rPr>
              <a:t>Specifications</a:t>
            </a:r>
            <a:endParaRPr lang="en-US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71868"/>
            <a:ext cx="9601200" cy="3795532"/>
          </a:xfrm>
        </p:spPr>
        <p:txBody>
          <a:bodyPr/>
          <a:lstStyle/>
          <a:p>
            <a:r>
              <a:rPr lang="en-US" i="1" dirty="0"/>
              <a:t>Big Data Tools</a:t>
            </a:r>
            <a:r>
              <a:rPr lang="en-US" dirty="0"/>
              <a:t>: Hadoop, </a:t>
            </a:r>
            <a:r>
              <a:rPr lang="en-US" dirty="0" err="1"/>
              <a:t>Flink</a:t>
            </a:r>
            <a:r>
              <a:rPr lang="en-US" dirty="0"/>
              <a:t>, </a:t>
            </a:r>
            <a:r>
              <a:rPr lang="en-US" dirty="0" err="1"/>
              <a:t>Gelly</a:t>
            </a:r>
            <a:r>
              <a:rPr lang="en-US" dirty="0"/>
              <a:t>.</a:t>
            </a:r>
          </a:p>
          <a:p>
            <a:r>
              <a:rPr lang="en-US" i="1" dirty="0"/>
              <a:t>Programing Language</a:t>
            </a:r>
            <a:r>
              <a:rPr lang="en-US" dirty="0"/>
              <a:t>: Java.</a:t>
            </a:r>
          </a:p>
          <a:p>
            <a:r>
              <a:rPr lang="en-US" i="1" dirty="0"/>
              <a:t>Programing Environment</a:t>
            </a:r>
            <a:r>
              <a:rPr lang="en-US" dirty="0"/>
              <a:t>: Linux.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+mn-lt"/>
                <a:ea typeface="+mn-ea"/>
                <a:cs typeface="+mn-cs"/>
              </a:rPr>
              <a:t>Conclusion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94224"/>
            <a:ext cx="9601200" cy="1545115"/>
          </a:xfrm>
        </p:spPr>
      </p:pic>
      <p:sp>
        <p:nvSpPr>
          <p:cNvPr id="9" name="TextBox 8"/>
          <p:cNvSpPr txBox="1"/>
          <p:nvPr/>
        </p:nvSpPr>
        <p:spPr>
          <a:xfrm>
            <a:off x="1465729" y="1680882"/>
            <a:ext cx="533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 1991-1994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12990"/>
            <a:ext cx="9601200" cy="15451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65729" y="4034118"/>
            <a:ext cx="278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 1994-1996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9009459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1707776"/>
            <a:ext cx="369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1991-1994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0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9788"/>
            <a:ext cx="7793614" cy="3581400"/>
          </a:xfrm>
        </p:spPr>
      </p:pic>
      <p:sp>
        <p:nvSpPr>
          <p:cNvPr id="5" name="TextBox 4"/>
          <p:cNvSpPr txBox="1"/>
          <p:nvPr/>
        </p:nvSpPr>
        <p:spPr>
          <a:xfrm>
            <a:off x="1371600" y="1707776"/>
            <a:ext cx="369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Year </a:t>
            </a:r>
            <a:r>
              <a:rPr lang="en-US" smtClean="0"/>
              <a:t>1994-1996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2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+mn-lt"/>
                <a:ea typeface="+mn-ea"/>
                <a:cs typeface="+mn-cs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7777"/>
            <a:ext cx="9601200" cy="4618299"/>
          </a:xfrm>
        </p:spPr>
        <p:txBody>
          <a:bodyPr>
            <a:normAutofit/>
          </a:bodyPr>
          <a:lstStyle/>
          <a:p>
            <a:r>
              <a:rPr lang="en-US" i="1" dirty="0" smtClean="0"/>
              <a:t>Introduction</a:t>
            </a:r>
          </a:p>
          <a:p>
            <a:r>
              <a:rPr lang="en-US" i="1" dirty="0" smtClean="0"/>
              <a:t>Why Apache </a:t>
            </a:r>
            <a:r>
              <a:rPr lang="en-US" i="1" dirty="0" err="1" smtClean="0"/>
              <a:t>Flink</a:t>
            </a:r>
            <a:endParaRPr lang="en-US" i="1" dirty="0" smtClean="0"/>
          </a:p>
          <a:p>
            <a:r>
              <a:rPr lang="en-US" i="1" dirty="0" smtClean="0"/>
              <a:t>Sketching Algorithms</a:t>
            </a:r>
          </a:p>
          <a:p>
            <a:r>
              <a:rPr lang="en-US" i="1" dirty="0" smtClean="0"/>
              <a:t>Similarity Measures</a:t>
            </a:r>
          </a:p>
          <a:p>
            <a:r>
              <a:rPr lang="en-US" i="1" dirty="0" smtClean="0"/>
              <a:t>Preferential Attachment</a:t>
            </a:r>
          </a:p>
          <a:p>
            <a:r>
              <a:rPr lang="en-US" i="1" dirty="0" err="1" smtClean="0"/>
              <a:t>Jaccard</a:t>
            </a:r>
            <a:r>
              <a:rPr lang="en-US" i="1" dirty="0" smtClean="0"/>
              <a:t> Coefficient</a:t>
            </a:r>
          </a:p>
          <a:p>
            <a:r>
              <a:rPr lang="en-US" i="1" dirty="0" smtClean="0"/>
              <a:t>Common </a:t>
            </a:r>
            <a:r>
              <a:rPr lang="en-US" i="1" dirty="0" err="1" smtClean="0"/>
              <a:t>Neighbours</a:t>
            </a:r>
            <a:endParaRPr lang="en-US" i="1" dirty="0" smtClean="0"/>
          </a:p>
          <a:p>
            <a:r>
              <a:rPr lang="en-US" i="1" dirty="0" err="1" smtClean="0"/>
              <a:t>Adamic</a:t>
            </a:r>
            <a:r>
              <a:rPr lang="en-US" i="1" dirty="0" smtClean="0"/>
              <a:t> Adar</a:t>
            </a:r>
          </a:p>
          <a:p>
            <a:r>
              <a:rPr lang="en-US" i="1" dirty="0" smtClean="0"/>
              <a:t>Conclusion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1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2030"/>
            <a:ext cx="9601200" cy="4235370"/>
          </a:xfrm>
        </p:spPr>
        <p:txBody>
          <a:bodyPr/>
          <a:lstStyle/>
          <a:p>
            <a:r>
              <a:rPr lang="en-US" i="1" dirty="0" smtClean="0"/>
              <a:t>Large data in the form of graphs referred as graph streams</a:t>
            </a:r>
          </a:p>
          <a:p>
            <a:r>
              <a:rPr lang="en-US" i="1" dirty="0" smtClean="0"/>
              <a:t>We cannot employ batch processing</a:t>
            </a:r>
          </a:p>
          <a:p>
            <a:r>
              <a:rPr lang="en-US" i="1" dirty="0" smtClean="0"/>
              <a:t>Edges are received and updated sequentially.</a:t>
            </a:r>
          </a:p>
          <a:p>
            <a:r>
              <a:rPr lang="en-US" i="1" dirty="0" smtClean="0"/>
              <a:t>Sketching algorithms are employed to update the graph in real time.</a:t>
            </a:r>
          </a:p>
          <a:p>
            <a:r>
              <a:rPr lang="en-US" i="1" dirty="0" smtClean="0"/>
              <a:t>Apache </a:t>
            </a:r>
            <a:r>
              <a:rPr lang="en-US" i="1" dirty="0" err="1" smtClean="0"/>
              <a:t>Flink</a:t>
            </a:r>
            <a:r>
              <a:rPr lang="en-US" i="1" dirty="0" smtClean="0"/>
              <a:t> along with </a:t>
            </a:r>
            <a:r>
              <a:rPr lang="en-US" i="1" dirty="0" err="1" smtClean="0"/>
              <a:t>Gelly</a:t>
            </a:r>
            <a:r>
              <a:rPr lang="en-US" i="1" dirty="0" smtClean="0"/>
              <a:t> streaming API is considered.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45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+mn-lt"/>
                <a:ea typeface="+mn-ea"/>
                <a:cs typeface="+mn-cs"/>
              </a:rPr>
              <a:t>Why Apache </a:t>
            </a:r>
            <a:r>
              <a:rPr lang="en-US" i="1" dirty="0" err="1">
                <a:latin typeface="+mn-lt"/>
                <a:ea typeface="+mn-ea"/>
                <a:cs typeface="+mn-cs"/>
              </a:rPr>
              <a:t>Flink</a:t>
            </a:r>
            <a:r>
              <a:rPr lang="en-US" i="1" dirty="0">
                <a:latin typeface="+mn-lt"/>
                <a:ea typeface="+mn-ea"/>
                <a:cs typeface="+mn-cs"/>
              </a:rPr>
              <a:t> with </a:t>
            </a:r>
            <a:r>
              <a:rPr lang="en-US" i="1" dirty="0" err="1">
                <a:latin typeface="+mn-lt"/>
                <a:ea typeface="+mn-ea"/>
                <a:cs typeface="+mn-cs"/>
              </a:rPr>
              <a:t>Gelly</a:t>
            </a:r>
            <a:r>
              <a:rPr lang="en-US" i="1" dirty="0">
                <a:latin typeface="+mn-lt"/>
                <a:ea typeface="+mn-ea"/>
                <a:cs typeface="+mn-cs"/>
              </a:rPr>
              <a:t> streaming?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5651"/>
            <a:ext cx="9601200" cy="4061749"/>
          </a:xfrm>
        </p:spPr>
        <p:txBody>
          <a:bodyPr/>
          <a:lstStyle/>
          <a:p>
            <a:r>
              <a:rPr lang="en-US" i="1" dirty="0" smtClean="0"/>
              <a:t>Apache </a:t>
            </a:r>
            <a:r>
              <a:rPr lang="en-US" i="1" dirty="0" err="1" smtClean="0"/>
              <a:t>Flink</a:t>
            </a:r>
            <a:r>
              <a:rPr lang="en-US" i="1" dirty="0" smtClean="0"/>
              <a:t> framework supports batch and stream processing along with high-level API when compared to Apache </a:t>
            </a:r>
            <a:r>
              <a:rPr lang="en-US" i="1" dirty="0" err="1" smtClean="0"/>
              <a:t>Flink</a:t>
            </a:r>
            <a:r>
              <a:rPr lang="en-US" i="1" dirty="0" smtClean="0"/>
              <a:t>.</a:t>
            </a:r>
          </a:p>
          <a:p>
            <a:r>
              <a:rPr lang="en-US" i="1" dirty="0" err="1"/>
              <a:t>Flink</a:t>
            </a:r>
            <a:r>
              <a:rPr lang="en-US" i="1" dirty="0"/>
              <a:t> is optimized for cyclic or iterative processes by using iterative transformations on collections. </a:t>
            </a:r>
            <a:endParaRPr lang="en-US" i="1" dirty="0" smtClean="0"/>
          </a:p>
          <a:p>
            <a:r>
              <a:rPr lang="en-US" i="1" dirty="0" smtClean="0"/>
              <a:t>Fault tolerance in </a:t>
            </a:r>
            <a:r>
              <a:rPr lang="en-US" i="1" dirty="0" err="1" smtClean="0"/>
              <a:t>flink</a:t>
            </a:r>
            <a:r>
              <a:rPr lang="en-US" i="1" dirty="0" smtClean="0"/>
              <a:t> effects about 25% of throughput whereas Apache Spark with 50% and Apache Storm with 70%</a:t>
            </a:r>
          </a:p>
        </p:txBody>
      </p:sp>
    </p:spTree>
    <p:extLst>
      <p:ext uri="{BB962C8B-B14F-4D97-AF65-F5344CB8AC3E}">
        <p14:creationId xmlns:p14="http://schemas.microsoft.com/office/powerpoint/2010/main" val="13210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+mn-lt"/>
                <a:ea typeface="+mn-ea"/>
                <a:cs typeface="+mn-cs"/>
              </a:rPr>
              <a:t>Sketching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7144"/>
            <a:ext cx="9601200" cy="3830256"/>
          </a:xfrm>
        </p:spPr>
        <p:txBody>
          <a:bodyPr/>
          <a:lstStyle/>
          <a:p>
            <a:r>
              <a:rPr lang="en-US" i="1" dirty="0" smtClean="0"/>
              <a:t>Sketching algorithms are employed on data streams which have finite memory.</a:t>
            </a:r>
          </a:p>
          <a:p>
            <a:r>
              <a:rPr lang="en-US" i="1" dirty="0"/>
              <a:t>Sketching algorithms in graph data utilize (random) linear projection to compress a graph in a way that relevant properties of the graph can be estimated with high accuracy and confidence.</a:t>
            </a:r>
            <a:r>
              <a:rPr lang="en-US" i="1" dirty="0" smtClean="0">
                <a:effectLst/>
              </a:rPr>
              <a:t> </a:t>
            </a:r>
            <a:endParaRPr lang="en-US" i="1" dirty="0" smtClean="0"/>
          </a:p>
          <a:p>
            <a:r>
              <a:rPr lang="en-US" i="1" dirty="0" smtClean="0"/>
              <a:t>Process input data in one pass.</a:t>
            </a:r>
          </a:p>
        </p:txBody>
      </p:sp>
    </p:spTree>
    <p:extLst>
      <p:ext uri="{BB962C8B-B14F-4D97-AF65-F5344CB8AC3E}">
        <p14:creationId xmlns:p14="http://schemas.microsoft.com/office/powerpoint/2010/main" val="14205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+mn-lt"/>
                <a:ea typeface="+mn-ea"/>
                <a:cs typeface="+mn-cs"/>
              </a:rPr>
              <a:t>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7696"/>
            <a:ext cx="9601200" cy="3899704"/>
          </a:xfrm>
        </p:spPr>
        <p:txBody>
          <a:bodyPr/>
          <a:lstStyle/>
          <a:p>
            <a:r>
              <a:rPr lang="en-US" i="1" dirty="0"/>
              <a:t>Similarity measures give a numeric measure of how alike two data </a:t>
            </a:r>
            <a:r>
              <a:rPr lang="en-US" i="1" dirty="0" smtClean="0"/>
              <a:t>objects.</a:t>
            </a:r>
          </a:p>
          <a:p>
            <a:r>
              <a:rPr lang="en-US" i="1" dirty="0" smtClean="0"/>
              <a:t>In </a:t>
            </a:r>
            <a:r>
              <a:rPr lang="en-US" i="1" dirty="0"/>
              <a:t>graph stream, similarity measures provide how alike are to nodes in the </a:t>
            </a:r>
            <a:r>
              <a:rPr lang="en-US" i="1" dirty="0" smtClean="0"/>
              <a:t>graph.</a:t>
            </a:r>
            <a:endParaRPr lang="en-US" i="1" dirty="0" smtClean="0"/>
          </a:p>
          <a:p>
            <a:r>
              <a:rPr lang="en-US" i="1" dirty="0" smtClean="0"/>
              <a:t>In this project, we calculated following similarity measures.</a:t>
            </a:r>
          </a:p>
          <a:p>
            <a:pPr lvl="1"/>
            <a:r>
              <a:rPr lang="en-US" i="1" dirty="0" smtClean="0"/>
              <a:t>Preferential </a:t>
            </a:r>
            <a:r>
              <a:rPr lang="en-US" i="1" dirty="0" smtClean="0"/>
              <a:t>Attachment</a:t>
            </a:r>
          </a:p>
          <a:p>
            <a:pPr lvl="1"/>
            <a:r>
              <a:rPr lang="en-US" i="1" dirty="0" err="1" smtClean="0"/>
              <a:t>Jaccard</a:t>
            </a:r>
            <a:r>
              <a:rPr lang="en-US" i="1" dirty="0" smtClean="0"/>
              <a:t> Coefficient</a:t>
            </a:r>
          </a:p>
          <a:p>
            <a:pPr lvl="1"/>
            <a:r>
              <a:rPr lang="en-US" i="1" dirty="0" smtClean="0"/>
              <a:t>Common Neighbors</a:t>
            </a:r>
          </a:p>
          <a:p>
            <a:pPr lvl="1"/>
            <a:r>
              <a:rPr lang="en-US" i="1" dirty="0" err="1" smtClean="0"/>
              <a:t>Adamic</a:t>
            </a:r>
            <a:r>
              <a:rPr lang="en-US" i="1" dirty="0" smtClean="0"/>
              <a:t> Adar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18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+mn-lt"/>
                <a:ea typeface="+mn-ea"/>
                <a:cs typeface="+mn-cs"/>
              </a:rPr>
              <a:t>Preferential Attachment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05651"/>
                <a:ext cx="9601200" cy="4618297"/>
              </a:xfrm>
            </p:spPr>
            <p:txBody>
              <a:bodyPr/>
              <a:lstStyle/>
              <a:p>
                <a:r>
                  <a:rPr lang="en-US" dirty="0" smtClean="0"/>
                  <a:t>For Preferential attachment an accurate estimation of number of distinct edges on each node is required.</a:t>
                </a:r>
              </a:p>
              <a:p>
                <a:r>
                  <a:rPr lang="en-US" dirty="0" err="1" smtClean="0"/>
                  <a:t>HyperLogLog</a:t>
                </a:r>
                <a:r>
                  <a:rPr lang="en-US" dirty="0" smtClean="0"/>
                  <a:t> is used for approximating </a:t>
                </a:r>
                <a:r>
                  <a:rPr lang="en-US" dirty="0"/>
                  <a:t>the number of distinct elements in </a:t>
                </a:r>
                <a:r>
                  <a:rPr lang="en-US" dirty="0" smtClean="0"/>
                  <a:t>a stream.</a:t>
                </a:r>
              </a:p>
              <a:p>
                <a:r>
                  <a:rPr lang="en-US" dirty="0"/>
                  <a:t>The basis 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the observation that the cardinality of a </a:t>
                </a:r>
                <a:r>
                  <a:rPr lang="en-US" dirty="0" err="1"/>
                  <a:t>multiset</a:t>
                </a:r>
                <a:r>
                  <a:rPr lang="en-US" dirty="0"/>
                  <a:t> of uniformly distributed </a:t>
                </a:r>
                <a:r>
                  <a:rPr lang="en-US" altLang="en-US" dirty="0"/>
                  <a:t>random numbers can be estimated by calculating the maximum number of leading </a:t>
                </a:r>
                <a:r>
                  <a:rPr lang="en-US" altLang="en-US" dirty="0" err="1"/>
                  <a:t>zeros</a:t>
                </a:r>
                <a:r>
                  <a:rPr lang="en-US" altLang="en-US" dirty="0"/>
                  <a:t> in the binary representation of each number in the set. If the maximum number of leading </a:t>
                </a:r>
                <a:r>
                  <a:rPr lang="en-US" altLang="en-US" dirty="0" err="1"/>
                  <a:t>zeros</a:t>
                </a:r>
                <a:r>
                  <a:rPr lang="en-US" altLang="en-US" dirty="0"/>
                  <a:t> observed is </a:t>
                </a:r>
                <a:r>
                  <a:rPr lang="en-US" altLang="en-US" dirty="0" smtClean="0"/>
                  <a:t>n  </a:t>
                </a:r>
                <a:r>
                  <a:rPr lang="en-US" altLang="en-US" dirty="0"/>
                  <a:t>, an estimate for the number of distinct elements in the set is </a:t>
                </a:r>
                <a:r>
                  <a:rPr lang="en-US" altLang="en-US" dirty="0" smtClean="0"/>
                  <a:t>2</a:t>
                </a:r>
                <a:r>
                  <a:rPr lang="en-US" altLang="en-US" baseline="30000" dirty="0" smtClean="0"/>
                  <a:t>n</a:t>
                </a:r>
                <a:r>
                  <a:rPr lang="en-US" altLang="en-US" dirty="0" smtClean="0"/>
                  <a:t> .</a:t>
                </a:r>
              </a:p>
              <a:p>
                <a:r>
                  <a:rPr lang="en-US" dirty="0" smtClean="0"/>
                  <a:t>By </a:t>
                </a:r>
                <a:r>
                  <a:rPr lang="en-US" dirty="0" err="1" smtClean="0"/>
                  <a:t>HyperLogLog</a:t>
                </a:r>
                <a:r>
                  <a:rPr lang="en-US" dirty="0" smtClean="0"/>
                  <a:t> algorithm we can calculate distinct edges on each node. It has an error rate of 2%.</a:t>
                </a:r>
              </a:p>
              <a:p>
                <a:r>
                  <a:rPr lang="en-US" dirty="0"/>
                  <a:t>Similarity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× </m:t>
                    </m:r>
                    <m:r>
                      <a:rPr lang="en-US" i="1">
                        <a:latin typeface="Cambria Math" charset="0"/>
                      </a:rPr>
                      <m:t>𝜏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𝑣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05651"/>
                <a:ext cx="9601200" cy="4618297"/>
              </a:xfrm>
              <a:blipFill rotWithShape="0">
                <a:blip r:embed="rId2"/>
                <a:stretch>
                  <a:fillRect l="-571" t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4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>
                <a:latin typeface="+mn-lt"/>
                <a:ea typeface="+mn-ea"/>
                <a:cs typeface="+mn-cs"/>
              </a:rPr>
              <a:t>Jaccard</a:t>
            </a:r>
            <a:r>
              <a:rPr lang="en-US" i="1" dirty="0">
                <a:latin typeface="+mn-lt"/>
                <a:ea typeface="+mn-ea"/>
                <a:cs typeface="+mn-cs"/>
              </a:rPr>
              <a:t>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7225"/>
            <a:ext cx="9601200" cy="4050175"/>
          </a:xfrm>
        </p:spPr>
        <p:txBody>
          <a:bodyPr/>
          <a:lstStyle/>
          <a:p>
            <a:r>
              <a:rPr lang="en-US" i="1" dirty="0"/>
              <a:t>It is used to measure similarity between two vertices and is defined as ratio of number of common neighbors to number of total neighbors for two vertices.</a:t>
            </a:r>
            <a:r>
              <a:rPr lang="en-US" i="1" dirty="0" smtClean="0">
                <a:effectLst/>
              </a:rPr>
              <a:t> </a:t>
            </a:r>
          </a:p>
          <a:p>
            <a:r>
              <a:rPr lang="en-US" i="1" dirty="0" smtClean="0"/>
              <a:t>We design </a:t>
            </a:r>
            <a:r>
              <a:rPr lang="en-US" i="1" dirty="0" err="1" smtClean="0"/>
              <a:t>MinHash</a:t>
            </a:r>
            <a:r>
              <a:rPr lang="en-US" i="1" dirty="0" smtClean="0"/>
              <a:t> based </a:t>
            </a:r>
            <a:r>
              <a:rPr lang="en-US" i="1" dirty="0" err="1" smtClean="0"/>
              <a:t>skech</a:t>
            </a:r>
            <a:r>
              <a:rPr lang="en-US" i="1" dirty="0" smtClean="0"/>
              <a:t> to obtain </a:t>
            </a:r>
            <a:r>
              <a:rPr lang="en-US" i="1" dirty="0" err="1" smtClean="0"/>
              <a:t>jaccard</a:t>
            </a:r>
            <a:r>
              <a:rPr lang="en-US" i="1" dirty="0" smtClean="0"/>
              <a:t> coefficient.</a:t>
            </a:r>
          </a:p>
          <a:p>
            <a:r>
              <a:rPr lang="en-US" i="1" dirty="0" smtClean="0"/>
              <a:t>For an edge(</a:t>
            </a:r>
            <a:r>
              <a:rPr lang="en-US" i="1" dirty="0" err="1" smtClean="0"/>
              <a:t>u,v</a:t>
            </a:r>
            <a:r>
              <a:rPr lang="en-US" i="1" dirty="0" smtClean="0"/>
              <a:t>) we hash v id using K number of hash functions with respect to u and vice versa.</a:t>
            </a:r>
          </a:p>
          <a:p>
            <a:r>
              <a:rPr lang="en-US" i="1" dirty="0" smtClean="0"/>
              <a:t>We maintain data structure to store nodes for which we obtain minimum hash values for every node employing K hash functions.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997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89" y="2348346"/>
            <a:ext cx="6915806" cy="3825415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89991" y="538655"/>
            <a:ext cx="10591801" cy="1485900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+mn-lt"/>
                <a:ea typeface="+mn-ea"/>
                <a:cs typeface="+mn-cs"/>
              </a:rPr>
              <a:t>Sketching Algorithm for </a:t>
            </a:r>
            <a:r>
              <a:rPr lang="en-US" i="1" dirty="0" err="1" smtClean="0">
                <a:latin typeface="+mn-lt"/>
                <a:ea typeface="+mn-ea"/>
                <a:cs typeface="+mn-cs"/>
              </a:rPr>
              <a:t>Jaccard</a:t>
            </a:r>
            <a:r>
              <a:rPr lang="en-US" i="1" dirty="0" smtClean="0">
                <a:latin typeface="+mn-lt"/>
                <a:ea typeface="+mn-ea"/>
                <a:cs typeface="+mn-cs"/>
              </a:rPr>
              <a:t> Coefficient</a:t>
            </a:r>
            <a:endParaRPr lang="en-US" i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1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755</TotalTime>
  <Words>667</Words>
  <Application>Microsoft Macintosh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Cambria Math</vt:lpstr>
      <vt:lpstr>Franklin Gothic Book</vt:lpstr>
      <vt:lpstr>Crop</vt:lpstr>
      <vt:lpstr>Link Prediction in Graph Streams</vt:lpstr>
      <vt:lpstr>Topics</vt:lpstr>
      <vt:lpstr>Introduction</vt:lpstr>
      <vt:lpstr>Why Apache Flink with Gelly streaming?</vt:lpstr>
      <vt:lpstr>Sketching Algorithms</vt:lpstr>
      <vt:lpstr>Similarity Measures</vt:lpstr>
      <vt:lpstr>Preferential Attachment</vt:lpstr>
      <vt:lpstr>Jaccard Coefficient</vt:lpstr>
      <vt:lpstr>Sketching Algorithm for Jaccard Coefficient</vt:lpstr>
      <vt:lpstr>Calculating Jaccard coeffcient</vt:lpstr>
      <vt:lpstr>Common Neighbors</vt:lpstr>
      <vt:lpstr>Sketching Algorithm for Common Neighbor’s</vt:lpstr>
      <vt:lpstr>Calculating Common Neighbor’s</vt:lpstr>
      <vt:lpstr>Adamic Adar</vt:lpstr>
      <vt:lpstr>Technical Specifications</vt:lpstr>
      <vt:lpstr>Conclusion</vt:lpstr>
      <vt:lpstr>Conclusion continued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Prediction in Graph Streams</dc:title>
  <dc:creator>sai akash</dc:creator>
  <cp:lastModifiedBy>sai akash</cp:lastModifiedBy>
  <cp:revision>28</cp:revision>
  <dcterms:created xsi:type="dcterms:W3CDTF">2017-04-10T13:19:22Z</dcterms:created>
  <dcterms:modified xsi:type="dcterms:W3CDTF">2017-04-13T19:19:37Z</dcterms:modified>
</cp:coreProperties>
</file>