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Yaswanth Konduru" initials="YK" lastIdx="1" clrIdx="0"/>
</p:cmAuthorLst>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472" autoAdjust="0"/>
    <p:restoredTop sz="94660"/>
  </p:normalViewPr>
  <p:slideViewPr>
    <p:cSldViewPr snapToGrid="0">
      <p:cViewPr varScale="1">
        <p:scale>
          <a:sx n="64" d="100"/>
          <a:sy n="64" d="100"/>
        </p:scale>
        <p:origin x="64" y="9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ommentAuthors" Target="commentAuthor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4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4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49" name="Date Placeholder 3"/>
          <p:cNvSpPr>
            <a:spLocks noGrp="1"/>
          </p:cNvSpPr>
          <p:nvPr>
            <p:ph type="dt" sz="half" idx="10"/>
          </p:nvPr>
        </p:nvSpPr>
        <p:spPr/>
        <p:txBody>
          <a:bodyPr/>
          <a:p>
            <a:fld id="{0C6CE563-4DAE-4B3E-A432-388D8CD704B1}" type="datetimeFigureOut">
              <a:rPr lang="en-IN" smtClean="0"/>
              <a:t>10-10-2022</a:t>
            </a:fld>
            <a:endParaRPr lang="en-IN"/>
          </a:p>
        </p:txBody>
      </p:sp>
      <p:sp>
        <p:nvSpPr>
          <p:cNvPr id="1048650" name="Footer Placeholder 4"/>
          <p:cNvSpPr>
            <a:spLocks noGrp="1"/>
          </p:cNvSpPr>
          <p:nvPr>
            <p:ph type="ftr" sz="quarter" idx="11"/>
          </p:nvPr>
        </p:nvSpPr>
        <p:spPr/>
        <p:txBody>
          <a:bodyPr/>
          <a:p>
            <a:endParaRPr lang="en-IN"/>
          </a:p>
        </p:txBody>
      </p:sp>
      <p:sp>
        <p:nvSpPr>
          <p:cNvPr id="1048651" name="Slide Number Placeholder 5"/>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lang="en-IN"/>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Date Placeholder 3"/>
          <p:cNvSpPr>
            <a:spLocks noGrp="1"/>
          </p:cNvSpPr>
          <p:nvPr>
            <p:ph type="dt" sz="half" idx="10"/>
          </p:nvPr>
        </p:nvSpPr>
        <p:spPr/>
        <p:txBody>
          <a:bodyPr/>
          <a:p>
            <a:fld id="{0C6CE563-4DAE-4B3E-A432-388D8CD704B1}" type="datetimeFigureOut">
              <a:rPr lang="en-IN" smtClean="0"/>
              <a:t>10-10-2022</a:t>
            </a:fld>
            <a:endParaRPr lang="en-IN"/>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56"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5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3"/>
          <p:cNvSpPr>
            <a:spLocks noGrp="1"/>
          </p:cNvSpPr>
          <p:nvPr>
            <p:ph type="dt" sz="half" idx="10"/>
          </p:nvPr>
        </p:nvSpPr>
        <p:spPr/>
        <p:txBody>
          <a:bodyPr/>
          <a:p>
            <a:fld id="{0C6CE563-4DAE-4B3E-A432-388D8CD704B1}" type="datetimeFigureOut">
              <a:rPr lang="en-IN" smtClean="0"/>
              <a:t>10-10-2022</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lang="en-IN"/>
          </a:p>
        </p:txBody>
      </p:sp>
      <p:sp>
        <p:nvSpPr>
          <p:cNvPr id="104866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Date Placeholder 3"/>
          <p:cNvSpPr>
            <a:spLocks noGrp="1"/>
          </p:cNvSpPr>
          <p:nvPr>
            <p:ph type="dt" sz="half" idx="10"/>
          </p:nvPr>
        </p:nvSpPr>
        <p:spPr/>
        <p:txBody>
          <a:bodyPr/>
          <a:p>
            <a:fld id="{0C6CE563-4DAE-4B3E-A432-388D8CD704B1}" type="datetimeFigureOut">
              <a:rPr lang="en-IN" smtClean="0"/>
              <a:t>10-10-2022</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7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0C6CE563-4DAE-4B3E-A432-388D8CD704B1}" type="datetimeFigureOut">
              <a:rPr lang="en-IN" smtClean="0"/>
              <a:t>10-10-2022</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lang="en-IN"/>
          </a:p>
        </p:txBody>
      </p:sp>
      <p:sp>
        <p:nvSpPr>
          <p:cNvPr id="1048683"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Date Placeholder 4"/>
          <p:cNvSpPr>
            <a:spLocks noGrp="1"/>
          </p:cNvSpPr>
          <p:nvPr>
            <p:ph type="dt" sz="half" idx="10"/>
          </p:nvPr>
        </p:nvSpPr>
        <p:spPr/>
        <p:txBody>
          <a:bodyPr/>
          <a:p>
            <a:fld id="{0C6CE563-4DAE-4B3E-A432-388D8CD704B1}" type="datetimeFigureOut">
              <a:rPr lang="en-IN" smtClean="0"/>
              <a:t>10-10-2022</a:t>
            </a:fld>
            <a:endParaRPr lang="en-IN"/>
          </a:p>
        </p:txBody>
      </p:sp>
      <p:sp>
        <p:nvSpPr>
          <p:cNvPr id="1048686" name="Footer Placeholder 5"/>
          <p:cNvSpPr>
            <a:spLocks noGrp="1"/>
          </p:cNvSpPr>
          <p:nvPr>
            <p:ph type="ftr" sz="quarter" idx="11"/>
          </p:nvPr>
        </p:nvSpPr>
        <p:spPr/>
        <p:txBody>
          <a:bodyPr/>
          <a:p>
            <a:endParaRPr lang="en-IN"/>
          </a:p>
        </p:txBody>
      </p:sp>
      <p:sp>
        <p:nvSpPr>
          <p:cNvPr id="1048687" name="Slide Number Placeholder 6"/>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8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6"/>
          <p:cNvSpPr>
            <a:spLocks noGrp="1"/>
          </p:cNvSpPr>
          <p:nvPr>
            <p:ph type="dt" sz="half" idx="10"/>
          </p:nvPr>
        </p:nvSpPr>
        <p:spPr/>
        <p:txBody>
          <a:bodyPr/>
          <a:p>
            <a:fld id="{0C6CE563-4DAE-4B3E-A432-388D8CD704B1}" type="datetimeFigureOut">
              <a:rPr lang="en-IN" smtClean="0"/>
              <a:t>10-10-2022</a:t>
            </a:fld>
            <a:endParaRPr lang="en-IN"/>
          </a:p>
        </p:txBody>
      </p:sp>
      <p:sp>
        <p:nvSpPr>
          <p:cNvPr id="1048694" name="Footer Placeholder 7"/>
          <p:cNvSpPr>
            <a:spLocks noGrp="1"/>
          </p:cNvSpPr>
          <p:nvPr>
            <p:ph type="ftr" sz="quarter" idx="11"/>
          </p:nvPr>
        </p:nvSpPr>
        <p:spPr/>
        <p:txBody>
          <a:bodyPr/>
          <a:p>
            <a:endParaRPr lang="en-IN"/>
          </a:p>
        </p:txBody>
      </p:sp>
      <p:sp>
        <p:nvSpPr>
          <p:cNvPr id="1048695" name="Slide Number Placeholder 8"/>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52" name="Title 1"/>
          <p:cNvSpPr>
            <a:spLocks noGrp="1"/>
          </p:cNvSpPr>
          <p:nvPr>
            <p:ph type="title"/>
          </p:nvPr>
        </p:nvSpPr>
        <p:spPr/>
        <p:txBody>
          <a:bodyPr/>
          <a:p>
            <a:r>
              <a:rPr lang="en-US"/>
              <a:t>Click to edit Master title style</a:t>
            </a:r>
            <a:endParaRPr lang="en-IN"/>
          </a:p>
        </p:txBody>
      </p:sp>
      <p:sp>
        <p:nvSpPr>
          <p:cNvPr id="1048653" name="Date Placeholder 2"/>
          <p:cNvSpPr>
            <a:spLocks noGrp="1"/>
          </p:cNvSpPr>
          <p:nvPr>
            <p:ph type="dt" sz="half" idx="10"/>
          </p:nvPr>
        </p:nvSpPr>
        <p:spPr/>
        <p:txBody>
          <a:bodyPr/>
          <a:p>
            <a:fld id="{0C6CE563-4DAE-4B3E-A432-388D8CD704B1}" type="datetimeFigureOut">
              <a:rPr lang="en-IN" smtClean="0"/>
              <a:t>10-10-2022</a:t>
            </a:fld>
            <a:endParaRPr lang="en-IN"/>
          </a:p>
        </p:txBody>
      </p:sp>
      <p:sp>
        <p:nvSpPr>
          <p:cNvPr id="1048654" name="Footer Placeholder 3"/>
          <p:cNvSpPr>
            <a:spLocks noGrp="1"/>
          </p:cNvSpPr>
          <p:nvPr>
            <p:ph type="ftr" sz="quarter" idx="11"/>
          </p:nvPr>
        </p:nvSpPr>
        <p:spPr/>
        <p:txBody>
          <a:bodyPr/>
          <a:p>
            <a:endParaRPr lang="en-IN"/>
          </a:p>
        </p:txBody>
      </p:sp>
      <p:sp>
        <p:nvSpPr>
          <p:cNvPr id="1048655" name="Slide Number Placeholder 4"/>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0C6CE563-4DAE-4B3E-A432-388D8CD704B1}" type="datetimeFigureOut">
              <a:rPr lang="en-IN" smtClean="0"/>
              <a:t>10-10-2022</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0C6CE563-4DAE-4B3E-A432-388D8CD704B1}" type="datetimeFigureOut">
              <a:rPr lang="en-IN" smtClean="0"/>
              <a:t>10-10-2022</a:t>
            </a:fld>
            <a:endParaRPr lang="en-IN"/>
          </a:p>
        </p:txBody>
      </p:sp>
      <p:sp>
        <p:nvSpPr>
          <p:cNvPr id="1048700" name="Footer Placeholder 5"/>
          <p:cNvSpPr>
            <a:spLocks noGrp="1"/>
          </p:cNvSpPr>
          <p:nvPr>
            <p:ph type="ftr" sz="quarter" idx="11"/>
          </p:nvPr>
        </p:nvSpPr>
        <p:spPr/>
        <p:txBody>
          <a:bodyPr/>
          <a:p>
            <a:endParaRPr lang="en-IN"/>
          </a:p>
        </p:txBody>
      </p:sp>
      <p:sp>
        <p:nvSpPr>
          <p:cNvPr id="1048701" name="Slide Number Placeholder 6"/>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6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p>
            <a:fld id="{0C6CE563-4DAE-4B3E-A432-388D8CD704B1}" type="datetimeFigureOut">
              <a:rPr lang="en-IN" smtClean="0"/>
              <a:t>10-10-2022</a:t>
            </a:fld>
            <a:endParaRPr lang="en-IN"/>
          </a:p>
        </p:txBody>
      </p:sp>
      <p:sp>
        <p:nvSpPr>
          <p:cNvPr id="1048670" name="Footer Placeholder 5"/>
          <p:cNvSpPr>
            <a:spLocks noGrp="1"/>
          </p:cNvSpPr>
          <p:nvPr>
            <p:ph type="ftr" sz="quarter" idx="11"/>
          </p:nvPr>
        </p:nvSpPr>
        <p:spPr/>
        <p:txBody>
          <a:bodyPr/>
          <a:p>
            <a:endParaRPr lang="en-IN"/>
          </a:p>
        </p:txBody>
      </p:sp>
      <p:sp>
        <p:nvSpPr>
          <p:cNvPr id="1048671" name="Slide Number Placeholder 6"/>
          <p:cNvSpPr>
            <a:spLocks noGrp="1"/>
          </p:cNvSpPr>
          <p:nvPr>
            <p:ph type="sldNum" sz="quarter" idx="12"/>
          </p:nvPr>
        </p:nvSpPr>
        <p:spPr/>
        <p:txBody>
          <a:bodyPr/>
          <a:p>
            <a:fld id="{5314F57E-2FD9-4200-95B3-2F566C80A5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C6CE563-4DAE-4B3E-A432-388D8CD704B1}" type="datetimeFigureOut">
              <a:rPr lang="en-IN" smtClean="0"/>
              <a:t>10-10-2022</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314F57E-2FD9-4200-95B3-2F566C80A59E}"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2.jpeg"/><Relationship Id="rId3"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TextBox 1"/>
          <p:cNvSpPr txBox="1"/>
          <p:nvPr/>
        </p:nvSpPr>
        <p:spPr>
          <a:xfrm>
            <a:off x="6801852" y="2532055"/>
            <a:ext cx="5390148" cy="459740"/>
          </a:xfrm>
          <a:prstGeom prst="rect"/>
          <a:noFill/>
        </p:spPr>
        <p:txBody>
          <a:bodyPr rtlCol="0" wrap="square">
            <a:spAutoFit/>
          </a:bodyPr>
          <a:p>
            <a:r>
              <a:rPr dirty="0" sz="2800" lang="en-IN"/>
              <a:t>Developed by :</a:t>
            </a:r>
          </a:p>
        </p:txBody>
      </p:sp>
      <p:sp>
        <p:nvSpPr>
          <p:cNvPr id="1048585" name="TextBox 2"/>
          <p:cNvSpPr txBox="1"/>
          <p:nvPr/>
        </p:nvSpPr>
        <p:spPr>
          <a:xfrm>
            <a:off x="6801852" y="3827457"/>
            <a:ext cx="4600876" cy="701040"/>
          </a:xfrm>
          <a:prstGeom prst="rect"/>
          <a:noFill/>
        </p:spPr>
        <p:txBody>
          <a:bodyPr rtlCol="0" wrap="square">
            <a:spAutoFit/>
          </a:bodyPr>
          <a:p>
            <a:r>
              <a:rPr dirty="0" sz="2400" lang="en-US" err="1"/>
              <a:t>M.</a:t>
            </a:r>
            <a:r>
              <a:rPr dirty="0" sz="2400" lang="en-US" err="1"/>
              <a:t> </a:t>
            </a:r>
            <a:r>
              <a:rPr dirty="0" sz="2400" lang="en-US" err="1"/>
              <a:t>S</a:t>
            </a:r>
            <a:r>
              <a:rPr dirty="0" sz="2400" lang="en-US" err="1"/>
              <a:t>a</a:t>
            </a:r>
            <a:r>
              <a:rPr dirty="0" sz="2400" lang="en-US" err="1"/>
              <a:t>i</a:t>
            </a:r>
            <a:r>
              <a:rPr dirty="0" sz="2400" lang="en-US" err="1"/>
              <a:t> </a:t>
            </a:r>
            <a:r>
              <a:rPr dirty="0" sz="2400" lang="en-US" err="1"/>
              <a:t>A</a:t>
            </a:r>
            <a:r>
              <a:rPr dirty="0" sz="2400" lang="en-US" err="1"/>
              <a:t>k</a:t>
            </a:r>
            <a:r>
              <a:rPr dirty="0" sz="2400" lang="en-US" err="1"/>
              <a:t>a</a:t>
            </a:r>
            <a:r>
              <a:rPr dirty="0" sz="2400" lang="en-US" err="1"/>
              <a:t>s</a:t>
            </a:r>
            <a:r>
              <a:rPr dirty="0" sz="2400" lang="en-US" err="1"/>
              <a:t>h</a:t>
            </a:r>
            <a:endParaRPr dirty="0" lang="en-IN"/>
          </a:p>
          <a:p>
            <a:r>
              <a:rPr dirty="0" sz="2400" lang="en-US" err="1"/>
              <a:t>1</a:t>
            </a:r>
            <a:r>
              <a:rPr dirty="0" sz="2400" lang="en-US" err="1"/>
              <a:t>9</a:t>
            </a:r>
            <a:r>
              <a:rPr dirty="0" sz="2400" lang="en-US" err="1"/>
              <a:t>2</a:t>
            </a:r>
            <a:r>
              <a:rPr dirty="0" sz="2400" lang="en-US" err="1"/>
              <a:t>1</a:t>
            </a:r>
            <a:r>
              <a:rPr dirty="0" sz="2400" lang="en-US" err="1"/>
              <a:t>1</a:t>
            </a:r>
            <a:r>
              <a:rPr dirty="0" sz="2400" lang="en-US" err="1"/>
              <a:t>0</a:t>
            </a:r>
            <a:r>
              <a:rPr dirty="0" sz="2400" lang="en-US" err="1"/>
              <a:t>2</a:t>
            </a:r>
            <a:r>
              <a:rPr dirty="0" sz="2400" lang="en-US" err="1"/>
              <a:t>3</a:t>
            </a:r>
            <a:r>
              <a:rPr dirty="0" sz="2400" lang="en-US" err="1"/>
              <a:t>7</a:t>
            </a:r>
            <a:endParaRPr dirty="0" lang="en-IN"/>
          </a:p>
        </p:txBody>
      </p:sp>
      <p:sp>
        <p:nvSpPr>
          <p:cNvPr id="1048586" name="TextBox 3"/>
          <p:cNvSpPr txBox="1"/>
          <p:nvPr/>
        </p:nvSpPr>
        <p:spPr>
          <a:xfrm>
            <a:off x="6801852" y="4591249"/>
            <a:ext cx="2464067" cy="332740"/>
          </a:xfrm>
          <a:prstGeom prst="rect"/>
          <a:noFill/>
        </p:spPr>
        <p:txBody>
          <a:bodyPr rtlCol="0" wrap="square">
            <a:spAutoFit/>
          </a:bodyPr>
          <a:p>
            <a:endParaRPr dirty="0" lang="en-IN"/>
          </a:p>
        </p:txBody>
      </p:sp>
      <p:pic>
        <p:nvPicPr>
          <p:cNvPr id="2097152"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204535" y="1766262"/>
            <a:ext cx="5891465" cy="4707166"/>
          </a:xfrm>
          <a:prstGeom prst="rect"/>
          <a:noFill/>
        </p:spPr>
      </p:pic>
      <p:pic>
        <p:nvPicPr>
          <p:cNvPr id="2097153" name="Picture 2" descr="Image result for age  calculation app ppt"/>
          <p:cNvPicPr>
            <a:picLocks noChangeAspect="1" noChangeArrowheads="1"/>
          </p:cNvPicPr>
          <p:nvPr/>
        </p:nvPicPr>
        <p:blipFill>
          <a:blip xmlns:r="http://schemas.openxmlformats.org/officeDocument/2006/relationships" r:embed="rId2"/>
          <a:srcRect/>
          <a:stretch>
            <a:fillRect/>
          </a:stretch>
        </p:blipFill>
        <p:spPr bwMode="auto">
          <a:xfrm>
            <a:off x="11208619" y="12700"/>
            <a:ext cx="983381" cy="983381"/>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Rectangle 1"/>
          <p:cNvSpPr/>
          <p:nvPr/>
        </p:nvSpPr>
        <p:spPr>
          <a:xfrm>
            <a:off x="4177365" y="1260910"/>
            <a:ext cx="1636295" cy="1068405"/>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lang="en-IN"/>
              <a:t>Age calculator</a:t>
            </a:r>
          </a:p>
        </p:txBody>
      </p:sp>
      <p:cxnSp>
        <p:nvCxnSpPr>
          <p:cNvPr id="3145728" name="Straight Arrow Connector 3"/>
          <p:cNvCxnSpPr>
            <a:cxnSpLocks/>
            <a:stCxn id="1048616" idx="2"/>
          </p:cNvCxnSpPr>
          <p:nvPr/>
        </p:nvCxnSpPr>
        <p:spPr>
          <a:xfrm flipH="1">
            <a:off x="4995512" y="2329315"/>
            <a:ext cx="1" cy="644892"/>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Connector 6"/>
          <p:cNvCxnSpPr>
            <a:cxnSpLocks/>
          </p:cNvCxnSpPr>
          <p:nvPr/>
        </p:nvCxnSpPr>
        <p:spPr>
          <a:xfrm>
            <a:off x="3157086" y="2810577"/>
            <a:ext cx="3647975" cy="0"/>
          </a:xfrm>
          <a:prstGeom prst="line"/>
        </p:spPr>
        <p:style>
          <a:lnRef idx="1">
            <a:schemeClr val="accent1"/>
          </a:lnRef>
          <a:fillRef idx="0">
            <a:schemeClr val="accent1"/>
          </a:fillRef>
          <a:effectRef idx="0">
            <a:schemeClr val="accent1"/>
          </a:effectRef>
          <a:fontRef idx="minor">
            <a:schemeClr val="tx1"/>
          </a:fontRef>
        </p:style>
      </p:cxnSp>
      <p:cxnSp>
        <p:nvCxnSpPr>
          <p:cNvPr id="3145730" name="Straight Arrow Connector 8"/>
          <p:cNvCxnSpPr>
            <a:cxnSpLocks/>
          </p:cNvCxnSpPr>
          <p:nvPr/>
        </p:nvCxnSpPr>
        <p:spPr>
          <a:xfrm>
            <a:off x="6805061" y="2810577"/>
            <a:ext cx="0" cy="61842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10"/>
          <p:cNvCxnSpPr>
            <a:cxnSpLocks/>
          </p:cNvCxnSpPr>
          <p:nvPr/>
        </p:nvCxnSpPr>
        <p:spPr>
          <a:xfrm>
            <a:off x="3157086" y="2810577"/>
            <a:ext cx="0" cy="539015"/>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17" name="Rectangle 11"/>
          <p:cNvSpPr/>
          <p:nvPr/>
        </p:nvSpPr>
        <p:spPr>
          <a:xfrm>
            <a:off x="6343048" y="3429000"/>
            <a:ext cx="1588166" cy="700225"/>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lang="en-IN"/>
              <a:t>Date of birth</a:t>
            </a:r>
          </a:p>
        </p:txBody>
      </p:sp>
      <p:sp>
        <p:nvSpPr>
          <p:cNvPr id="1048618" name="Rectangle: Rounded Corners 12"/>
          <p:cNvSpPr/>
          <p:nvPr/>
        </p:nvSpPr>
        <p:spPr>
          <a:xfrm>
            <a:off x="2204185" y="3429000"/>
            <a:ext cx="1588162" cy="700225"/>
          </a:xfrm>
          <a:prstGeom prst="roundRect"/>
        </p:spPr>
        <p:style>
          <a:lnRef idx="2">
            <a:schemeClr val="accent6"/>
          </a:lnRef>
          <a:fillRef idx="1">
            <a:schemeClr val="lt1"/>
          </a:fillRef>
          <a:effectRef idx="0">
            <a:schemeClr val="accent6"/>
          </a:effectRef>
          <a:fontRef idx="minor">
            <a:schemeClr val="dk1"/>
          </a:fontRef>
        </p:style>
        <p:txBody>
          <a:bodyPr anchor="ctr" rtlCol="0"/>
          <a:p>
            <a:pPr algn="ctr"/>
            <a:r>
              <a:rPr dirty="0" lang="en-IN"/>
              <a:t>Present date</a:t>
            </a:r>
          </a:p>
        </p:txBody>
      </p:sp>
      <p:cxnSp>
        <p:nvCxnSpPr>
          <p:cNvPr id="3145732" name="Straight Connector 14"/>
          <p:cNvCxnSpPr>
            <a:cxnSpLocks/>
            <a:stCxn id="1048617" idx="2"/>
            <a:endCxn id="1048617" idx="2"/>
          </p:cNvCxnSpPr>
          <p:nvPr/>
        </p:nvCxnSpPr>
        <p:spPr>
          <a:xfrm>
            <a:off x="7137131" y="4129225"/>
            <a:ext cx="0" cy="0"/>
          </a:xfrm>
          <a:prstGeom prst="line"/>
        </p:spPr>
        <p:style>
          <a:lnRef idx="1">
            <a:schemeClr val="accent1"/>
          </a:lnRef>
          <a:fillRef idx="0">
            <a:schemeClr val="accent1"/>
          </a:fillRef>
          <a:effectRef idx="0">
            <a:schemeClr val="accent1"/>
          </a:effectRef>
          <a:fontRef idx="minor">
            <a:schemeClr val="tx1"/>
          </a:fontRef>
        </p:style>
      </p:cxnSp>
      <p:sp>
        <p:nvSpPr>
          <p:cNvPr id="1048619" name="Rectangle: Rounded Corners 15"/>
          <p:cNvSpPr/>
          <p:nvPr/>
        </p:nvSpPr>
        <p:spPr>
          <a:xfrm>
            <a:off x="4177365" y="4899259"/>
            <a:ext cx="1703670" cy="529385"/>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a:t>calculate</a:t>
            </a:r>
          </a:p>
        </p:txBody>
      </p:sp>
      <p:cxnSp>
        <p:nvCxnSpPr>
          <p:cNvPr id="3145733" name="Straight Connector 17"/>
          <p:cNvCxnSpPr>
            <a:cxnSpLocks/>
            <a:stCxn id="1048617" idx="2"/>
          </p:cNvCxnSpPr>
          <p:nvPr/>
        </p:nvCxnSpPr>
        <p:spPr>
          <a:xfrm flipH="1">
            <a:off x="5881035" y="4129225"/>
            <a:ext cx="1256096" cy="770034"/>
          </a:xfrm>
          <a:prstGeom prst="line"/>
        </p:spPr>
        <p:style>
          <a:lnRef idx="1">
            <a:schemeClr val="accent1"/>
          </a:lnRef>
          <a:fillRef idx="0">
            <a:schemeClr val="accent1"/>
          </a:fillRef>
          <a:effectRef idx="0">
            <a:schemeClr val="accent1"/>
          </a:effectRef>
          <a:fontRef idx="minor">
            <a:schemeClr val="tx1"/>
          </a:fontRef>
        </p:style>
      </p:cxnSp>
      <p:cxnSp>
        <p:nvCxnSpPr>
          <p:cNvPr id="3145734" name="Straight Connector 19"/>
          <p:cNvCxnSpPr>
            <a:cxnSpLocks/>
            <a:stCxn id="1048618" idx="2"/>
          </p:cNvCxnSpPr>
          <p:nvPr/>
        </p:nvCxnSpPr>
        <p:spPr>
          <a:xfrm>
            <a:off x="2998266" y="4129225"/>
            <a:ext cx="1265726" cy="770034"/>
          </a:xfrm>
          <a:prstGeom prst="line"/>
        </p:spPr>
        <p:style>
          <a:lnRef idx="1">
            <a:schemeClr val="accent1"/>
          </a:lnRef>
          <a:fillRef idx="0">
            <a:schemeClr val="accent1"/>
          </a:fillRef>
          <a:effectRef idx="0">
            <a:schemeClr val="accent1"/>
          </a:effectRef>
          <a:fontRef idx="minor">
            <a:schemeClr val="tx1"/>
          </a:fontRef>
        </p:style>
      </p:cxnSp>
      <p:sp>
        <p:nvSpPr>
          <p:cNvPr id="1048620" name="Rectangle: Rounded Corners 20"/>
          <p:cNvSpPr/>
          <p:nvPr/>
        </p:nvSpPr>
        <p:spPr>
          <a:xfrm>
            <a:off x="2348564" y="5996532"/>
            <a:ext cx="5823284" cy="442748"/>
          </a:xfrm>
          <a:prstGeom prst="roundRect"/>
        </p:spPr>
        <p:style>
          <a:lnRef idx="2">
            <a:schemeClr val="dk1">
              <a:shade val="50000"/>
            </a:schemeClr>
          </a:lnRef>
          <a:fillRef idx="1">
            <a:schemeClr val="dk1"/>
          </a:fillRef>
          <a:effectRef idx="0">
            <a:schemeClr val="dk1"/>
          </a:effectRef>
          <a:fontRef idx="minor">
            <a:schemeClr val="lt1"/>
          </a:fontRef>
        </p:style>
        <p:txBody>
          <a:bodyPr anchor="ctr" rtlCol="0"/>
          <a:p>
            <a:pPr algn="ctr"/>
            <a:r>
              <a:rPr dirty="0" lang="en-IN"/>
              <a:t>R  E   S  U  L  T</a:t>
            </a:r>
          </a:p>
        </p:txBody>
      </p:sp>
      <p:cxnSp>
        <p:nvCxnSpPr>
          <p:cNvPr id="3145735" name="Straight Arrow Connector 22"/>
          <p:cNvCxnSpPr>
            <a:cxnSpLocks/>
            <a:stCxn id="1048619" idx="2"/>
          </p:cNvCxnSpPr>
          <p:nvPr/>
        </p:nvCxnSpPr>
        <p:spPr>
          <a:xfrm>
            <a:off x="5029200" y="5428644"/>
            <a:ext cx="0" cy="567888"/>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21" name="TextBox 23"/>
          <p:cNvSpPr txBox="1"/>
          <p:nvPr/>
        </p:nvSpPr>
        <p:spPr>
          <a:xfrm>
            <a:off x="336883" y="346508"/>
            <a:ext cx="3147461" cy="523220"/>
          </a:xfrm>
          <a:prstGeom prst="rect"/>
          <a:noFill/>
        </p:spPr>
        <p:txBody>
          <a:bodyPr rtlCol="0" wrap="square">
            <a:spAutoFit/>
          </a:bodyPr>
          <a:p>
            <a:r>
              <a:rPr dirty="0" sz="2800" lang="en-IN">
                <a:highlight>
                  <a:srgbClr val="FFFF00"/>
                </a:highlight>
              </a:rPr>
              <a:t>Data flow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extBox 1"/>
          <p:cNvSpPr txBox="1"/>
          <p:nvPr/>
        </p:nvSpPr>
        <p:spPr>
          <a:xfrm>
            <a:off x="519764" y="1607420"/>
            <a:ext cx="4292867" cy="2677656"/>
          </a:xfrm>
          <a:prstGeom prst="rect"/>
          <a:noFill/>
        </p:spPr>
        <p:txBody>
          <a:bodyPr rtlCol="0" wrap="square">
            <a:spAutoFit/>
          </a:bodyPr>
          <a:p>
            <a:r>
              <a:rPr dirty="0" sz="2400" lang="en-IN"/>
              <a:t>Android studio version 3.3 latest</a:t>
            </a:r>
          </a:p>
          <a:p>
            <a:endParaRPr dirty="0" sz="2400" lang="en-IN"/>
          </a:p>
          <a:p>
            <a:r>
              <a:rPr dirty="0" sz="2400" lang="en-IN"/>
              <a:t>Internet connection</a:t>
            </a:r>
          </a:p>
          <a:p>
            <a:endParaRPr dirty="0" sz="2400" lang="en-IN"/>
          </a:p>
          <a:p>
            <a:r>
              <a:rPr dirty="0" sz="2400" lang="en-IN"/>
              <a:t>Java script</a:t>
            </a:r>
          </a:p>
          <a:p>
            <a:endParaRPr dirty="0" sz="2400" lang="en-IN"/>
          </a:p>
          <a:p>
            <a:r>
              <a:rPr dirty="0" sz="2400" lang="en-IN"/>
              <a:t>xml </a:t>
            </a:r>
          </a:p>
        </p:txBody>
      </p:sp>
      <p:sp>
        <p:nvSpPr>
          <p:cNvPr id="1048623" name="TextBox 2"/>
          <p:cNvSpPr txBox="1"/>
          <p:nvPr/>
        </p:nvSpPr>
        <p:spPr>
          <a:xfrm>
            <a:off x="519764" y="385011"/>
            <a:ext cx="3821229" cy="523220"/>
          </a:xfrm>
          <a:prstGeom prst="rect"/>
          <a:noFill/>
        </p:spPr>
        <p:txBody>
          <a:bodyPr rtlCol="0" wrap="square">
            <a:spAutoFit/>
          </a:bodyPr>
          <a:p>
            <a:r>
              <a:rPr dirty="0" sz="2800" lang="en-IN">
                <a:highlight>
                  <a:srgbClr val="FFFF00"/>
                </a:highlight>
              </a:rPr>
              <a:t>Software </a:t>
            </a:r>
            <a:r>
              <a:rPr dirty="0" sz="2800" lang="en-IN" err="1">
                <a:highlight>
                  <a:srgbClr val="FFFF00"/>
                </a:highlight>
              </a:rPr>
              <a:t>requirments</a:t>
            </a:r>
            <a:endParaRPr dirty="0" sz="2800" lang="en-IN">
              <a:highlight>
                <a:srgbClr val="FFFF00"/>
              </a:highlight>
            </a:endParaRPr>
          </a:p>
        </p:txBody>
      </p:sp>
      <p:sp>
        <p:nvSpPr>
          <p:cNvPr id="1048624" name="TextBox 3"/>
          <p:cNvSpPr txBox="1"/>
          <p:nvPr/>
        </p:nvSpPr>
        <p:spPr>
          <a:xfrm>
            <a:off x="8544026" y="385011"/>
            <a:ext cx="3526054" cy="523220"/>
          </a:xfrm>
          <a:prstGeom prst="rect"/>
          <a:noFill/>
        </p:spPr>
        <p:txBody>
          <a:bodyPr rtlCol="0" wrap="square">
            <a:spAutoFit/>
          </a:bodyPr>
          <a:p>
            <a:r>
              <a:rPr dirty="0" sz="2800" lang="en-IN">
                <a:highlight>
                  <a:srgbClr val="FFFF00"/>
                </a:highlight>
              </a:rPr>
              <a:t>Hardware </a:t>
            </a:r>
            <a:r>
              <a:rPr dirty="0" sz="2800" lang="en-IN" err="1">
                <a:highlight>
                  <a:srgbClr val="FFFF00"/>
                </a:highlight>
              </a:rPr>
              <a:t>requirments</a:t>
            </a:r>
            <a:endParaRPr dirty="0" sz="2800" lang="en-IN">
              <a:highlight>
                <a:srgbClr val="FFFF00"/>
              </a:highlight>
            </a:endParaRPr>
          </a:p>
        </p:txBody>
      </p:sp>
      <p:sp>
        <p:nvSpPr>
          <p:cNvPr id="1048625" name="TextBox 5"/>
          <p:cNvSpPr txBox="1"/>
          <p:nvPr/>
        </p:nvSpPr>
        <p:spPr>
          <a:xfrm>
            <a:off x="9256295" y="1771048"/>
            <a:ext cx="2935705" cy="1938992"/>
          </a:xfrm>
          <a:prstGeom prst="rect"/>
          <a:noFill/>
        </p:spPr>
        <p:txBody>
          <a:bodyPr rtlCol="0" wrap="square">
            <a:spAutoFit/>
          </a:bodyPr>
          <a:p>
            <a:r>
              <a:rPr dirty="0" sz="2400" lang="en-IN"/>
              <a:t>Laptop</a:t>
            </a:r>
          </a:p>
          <a:p>
            <a:endParaRPr dirty="0" sz="2400" lang="en-IN"/>
          </a:p>
          <a:p>
            <a:r>
              <a:rPr dirty="0" sz="2400" lang="en-IN"/>
              <a:t>windows</a:t>
            </a:r>
          </a:p>
          <a:p>
            <a:endParaRPr dirty="0" sz="2400" lang="en-IN"/>
          </a:p>
          <a:p>
            <a:r>
              <a:rPr dirty="0" sz="2400" lang="en-IN" err="1"/>
              <a:t>ios</a:t>
            </a:r>
            <a:endParaRPr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6" name="TextBox 2"/>
          <p:cNvSpPr txBox="1"/>
          <p:nvPr/>
        </p:nvSpPr>
        <p:spPr>
          <a:xfrm>
            <a:off x="998619" y="1426950"/>
            <a:ext cx="8915400" cy="4934684"/>
          </a:xfrm>
          <a:prstGeom prst="rect"/>
          <a:noFill/>
        </p:spPr>
        <p:txBody>
          <a:bodyPr wrap="square">
            <a:spAutoFit/>
          </a:bodyPr>
          <a:p>
            <a:pPr algn="just">
              <a:lnSpc>
                <a:spcPct val="107000"/>
              </a:lnSpc>
              <a:spcAft>
                <a:spcPts val="800"/>
              </a:spcAft>
            </a:pPr>
            <a:r>
              <a:rPr dirty="0" sz="2400" lang="en-US">
                <a:effectLst/>
                <a:latin typeface="Calibri" panose="020F0502020204030204" pitchFamily="34" charset="0"/>
                <a:ea typeface="Calibri" panose="020F0502020204030204" pitchFamily="34" charset="0"/>
                <a:cs typeface="Gautami" panose="020B0502040204020203" pitchFamily="34" charset="0"/>
              </a:rPr>
              <a:t>This new age calculator android project will not only able to save local data to your android phone, but it will also able to import the contact information’s of all your friends from various social networking sites.</a:t>
            </a:r>
          </a:p>
          <a:p>
            <a:pPr algn="just">
              <a:lnSpc>
                <a:spcPct val="107000"/>
              </a:lnSpc>
              <a:spcAft>
                <a:spcPts val="800"/>
              </a:spcAft>
            </a:pPr>
            <a:endParaRPr dirty="0" sz="2400" lang="en-US">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dirty="0" sz="2400" lang="en-US">
                <a:effectLst/>
                <a:latin typeface="Calibri" panose="020F0502020204030204" pitchFamily="34" charset="0"/>
                <a:ea typeface="Calibri" panose="020F0502020204030204" pitchFamily="34" charset="0"/>
                <a:cs typeface="Gautami" panose="020B0502040204020203" pitchFamily="34" charset="0"/>
              </a:rPr>
              <a:t> Thus it eliminated the need of entering data, if you have the power of internet.</a:t>
            </a:r>
          </a:p>
          <a:p>
            <a:pPr algn="just">
              <a:lnSpc>
                <a:spcPct val="107000"/>
              </a:lnSpc>
              <a:spcAft>
                <a:spcPts val="800"/>
              </a:spcAft>
            </a:pPr>
            <a:endParaRPr dirty="0" sz="2400" lang="en-US">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dirty="0" sz="2400" lang="en-US">
                <a:effectLst/>
                <a:latin typeface="Calibri" panose="020F0502020204030204" pitchFamily="34" charset="0"/>
                <a:ea typeface="Calibri" panose="020F0502020204030204" pitchFamily="34" charset="0"/>
                <a:cs typeface="Gautami" panose="020B0502040204020203" pitchFamily="34" charset="0"/>
              </a:rPr>
              <a:t> Again this app will also able to work online and in offline mode. This app will provide the current age of requested contact, their next birthday and much more analysis with one click only.</a:t>
            </a:r>
          </a:p>
          <a:p>
            <a:pPr algn="just">
              <a:lnSpc>
                <a:spcPct val="107000"/>
              </a:lnSpc>
              <a:spcAft>
                <a:spcPts val="800"/>
              </a:spcAft>
            </a:pPr>
            <a:endParaRPr dirty="0" sz="2400" lang="en-US">
              <a:latin typeface="Calibri" panose="020F0502020204030204" pitchFamily="34" charset="0"/>
              <a:ea typeface="Calibri" panose="020F0502020204030204" pitchFamily="34" charset="0"/>
              <a:cs typeface="Gautami" panose="020B0502040204020203" pitchFamily="34" charset="0"/>
            </a:endParaRPr>
          </a:p>
        </p:txBody>
      </p:sp>
      <p:sp>
        <p:nvSpPr>
          <p:cNvPr id="1048627" name="TextBox 3"/>
          <p:cNvSpPr txBox="1"/>
          <p:nvPr/>
        </p:nvSpPr>
        <p:spPr>
          <a:xfrm>
            <a:off x="998619" y="385011"/>
            <a:ext cx="4475747" cy="523220"/>
          </a:xfrm>
          <a:prstGeom prst="rect"/>
          <a:noFill/>
        </p:spPr>
        <p:txBody>
          <a:bodyPr rtlCol="0" wrap="square">
            <a:spAutoFit/>
          </a:bodyPr>
          <a:p>
            <a:r>
              <a:rPr dirty="0" sz="2800" lang="en-IN">
                <a:highlight>
                  <a:srgbClr val="FFFF00"/>
                </a:highlight>
              </a:rPr>
              <a:t>Module description</a:t>
            </a:r>
          </a:p>
        </p:txBody>
      </p:sp>
      <p:sp>
        <p:nvSpPr>
          <p:cNvPr id="1048628" name="Arrow: Right 4"/>
          <p:cNvSpPr/>
          <p:nvPr/>
        </p:nvSpPr>
        <p:spPr>
          <a:xfrm>
            <a:off x="356134" y="1559293"/>
            <a:ext cx="404261" cy="2502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9" name="Arrow: Right 5"/>
          <p:cNvSpPr/>
          <p:nvPr/>
        </p:nvSpPr>
        <p:spPr>
          <a:xfrm>
            <a:off x="475246" y="3303872"/>
            <a:ext cx="404261" cy="2502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0" name="Arrow: Right 6"/>
          <p:cNvSpPr/>
          <p:nvPr/>
        </p:nvSpPr>
        <p:spPr>
          <a:xfrm>
            <a:off x="475246" y="4673067"/>
            <a:ext cx="404261" cy="2502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2"/>
          <p:cNvSpPr txBox="1"/>
          <p:nvPr/>
        </p:nvSpPr>
        <p:spPr>
          <a:xfrm>
            <a:off x="969746" y="1187864"/>
            <a:ext cx="9877926" cy="2651047"/>
          </a:xfrm>
          <a:prstGeom prst="rect"/>
          <a:noFill/>
        </p:spPr>
        <p:txBody>
          <a:bodyPr wrap="square">
            <a:spAutoFit/>
          </a:bodyPr>
          <a:p>
            <a:pPr algn="just">
              <a:lnSpc>
                <a:spcPct val="107000"/>
              </a:lnSpc>
              <a:spcAft>
                <a:spcPts val="800"/>
              </a:spcAft>
            </a:pPr>
            <a:r>
              <a:rPr dirty="0" sz="1800" lang="en-US">
                <a:effectLst/>
                <a:latin typeface="Calibri" panose="020F0502020204030204" pitchFamily="34" charset="0"/>
                <a:ea typeface="Calibri" panose="020F0502020204030204" pitchFamily="34" charset="0"/>
                <a:cs typeface="Gautami" panose="020B0502040204020203" pitchFamily="34" charset="0"/>
              </a:rPr>
              <a:t> </a:t>
            </a:r>
            <a:r>
              <a:rPr dirty="0" sz="2400" lang="en-US">
                <a:effectLst/>
                <a:latin typeface="Calibri" panose="020F0502020204030204" pitchFamily="34" charset="0"/>
                <a:ea typeface="Calibri" panose="020F0502020204030204" pitchFamily="34" charset="0"/>
                <a:cs typeface="Gautami" panose="020B0502040204020203" pitchFamily="34" charset="0"/>
              </a:rPr>
              <a:t>There are four keys provided with every contact by which you can manage their data easily.</a:t>
            </a:r>
          </a:p>
          <a:p>
            <a:pPr algn="just">
              <a:lnSpc>
                <a:spcPct val="107000"/>
              </a:lnSpc>
              <a:spcAft>
                <a:spcPts val="800"/>
              </a:spcAft>
            </a:pPr>
            <a:endParaRPr dirty="0" sz="2400" lang="en-US">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dirty="0" sz="2400" lang="en-US">
                <a:effectLst/>
                <a:latin typeface="Calibri" panose="020F0502020204030204" pitchFamily="34" charset="0"/>
                <a:ea typeface="Calibri" panose="020F0502020204030204" pitchFamily="34" charset="0"/>
                <a:cs typeface="Gautami" panose="020B0502040204020203" pitchFamily="34" charset="0"/>
              </a:rPr>
              <a:t> To make your complex task easier, the provided information format will also be available and by default, it will provide the age and analysis report in terms of days, hours, minutes, seconds combinations. </a:t>
            </a:r>
            <a:endParaRPr dirty="0" sz="2400" lang="en-IN">
              <a:effectLst/>
              <a:latin typeface="Calibri" panose="020F0502020204030204" pitchFamily="34" charset="0"/>
              <a:ea typeface="Calibri" panose="020F0502020204030204" pitchFamily="34" charset="0"/>
              <a:cs typeface="Gautami" panose="020B0502040204020203" pitchFamily="34" charset="0"/>
            </a:endParaRPr>
          </a:p>
        </p:txBody>
      </p:sp>
      <p:sp>
        <p:nvSpPr>
          <p:cNvPr id="1048632" name="Arrow: Right 3"/>
          <p:cNvSpPr/>
          <p:nvPr/>
        </p:nvSpPr>
        <p:spPr>
          <a:xfrm>
            <a:off x="356134" y="1520792"/>
            <a:ext cx="404261" cy="2502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3" name="Arrow: Right 4"/>
          <p:cNvSpPr/>
          <p:nvPr/>
        </p:nvSpPr>
        <p:spPr>
          <a:xfrm>
            <a:off x="375384" y="2654969"/>
            <a:ext cx="404261" cy="2502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8"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pic>
        <p:nvPicPr>
          <p:cNvPr id="2097159" name="Picture 6"/>
          <p:cNvPicPr>
            <a:picLocks noChangeAspect="1"/>
          </p:cNvPicPr>
          <p:nvPr/>
        </p:nvPicPr>
        <p:blipFill>
          <a:blip xmlns:r="http://schemas.openxmlformats.org/officeDocument/2006/relationships" r:embed="rId2"/>
          <a:stretch>
            <a:fillRect/>
          </a:stretch>
        </p:blipFill>
        <p:spPr>
          <a:xfrm>
            <a:off x="6785811" y="583129"/>
            <a:ext cx="4297680" cy="6274870"/>
          </a:xfrm>
          <a:prstGeom prst="rect"/>
        </p:spPr>
      </p:pic>
      <p:pic>
        <p:nvPicPr>
          <p:cNvPr id="2097160" name="Picture 8"/>
          <p:cNvPicPr>
            <a:picLocks noChangeAspect="1"/>
          </p:cNvPicPr>
          <p:nvPr/>
        </p:nvPicPr>
        <p:blipFill>
          <a:blip xmlns:r="http://schemas.openxmlformats.org/officeDocument/2006/relationships" r:embed="rId3"/>
          <a:stretch>
            <a:fillRect/>
          </a:stretch>
        </p:blipFill>
        <p:spPr>
          <a:xfrm>
            <a:off x="353567" y="662136"/>
            <a:ext cx="4160681" cy="6116855"/>
          </a:xfrm>
          <a:prstGeom prst="rect"/>
        </p:spPr>
      </p:pic>
      <p:sp>
        <p:nvSpPr>
          <p:cNvPr id="1048634" name="TextBox 9"/>
          <p:cNvSpPr txBox="1"/>
          <p:nvPr/>
        </p:nvSpPr>
        <p:spPr>
          <a:xfrm>
            <a:off x="350361" y="79009"/>
            <a:ext cx="2496151" cy="523220"/>
          </a:xfrm>
          <a:prstGeom prst="rect"/>
          <a:noFill/>
        </p:spPr>
        <p:txBody>
          <a:bodyPr rtlCol="0" wrap="square">
            <a:spAutoFit/>
          </a:bodyPr>
          <a:p>
            <a:r>
              <a:rPr dirty="0" sz="2800" lang="en-IN">
                <a:highlight>
                  <a:srgbClr val="FFFF00"/>
                </a:highlight>
              </a:rPr>
              <a:t>Screen shots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5" name="TextBox 1"/>
          <p:cNvSpPr txBox="1"/>
          <p:nvPr/>
        </p:nvSpPr>
        <p:spPr>
          <a:xfrm>
            <a:off x="981775" y="1838425"/>
            <a:ext cx="10635917" cy="3539430"/>
          </a:xfrm>
          <a:prstGeom prst="rect"/>
          <a:noFill/>
        </p:spPr>
        <p:txBody>
          <a:bodyPr rtlCol="0" wrap="square">
            <a:spAutoFit/>
          </a:bodyPr>
          <a:p>
            <a:r>
              <a:rPr dirty="0" sz="2800" lang="en-IN"/>
              <a:t>From this project we have the conclude that we can calculate the age of the person by android</a:t>
            </a:r>
          </a:p>
          <a:p>
            <a:endParaRPr dirty="0" sz="2800" lang="en-IN"/>
          </a:p>
          <a:p>
            <a:endParaRPr dirty="0" sz="2800" lang="en-IN"/>
          </a:p>
          <a:p>
            <a:r>
              <a:rPr dirty="0" sz="2800" lang="en-IN"/>
              <a:t>It will be consume the less time and effort</a:t>
            </a:r>
          </a:p>
          <a:p>
            <a:endParaRPr dirty="0" sz="2800" lang="en-IN"/>
          </a:p>
          <a:p>
            <a:endParaRPr dirty="0" sz="2800" lang="en-IN"/>
          </a:p>
          <a:p>
            <a:r>
              <a:rPr dirty="0" sz="2800" lang="en-IN"/>
              <a:t>It can display next birthday</a:t>
            </a:r>
          </a:p>
        </p:txBody>
      </p:sp>
      <p:sp>
        <p:nvSpPr>
          <p:cNvPr id="1048636" name="Arrow: Right 2"/>
          <p:cNvSpPr/>
          <p:nvPr/>
        </p:nvSpPr>
        <p:spPr>
          <a:xfrm>
            <a:off x="324051" y="1953928"/>
            <a:ext cx="500513" cy="17325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7" name="Arrow: Right 3"/>
          <p:cNvSpPr/>
          <p:nvPr/>
        </p:nvSpPr>
        <p:spPr>
          <a:xfrm>
            <a:off x="324051" y="3713747"/>
            <a:ext cx="500513" cy="17325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8" name="Arrow: Right 4"/>
          <p:cNvSpPr/>
          <p:nvPr/>
        </p:nvSpPr>
        <p:spPr>
          <a:xfrm>
            <a:off x="402656" y="5022783"/>
            <a:ext cx="500513" cy="17325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9" name="TextBox 5"/>
          <p:cNvSpPr txBox="1"/>
          <p:nvPr/>
        </p:nvSpPr>
        <p:spPr>
          <a:xfrm>
            <a:off x="324051" y="294927"/>
            <a:ext cx="1819176" cy="523220"/>
          </a:xfrm>
          <a:prstGeom prst="rect"/>
          <a:noFill/>
        </p:spPr>
        <p:txBody>
          <a:bodyPr rtlCol="0" wrap="square">
            <a:spAutoFit/>
          </a:bodyPr>
          <a:p>
            <a:r>
              <a:rPr dirty="0" sz="2800" lang="en-IN">
                <a:highlight>
                  <a:srgbClr val="FFFF00"/>
                </a:highlight>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0" name="TextBox 2"/>
          <p:cNvSpPr txBox="1"/>
          <p:nvPr/>
        </p:nvSpPr>
        <p:spPr>
          <a:xfrm>
            <a:off x="950493" y="683395"/>
            <a:ext cx="9723923" cy="5245731"/>
          </a:xfrm>
          <a:prstGeom prst="rect"/>
          <a:noFill/>
        </p:spPr>
        <p:txBody>
          <a:bodyPr wrap="square">
            <a:spAutoFit/>
          </a:bodyPr>
          <a:p>
            <a:pPr algn="just">
              <a:lnSpc>
                <a:spcPct val="107000"/>
              </a:lnSpc>
              <a:spcAft>
                <a:spcPts val="800"/>
              </a:spcAft>
            </a:pPr>
            <a:r>
              <a:rPr b="1" dirty="0" sz="2800" lang="en-US" u="sng">
                <a:effectLst/>
                <a:highlight>
                  <a:srgbClr val="FFFF00"/>
                </a:highlight>
                <a:latin typeface="Calibri" panose="020F0502020204030204" pitchFamily="34" charset="0"/>
                <a:ea typeface="Calibri" panose="020F0502020204030204" pitchFamily="34" charset="0"/>
                <a:cs typeface="Gautami" panose="020B0502040204020203" pitchFamily="34" charset="0"/>
              </a:rPr>
              <a:t>Features of this project</a:t>
            </a:r>
            <a:r>
              <a:rPr b="1" dirty="0" sz="2800" lang="en-US" u="sng">
                <a:effectLst/>
                <a:latin typeface="Calibri" panose="020F0502020204030204" pitchFamily="34" charset="0"/>
                <a:ea typeface="Calibri" panose="020F0502020204030204" pitchFamily="34" charset="0"/>
                <a:cs typeface="Gautami" panose="020B0502040204020203" pitchFamily="34" charset="0"/>
              </a:rPr>
              <a:t>:</a:t>
            </a:r>
            <a:endParaRPr dirty="0" sz="2800" lang="en-IN">
              <a:effectLst/>
              <a:latin typeface="Calibri" panose="020F0502020204030204" pitchFamily="34" charset="0"/>
              <a:ea typeface="Calibri" panose="020F0502020204030204" pitchFamily="34" charset="0"/>
              <a:cs typeface="Gautami" panose="020B0502040204020203" pitchFamily="34" charset="0"/>
            </a:endParaRPr>
          </a:p>
          <a:p>
            <a:pPr algn="just" indent="-342900" lvl="0" marL="342900">
              <a:lnSpc>
                <a:spcPct val="107000"/>
              </a:lnSpc>
              <a:buFont typeface="+mj-lt"/>
              <a:buAutoNum type="arabicPeriod"/>
            </a:pPr>
            <a:r>
              <a:rPr dirty="0" sz="2800" lang="en-US">
                <a:effectLst/>
                <a:latin typeface="Calibri" panose="020F0502020204030204" pitchFamily="34" charset="0"/>
                <a:ea typeface="Calibri" panose="020F0502020204030204" pitchFamily="34" charset="0"/>
                <a:cs typeface="Gautami" panose="020B0502040204020203" pitchFamily="34" charset="0"/>
              </a:rPr>
              <a:t>This system will automatically integrate with server date and time or your local system time and information will be provided in the format of years, months, hours, days, and minutes and in seconds.</a:t>
            </a:r>
          </a:p>
          <a:p>
            <a:pPr algn="just" indent="-342900" lvl="0" marL="342900">
              <a:lnSpc>
                <a:spcPct val="107000"/>
              </a:lnSpc>
              <a:buFont typeface="+mj-lt"/>
              <a:buAutoNum type="arabicPeriod"/>
            </a:pPr>
            <a:endParaRPr dirty="0" sz="2800" lang="en-IN">
              <a:effectLst/>
              <a:latin typeface="Calibri" panose="020F0502020204030204" pitchFamily="34" charset="0"/>
              <a:ea typeface="Calibri" panose="020F0502020204030204" pitchFamily="34" charset="0"/>
              <a:cs typeface="Gautami" panose="020B0502040204020203" pitchFamily="34" charset="0"/>
            </a:endParaRPr>
          </a:p>
          <a:p>
            <a:pPr algn="just" indent="-342900" lvl="0" marL="342900">
              <a:lnSpc>
                <a:spcPct val="107000"/>
              </a:lnSpc>
              <a:buFont typeface="+mj-lt"/>
              <a:buAutoNum type="arabicPeriod"/>
            </a:pPr>
            <a:r>
              <a:rPr dirty="0" sz="2800" lang="en-US">
                <a:effectLst/>
                <a:latin typeface="Calibri" panose="020F0502020204030204" pitchFamily="34" charset="0"/>
                <a:ea typeface="Calibri" panose="020F0502020204030204" pitchFamily="34" charset="0"/>
                <a:cs typeface="Gautami" panose="020B0502040204020203" pitchFamily="34" charset="0"/>
              </a:rPr>
              <a:t>You can add important events date for your particular friends by knowing their birthdays.</a:t>
            </a:r>
          </a:p>
          <a:p>
            <a:pPr algn="just" indent="-342900" lvl="0" marL="342900">
              <a:lnSpc>
                <a:spcPct val="107000"/>
              </a:lnSpc>
              <a:buFont typeface="+mj-lt"/>
              <a:buAutoNum type="arabicPeriod"/>
            </a:pPr>
            <a:endParaRPr dirty="0" sz="2800" lang="en-IN">
              <a:effectLst/>
              <a:latin typeface="Calibri" panose="020F0502020204030204" pitchFamily="34" charset="0"/>
              <a:ea typeface="Calibri" panose="020F0502020204030204" pitchFamily="34" charset="0"/>
              <a:cs typeface="Gautami" panose="020B0502040204020203" pitchFamily="34" charset="0"/>
            </a:endParaRPr>
          </a:p>
          <a:p>
            <a:pPr algn="just" indent="-342900" lvl="0" marL="342900">
              <a:lnSpc>
                <a:spcPct val="107000"/>
              </a:lnSpc>
              <a:spcAft>
                <a:spcPts val="800"/>
              </a:spcAft>
              <a:buFont typeface="+mj-lt"/>
              <a:buAutoNum type="arabicPeriod"/>
            </a:pPr>
            <a:r>
              <a:rPr dirty="0" sz="2800" lang="en-US">
                <a:effectLst/>
                <a:latin typeface="Calibri" panose="020F0502020204030204" pitchFamily="34" charset="0"/>
                <a:ea typeface="Calibri" panose="020F0502020204030204" pitchFamily="34" charset="0"/>
                <a:cs typeface="Gautami" panose="020B0502040204020203" pitchFamily="34" charset="0"/>
              </a:rPr>
              <a:t>To make your friends recognizable, you can add their profile pictures and other contact information’s.</a:t>
            </a:r>
            <a:endParaRPr dirty="0" sz="2800" lang="en-IN">
              <a:effectLst/>
              <a:latin typeface="Calibri" panose="020F0502020204030204" pitchFamily="34" charset="0"/>
              <a:ea typeface="Calibri" panose="020F0502020204030204" pitchFamily="34" charset="0"/>
              <a:cs typeface="Gautami" panose="020B0502040204020203" pitchFamily="34" charset="0"/>
            </a:endParaRPr>
          </a:p>
        </p:txBody>
      </p:sp>
      <p:pic>
        <p:nvPicPr>
          <p:cNvPr id="2097161"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1" name="TextBox 1"/>
          <p:cNvSpPr txBox="1"/>
          <p:nvPr/>
        </p:nvSpPr>
        <p:spPr>
          <a:xfrm>
            <a:off x="1029904" y="1963554"/>
            <a:ext cx="4735629" cy="3108543"/>
          </a:xfrm>
          <a:prstGeom prst="rect"/>
          <a:noFill/>
        </p:spPr>
        <p:txBody>
          <a:bodyPr rtlCol="0" wrap="square">
            <a:spAutoFit/>
          </a:bodyPr>
          <a:p>
            <a:r>
              <a:rPr dirty="0" sz="2800" lang="en-IN"/>
              <a:t>Google</a:t>
            </a:r>
          </a:p>
          <a:p>
            <a:endParaRPr dirty="0" sz="2800" lang="en-IN"/>
          </a:p>
          <a:p>
            <a:r>
              <a:rPr dirty="0" sz="2800" lang="en-IN" err="1"/>
              <a:t>Youtube</a:t>
            </a:r>
            <a:endParaRPr dirty="0" sz="2800" lang="en-IN"/>
          </a:p>
          <a:p>
            <a:endParaRPr dirty="0" sz="2800" lang="en-IN"/>
          </a:p>
          <a:p>
            <a:r>
              <a:rPr dirty="0" sz="2800" lang="en-IN"/>
              <a:t>Browser</a:t>
            </a:r>
          </a:p>
          <a:p>
            <a:endParaRPr dirty="0" sz="2800" lang="en-IN"/>
          </a:p>
          <a:p>
            <a:endParaRPr dirty="0" sz="2800" lang="en-IN"/>
          </a:p>
        </p:txBody>
      </p:sp>
      <p:sp>
        <p:nvSpPr>
          <p:cNvPr id="1048642" name="Star: 5 Points 2"/>
          <p:cNvSpPr/>
          <p:nvPr/>
        </p:nvSpPr>
        <p:spPr>
          <a:xfrm>
            <a:off x="385010" y="2050181"/>
            <a:ext cx="298383" cy="279133"/>
          </a:xfrm>
          <a:prstGeom prst="star5"/>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IN"/>
          </a:p>
        </p:txBody>
      </p:sp>
      <p:sp>
        <p:nvSpPr>
          <p:cNvPr id="1048643" name="Star: 5 Points 3"/>
          <p:cNvSpPr/>
          <p:nvPr/>
        </p:nvSpPr>
        <p:spPr>
          <a:xfrm>
            <a:off x="385009" y="2943727"/>
            <a:ext cx="298383" cy="279133"/>
          </a:xfrm>
          <a:prstGeom prst="star5"/>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IN"/>
          </a:p>
        </p:txBody>
      </p:sp>
      <p:sp>
        <p:nvSpPr>
          <p:cNvPr id="1048644" name="Star: 5 Points 4"/>
          <p:cNvSpPr/>
          <p:nvPr/>
        </p:nvSpPr>
        <p:spPr>
          <a:xfrm>
            <a:off x="385008" y="3697706"/>
            <a:ext cx="298383" cy="279133"/>
          </a:xfrm>
          <a:prstGeom prst="star5"/>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IN"/>
          </a:p>
        </p:txBody>
      </p:sp>
      <p:sp>
        <p:nvSpPr>
          <p:cNvPr id="1048645" name="TextBox 5"/>
          <p:cNvSpPr txBox="1"/>
          <p:nvPr/>
        </p:nvSpPr>
        <p:spPr>
          <a:xfrm>
            <a:off x="298383" y="356135"/>
            <a:ext cx="2329314" cy="800219"/>
          </a:xfrm>
          <a:prstGeom prst="rect"/>
          <a:noFill/>
        </p:spPr>
        <p:txBody>
          <a:bodyPr rtlCol="0" wrap="square">
            <a:spAutoFit/>
          </a:bodyPr>
          <a:p>
            <a:r>
              <a:rPr dirty="0" sz="2800" lang="en-IN">
                <a:highlight>
                  <a:srgbClr val="FFFF00"/>
                </a:highlight>
              </a:rPr>
              <a:t>References</a:t>
            </a:r>
          </a:p>
          <a:p>
            <a:endParaRPr dirty="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2" name="Picture 2" descr="Image result for age calculatorAlgorithm"/>
          <p:cNvPicPr>
            <a:picLocks noChangeAspect="1" noChangeArrowheads="1"/>
          </p:cNvPicPr>
          <p:nvPr/>
        </p:nvPicPr>
        <p:blipFill>
          <a:blip xmlns:r="http://schemas.openxmlformats.org/officeDocument/2006/relationships" r:embed="rId1"/>
          <a:srcRect/>
          <a:stretch>
            <a:fillRect/>
          </a:stretch>
        </p:blipFill>
        <p:spPr bwMode="auto">
          <a:xfrm>
            <a:off x="208722" y="228600"/>
            <a:ext cx="11777869" cy="6420677"/>
          </a:xfrm>
          <a:prstGeom prst="rect"/>
          <a:noFill/>
        </p:spPr>
      </p:pic>
      <p:pic>
        <p:nvPicPr>
          <p:cNvPr id="2097163" name="Picture 2" descr="Image result for age  calculation app ppt"/>
          <p:cNvPicPr>
            <a:picLocks noChangeAspect="1" noChangeArrowheads="1"/>
          </p:cNvPicPr>
          <p:nvPr/>
        </p:nvPicPr>
        <p:blipFill>
          <a:blip xmlns:r="http://schemas.openxmlformats.org/officeDocument/2006/relationships" r:embed="rId2"/>
          <a:srcRect/>
          <a:stretch>
            <a:fillRect/>
          </a:stretch>
        </p:blipFill>
        <p:spPr bwMode="auto">
          <a:xfrm>
            <a:off x="11208619" y="0"/>
            <a:ext cx="983381" cy="983381"/>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6" name="TextBox 1"/>
          <p:cNvSpPr txBox="1"/>
          <p:nvPr/>
        </p:nvSpPr>
        <p:spPr>
          <a:xfrm>
            <a:off x="4464518" y="2619857"/>
            <a:ext cx="4544728" cy="584775"/>
          </a:xfrm>
          <a:prstGeom prst="rect"/>
          <a:noFill/>
        </p:spPr>
        <p:txBody>
          <a:bodyPr rtlCol="0" wrap="square">
            <a:spAutoFit/>
          </a:bodyPr>
          <a:p>
            <a:r>
              <a:rPr dirty="0" sz="3200" lang="en-IN"/>
              <a:t>Thank you</a:t>
            </a:r>
          </a:p>
        </p:txBody>
      </p:sp>
      <p:pic>
        <p:nvPicPr>
          <p:cNvPr id="2097164"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7" name="TextBox 1"/>
          <p:cNvSpPr txBox="1"/>
          <p:nvPr/>
        </p:nvSpPr>
        <p:spPr>
          <a:xfrm>
            <a:off x="288758" y="346509"/>
            <a:ext cx="2290812" cy="701040"/>
          </a:xfrm>
          <a:prstGeom prst="rect"/>
          <a:noFill/>
        </p:spPr>
        <p:txBody>
          <a:bodyPr rtlCol="0" wrap="square">
            <a:spAutoFit/>
          </a:bodyPr>
          <a:p>
            <a:r>
              <a:rPr dirty="0" sz="2800" lang="en-IN">
                <a:highlight>
                  <a:srgbClr val="FFFF00"/>
                </a:highlight>
              </a:rPr>
              <a:t>Outline</a:t>
            </a:r>
          </a:p>
          <a:p>
            <a:endParaRPr dirty="0" lang="en-IN"/>
          </a:p>
        </p:txBody>
      </p:sp>
      <p:sp>
        <p:nvSpPr>
          <p:cNvPr id="1048588" name="TextBox 2"/>
          <p:cNvSpPr txBox="1"/>
          <p:nvPr/>
        </p:nvSpPr>
        <p:spPr>
          <a:xfrm>
            <a:off x="288758" y="1146728"/>
            <a:ext cx="5621154" cy="4231640"/>
          </a:xfrm>
          <a:prstGeom prst="rect"/>
          <a:noFill/>
        </p:spPr>
        <p:txBody>
          <a:bodyPr rtlCol="0" wrap="square">
            <a:spAutoFit/>
          </a:bodyPr>
          <a:p>
            <a:r>
              <a:rPr dirty="0" sz="2400" lang="en-IN"/>
              <a:t>Aim objects</a:t>
            </a:r>
          </a:p>
          <a:p>
            <a:r>
              <a:rPr dirty="0" sz="2400" lang="en-IN"/>
              <a:t>Abstract</a:t>
            </a:r>
          </a:p>
          <a:p>
            <a:r>
              <a:rPr dirty="0" sz="2400" lang="en-IN"/>
              <a:t>Introduction</a:t>
            </a:r>
          </a:p>
          <a:p>
            <a:r>
              <a:rPr dirty="0" sz="2400" lang="en-IN"/>
              <a:t>Existing work</a:t>
            </a:r>
          </a:p>
          <a:p>
            <a:r>
              <a:rPr dirty="0" sz="2400" lang="en-IN"/>
              <a:t>Proposed work</a:t>
            </a:r>
          </a:p>
          <a:p>
            <a:r>
              <a:rPr dirty="0" sz="2400" lang="en-IN"/>
              <a:t>Data flow diagram</a:t>
            </a:r>
          </a:p>
          <a:p>
            <a:r>
              <a:rPr dirty="0" sz="2400" lang="en-IN"/>
              <a:t>Software and hard ware / requirements</a:t>
            </a:r>
          </a:p>
          <a:p>
            <a:r>
              <a:rPr dirty="0" sz="2400" lang="en-IN"/>
              <a:t>Module description</a:t>
            </a:r>
          </a:p>
          <a:p>
            <a:r>
              <a:rPr dirty="0" sz="2400" lang="en-IN"/>
              <a:t>Screen shot</a:t>
            </a:r>
          </a:p>
          <a:p>
            <a:r>
              <a:rPr dirty="0" sz="2400" lang="en-IN"/>
              <a:t>Conclusion</a:t>
            </a:r>
          </a:p>
          <a:p>
            <a:r>
              <a:rPr dirty="0" sz="2400" lang="en-IN"/>
              <a:t>Feature enhancement</a:t>
            </a:r>
          </a:p>
          <a:p>
            <a:r>
              <a:rPr dirty="0" sz="2400" lang="en-IN"/>
              <a:t>references</a:t>
            </a:r>
          </a:p>
          <a:p>
            <a:endParaRPr dirty="0" lang="en-IN"/>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TextBox 1"/>
          <p:cNvSpPr txBox="1"/>
          <p:nvPr/>
        </p:nvSpPr>
        <p:spPr>
          <a:xfrm>
            <a:off x="263090" y="837397"/>
            <a:ext cx="3484345" cy="497840"/>
          </a:xfrm>
          <a:prstGeom prst="rect"/>
          <a:noFill/>
        </p:spPr>
        <p:txBody>
          <a:bodyPr rtlCol="0" wrap="square">
            <a:spAutoFit/>
          </a:bodyPr>
          <a:p>
            <a:r>
              <a:rPr dirty="0" sz="3200" lang="en-IN"/>
              <a:t>AIM</a:t>
            </a:r>
            <a:r>
              <a:rPr dirty="0" lang="en-IN"/>
              <a:t>:</a:t>
            </a:r>
          </a:p>
        </p:txBody>
      </p:sp>
      <p:sp>
        <p:nvSpPr>
          <p:cNvPr id="1048590" name="TextBox 2"/>
          <p:cNvSpPr txBox="1"/>
          <p:nvPr/>
        </p:nvSpPr>
        <p:spPr>
          <a:xfrm>
            <a:off x="1668378" y="2463371"/>
            <a:ext cx="9092666" cy="2554545"/>
          </a:xfrm>
          <a:prstGeom prst="rect"/>
          <a:noFill/>
        </p:spPr>
        <p:txBody>
          <a:bodyPr rtlCol="0" wrap="square">
            <a:spAutoFit/>
          </a:bodyPr>
          <a:p>
            <a:r>
              <a:rPr dirty="0" sz="3200" lang="en-IN"/>
              <a:t>To find the age of the person by using age calculator</a:t>
            </a:r>
          </a:p>
          <a:p>
            <a:endParaRPr dirty="0" sz="3200" lang="en-IN"/>
          </a:p>
          <a:p>
            <a:r>
              <a:rPr dirty="0" sz="3200" lang="en-IN"/>
              <a:t>It will simplifies the effort and saves the time..</a:t>
            </a:r>
          </a:p>
          <a:p>
            <a:endParaRPr dirty="0" sz="3200" lang="en-IN"/>
          </a:p>
          <a:p>
            <a:r>
              <a:rPr dirty="0" sz="3200" lang="en-IN"/>
              <a:t>It Is easy to use and get the age of the person</a:t>
            </a:r>
          </a:p>
        </p:txBody>
      </p:sp>
      <p:sp>
        <p:nvSpPr>
          <p:cNvPr id="1048591" name="Arrow: Right 3"/>
          <p:cNvSpPr/>
          <p:nvPr/>
        </p:nvSpPr>
        <p:spPr>
          <a:xfrm>
            <a:off x="856648" y="2579570"/>
            <a:ext cx="433137" cy="24063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2" name="Arrow: Right 4"/>
          <p:cNvSpPr/>
          <p:nvPr/>
        </p:nvSpPr>
        <p:spPr>
          <a:xfrm>
            <a:off x="856648" y="3620327"/>
            <a:ext cx="433137" cy="24063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3" name="Arrow: Right 5"/>
          <p:cNvSpPr/>
          <p:nvPr/>
        </p:nvSpPr>
        <p:spPr>
          <a:xfrm>
            <a:off x="829376" y="4596113"/>
            <a:ext cx="433137" cy="24063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extBox 2"/>
          <p:cNvSpPr txBox="1"/>
          <p:nvPr/>
        </p:nvSpPr>
        <p:spPr>
          <a:xfrm>
            <a:off x="882716" y="1880162"/>
            <a:ext cx="10426568" cy="4879340"/>
          </a:xfrm>
          <a:prstGeom prst="rect"/>
          <a:noFill/>
        </p:spPr>
        <p:txBody>
          <a:bodyPr wrap="square">
            <a:spAutoFit/>
          </a:bodyPr>
          <a:p>
            <a:r>
              <a:rPr dirty="0" sz="2800" lang="en-US">
                <a:effectLst/>
                <a:latin typeface="Calibri" panose="020F0502020204030204" pitchFamily="34" charset="0"/>
                <a:ea typeface="Calibri" panose="020F0502020204030204" pitchFamily="34" charset="0"/>
                <a:cs typeface="Gautami" panose="020B0502040204020203" pitchFamily="34" charset="0"/>
              </a:rPr>
              <a:t>Age calculator android project as the name indicate is used to calculate any persons present age and make analysis for future reference.</a:t>
            </a:r>
          </a:p>
          <a:p>
            <a:endParaRPr dirty="0" sz="2800" lang="en-US">
              <a:latin typeface="Calibri" panose="020F0502020204030204" pitchFamily="34" charset="0"/>
              <a:ea typeface="Calibri" panose="020F0502020204030204" pitchFamily="34" charset="0"/>
              <a:cs typeface="Gautami" panose="020B0502040204020203" pitchFamily="34" charset="0"/>
            </a:endParaRPr>
          </a:p>
          <a:p>
            <a:endParaRPr dirty="0" sz="2800" lang="en-US">
              <a:effectLst/>
              <a:latin typeface="Calibri" panose="020F0502020204030204" pitchFamily="34" charset="0"/>
              <a:ea typeface="Calibri" panose="020F0502020204030204" pitchFamily="34" charset="0"/>
              <a:cs typeface="Gautami" panose="020B0502040204020203" pitchFamily="34" charset="0"/>
            </a:endParaRPr>
          </a:p>
          <a:p>
            <a:endParaRPr dirty="0" sz="2800" lang="en-US">
              <a:effectLst/>
              <a:latin typeface="Calibri" panose="020F0502020204030204" pitchFamily="34" charset="0"/>
              <a:ea typeface="Calibri" panose="020F0502020204030204" pitchFamily="34" charset="0"/>
              <a:cs typeface="Gautami" panose="020B0502040204020203" pitchFamily="34" charset="0"/>
            </a:endParaRPr>
          </a:p>
          <a:p>
            <a:endParaRPr dirty="0" sz="2800" lang="en-US">
              <a:effectLst/>
              <a:latin typeface="Calibri" panose="020F0502020204030204" pitchFamily="34" charset="0"/>
              <a:ea typeface="Calibri" panose="020F0502020204030204" pitchFamily="34" charset="0"/>
              <a:cs typeface="Gautami" panose="020B0502040204020203" pitchFamily="34" charset="0"/>
            </a:endParaRPr>
          </a:p>
          <a:p>
            <a:r>
              <a:rPr dirty="0" sz="2800" lang="en-US">
                <a:effectLst/>
                <a:latin typeface="Calibri" panose="020F0502020204030204" pitchFamily="34" charset="0"/>
                <a:ea typeface="Calibri" panose="020F0502020204030204" pitchFamily="34" charset="0"/>
                <a:cs typeface="Gautami" panose="020B0502040204020203" pitchFamily="34" charset="0"/>
              </a:rPr>
              <a:t> To start using this android project, you need to fill the information of persons as contact list and get required information in just one click.</a:t>
            </a:r>
          </a:p>
          <a:p>
            <a:endParaRPr dirty="0" sz="2800" lang="en-US">
              <a:effectLst/>
              <a:latin typeface="Calibri" panose="020F0502020204030204" pitchFamily="34" charset="0"/>
              <a:ea typeface="Calibri" panose="020F0502020204030204" pitchFamily="34" charset="0"/>
              <a:cs typeface="Gautami" panose="020B0502040204020203" pitchFamily="34" charset="0"/>
            </a:endParaRPr>
          </a:p>
          <a:p>
            <a:r>
              <a:rPr dirty="0" sz="2800" lang="en-US">
                <a:effectLst/>
                <a:latin typeface="Calibri" panose="020F0502020204030204" pitchFamily="34" charset="0"/>
                <a:ea typeface="Calibri" panose="020F0502020204030204" pitchFamily="34" charset="0"/>
                <a:cs typeface="Gautami" panose="020B0502040204020203" pitchFamily="34" charset="0"/>
              </a:rPr>
              <a:t> </a:t>
            </a:r>
          </a:p>
          <a:p>
            <a:r>
              <a:rPr dirty="0" sz="2800" lang="en-US">
                <a:effectLst/>
                <a:latin typeface="Calibri" panose="020F0502020204030204" pitchFamily="34" charset="0"/>
                <a:ea typeface="Calibri" panose="020F0502020204030204" pitchFamily="34" charset="0"/>
                <a:cs typeface="Gautami" panose="020B0502040204020203" pitchFamily="34" charset="0"/>
              </a:rPr>
              <a:t> </a:t>
            </a:r>
            <a:endParaRPr dirty="0" sz="2800" lang="en-IN"/>
          </a:p>
        </p:txBody>
      </p:sp>
      <p:sp>
        <p:nvSpPr>
          <p:cNvPr id="1048595" name="TextBox 4"/>
          <p:cNvSpPr txBox="1"/>
          <p:nvPr/>
        </p:nvSpPr>
        <p:spPr>
          <a:xfrm>
            <a:off x="950495" y="529306"/>
            <a:ext cx="6097604" cy="523240"/>
          </a:xfrm>
          <a:prstGeom prst="rect"/>
          <a:noFill/>
        </p:spPr>
        <p:txBody>
          <a:bodyPr wrap="square">
            <a:spAutoFit/>
          </a:bodyPr>
          <a:p>
            <a:pPr algn="just">
              <a:lnSpc>
                <a:spcPct val="107000"/>
              </a:lnSpc>
              <a:spcAft>
                <a:spcPts val="800"/>
              </a:spcAft>
            </a:pPr>
            <a:r>
              <a:rPr b="1" dirty="0" sz="3200" lang="en-US" u="sng">
                <a:solidFill>
                  <a:schemeClr val="accent4">
                    <a:lumMod val="75000"/>
                  </a:schemeClr>
                </a:solidFill>
                <a:effectLst/>
                <a:latin typeface="Calibri" panose="020F0502020204030204" pitchFamily="34" charset="0"/>
                <a:ea typeface="Calibri" panose="020F0502020204030204" pitchFamily="34" charset="0"/>
                <a:cs typeface="Gautami" panose="020B0502040204020203" pitchFamily="34" charset="0"/>
              </a:rPr>
              <a:t>Abstract:</a:t>
            </a:r>
            <a:endParaRPr dirty="0" sz="3200" lang="en-IN">
              <a:solidFill>
                <a:schemeClr val="accent4">
                  <a:lumMod val="75000"/>
                </a:schemeClr>
              </a:solidFill>
              <a:effectLst/>
              <a:latin typeface="Calibri" panose="020F0502020204030204" pitchFamily="34" charset="0"/>
              <a:ea typeface="Calibri" panose="020F0502020204030204" pitchFamily="34" charset="0"/>
              <a:cs typeface="Gautami" panose="020B0502040204020203" pitchFamily="34" charset="0"/>
            </a:endParaRPr>
          </a:p>
        </p:txBody>
      </p:sp>
      <p:pic>
        <p:nvPicPr>
          <p:cNvPr id="2097154"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
        <p:nvSpPr>
          <p:cNvPr id="1048596" name="Star: 5 Points 3"/>
          <p:cNvSpPr/>
          <p:nvPr/>
        </p:nvSpPr>
        <p:spPr>
          <a:xfrm>
            <a:off x="327259" y="2024615"/>
            <a:ext cx="282341" cy="386615"/>
          </a:xfrm>
          <a:prstGeom prst="star5"/>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IN"/>
          </a:p>
        </p:txBody>
      </p:sp>
      <p:sp>
        <p:nvSpPr>
          <p:cNvPr id="1048597" name="Star: 5 Points 5"/>
          <p:cNvSpPr/>
          <p:nvPr/>
        </p:nvSpPr>
        <p:spPr>
          <a:xfrm>
            <a:off x="328549" y="4446771"/>
            <a:ext cx="282341" cy="386615"/>
          </a:xfrm>
          <a:prstGeom prst="star5"/>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extBox 1"/>
          <p:cNvSpPr txBox="1"/>
          <p:nvPr/>
        </p:nvSpPr>
        <p:spPr>
          <a:xfrm>
            <a:off x="496956" y="755374"/>
            <a:ext cx="3737113" cy="662940"/>
          </a:xfrm>
          <a:prstGeom prst="rect"/>
          <a:noFill/>
        </p:spPr>
        <p:txBody>
          <a:bodyPr rtlCol="0" wrap="square">
            <a:spAutoFit/>
          </a:bodyPr>
          <a:p>
            <a:r>
              <a:rPr dirty="0" sz="4400" lang="en-IN">
                <a:highlight>
                  <a:srgbClr val="FFFF00"/>
                </a:highlight>
              </a:rPr>
              <a:t>Introduction</a:t>
            </a:r>
            <a:r>
              <a:rPr dirty="0" sz="4400" lang="en-IN"/>
              <a:t> :</a:t>
            </a:r>
          </a:p>
        </p:txBody>
      </p:sp>
      <p:sp>
        <p:nvSpPr>
          <p:cNvPr id="1048599" name="TextBox 3"/>
          <p:cNvSpPr txBox="1"/>
          <p:nvPr/>
        </p:nvSpPr>
        <p:spPr>
          <a:xfrm>
            <a:off x="496956" y="2323885"/>
            <a:ext cx="10761594" cy="3749041"/>
          </a:xfrm>
          <a:prstGeom prst="rect"/>
          <a:noFill/>
        </p:spPr>
        <p:txBody>
          <a:bodyPr wrap="square">
            <a:spAutoFit/>
          </a:bodyPr>
          <a:p>
            <a:r>
              <a:rPr b="0" dirty="0" sz="3200" i="0" lang="en-US">
                <a:solidFill>
                  <a:srgbClr val="000000"/>
                </a:solidFill>
                <a:effectLst/>
                <a:latin typeface="arial" panose="020B0604020202020204" pitchFamily="34" charset="0"/>
              </a:rPr>
              <a:t>The age of a person can be counted differently in different cultures.</a:t>
            </a:r>
          </a:p>
          <a:p>
            <a:endParaRPr dirty="0" sz="3200" lang="en-US">
              <a:solidFill>
                <a:srgbClr val="000000"/>
              </a:solidFill>
              <a:latin typeface="arial" panose="020B0604020202020204" pitchFamily="34" charset="0"/>
            </a:endParaRPr>
          </a:p>
          <a:p>
            <a:r>
              <a:rPr b="0" dirty="0" sz="3200" i="0" lang="en-US">
                <a:solidFill>
                  <a:srgbClr val="000000"/>
                </a:solidFill>
                <a:effectLst/>
                <a:latin typeface="arial" panose="020B0604020202020204" pitchFamily="34" charset="0"/>
              </a:rPr>
              <a:t> This calculator is based on the most common age system. In this system, age grows at the birthday. </a:t>
            </a:r>
          </a:p>
          <a:p>
            <a:endParaRPr dirty="0" sz="3200" lang="en-US">
              <a:solidFill>
                <a:srgbClr val="000000"/>
              </a:solidFill>
              <a:latin typeface="arial" panose="020B0604020202020204" pitchFamily="34" charset="0"/>
            </a:endParaRPr>
          </a:p>
          <a:p>
            <a:r>
              <a:rPr b="0" dirty="0" sz="3200" i="0" lang="en-US">
                <a:solidFill>
                  <a:srgbClr val="000000"/>
                </a:solidFill>
                <a:effectLst/>
                <a:latin typeface="arial" panose="020B0604020202020204" pitchFamily="34" charset="0"/>
              </a:rPr>
              <a:t>For example, the age of a person that has lived for 3 years and 11 months is 3 and the age will turn to 4 at his/her next birthday one month later. </a:t>
            </a:r>
            <a:endParaRPr dirty="0" sz="3200" lang="en-IN"/>
          </a:p>
        </p:txBody>
      </p:sp>
      <p:pic>
        <p:nvPicPr>
          <p:cNvPr id="2097155"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
        <p:nvSpPr>
          <p:cNvPr id="1048600" name="Arrow: Right 4"/>
          <p:cNvSpPr/>
          <p:nvPr/>
        </p:nvSpPr>
        <p:spPr>
          <a:xfrm>
            <a:off x="179323" y="2619259"/>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1" name="Arrow: Right 5"/>
          <p:cNvSpPr/>
          <p:nvPr/>
        </p:nvSpPr>
        <p:spPr>
          <a:xfrm>
            <a:off x="162792" y="3971015"/>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2" name="Arrow: Right 6"/>
          <p:cNvSpPr/>
          <p:nvPr/>
        </p:nvSpPr>
        <p:spPr>
          <a:xfrm>
            <a:off x="146262" y="5524902"/>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extBox 1"/>
          <p:cNvSpPr txBox="1"/>
          <p:nvPr/>
        </p:nvSpPr>
        <p:spPr>
          <a:xfrm>
            <a:off x="866273" y="1318659"/>
            <a:ext cx="10847671" cy="3749041"/>
          </a:xfrm>
          <a:prstGeom prst="rect"/>
          <a:noFill/>
        </p:spPr>
        <p:txBody>
          <a:bodyPr rtlCol="0" wrap="square">
            <a:spAutoFit/>
          </a:bodyPr>
          <a:p>
            <a:r>
              <a:rPr b="0" dirty="0" sz="3600" i="0" lang="en-US">
                <a:solidFill>
                  <a:srgbClr val="000000"/>
                </a:solidFill>
                <a:effectLst/>
                <a:latin typeface="TimesNewRomanPSMT_9_1"/>
              </a:rPr>
              <a:t>Age Calculator is an application developed for the purpose of calculating exact age of user. </a:t>
            </a:r>
          </a:p>
          <a:p>
            <a:endParaRPr dirty="0" sz="3600" lang="en-US">
              <a:solidFill>
                <a:srgbClr val="000000"/>
              </a:solidFill>
              <a:latin typeface="TimesNewRomanPSMT_9_1"/>
            </a:endParaRPr>
          </a:p>
          <a:p>
            <a:r>
              <a:rPr b="0" dirty="0" sz="3600" i="0" lang="en-US">
                <a:solidFill>
                  <a:srgbClr val="000000"/>
                </a:solidFill>
                <a:effectLst/>
                <a:latin typeface="TimesNewRomanPSMT_9_1"/>
              </a:rPr>
              <a:t>The application woks on any devices fulfilling the basic requirement of application. </a:t>
            </a:r>
          </a:p>
          <a:p>
            <a:endParaRPr dirty="0" sz="3600" lang="en-US">
              <a:solidFill>
                <a:srgbClr val="000000"/>
              </a:solidFill>
              <a:latin typeface="TimesNewRomanPSMT_9_1"/>
            </a:endParaRPr>
          </a:p>
          <a:p>
            <a:r>
              <a:rPr b="0" dirty="0" sz="3600" i="0" lang="en-US">
                <a:solidFill>
                  <a:srgbClr val="000000"/>
                </a:solidFill>
                <a:effectLst/>
                <a:latin typeface="TimesNewRomanPSMT_9_1"/>
              </a:rPr>
              <a:t>It mainly focuses at determination of exact age of user depending upon the input date of birth.</a:t>
            </a:r>
            <a:endParaRPr dirty="0" sz="3600" lang="en-IN"/>
          </a:p>
        </p:txBody>
      </p:sp>
      <p:sp>
        <p:nvSpPr>
          <p:cNvPr id="1048604" name="Arrow: Right 2"/>
          <p:cNvSpPr/>
          <p:nvPr/>
        </p:nvSpPr>
        <p:spPr>
          <a:xfrm>
            <a:off x="319239" y="1588169"/>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5" name="Arrow: Right 3"/>
          <p:cNvSpPr/>
          <p:nvPr/>
        </p:nvSpPr>
        <p:spPr>
          <a:xfrm>
            <a:off x="271113" y="3226870"/>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6" name="Arrow: Right 4"/>
          <p:cNvSpPr/>
          <p:nvPr/>
        </p:nvSpPr>
        <p:spPr>
          <a:xfrm>
            <a:off x="271113" y="4865571"/>
            <a:ext cx="317633" cy="202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extBox 2"/>
          <p:cNvSpPr txBox="1"/>
          <p:nvPr/>
        </p:nvSpPr>
        <p:spPr>
          <a:xfrm>
            <a:off x="931243" y="2587133"/>
            <a:ext cx="10416941" cy="3046988"/>
          </a:xfrm>
          <a:prstGeom prst="rect"/>
          <a:noFill/>
        </p:spPr>
        <p:txBody>
          <a:bodyPr wrap="square">
            <a:spAutoFit/>
          </a:bodyPr>
          <a:p>
            <a:r>
              <a:rPr dirty="0" sz="2400" lang="en-US">
                <a:effectLst/>
                <a:latin typeface="Book Antiqua" panose="02040602050305030304" pitchFamily="18" charset="0"/>
                <a:ea typeface="Calibri" panose="020F0502020204030204" pitchFamily="34" charset="0"/>
                <a:cs typeface="Gautami" panose="020B0502040204020203" pitchFamily="34" charset="0"/>
              </a:rPr>
              <a:t>Even though the existing system allows you to calculate the present age of any persons.</a:t>
            </a:r>
            <a:endParaRPr dirty="0" sz="2400" lang="en-US">
              <a:latin typeface="Book Antiqua" panose="02040602050305030304" pitchFamily="18" charset="0"/>
              <a:ea typeface="Calibri" panose="020F0502020204030204" pitchFamily="34" charset="0"/>
              <a:cs typeface="Gautami" panose="020B0502040204020203" pitchFamily="34" charset="0"/>
            </a:endParaRPr>
          </a:p>
          <a:p>
            <a:endParaRPr dirty="0" sz="2400" lang="en-US">
              <a:effectLst/>
              <a:latin typeface="Book Antiqua" panose="02040602050305030304" pitchFamily="18" charset="0"/>
              <a:ea typeface="Calibri" panose="020F0502020204030204" pitchFamily="34" charset="0"/>
              <a:cs typeface="Gautami" panose="020B0502040204020203" pitchFamily="34" charset="0"/>
            </a:endParaRPr>
          </a:p>
          <a:p>
            <a:r>
              <a:rPr dirty="0" sz="2400" lang="en-US">
                <a:latin typeface="Book Antiqua" panose="02040602050305030304" pitchFamily="18" charset="0"/>
                <a:ea typeface="Calibri" panose="020F0502020204030204" pitchFamily="34" charset="0"/>
                <a:cs typeface="Gautami" panose="020B0502040204020203" pitchFamily="34" charset="0"/>
              </a:rPr>
              <a:t>This </a:t>
            </a:r>
            <a:r>
              <a:rPr dirty="0" sz="2400" lang="en-US">
                <a:effectLst/>
                <a:latin typeface="Book Antiqua" panose="02040602050305030304" pitchFamily="18" charset="0"/>
                <a:ea typeface="Calibri" panose="020F0502020204030204" pitchFamily="34" charset="0"/>
                <a:cs typeface="Gautami" panose="020B0502040204020203" pitchFamily="34" charset="0"/>
              </a:rPr>
              <a:t>such application doesn’t allows you to make future analysis and gain other important information’s.</a:t>
            </a:r>
          </a:p>
          <a:p>
            <a:endParaRPr dirty="0" sz="2400" lang="en-US">
              <a:latin typeface="Book Antiqua" panose="02040602050305030304" pitchFamily="18" charset="0"/>
              <a:ea typeface="Calibri" panose="020F0502020204030204" pitchFamily="34" charset="0"/>
              <a:cs typeface="Gautami" panose="020B0502040204020203" pitchFamily="34" charset="0"/>
            </a:endParaRPr>
          </a:p>
          <a:p>
            <a:r>
              <a:rPr dirty="0" sz="2400" lang="en-US">
                <a:effectLst/>
                <a:latin typeface="Book Antiqua" panose="02040602050305030304" pitchFamily="18" charset="0"/>
                <a:ea typeface="Calibri" panose="020F0502020204030204" pitchFamily="34" charset="0"/>
                <a:cs typeface="Gautami" panose="020B0502040204020203" pitchFamily="34" charset="0"/>
              </a:rPr>
              <a:t> Apart from these, there was no facility of saving their data permanently and make modification whenever required.</a:t>
            </a:r>
            <a:endParaRPr dirty="0" sz="2400" lang="en-IN">
              <a:latin typeface="Book Antiqua" panose="02040602050305030304" pitchFamily="18" charset="0"/>
            </a:endParaRPr>
          </a:p>
        </p:txBody>
      </p:sp>
      <p:sp>
        <p:nvSpPr>
          <p:cNvPr id="1048608" name="TextBox 4"/>
          <p:cNvSpPr txBox="1"/>
          <p:nvPr/>
        </p:nvSpPr>
        <p:spPr>
          <a:xfrm>
            <a:off x="375384" y="324546"/>
            <a:ext cx="6097604" cy="658835"/>
          </a:xfrm>
          <a:prstGeom prst="rect"/>
          <a:noFill/>
        </p:spPr>
        <p:txBody>
          <a:bodyPr wrap="square">
            <a:spAutoFit/>
          </a:bodyPr>
          <a:p>
            <a:pPr algn="just">
              <a:lnSpc>
                <a:spcPct val="107000"/>
              </a:lnSpc>
              <a:spcAft>
                <a:spcPts val="800"/>
              </a:spcAft>
            </a:pPr>
            <a:r>
              <a:rPr b="1" dirty="0" sz="3600" lang="en-US" u="sng">
                <a:effectLst/>
                <a:highlight>
                  <a:srgbClr val="FFFF00"/>
                </a:highlight>
                <a:latin typeface="Calibri" panose="020F0502020204030204" pitchFamily="34" charset="0"/>
                <a:ea typeface="Calibri" panose="020F0502020204030204" pitchFamily="34" charset="0"/>
                <a:cs typeface="Gautami" panose="020B0502040204020203" pitchFamily="34" charset="0"/>
              </a:rPr>
              <a:t>Existing work</a:t>
            </a:r>
            <a:r>
              <a:rPr b="1" dirty="0" sz="3600" lang="en-US" u="sng">
                <a:solidFill>
                  <a:schemeClr val="accent4">
                    <a:lumMod val="75000"/>
                  </a:schemeClr>
                </a:solidFill>
                <a:effectLst/>
                <a:latin typeface="Calibri" panose="020F0502020204030204" pitchFamily="34" charset="0"/>
                <a:ea typeface="Calibri" panose="020F0502020204030204" pitchFamily="34" charset="0"/>
                <a:cs typeface="Gautami" panose="020B0502040204020203" pitchFamily="34" charset="0"/>
              </a:rPr>
              <a:t>:</a:t>
            </a:r>
            <a:endParaRPr dirty="0" sz="3600" lang="en-IN">
              <a:solidFill>
                <a:schemeClr val="accent4">
                  <a:lumMod val="75000"/>
                </a:schemeClr>
              </a:solidFill>
              <a:effectLst/>
              <a:latin typeface="Calibri" panose="020F0502020204030204" pitchFamily="34" charset="0"/>
              <a:ea typeface="Calibri" panose="020F0502020204030204" pitchFamily="34" charset="0"/>
              <a:cs typeface="Gautami" panose="020B0502040204020203" pitchFamily="34" charset="0"/>
            </a:endParaRPr>
          </a:p>
        </p:txBody>
      </p:sp>
      <p:pic>
        <p:nvPicPr>
          <p:cNvPr id="2097156"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
        <p:nvSpPr>
          <p:cNvPr id="1048609" name="Isosceles Triangle 3"/>
          <p:cNvSpPr/>
          <p:nvPr/>
        </p:nvSpPr>
        <p:spPr>
          <a:xfrm rot="5400000">
            <a:off x="360000" y="2602518"/>
            <a:ext cx="425405" cy="394636"/>
          </a:xfrm>
          <a:prstGeom prst="triangl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Isosceles Triangle 5"/>
          <p:cNvSpPr/>
          <p:nvPr/>
        </p:nvSpPr>
        <p:spPr>
          <a:xfrm rot="5400000">
            <a:off x="440611" y="3700607"/>
            <a:ext cx="425405" cy="394636"/>
          </a:xfrm>
          <a:prstGeom prst="triangl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Isosceles Triangle 6"/>
          <p:cNvSpPr/>
          <p:nvPr/>
        </p:nvSpPr>
        <p:spPr>
          <a:xfrm rot="5400000">
            <a:off x="417752" y="4798696"/>
            <a:ext cx="425405" cy="394636"/>
          </a:xfrm>
          <a:prstGeom prst="triangl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extBox 1"/>
          <p:cNvSpPr txBox="1"/>
          <p:nvPr/>
        </p:nvSpPr>
        <p:spPr>
          <a:xfrm>
            <a:off x="250256" y="356134"/>
            <a:ext cx="9827394" cy="523220"/>
          </a:xfrm>
          <a:prstGeom prst="rect"/>
          <a:noFill/>
        </p:spPr>
        <p:txBody>
          <a:bodyPr rtlCol="0" wrap="square">
            <a:spAutoFit/>
          </a:bodyPr>
          <a:p>
            <a:r>
              <a:rPr dirty="0" sz="2800" lang="en-IN">
                <a:highlight>
                  <a:srgbClr val="FFFF00"/>
                </a:highlight>
              </a:rPr>
              <a:t>Proposed work</a:t>
            </a:r>
          </a:p>
        </p:txBody>
      </p:sp>
      <p:sp>
        <p:nvSpPr>
          <p:cNvPr id="1048613" name="TextBox 2"/>
          <p:cNvSpPr txBox="1"/>
          <p:nvPr/>
        </p:nvSpPr>
        <p:spPr>
          <a:xfrm>
            <a:off x="962527" y="1963553"/>
            <a:ext cx="7141945" cy="3416320"/>
          </a:xfrm>
          <a:prstGeom prst="rect"/>
          <a:noFill/>
        </p:spPr>
        <p:txBody>
          <a:bodyPr rtlCol="0" wrap="square">
            <a:spAutoFit/>
          </a:bodyPr>
          <a:p>
            <a:r>
              <a:rPr dirty="0" sz="2400" lang="en-IN"/>
              <a:t>In the proposed work we introduced some features</a:t>
            </a:r>
          </a:p>
          <a:p>
            <a:endParaRPr dirty="0" sz="2400" lang="en-IN"/>
          </a:p>
          <a:p>
            <a:endParaRPr dirty="0" sz="2400" lang="en-IN"/>
          </a:p>
          <a:p>
            <a:r>
              <a:rPr dirty="0" sz="2400" lang="en-IN"/>
              <a:t>1}– Birthday reminder</a:t>
            </a:r>
          </a:p>
          <a:p>
            <a:endParaRPr dirty="0" sz="2400" lang="en-IN"/>
          </a:p>
          <a:p>
            <a:r>
              <a:rPr dirty="0" sz="2400" lang="en-IN"/>
              <a:t>2}– Predefined calendar</a:t>
            </a:r>
          </a:p>
          <a:p>
            <a:endParaRPr dirty="0" sz="2400" lang="en-IN"/>
          </a:p>
          <a:p>
            <a:r>
              <a:rPr dirty="0" sz="2400" lang="en-IN"/>
              <a:t>3}–Easy interface</a:t>
            </a:r>
          </a:p>
          <a:p>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extBox 3"/>
          <p:cNvSpPr txBox="1"/>
          <p:nvPr/>
        </p:nvSpPr>
        <p:spPr>
          <a:xfrm>
            <a:off x="546233" y="1593851"/>
            <a:ext cx="8405262" cy="3539430"/>
          </a:xfrm>
          <a:prstGeom prst="rect"/>
          <a:noFill/>
        </p:spPr>
        <p:txBody>
          <a:bodyPr wrap="square">
            <a:spAutoFit/>
          </a:bodyPr>
          <a:p>
            <a:r>
              <a:rPr b="0" dirty="0" sz="2800" i="0" lang="en-US">
                <a:solidFill>
                  <a:srgbClr val="141414"/>
                </a:solidFill>
                <a:effectLst/>
                <a:latin typeface="Segoe UI" panose="020B0502040204020203" pitchFamily="34" charset="0"/>
              </a:rPr>
              <a:t>It will be like this :</a:t>
            </a:r>
            <a:br>
              <a:rPr dirty="0" sz="2800" lang="en-US"/>
            </a:br>
            <a:br>
              <a:rPr dirty="0" sz="2800" lang="en-US"/>
            </a:br>
            <a:r>
              <a:rPr b="0" dirty="0" sz="2800" i="0" lang="en-US">
                <a:solidFill>
                  <a:srgbClr val="141414"/>
                </a:solidFill>
                <a:effectLst/>
                <a:latin typeface="Segoe UI" panose="020B0502040204020203" pitchFamily="34" charset="0"/>
              </a:rPr>
              <a:t>- user enters the date-of-birth</a:t>
            </a:r>
            <a:br>
              <a:rPr dirty="0" sz="2800" lang="en-US"/>
            </a:br>
            <a:br>
              <a:rPr dirty="0" sz="2800" lang="en-US"/>
            </a:br>
            <a:r>
              <a:rPr b="0" dirty="0" sz="2800" i="0" lang="en-US">
                <a:solidFill>
                  <a:srgbClr val="141414"/>
                </a:solidFill>
                <a:effectLst/>
                <a:latin typeface="Segoe UI" panose="020B0502040204020203" pitchFamily="34" charset="0"/>
              </a:rPr>
              <a:t>- the age is automatically calculated till today.</a:t>
            </a:r>
            <a:br>
              <a:rPr dirty="0" sz="2800" lang="en-US"/>
            </a:br>
            <a:br>
              <a:rPr dirty="0" sz="2800" lang="en-US"/>
            </a:br>
            <a:r>
              <a:rPr b="0" dirty="0" sz="2800" i="0" lang="en-US">
                <a:solidFill>
                  <a:srgbClr val="141414"/>
                </a:solidFill>
                <a:effectLst/>
                <a:latin typeface="Segoe UI" panose="020B0502040204020203" pitchFamily="34" charset="0"/>
              </a:rPr>
              <a:t>Age format must be xx-years, xx -months, xx-days</a:t>
            </a:r>
            <a:br>
              <a:rPr dirty="0" sz="2800" lang="en-US"/>
            </a:br>
            <a:endParaRPr dirty="0" sz="2800" lang="en-IN"/>
          </a:p>
        </p:txBody>
      </p:sp>
      <p:sp>
        <p:nvSpPr>
          <p:cNvPr id="1048615" name="TextBox 4"/>
          <p:cNvSpPr txBox="1"/>
          <p:nvPr/>
        </p:nvSpPr>
        <p:spPr>
          <a:xfrm>
            <a:off x="546233" y="327257"/>
            <a:ext cx="3351998" cy="646331"/>
          </a:xfrm>
          <a:prstGeom prst="rect"/>
          <a:noFill/>
        </p:spPr>
        <p:txBody>
          <a:bodyPr rtlCol="0" wrap="square">
            <a:spAutoFit/>
          </a:bodyPr>
          <a:p>
            <a:r>
              <a:rPr dirty="0" sz="3600" lang="en-IN">
                <a:solidFill>
                  <a:schemeClr val="accent4">
                    <a:lumMod val="75000"/>
                  </a:schemeClr>
                </a:solidFill>
                <a:latin typeface="Algerian" panose="04020705040A02060702" pitchFamily="82" charset="0"/>
              </a:rPr>
              <a:t>steps</a:t>
            </a:r>
          </a:p>
        </p:txBody>
      </p:sp>
      <p:pic>
        <p:nvPicPr>
          <p:cNvPr id="2097157" name="Picture 2" descr="Image result for age  calculation app ppt"/>
          <p:cNvPicPr>
            <a:picLocks noChangeAspect="1" noChangeArrowheads="1"/>
          </p:cNvPicPr>
          <p:nvPr/>
        </p:nvPicPr>
        <p:blipFill>
          <a:blip xmlns:r="http://schemas.openxmlformats.org/officeDocument/2006/relationships" r:embed="rId1"/>
          <a:srcRect/>
          <a:stretch>
            <a:fillRect/>
          </a:stretch>
        </p:blipFill>
        <p:spPr bwMode="auto">
          <a:xfrm>
            <a:off x="11208619" y="0"/>
            <a:ext cx="983381" cy="983381"/>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AGE CALCULATOR</dc:title>
  <dc:creator>Yaswanth Konduru</dc:creator>
  <cp:lastModifiedBy>Yaswanth Konduru</cp:lastModifiedBy>
  <dcterms:created xsi:type="dcterms:W3CDTF">2022-10-06T19:18:17Z</dcterms:created>
  <dcterms:modified xsi:type="dcterms:W3CDTF">2023-02-13T03:13:48Z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3485c4ed908d4a9f8f9bf21291bcc3dc</vt:lpwstr>
  </property>
</Properties>
</file>