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6C589A-4480-44C4-9A7B-6787C926A7F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62CE1-63C1-4B5D-BF87-34716E7BDC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589A-4480-44C4-9A7B-6787C926A7F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65096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589A-4480-44C4-9A7B-6787C926A7F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268526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C589A-4480-44C4-9A7B-6787C926A7F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126864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C589A-4480-44C4-9A7B-6787C926A7F2}"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D62CE1-63C1-4B5D-BF87-34716E7BDC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9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C589A-4480-44C4-9A7B-6787C926A7F2}"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262577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C589A-4480-44C4-9A7B-6787C926A7F2}"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223336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6C589A-4480-44C4-9A7B-6787C926A7F2}"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171372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6C589A-4480-44C4-9A7B-6787C926A7F2}" type="datetimeFigureOut">
              <a:rPr lang="en-IN" smtClean="0"/>
              <a:t>09-11-2023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280244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6C589A-4480-44C4-9A7B-6787C926A7F2}" type="datetimeFigureOut">
              <a:rPr lang="en-IN" smtClean="0"/>
              <a:t>09-11-2023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D62CE1-63C1-4B5D-BF87-34716E7BDC45}" type="slidenum">
              <a:rPr lang="en-IN" smtClean="0"/>
              <a:t>‹#›</a:t>
            </a:fld>
            <a:endParaRPr lang="en-IN"/>
          </a:p>
        </p:txBody>
      </p:sp>
    </p:spTree>
    <p:extLst>
      <p:ext uri="{BB962C8B-B14F-4D97-AF65-F5344CB8AC3E}">
        <p14:creationId xmlns:p14="http://schemas.microsoft.com/office/powerpoint/2010/main" val="308654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C589A-4480-44C4-9A7B-6787C926A7F2}"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D62CE1-63C1-4B5D-BF87-34716E7BDC45}" type="slidenum">
              <a:rPr lang="en-IN" smtClean="0"/>
              <a:t>‹#›</a:t>
            </a:fld>
            <a:endParaRPr lang="en-IN"/>
          </a:p>
        </p:txBody>
      </p:sp>
    </p:spTree>
    <p:extLst>
      <p:ext uri="{BB962C8B-B14F-4D97-AF65-F5344CB8AC3E}">
        <p14:creationId xmlns:p14="http://schemas.microsoft.com/office/powerpoint/2010/main" val="13685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6C589A-4480-44C4-9A7B-6787C926A7F2}" type="datetimeFigureOut">
              <a:rPr lang="en-IN" smtClean="0"/>
              <a:t>09-11-2023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D62CE1-63C1-4B5D-BF87-34716E7BDC4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2454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0A92-F9DE-7CCB-BDC3-70CDAB1F1CC1}"/>
              </a:ext>
            </a:extLst>
          </p:cNvPr>
          <p:cNvSpPr>
            <a:spLocks noGrp="1"/>
          </p:cNvSpPr>
          <p:nvPr>
            <p:ph type="ctrTitle"/>
          </p:nvPr>
        </p:nvSpPr>
        <p:spPr/>
        <p:txBody>
          <a:bodyPr/>
          <a:lstStyle/>
          <a:p>
            <a:r>
              <a:rPr lang="en-IN" b="1" dirty="0">
                <a:latin typeface="+mn-lt"/>
              </a:rPr>
              <a:t>HEALTH HAVEN</a:t>
            </a:r>
          </a:p>
        </p:txBody>
      </p:sp>
      <p:sp>
        <p:nvSpPr>
          <p:cNvPr id="3" name="Subtitle 2">
            <a:extLst>
              <a:ext uri="{FF2B5EF4-FFF2-40B4-BE49-F238E27FC236}">
                <a16:creationId xmlns:a16="http://schemas.microsoft.com/office/drawing/2014/main" id="{D3133202-3B68-5C55-E71D-865C5DA8688E}"/>
              </a:ext>
            </a:extLst>
          </p:cNvPr>
          <p:cNvSpPr>
            <a:spLocks noGrp="1"/>
          </p:cNvSpPr>
          <p:nvPr>
            <p:ph type="subTitle" idx="1"/>
          </p:nvPr>
        </p:nvSpPr>
        <p:spPr/>
        <p:txBody>
          <a:bodyPr>
            <a:normAutofit fontScale="55000" lnSpcReduction="20000"/>
          </a:bodyPr>
          <a:lstStyle/>
          <a:p>
            <a:pPr>
              <a:lnSpc>
                <a:spcPct val="100000"/>
              </a:lnSpc>
            </a:pPr>
            <a:r>
              <a:rPr lang="en-IN" dirty="0">
                <a:latin typeface="Times New Roman" panose="02020603050405020304" pitchFamily="18" charset="0"/>
                <a:cs typeface="Times New Roman" panose="02020603050405020304" pitchFamily="18" charset="0"/>
              </a:rPr>
              <a:t>Team:</a:t>
            </a:r>
          </a:p>
          <a:p>
            <a:r>
              <a:rPr lang="en-IN" sz="1800" dirty="0">
                <a:latin typeface="Times New Roman" panose="02020603050405020304" pitchFamily="18" charset="0"/>
                <a:cs typeface="Times New Roman" panose="02020603050405020304" pitchFamily="18" charset="0"/>
              </a:rPr>
              <a:t>160121771001-Aayushi </a:t>
            </a:r>
            <a:r>
              <a:rPr lang="en-IN" sz="1800" dirty="0" err="1">
                <a:latin typeface="Times New Roman" panose="02020603050405020304" pitchFamily="18" charset="0"/>
                <a:cs typeface="Times New Roman" panose="02020603050405020304" pitchFamily="18" charset="0"/>
              </a:rPr>
              <a:t>kar</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160121771008-G. Sai Akshitha</a:t>
            </a:r>
          </a:p>
          <a:p>
            <a:r>
              <a:rPr lang="en-IN" sz="1800" dirty="0">
                <a:latin typeface="Times New Roman" panose="02020603050405020304" pitchFamily="18" charset="0"/>
                <a:cs typeface="Times New Roman" panose="02020603050405020304" pitchFamily="18" charset="0"/>
              </a:rPr>
              <a:t>160121771017-Rimsha Fathima</a:t>
            </a:r>
          </a:p>
        </p:txBody>
      </p:sp>
    </p:spTree>
    <p:extLst>
      <p:ext uri="{BB962C8B-B14F-4D97-AF65-F5344CB8AC3E}">
        <p14:creationId xmlns:p14="http://schemas.microsoft.com/office/powerpoint/2010/main" val="2179239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ABFE-D69F-AE1D-9E76-CB2A902E90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6111580-A509-7B71-D9E1-1B23815EF3E9}"/>
              </a:ext>
            </a:extLst>
          </p:cNvPr>
          <p:cNvPicPr>
            <a:picLocks noGrp="1" noChangeAspect="1"/>
          </p:cNvPicPr>
          <p:nvPr>
            <p:ph idx="1"/>
          </p:nvPr>
        </p:nvPicPr>
        <p:blipFill>
          <a:blip r:embed="rId2"/>
          <a:stretch>
            <a:fillRect/>
          </a:stretch>
        </p:blipFill>
        <p:spPr>
          <a:xfrm>
            <a:off x="1096963" y="522514"/>
            <a:ext cx="10058400" cy="5570375"/>
          </a:xfrm>
        </p:spPr>
      </p:pic>
    </p:spTree>
    <p:extLst>
      <p:ext uri="{BB962C8B-B14F-4D97-AF65-F5344CB8AC3E}">
        <p14:creationId xmlns:p14="http://schemas.microsoft.com/office/powerpoint/2010/main" val="102509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70BC-EE6A-A629-AF75-B2BE70A4AB4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59818C3-68A6-5040-A055-509D54FBB055}"/>
              </a:ext>
            </a:extLst>
          </p:cNvPr>
          <p:cNvPicPr>
            <a:picLocks noGrp="1" noChangeAspect="1"/>
          </p:cNvPicPr>
          <p:nvPr>
            <p:ph idx="1"/>
          </p:nvPr>
        </p:nvPicPr>
        <p:blipFill>
          <a:blip r:embed="rId2"/>
          <a:stretch>
            <a:fillRect/>
          </a:stretch>
        </p:blipFill>
        <p:spPr>
          <a:xfrm>
            <a:off x="1097280" y="429209"/>
            <a:ext cx="10058400" cy="5439780"/>
          </a:xfrm>
        </p:spPr>
      </p:pic>
    </p:spTree>
    <p:extLst>
      <p:ext uri="{BB962C8B-B14F-4D97-AF65-F5344CB8AC3E}">
        <p14:creationId xmlns:p14="http://schemas.microsoft.com/office/powerpoint/2010/main" val="205860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60B1-7D4F-69AC-7504-A981D0C648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EFE2394-49D9-CCC7-AE97-AB82BAC1300D}"/>
              </a:ext>
            </a:extLst>
          </p:cNvPr>
          <p:cNvPicPr>
            <a:picLocks noGrp="1" noChangeAspect="1"/>
          </p:cNvPicPr>
          <p:nvPr>
            <p:ph idx="1"/>
          </p:nvPr>
        </p:nvPicPr>
        <p:blipFill>
          <a:blip r:embed="rId2"/>
          <a:stretch>
            <a:fillRect/>
          </a:stretch>
        </p:blipFill>
        <p:spPr>
          <a:xfrm>
            <a:off x="1097280" y="494523"/>
            <a:ext cx="10058400" cy="5467772"/>
          </a:xfrm>
        </p:spPr>
      </p:pic>
    </p:spTree>
    <p:extLst>
      <p:ext uri="{BB962C8B-B14F-4D97-AF65-F5344CB8AC3E}">
        <p14:creationId xmlns:p14="http://schemas.microsoft.com/office/powerpoint/2010/main" val="279561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ACC9-576A-9DAF-E793-42876EFCBE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B7BC265-58AE-F4F0-400D-4D6F18244C50}"/>
              </a:ext>
            </a:extLst>
          </p:cNvPr>
          <p:cNvPicPr>
            <a:picLocks noGrp="1" noChangeAspect="1"/>
          </p:cNvPicPr>
          <p:nvPr>
            <p:ph idx="1"/>
          </p:nvPr>
        </p:nvPicPr>
        <p:blipFill>
          <a:blip r:embed="rId2"/>
          <a:stretch>
            <a:fillRect/>
          </a:stretch>
        </p:blipFill>
        <p:spPr>
          <a:xfrm>
            <a:off x="1203648" y="355474"/>
            <a:ext cx="9952031" cy="5802763"/>
          </a:xfrm>
        </p:spPr>
      </p:pic>
    </p:spTree>
    <p:extLst>
      <p:ext uri="{BB962C8B-B14F-4D97-AF65-F5344CB8AC3E}">
        <p14:creationId xmlns:p14="http://schemas.microsoft.com/office/powerpoint/2010/main" val="21676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AF63-D414-A3FA-ABD0-FDF3834A35A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D214FDF-B3EB-9E69-8FB6-1450ABC2CD81}"/>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Introduction: The healthcare industry is witnessing a growing demand for comprehensive solutions that cater to individuals seeking to improve their overall health and wellbeing.</a:t>
            </a:r>
          </a:p>
          <a:p>
            <a:pPr algn="l">
              <a:buFont typeface="Arial" panose="020B0604020202020204" pitchFamily="34" charset="0"/>
              <a:buChar char="•"/>
            </a:pPr>
            <a:r>
              <a:rPr lang="en-US" b="0" i="0" dirty="0">
                <a:solidFill>
                  <a:srgbClr val="374151"/>
                </a:solidFill>
                <a:effectLst/>
                <a:latin typeface="Söhne"/>
              </a:rPr>
              <a:t>Problems faced: Many people face difficulties in accessing all the necessary tools and information required to achieve a balanced and healthy lifestyle. Existing platforms often lack integration, making it challenging for users to track and manage their health effectively. People face issues regarding balancing and managing daily caloric intake, sleep, physical activity in the form of steps, adequate water intake, weight, and regular workout routines presents a complex challenge for individuals seeking to maintain and improve their overall health and well-being.</a:t>
            </a:r>
          </a:p>
          <a:p>
            <a:endParaRPr lang="en-IN" dirty="0"/>
          </a:p>
        </p:txBody>
      </p:sp>
    </p:spTree>
    <p:extLst>
      <p:ext uri="{BB962C8B-B14F-4D97-AF65-F5344CB8AC3E}">
        <p14:creationId xmlns:p14="http://schemas.microsoft.com/office/powerpoint/2010/main" val="419883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A8E5-CDF2-F330-3E7A-D6C1E887289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E169C11-F08F-E633-2A9A-4BC9EFDB3AF7}"/>
              </a:ext>
            </a:extLst>
          </p:cNvPr>
          <p:cNvSpPr>
            <a:spLocks noGrp="1"/>
          </p:cNvSpPr>
          <p:nvPr>
            <p:ph idx="1"/>
          </p:nvPr>
        </p:nvSpPr>
        <p:spPr/>
        <p:txBody>
          <a:bodyPr/>
          <a:lstStyle/>
          <a:p>
            <a:r>
              <a:rPr lang="en-US" dirty="0"/>
              <a:t>Design a user-friendly website that integrates personalized exercise guidance, holistic health monitoring, and online shopping for health and fitness products. The challenge is to create an efficient platform for individuals to manage their well-being and fitness needs, prioritizing ease of use and data integration.</a:t>
            </a:r>
            <a:endParaRPr lang="en-IN" dirty="0"/>
          </a:p>
        </p:txBody>
      </p:sp>
    </p:spTree>
    <p:extLst>
      <p:ext uri="{BB962C8B-B14F-4D97-AF65-F5344CB8AC3E}">
        <p14:creationId xmlns:p14="http://schemas.microsoft.com/office/powerpoint/2010/main" val="110974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507A-6F52-9AC7-3F07-EA54E7B918E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097401F-2845-9432-2128-D4F9B36257BC}"/>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"Health Haven" is designed for the development of a user-friendly and highly personalized website that caters to individuals seeking to improve their overall health and fitness. The current challenge is to create a platform where users can seamlessly navigate to their personalized dashboard after entering their login credentials. Within this personal dashboard, users should be able to input and track essential health metrics, including 'Calories intake,' 'Sleep,' 'Steps,' 'Water intake,' 'Weight,' and 'Workout.' Additionally, users must be able to set and monitor their individual health and fitness targets.</a:t>
            </a:r>
          </a:p>
          <a:p>
            <a:pPr algn="l"/>
            <a:r>
              <a:rPr lang="en-US" b="0" i="0" dirty="0">
                <a:solidFill>
                  <a:srgbClr val="374151"/>
                </a:solidFill>
                <a:effectLst/>
                <a:latin typeface="Söhne"/>
              </a:rPr>
              <a:t>The primary objective is to develop a website that not only records these metrics but also provides tailored exercise recommendations to help users achieve their health and fitness goals. Furthermore, the platform should feature an e-commerce cart where users can conveniently purchase fitness products and select healthy food options, thereby promoting a holistic approach to wellbeing. The challenge lies in creating a seamless and effective system that addresses these multifaceted health and fitness needs, while ensuring the website's usability and personalized user experience.</a:t>
            </a:r>
          </a:p>
          <a:p>
            <a:endParaRPr lang="en-IN" dirty="0"/>
          </a:p>
        </p:txBody>
      </p:sp>
    </p:spTree>
    <p:extLst>
      <p:ext uri="{BB962C8B-B14F-4D97-AF65-F5344CB8AC3E}">
        <p14:creationId xmlns:p14="http://schemas.microsoft.com/office/powerpoint/2010/main" val="47286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BCF9-0A66-0ECD-3606-B30522DC26D1}"/>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6EA9F7AB-4AB3-40F0-AC68-18E105CF8838}"/>
              </a:ext>
            </a:extLst>
          </p:cNvPr>
          <p:cNvSpPr>
            <a:spLocks noGrp="1"/>
          </p:cNvSpPr>
          <p:nvPr>
            <p:ph idx="1"/>
          </p:nvPr>
        </p:nvSpPr>
        <p:spPr/>
        <p:txBody>
          <a:bodyPr/>
          <a:lstStyle/>
          <a:p>
            <a:pPr algn="l">
              <a:buFont typeface="Arial" panose="020B0604020202020204" pitchFamily="34" charset="0"/>
              <a:buChar char="•"/>
            </a:pPr>
            <a:r>
              <a:rPr lang="en-US" b="0" i="1" dirty="0">
                <a:solidFill>
                  <a:srgbClr val="374151"/>
                </a:solidFill>
                <a:effectLst/>
                <a:latin typeface="Söhne"/>
              </a:rPr>
              <a:t>Convenience:</a:t>
            </a:r>
            <a:r>
              <a:rPr lang="en-US" b="0" i="0" dirty="0">
                <a:solidFill>
                  <a:srgbClr val="374151"/>
                </a:solidFill>
                <a:effectLst/>
                <a:latin typeface="Söhne"/>
              </a:rPr>
              <a:t> "Health Haven" is a one-stop solution for health and fitness needs, offering easy access to all essential tools and services.</a:t>
            </a:r>
          </a:p>
          <a:p>
            <a:pPr algn="l">
              <a:buFont typeface="Arial" panose="020B0604020202020204" pitchFamily="34" charset="0"/>
              <a:buChar char="•"/>
            </a:pPr>
            <a:r>
              <a:rPr lang="en-US" b="0" i="1" dirty="0">
                <a:solidFill>
                  <a:srgbClr val="374151"/>
                </a:solidFill>
                <a:effectLst/>
                <a:latin typeface="Söhne"/>
              </a:rPr>
              <a:t>Personalization:</a:t>
            </a:r>
            <a:r>
              <a:rPr lang="en-US" b="0" i="0" dirty="0">
                <a:solidFill>
                  <a:srgbClr val="374151"/>
                </a:solidFill>
                <a:effectLst/>
                <a:latin typeface="Söhne"/>
              </a:rPr>
              <a:t> The platform tailors exercise and diet recommendations to address each user's unique needs.</a:t>
            </a:r>
          </a:p>
          <a:p>
            <a:pPr algn="l">
              <a:buFont typeface="Arial" panose="020B0604020202020204" pitchFamily="34" charset="0"/>
              <a:buChar char="•"/>
            </a:pPr>
            <a:r>
              <a:rPr lang="en-US" b="0" i="1" dirty="0">
                <a:solidFill>
                  <a:srgbClr val="374151"/>
                </a:solidFill>
                <a:effectLst/>
                <a:latin typeface="Söhne"/>
              </a:rPr>
              <a:t>Streamlined Shopping:</a:t>
            </a:r>
            <a:r>
              <a:rPr lang="en-US" b="0" i="0" dirty="0">
                <a:solidFill>
                  <a:srgbClr val="374151"/>
                </a:solidFill>
                <a:effectLst/>
                <a:latin typeface="Söhne"/>
              </a:rPr>
              <a:t> Users can purchase fitness products conveniently within the app.</a:t>
            </a:r>
          </a:p>
          <a:p>
            <a:pPr algn="l">
              <a:buFont typeface="Arial" panose="020B0604020202020204" pitchFamily="34" charset="0"/>
              <a:buChar char="•"/>
            </a:pPr>
            <a:r>
              <a:rPr lang="en-US" b="0" i="1" dirty="0">
                <a:solidFill>
                  <a:srgbClr val="374151"/>
                </a:solidFill>
                <a:effectLst/>
                <a:latin typeface="Söhne"/>
              </a:rPr>
              <a:t>Expert Guidance:</a:t>
            </a:r>
            <a:r>
              <a:rPr lang="en-US" b="0" i="0" dirty="0">
                <a:solidFill>
                  <a:srgbClr val="374151"/>
                </a:solidFill>
                <a:effectLst/>
                <a:latin typeface="Söhne"/>
              </a:rPr>
              <a:t> Direct access to certified health consultants promotes holistic wellbeing.</a:t>
            </a:r>
          </a:p>
          <a:p>
            <a:endParaRPr lang="en-IN" dirty="0"/>
          </a:p>
        </p:txBody>
      </p:sp>
    </p:spTree>
    <p:extLst>
      <p:ext uri="{BB962C8B-B14F-4D97-AF65-F5344CB8AC3E}">
        <p14:creationId xmlns:p14="http://schemas.microsoft.com/office/powerpoint/2010/main" val="7587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90A3-4B96-7E5E-0131-76601D01C23A}"/>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7FF4169D-D6A6-7ED5-1308-89ECE74830C7}"/>
              </a:ext>
            </a:extLst>
          </p:cNvPr>
          <p:cNvSpPr>
            <a:spLocks noGrp="1"/>
          </p:cNvSpPr>
          <p:nvPr>
            <p:ph idx="1"/>
          </p:nvPr>
        </p:nvSpPr>
        <p:spPr/>
        <p:txBody>
          <a:bodyPr/>
          <a:lstStyle/>
          <a:p>
            <a:pPr algn="l">
              <a:buFont typeface="Arial" panose="020B0604020202020204" pitchFamily="34" charset="0"/>
              <a:buChar char="•"/>
            </a:pPr>
            <a:r>
              <a:rPr lang="en-US" b="0" i="1" dirty="0">
                <a:solidFill>
                  <a:srgbClr val="374151"/>
                </a:solidFill>
                <a:effectLst/>
                <a:latin typeface="Söhne"/>
              </a:rPr>
              <a:t>Data Privacy:</a:t>
            </a:r>
            <a:r>
              <a:rPr lang="en-US" b="0" i="0" dirty="0">
                <a:solidFill>
                  <a:srgbClr val="374151"/>
                </a:solidFill>
                <a:effectLst/>
                <a:latin typeface="Söhne"/>
              </a:rPr>
              <a:t> Collecting sensitive personal data may raise privacy concerns, necessitating robust data security.</a:t>
            </a:r>
          </a:p>
          <a:p>
            <a:pPr algn="l">
              <a:buFont typeface="Arial" panose="020B0604020202020204" pitchFamily="34" charset="0"/>
              <a:buChar char="•"/>
            </a:pPr>
            <a:r>
              <a:rPr lang="en-US" b="0" i="1" dirty="0">
                <a:solidFill>
                  <a:srgbClr val="374151"/>
                </a:solidFill>
                <a:effectLst/>
                <a:latin typeface="Söhne"/>
              </a:rPr>
              <a:t>Technical Challenges:</a:t>
            </a:r>
            <a:r>
              <a:rPr lang="en-US" b="0" i="0" dirty="0">
                <a:solidFill>
                  <a:srgbClr val="374151"/>
                </a:solidFill>
                <a:effectLst/>
                <a:latin typeface="Söhne"/>
              </a:rPr>
              <a:t> Maintaining and updating a full-stack web app can be complex, with potential compatibility and scalability issues.</a:t>
            </a:r>
          </a:p>
          <a:p>
            <a:pPr algn="l">
              <a:buFont typeface="Arial" panose="020B0604020202020204" pitchFamily="34" charset="0"/>
              <a:buChar char="•"/>
            </a:pPr>
            <a:r>
              <a:rPr lang="en-US" b="0" i="1" dirty="0">
                <a:solidFill>
                  <a:srgbClr val="374151"/>
                </a:solidFill>
                <a:effectLst/>
                <a:latin typeface="Söhne"/>
              </a:rPr>
              <a:t>Cost:</a:t>
            </a:r>
            <a:r>
              <a:rPr lang="en-US" b="0" i="0" dirty="0">
                <a:solidFill>
                  <a:srgbClr val="374151"/>
                </a:solidFill>
                <a:effectLst/>
                <a:latin typeface="Söhne"/>
              </a:rPr>
              <a:t> Offering direct access to health consultants and e-commerce functions may increase operational costs, possibly impacting users financially.</a:t>
            </a:r>
          </a:p>
          <a:p>
            <a:pPr algn="l">
              <a:buFont typeface="Arial" panose="020B0604020202020204" pitchFamily="34" charset="0"/>
              <a:buChar char="•"/>
            </a:pPr>
            <a:r>
              <a:rPr lang="en-US" b="0" i="1" dirty="0">
                <a:solidFill>
                  <a:srgbClr val="374151"/>
                </a:solidFill>
                <a:effectLst/>
                <a:latin typeface="Söhne"/>
              </a:rPr>
              <a:t>User Adoption:</a:t>
            </a:r>
            <a:r>
              <a:rPr lang="en-US" b="0" i="0" dirty="0">
                <a:solidFill>
                  <a:srgbClr val="374151"/>
                </a:solidFill>
                <a:effectLst/>
                <a:latin typeface="Söhne"/>
              </a:rPr>
              <a:t> Encouraging full utilization of all features could be a challenge, with varying levels of engagement among users.</a:t>
            </a:r>
          </a:p>
          <a:p>
            <a:endParaRPr lang="en-IN" dirty="0"/>
          </a:p>
        </p:txBody>
      </p:sp>
    </p:spTree>
    <p:extLst>
      <p:ext uri="{BB962C8B-B14F-4D97-AF65-F5344CB8AC3E}">
        <p14:creationId xmlns:p14="http://schemas.microsoft.com/office/powerpoint/2010/main" val="27354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0675-A71E-BACC-3C1A-62448FBA4E90}"/>
              </a:ext>
            </a:extLst>
          </p:cNvPr>
          <p:cNvSpPr>
            <a:spLocks noGrp="1"/>
          </p:cNvSpPr>
          <p:nvPr>
            <p:ph type="title"/>
          </p:nvPr>
        </p:nvSpPr>
        <p:spPr/>
        <p:txBody>
          <a:bodyPr/>
          <a:lstStyle/>
          <a:p>
            <a:br>
              <a:rPr lang="en-IN" dirty="0"/>
            </a:br>
            <a:r>
              <a:rPr lang="en-IN" dirty="0"/>
              <a:t>Technologies used:</a:t>
            </a:r>
          </a:p>
        </p:txBody>
      </p:sp>
      <p:sp>
        <p:nvSpPr>
          <p:cNvPr id="3" name="Content Placeholder 2">
            <a:extLst>
              <a:ext uri="{FF2B5EF4-FFF2-40B4-BE49-F238E27FC236}">
                <a16:creationId xmlns:a16="http://schemas.microsoft.com/office/drawing/2014/main" id="{A4BB8C75-5531-8294-6317-7C349405DCDB}"/>
              </a:ext>
            </a:extLst>
          </p:cNvPr>
          <p:cNvSpPr>
            <a:spLocks noGrp="1"/>
          </p:cNvSpPr>
          <p:nvPr>
            <p:ph idx="1"/>
          </p:nvPr>
        </p:nvSpPr>
        <p:spPr/>
        <p:txBody>
          <a:bodyPr>
            <a:normAutofit fontScale="85000" lnSpcReduction="10000"/>
          </a:bodyPr>
          <a:lstStyle/>
          <a:p>
            <a:pPr algn="l"/>
            <a:r>
              <a:rPr lang="en-IN" b="1" i="0" dirty="0">
                <a:solidFill>
                  <a:srgbClr val="374151"/>
                </a:solidFill>
                <a:effectLst/>
                <a:latin typeface="Söhne"/>
              </a:rPr>
              <a:t>Front-End Development:</a:t>
            </a:r>
            <a:endParaRPr lang="en-IN" b="0" i="0" dirty="0">
              <a:solidFill>
                <a:srgbClr val="374151"/>
              </a:solidFill>
              <a:effectLst/>
              <a:latin typeface="Söhne"/>
            </a:endParaRPr>
          </a:p>
          <a:p>
            <a:pPr algn="l">
              <a:buFont typeface="+mj-lt"/>
              <a:buAutoNum type="arabicPeriod"/>
            </a:pPr>
            <a:r>
              <a:rPr lang="en-IN" b="1" i="0" dirty="0">
                <a:solidFill>
                  <a:srgbClr val="374151"/>
                </a:solidFill>
                <a:effectLst/>
                <a:latin typeface="Söhne"/>
              </a:rPr>
              <a:t>HTML/CSS:</a:t>
            </a:r>
            <a:r>
              <a:rPr lang="en-IN" b="0" i="0" dirty="0">
                <a:solidFill>
                  <a:srgbClr val="374151"/>
                </a:solidFill>
                <a:effectLst/>
                <a:latin typeface="Söhne"/>
              </a:rPr>
              <a:t> For creating the structure and styling of the website.</a:t>
            </a:r>
          </a:p>
          <a:p>
            <a:pPr algn="l">
              <a:buFont typeface="+mj-lt"/>
              <a:buAutoNum type="arabicPeriod"/>
            </a:pPr>
            <a:r>
              <a:rPr lang="en-IN" b="1" i="0" dirty="0">
                <a:solidFill>
                  <a:srgbClr val="374151"/>
                </a:solidFill>
                <a:effectLst/>
                <a:latin typeface="Söhne"/>
              </a:rPr>
              <a:t>JavaScript:</a:t>
            </a:r>
            <a:r>
              <a:rPr lang="en-IN" b="0" i="0" dirty="0">
                <a:solidFill>
                  <a:srgbClr val="374151"/>
                </a:solidFill>
                <a:effectLst/>
                <a:latin typeface="Söhne"/>
              </a:rPr>
              <a:t> For interactive elements and user interface enhancements.</a:t>
            </a:r>
          </a:p>
          <a:p>
            <a:pPr algn="l">
              <a:buFont typeface="+mj-lt"/>
              <a:buAutoNum type="arabicPeriod"/>
            </a:pPr>
            <a:r>
              <a:rPr lang="en-IN" b="1" i="0" dirty="0">
                <a:solidFill>
                  <a:srgbClr val="374151"/>
                </a:solidFill>
                <a:effectLst/>
                <a:latin typeface="Söhne"/>
              </a:rPr>
              <a:t>React or Angular:</a:t>
            </a:r>
            <a:r>
              <a:rPr lang="en-IN" b="0" i="0" dirty="0">
                <a:solidFill>
                  <a:srgbClr val="374151"/>
                </a:solidFill>
                <a:effectLst/>
                <a:latin typeface="Söhne"/>
              </a:rPr>
              <a:t> Popular front-end frameworks for building responsive and dynamic user interfaces.</a:t>
            </a:r>
          </a:p>
          <a:p>
            <a:pPr algn="l">
              <a:buFont typeface="+mj-lt"/>
              <a:buAutoNum type="arabicPeriod"/>
            </a:pPr>
            <a:r>
              <a:rPr lang="en-IN" b="1" i="0" dirty="0">
                <a:solidFill>
                  <a:srgbClr val="374151"/>
                </a:solidFill>
                <a:effectLst/>
                <a:latin typeface="Söhne"/>
              </a:rPr>
              <a:t>Bootstrap or Material-UI:</a:t>
            </a:r>
            <a:r>
              <a:rPr lang="en-IN" b="0" i="0" dirty="0">
                <a:solidFill>
                  <a:srgbClr val="374151"/>
                </a:solidFill>
                <a:effectLst/>
                <a:latin typeface="Söhne"/>
              </a:rPr>
              <a:t> CSS frameworks for responsive and visually appealing design.</a:t>
            </a:r>
          </a:p>
          <a:p>
            <a:pPr algn="l"/>
            <a:r>
              <a:rPr lang="en-IN" b="1" i="0" dirty="0">
                <a:solidFill>
                  <a:srgbClr val="374151"/>
                </a:solidFill>
                <a:effectLst/>
                <a:latin typeface="Söhne"/>
              </a:rPr>
              <a:t>Back-End Development:</a:t>
            </a:r>
            <a:endParaRPr lang="en-IN" b="0" i="0" dirty="0">
              <a:solidFill>
                <a:srgbClr val="374151"/>
              </a:solidFill>
              <a:effectLst/>
              <a:latin typeface="Söhne"/>
            </a:endParaRPr>
          </a:p>
          <a:p>
            <a:pPr algn="l">
              <a:buFont typeface="+mj-lt"/>
              <a:buAutoNum type="arabicPeriod" startAt="6"/>
            </a:pPr>
            <a:r>
              <a:rPr lang="en-IN" b="1" i="0" dirty="0">
                <a:solidFill>
                  <a:srgbClr val="374151"/>
                </a:solidFill>
                <a:effectLst/>
                <a:latin typeface="Söhne"/>
              </a:rPr>
              <a:t>Node.js:</a:t>
            </a:r>
            <a:r>
              <a:rPr lang="en-IN" b="0" i="0" dirty="0">
                <a:solidFill>
                  <a:srgbClr val="374151"/>
                </a:solidFill>
                <a:effectLst/>
                <a:latin typeface="Söhne"/>
              </a:rPr>
              <a:t> A JavaScript runtime environment commonly used for building server-side applications.</a:t>
            </a:r>
          </a:p>
          <a:p>
            <a:pPr algn="l">
              <a:buFont typeface="+mj-lt"/>
              <a:buAutoNum type="arabicPeriod" startAt="6"/>
            </a:pPr>
            <a:r>
              <a:rPr lang="en-IN" b="1" i="0" dirty="0">
                <a:solidFill>
                  <a:srgbClr val="374151"/>
                </a:solidFill>
                <a:effectLst/>
                <a:latin typeface="Söhne"/>
              </a:rPr>
              <a:t>Express.js:</a:t>
            </a:r>
            <a:r>
              <a:rPr lang="en-IN" b="0" i="0" dirty="0">
                <a:solidFill>
                  <a:srgbClr val="374151"/>
                </a:solidFill>
                <a:effectLst/>
                <a:latin typeface="Söhne"/>
              </a:rPr>
              <a:t> A web application framework for Node.js, providing routing and middleware.</a:t>
            </a:r>
          </a:p>
          <a:p>
            <a:pPr algn="l">
              <a:buFont typeface="+mj-lt"/>
              <a:buAutoNum type="arabicPeriod" startAt="6"/>
            </a:pPr>
            <a:r>
              <a:rPr lang="en-IN" b="1" i="0" dirty="0">
                <a:solidFill>
                  <a:srgbClr val="374151"/>
                </a:solidFill>
                <a:effectLst/>
                <a:latin typeface="Söhne"/>
              </a:rPr>
              <a:t>Database Management:</a:t>
            </a:r>
            <a:r>
              <a:rPr lang="en-IN" b="0" i="0" dirty="0">
                <a:solidFill>
                  <a:srgbClr val="374151"/>
                </a:solidFill>
                <a:effectLst/>
                <a:latin typeface="Söhne"/>
              </a:rPr>
              <a:t> Technologies like </a:t>
            </a:r>
            <a:r>
              <a:rPr lang="en-IN" b="1" i="0" dirty="0">
                <a:solidFill>
                  <a:srgbClr val="374151"/>
                </a:solidFill>
                <a:effectLst/>
                <a:latin typeface="Söhne"/>
              </a:rPr>
              <a:t>MongoDB</a:t>
            </a:r>
            <a:r>
              <a:rPr lang="en-IN" b="0" i="0" dirty="0">
                <a:solidFill>
                  <a:srgbClr val="374151"/>
                </a:solidFill>
                <a:effectLst/>
                <a:latin typeface="Söhne"/>
              </a:rPr>
              <a:t> (NoSQL) for flexible data storage, or </a:t>
            </a:r>
            <a:r>
              <a:rPr lang="en-IN" b="1" i="0" dirty="0">
                <a:solidFill>
                  <a:srgbClr val="374151"/>
                </a:solidFill>
                <a:effectLst/>
                <a:latin typeface="Söhne"/>
              </a:rPr>
              <a:t>MySQL/PostgreSQL</a:t>
            </a:r>
            <a:r>
              <a:rPr lang="en-IN" b="0" i="0" dirty="0">
                <a:solidFill>
                  <a:srgbClr val="374151"/>
                </a:solidFill>
                <a:effectLst/>
                <a:latin typeface="Söhne"/>
              </a:rPr>
              <a:t> (SQL) for structured data.</a:t>
            </a:r>
          </a:p>
          <a:p>
            <a:pPr algn="l">
              <a:buFont typeface="+mj-lt"/>
              <a:buAutoNum type="arabicPeriod" startAt="6"/>
            </a:pPr>
            <a:r>
              <a:rPr lang="en-IN" b="1" i="0" dirty="0">
                <a:solidFill>
                  <a:srgbClr val="374151"/>
                </a:solidFill>
                <a:effectLst/>
                <a:latin typeface="Söhne"/>
              </a:rPr>
              <a:t>RESTful API:</a:t>
            </a:r>
            <a:r>
              <a:rPr lang="en-IN" b="0" i="0" dirty="0">
                <a:solidFill>
                  <a:srgbClr val="374151"/>
                </a:solidFill>
                <a:effectLst/>
                <a:latin typeface="Söhne"/>
              </a:rPr>
              <a:t> To enable communication between the front-end and back-end</a:t>
            </a:r>
          </a:p>
          <a:p>
            <a:pPr marL="0" indent="0">
              <a:buNone/>
            </a:pPr>
            <a:endParaRPr lang="en-IN" dirty="0"/>
          </a:p>
        </p:txBody>
      </p:sp>
    </p:spTree>
    <p:extLst>
      <p:ext uri="{BB962C8B-B14F-4D97-AF65-F5344CB8AC3E}">
        <p14:creationId xmlns:p14="http://schemas.microsoft.com/office/powerpoint/2010/main" val="1522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4ADA-AB48-CB09-8C7E-60CE692837E3}"/>
              </a:ext>
            </a:extLst>
          </p:cNvPr>
          <p:cNvSpPr>
            <a:spLocks noGrp="1"/>
          </p:cNvSpPr>
          <p:nvPr>
            <p:ph type="title"/>
          </p:nvPr>
        </p:nvSpPr>
        <p:spPr/>
        <p:txBody>
          <a:bodyPr/>
          <a:lstStyle/>
          <a:p>
            <a:r>
              <a:rPr lang="en-IN" dirty="0"/>
              <a:t>Code snippets</a:t>
            </a:r>
          </a:p>
        </p:txBody>
      </p:sp>
      <p:pic>
        <p:nvPicPr>
          <p:cNvPr id="11" name="Content Placeholder 10">
            <a:extLst>
              <a:ext uri="{FF2B5EF4-FFF2-40B4-BE49-F238E27FC236}">
                <a16:creationId xmlns:a16="http://schemas.microsoft.com/office/drawing/2014/main" id="{2985CECA-03A8-D24A-29AF-F8F0B4426E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313" y="2014214"/>
            <a:ext cx="7662333" cy="4022725"/>
          </a:xfrm>
        </p:spPr>
      </p:pic>
    </p:spTree>
    <p:extLst>
      <p:ext uri="{BB962C8B-B14F-4D97-AF65-F5344CB8AC3E}">
        <p14:creationId xmlns:p14="http://schemas.microsoft.com/office/powerpoint/2010/main" val="243706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3EC8-5414-39FF-2715-C1EAD38C0459}"/>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19D461B-38B3-6307-F1E4-C8FB681B8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86603"/>
            <a:ext cx="10058400" cy="5582385"/>
          </a:xfrm>
        </p:spPr>
      </p:pic>
    </p:spTree>
    <p:extLst>
      <p:ext uri="{BB962C8B-B14F-4D97-AF65-F5344CB8AC3E}">
        <p14:creationId xmlns:p14="http://schemas.microsoft.com/office/powerpoint/2010/main" val="5326019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2184</TotalTime>
  <Words>657</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Retrospect</vt:lpstr>
      <vt:lpstr>HEALTH HAVEN</vt:lpstr>
      <vt:lpstr>Introduction</vt:lpstr>
      <vt:lpstr>Problem Statement</vt:lpstr>
      <vt:lpstr>Abstract</vt:lpstr>
      <vt:lpstr>Advantages</vt:lpstr>
      <vt:lpstr>Disadvantages</vt:lpstr>
      <vt:lpstr> Technologies used:</vt:lpstr>
      <vt:lpstr>Code snippets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HAVEN</dc:title>
  <dc:creator>Sai Akshitha Gandham</dc:creator>
  <cp:lastModifiedBy>Sai Akshitha Gandham</cp:lastModifiedBy>
  <cp:revision>1</cp:revision>
  <dcterms:created xsi:type="dcterms:W3CDTF">2023-11-09T04:00:56Z</dcterms:created>
  <dcterms:modified xsi:type="dcterms:W3CDTF">2023-11-10T16:25:19Z</dcterms:modified>
</cp:coreProperties>
</file>