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CA"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CA"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CA"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CA"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CA"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CA"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CA"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CA"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CA"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CA"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CA"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CA"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CA"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CA"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CA"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CA"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CA"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CA"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CA"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CA"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CA"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CA"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CA"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CA"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CA"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noAutofit/>
          </a:bodyPr>
          <a:p>
            <a:r>
              <a:rPr b="0" lang="en-CA" sz="3570" spc="-1" strike="noStrike">
                <a:solidFill>
                  <a:srgbClr val="ffffff"/>
                </a:solidFill>
                <a:latin typeface="Arial"/>
              </a:rPr>
              <a:t>Click to edit the title text format</a:t>
            </a:r>
            <a:endParaRPr b="0" lang="en-CA"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CA" sz="2600" spc="-1" strike="noStrike">
                <a:latin typeface="Arial"/>
              </a:rPr>
              <a:t>Click to edit the outline text format</a:t>
            </a:r>
            <a:endParaRPr b="0" lang="en-CA" sz="2600" spc="-1" strike="noStrike">
              <a:latin typeface="Arial"/>
            </a:endParaRPr>
          </a:p>
          <a:p>
            <a:pPr lvl="1" marL="864000" indent="-324000">
              <a:spcAft>
                <a:spcPts val="918"/>
              </a:spcAft>
              <a:buClr>
                <a:srgbClr val="000000"/>
              </a:buClr>
              <a:buSzPct val="75000"/>
              <a:buFont typeface="Symbol" charset="2"/>
              <a:buChar char=""/>
            </a:pPr>
            <a:r>
              <a:rPr b="0" lang="en-CA" sz="2280" spc="-1" strike="noStrike">
                <a:latin typeface="Arial"/>
              </a:rPr>
              <a:t>Second Outline Level</a:t>
            </a:r>
            <a:endParaRPr b="0" lang="en-CA" sz="2280" spc="-1" strike="noStrike">
              <a:latin typeface="Arial"/>
            </a:endParaRPr>
          </a:p>
          <a:p>
            <a:pPr lvl="2" marL="1296000" indent="-288000">
              <a:spcAft>
                <a:spcPts val="689"/>
              </a:spcAft>
              <a:buClr>
                <a:srgbClr val="000000"/>
              </a:buClr>
              <a:buSzPct val="45000"/>
              <a:buFont typeface="Wingdings" charset="2"/>
              <a:buChar char=""/>
            </a:pPr>
            <a:r>
              <a:rPr b="0" lang="en-CA" sz="1950" spc="-1" strike="noStrike">
                <a:latin typeface="Arial"/>
              </a:rPr>
              <a:t>Third Outline Level</a:t>
            </a:r>
            <a:endParaRPr b="0" lang="en-CA" sz="1950" spc="-1" strike="noStrike">
              <a:latin typeface="Arial"/>
            </a:endParaRPr>
          </a:p>
          <a:p>
            <a:pPr lvl="3" marL="1728000" indent="-216000">
              <a:spcAft>
                <a:spcPts val="459"/>
              </a:spcAft>
              <a:buClr>
                <a:srgbClr val="000000"/>
              </a:buClr>
              <a:buSzPct val="75000"/>
              <a:buFont typeface="Symbol" charset="2"/>
              <a:buChar char=""/>
            </a:pPr>
            <a:r>
              <a:rPr b="0" lang="en-CA" sz="1629" spc="-1" strike="noStrike">
                <a:latin typeface="Arial"/>
              </a:rPr>
              <a:t>Fourth Outline Level</a:t>
            </a:r>
            <a:endParaRPr b="0" lang="en-CA" sz="1629" spc="-1" strike="noStrike">
              <a:latin typeface="Arial"/>
            </a:endParaRPr>
          </a:p>
          <a:p>
            <a:pPr lvl="4" marL="2160000" indent="-216000">
              <a:spcAft>
                <a:spcPts val="230"/>
              </a:spcAft>
              <a:buClr>
                <a:srgbClr val="000000"/>
              </a:buClr>
              <a:buSzPct val="45000"/>
              <a:buFont typeface="Wingdings" charset="2"/>
              <a:buChar char=""/>
            </a:pPr>
            <a:r>
              <a:rPr b="0" lang="en-CA" sz="1629" spc="-1" strike="noStrike">
                <a:latin typeface="Arial"/>
              </a:rPr>
              <a:t>Fifth Outline Level</a:t>
            </a:r>
            <a:endParaRPr b="0" lang="en-CA" sz="1629" spc="-1" strike="noStrike">
              <a:latin typeface="Arial"/>
            </a:endParaRPr>
          </a:p>
          <a:p>
            <a:pPr lvl="5" marL="2592000" indent="-216000">
              <a:spcAft>
                <a:spcPts val="230"/>
              </a:spcAft>
              <a:buClr>
                <a:srgbClr val="000000"/>
              </a:buClr>
              <a:buSzPct val="45000"/>
              <a:buFont typeface="Wingdings" charset="2"/>
              <a:buChar char=""/>
            </a:pPr>
            <a:r>
              <a:rPr b="0" lang="en-CA" sz="1629" spc="-1" strike="noStrike">
                <a:latin typeface="Arial"/>
              </a:rPr>
              <a:t>Sixth Outline Level</a:t>
            </a:r>
            <a:endParaRPr b="0" lang="en-CA" sz="1629" spc="-1" strike="noStrike">
              <a:latin typeface="Arial"/>
            </a:endParaRPr>
          </a:p>
          <a:p>
            <a:pPr lvl="6" marL="3024000" indent="-216000">
              <a:spcAft>
                <a:spcPts val="230"/>
              </a:spcAft>
              <a:buClr>
                <a:srgbClr val="000000"/>
              </a:buClr>
              <a:buSzPct val="45000"/>
              <a:buFont typeface="Wingdings" charset="2"/>
              <a:buChar char=""/>
            </a:pPr>
            <a:r>
              <a:rPr b="0" lang="en-CA" sz="1629" spc="-1" strike="noStrike">
                <a:latin typeface="Arial"/>
              </a:rPr>
              <a:t>Seventh Outline Level</a:t>
            </a:r>
            <a:endParaRPr b="0" lang="en-CA"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noAutofit/>
          </a:bodyPr>
          <a:p>
            <a:r>
              <a:rPr b="0" lang="en-CA" sz="1400" spc="-1" strike="noStrike">
                <a:latin typeface="Arial"/>
              </a:rPr>
              <a:t>&lt;date/time&gt;</a:t>
            </a:r>
            <a:endParaRPr b="0" lang="en-CA"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noAutofit/>
          </a:bodyPr>
          <a:p>
            <a:pPr algn="ctr"/>
            <a:r>
              <a:rPr b="0" lang="en-CA" sz="1400" spc="-1" strike="noStrike">
                <a:latin typeface="Arial"/>
              </a:rPr>
              <a:t>&lt;footer&gt;</a:t>
            </a:r>
            <a:endParaRPr b="0" lang="en-CA"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3EF9C2C5-1AB1-4C27-AD7A-5CFE74DF6522}" type="slidenum">
              <a:rPr b="0" lang="en-CA" sz="1400" spc="-1" strike="noStrike">
                <a:latin typeface="Arial"/>
              </a:rPr>
              <a:t>&lt;number&gt;</a:t>
            </a:fld>
            <a:endParaRPr b="0" lang="en-CA"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216000"/>
            <a:ext cx="7020000" cy="936000"/>
          </a:xfrm>
          <a:prstGeom prst="rect">
            <a:avLst/>
          </a:prstGeom>
          <a:noFill/>
          <a:ln>
            <a:noFill/>
          </a:ln>
        </p:spPr>
        <p:txBody>
          <a:bodyPr lIns="0" rIns="0" tIns="0" bIns="0" anchor="ctr">
            <a:noAutofit/>
          </a:bodyPr>
          <a:p>
            <a:r>
              <a:rPr b="0" lang="en-CA" sz="3570" spc="-1" strike="noStrike">
                <a:solidFill>
                  <a:srgbClr val="ffffff"/>
                </a:solidFill>
                <a:latin typeface="Arial"/>
              </a:rPr>
              <a:t>MIE 1624 : Final Exam Project</a:t>
            </a:r>
            <a:endParaRPr b="0" lang="en-CA" sz="3570" spc="-1" strike="noStrike">
              <a:solidFill>
                <a:srgbClr val="ffffff"/>
              </a:solidFill>
              <a:latin typeface="Arial"/>
            </a:endParaRPr>
          </a:p>
        </p:txBody>
      </p:sp>
      <p:sp>
        <p:nvSpPr>
          <p:cNvPr id="43" name="TextShape 2"/>
          <p:cNvSpPr txBox="1"/>
          <p:nvPr/>
        </p:nvSpPr>
        <p:spPr>
          <a:xfrm>
            <a:off x="504000" y="1368000"/>
            <a:ext cx="9072000" cy="3288240"/>
          </a:xfrm>
          <a:prstGeom prst="rect">
            <a:avLst/>
          </a:prstGeom>
          <a:noFill/>
          <a:ln>
            <a:noFill/>
          </a:ln>
        </p:spPr>
        <p:txBody>
          <a:bodyPr lIns="0" rIns="0" tIns="0" bIns="0" anchor="ctr">
            <a:noAutofit/>
          </a:bodyPr>
          <a:p>
            <a:pPr algn="ctr"/>
            <a:r>
              <a:rPr b="0" lang="en-CA" sz="3200" spc="-1" strike="noStrike">
                <a:latin typeface="Arial"/>
              </a:rPr>
              <a:t>COVID-19 Data Analysis in USA</a:t>
            </a:r>
            <a:endParaRPr b="0" lang="en-CA" sz="3200" spc="-1" strike="noStrike">
              <a:latin typeface="Arial"/>
            </a:endParaRPr>
          </a:p>
          <a:p>
            <a:pPr algn="ctr"/>
            <a:r>
              <a:rPr b="0" lang="en-CA" sz="3200" spc="-1" strike="noStrike">
                <a:latin typeface="Arial"/>
              </a:rPr>
              <a:t>Sai Anirudh Basamsetty</a:t>
            </a:r>
            <a:endParaRPr b="0" lang="en-CA" sz="3200" spc="-1" strike="noStrike">
              <a:latin typeface="Arial"/>
            </a:endParaRPr>
          </a:p>
          <a:p>
            <a:pPr algn="ctr"/>
            <a:r>
              <a:rPr b="0" lang="en-CA" sz="3200" spc="-1" strike="noStrike">
                <a:latin typeface="Arial"/>
              </a:rPr>
              <a:t>1006042747</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16000"/>
            <a:ext cx="7020000" cy="936000"/>
          </a:xfrm>
          <a:prstGeom prst="rect">
            <a:avLst/>
          </a:prstGeom>
          <a:noFill/>
          <a:ln>
            <a:noFill/>
          </a:ln>
        </p:spPr>
        <p:txBody>
          <a:bodyPr lIns="0" rIns="0" tIns="0" bIns="0" anchor="ctr">
            <a:noAutofit/>
          </a:bodyPr>
          <a:p>
            <a:r>
              <a:rPr b="0" lang="en-CA" sz="3570" spc="-1" strike="noStrike">
                <a:solidFill>
                  <a:srgbClr val="ffffff"/>
                </a:solidFill>
                <a:latin typeface="Arial"/>
              </a:rPr>
              <a:t>Data Visualizations</a:t>
            </a:r>
            <a:endParaRPr b="0" lang="en-CA" sz="3570" spc="-1" strike="noStrike">
              <a:solidFill>
                <a:srgbClr val="ffffff"/>
              </a:solidFill>
              <a:latin typeface="Arial"/>
            </a:endParaRPr>
          </a:p>
        </p:txBody>
      </p:sp>
      <p:pic>
        <p:nvPicPr>
          <p:cNvPr id="45" name="" descr=""/>
          <p:cNvPicPr/>
          <p:nvPr/>
        </p:nvPicPr>
        <p:blipFill>
          <a:blip r:embed="rId1"/>
          <a:stretch/>
        </p:blipFill>
        <p:spPr>
          <a:xfrm>
            <a:off x="0" y="1273680"/>
            <a:ext cx="4752000" cy="3982320"/>
          </a:xfrm>
          <a:prstGeom prst="rect">
            <a:avLst/>
          </a:prstGeom>
          <a:ln>
            <a:noFill/>
          </a:ln>
        </p:spPr>
      </p:pic>
      <p:pic>
        <p:nvPicPr>
          <p:cNvPr id="46" name="" descr=""/>
          <p:cNvPicPr/>
          <p:nvPr/>
        </p:nvPicPr>
        <p:blipFill>
          <a:blip r:embed="rId2"/>
          <a:stretch/>
        </p:blipFill>
        <p:spPr>
          <a:xfrm>
            <a:off x="4896000" y="1401840"/>
            <a:ext cx="5083560" cy="41421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16000"/>
            <a:ext cx="7020000" cy="936000"/>
          </a:xfrm>
          <a:prstGeom prst="rect">
            <a:avLst/>
          </a:prstGeom>
          <a:noFill/>
          <a:ln>
            <a:noFill/>
          </a:ln>
        </p:spPr>
        <p:txBody>
          <a:bodyPr lIns="0" rIns="0" tIns="0" bIns="0" anchor="ctr">
            <a:noAutofit/>
          </a:bodyPr>
          <a:p>
            <a:r>
              <a:rPr b="0" lang="en-CA" sz="3570" spc="-1" strike="noStrike">
                <a:solidFill>
                  <a:srgbClr val="ffffff"/>
                </a:solidFill>
                <a:latin typeface="Arial"/>
              </a:rPr>
              <a:t>Data Visualizations</a:t>
            </a:r>
            <a:endParaRPr b="0" lang="en-CA" sz="3570" spc="-1" strike="noStrike">
              <a:solidFill>
                <a:srgbClr val="ffffff"/>
              </a:solidFill>
              <a:latin typeface="Arial"/>
            </a:endParaRPr>
          </a:p>
        </p:txBody>
      </p:sp>
      <p:pic>
        <p:nvPicPr>
          <p:cNvPr id="48" name="" descr=""/>
          <p:cNvPicPr/>
          <p:nvPr/>
        </p:nvPicPr>
        <p:blipFill>
          <a:blip r:embed="rId1"/>
          <a:stretch/>
        </p:blipFill>
        <p:spPr>
          <a:xfrm>
            <a:off x="288000" y="1368000"/>
            <a:ext cx="9432000" cy="4032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16000"/>
            <a:ext cx="7020000" cy="936000"/>
          </a:xfrm>
          <a:prstGeom prst="rect">
            <a:avLst/>
          </a:prstGeom>
          <a:noFill/>
          <a:ln>
            <a:noFill/>
          </a:ln>
        </p:spPr>
        <p:txBody>
          <a:bodyPr lIns="0" rIns="0" tIns="0" bIns="0" anchor="ctr">
            <a:noAutofit/>
          </a:bodyPr>
          <a:p>
            <a:r>
              <a:rPr b="0" lang="en-CA" sz="3570" spc="-1" strike="noStrike">
                <a:solidFill>
                  <a:srgbClr val="ffffff"/>
                </a:solidFill>
                <a:latin typeface="Arial"/>
              </a:rPr>
              <a:t>ARIMA model Projections</a:t>
            </a:r>
            <a:endParaRPr b="0" lang="en-CA" sz="3570" spc="-1" strike="noStrike">
              <a:solidFill>
                <a:srgbClr val="ffffff"/>
              </a:solidFill>
              <a:latin typeface="Arial"/>
            </a:endParaRPr>
          </a:p>
        </p:txBody>
      </p:sp>
      <p:sp>
        <p:nvSpPr>
          <p:cNvPr id="50" name="TextShape 2"/>
          <p:cNvSpPr txBox="1"/>
          <p:nvPr/>
        </p:nvSpPr>
        <p:spPr>
          <a:xfrm>
            <a:off x="504000" y="1368000"/>
            <a:ext cx="9072000" cy="3288240"/>
          </a:xfrm>
          <a:prstGeom prst="rect">
            <a:avLst/>
          </a:prstGeom>
          <a:noFill/>
          <a:ln>
            <a:noFill/>
          </a:ln>
        </p:spPr>
        <p:txBody>
          <a:bodyPr lIns="0" rIns="0" tIns="0" bIns="0">
            <a:normAutofit/>
          </a:bodyPr>
          <a:p>
            <a:endParaRPr b="0" lang="en-CA" sz="2600" spc="-1" strike="noStrike">
              <a:latin typeface="Arial"/>
            </a:endParaRPr>
          </a:p>
        </p:txBody>
      </p:sp>
      <p:pic>
        <p:nvPicPr>
          <p:cNvPr id="51" name="" descr=""/>
          <p:cNvPicPr/>
          <p:nvPr/>
        </p:nvPicPr>
        <p:blipFill>
          <a:blip r:embed="rId1"/>
          <a:stretch/>
        </p:blipFill>
        <p:spPr>
          <a:xfrm>
            <a:off x="36000" y="1224000"/>
            <a:ext cx="4932000" cy="4536000"/>
          </a:xfrm>
          <a:prstGeom prst="rect">
            <a:avLst/>
          </a:prstGeom>
          <a:ln>
            <a:noFill/>
          </a:ln>
        </p:spPr>
      </p:pic>
      <p:pic>
        <p:nvPicPr>
          <p:cNvPr id="52" name="" descr=""/>
          <p:cNvPicPr/>
          <p:nvPr/>
        </p:nvPicPr>
        <p:blipFill>
          <a:blip r:embed="rId2"/>
          <a:stretch/>
        </p:blipFill>
        <p:spPr>
          <a:xfrm>
            <a:off x="5112000" y="1296000"/>
            <a:ext cx="5011560" cy="4374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16000"/>
            <a:ext cx="7020000" cy="936000"/>
          </a:xfrm>
          <a:prstGeom prst="rect">
            <a:avLst/>
          </a:prstGeom>
          <a:noFill/>
          <a:ln>
            <a:noFill/>
          </a:ln>
        </p:spPr>
        <p:txBody>
          <a:bodyPr lIns="0" rIns="0" tIns="0" bIns="0" anchor="ctr">
            <a:noAutofit/>
          </a:bodyPr>
          <a:p>
            <a:r>
              <a:rPr b="0" lang="en-CA" sz="3570" spc="-1" strike="noStrike">
                <a:solidFill>
                  <a:srgbClr val="ffffff"/>
                </a:solidFill>
                <a:latin typeface="Arial"/>
              </a:rPr>
              <a:t>Part – 4</a:t>
            </a:r>
            <a:endParaRPr b="0" lang="en-CA" sz="3570" spc="-1" strike="noStrike">
              <a:solidFill>
                <a:srgbClr val="ffffff"/>
              </a:solidFill>
              <a:latin typeface="Arial"/>
            </a:endParaRPr>
          </a:p>
        </p:txBody>
      </p:sp>
      <p:sp>
        <p:nvSpPr>
          <p:cNvPr id="54" name="TextShape 2"/>
          <p:cNvSpPr txBox="1"/>
          <p:nvPr/>
        </p:nvSpPr>
        <p:spPr>
          <a:xfrm>
            <a:off x="504000" y="1368000"/>
            <a:ext cx="9072000" cy="3288240"/>
          </a:xfrm>
          <a:prstGeom prst="rect">
            <a:avLst/>
          </a:prstGeom>
          <a:noFill/>
          <a:ln>
            <a:noFill/>
          </a:ln>
        </p:spPr>
        <p:txBody>
          <a:bodyPr lIns="0" rIns="0" tIns="0" bIns="0">
            <a:normAutofit/>
          </a:bodyPr>
          <a:p>
            <a:endParaRPr b="0" lang="en-CA" sz="2600" spc="-1" strike="noStrike">
              <a:latin typeface="Arial"/>
            </a:endParaRPr>
          </a:p>
        </p:txBody>
      </p:sp>
      <p:pic>
        <p:nvPicPr>
          <p:cNvPr id="55" name="" descr=""/>
          <p:cNvPicPr/>
          <p:nvPr/>
        </p:nvPicPr>
        <p:blipFill>
          <a:blip r:embed="rId1"/>
          <a:stretch/>
        </p:blipFill>
        <p:spPr>
          <a:xfrm>
            <a:off x="72000" y="1314360"/>
            <a:ext cx="4536000" cy="4013640"/>
          </a:xfrm>
          <a:prstGeom prst="rect">
            <a:avLst/>
          </a:prstGeom>
          <a:ln>
            <a:noFill/>
          </a:ln>
        </p:spPr>
      </p:pic>
      <p:pic>
        <p:nvPicPr>
          <p:cNvPr id="56" name="" descr=""/>
          <p:cNvPicPr/>
          <p:nvPr/>
        </p:nvPicPr>
        <p:blipFill>
          <a:blip r:embed="rId2"/>
          <a:stretch/>
        </p:blipFill>
        <p:spPr>
          <a:xfrm>
            <a:off x="4896000" y="1368000"/>
            <a:ext cx="4973400" cy="4302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16000"/>
            <a:ext cx="7020000" cy="936000"/>
          </a:xfrm>
          <a:prstGeom prst="rect">
            <a:avLst/>
          </a:prstGeom>
          <a:noFill/>
          <a:ln>
            <a:noFill/>
          </a:ln>
        </p:spPr>
        <p:txBody>
          <a:bodyPr lIns="0" rIns="0" tIns="0" bIns="0" anchor="ctr">
            <a:noAutofit/>
          </a:bodyPr>
          <a:p>
            <a:r>
              <a:rPr b="0" lang="en-CA" sz="3570" spc="-1" strike="noStrike">
                <a:solidFill>
                  <a:srgbClr val="ffffff"/>
                </a:solidFill>
                <a:latin typeface="Arial"/>
              </a:rPr>
              <a:t>Policy Insights</a:t>
            </a:r>
            <a:endParaRPr b="0" lang="en-CA" sz="3570" spc="-1" strike="noStrike">
              <a:solidFill>
                <a:srgbClr val="ffffff"/>
              </a:solidFill>
              <a:latin typeface="Arial"/>
            </a:endParaRPr>
          </a:p>
        </p:txBody>
      </p:sp>
      <p:sp>
        <p:nvSpPr>
          <p:cNvPr id="58" name="TextShape 2"/>
          <p:cNvSpPr txBox="1"/>
          <p:nvPr/>
        </p:nvSpPr>
        <p:spPr>
          <a:xfrm>
            <a:off x="504000" y="1368000"/>
            <a:ext cx="9072000" cy="3288240"/>
          </a:xfrm>
          <a:prstGeom prst="rect">
            <a:avLst/>
          </a:prstGeom>
          <a:noFill/>
          <a:ln>
            <a:noFill/>
          </a:ln>
        </p:spPr>
        <p:txBody>
          <a:bodyPr lIns="0" rIns="0" tIns="0" bIns="0">
            <a:normAutofit fontScale="83000"/>
          </a:bodyPr>
          <a:p>
            <a:pPr marL="432000" indent="-324000" algn="just">
              <a:spcAft>
                <a:spcPts val="1148"/>
              </a:spcAft>
              <a:buClr>
                <a:srgbClr val="000000"/>
              </a:buClr>
              <a:buSzPct val="45000"/>
              <a:buFont typeface="Wingdings" charset="2"/>
              <a:buChar char=""/>
            </a:pPr>
            <a:r>
              <a:rPr b="0" lang="en-CA" sz="1600" spc="-1" strike="noStrike">
                <a:latin typeface="Arial"/>
              </a:rPr>
              <a:t>The spread of </a:t>
            </a:r>
            <a:r>
              <a:rPr b="1" lang="en-CA" sz="1600" spc="-1" strike="noStrike">
                <a:latin typeface="Arial"/>
              </a:rPr>
              <a:t>COVID 19</a:t>
            </a:r>
            <a:r>
              <a:rPr b="0" lang="en-CA" sz="1600" spc="-1" strike="noStrike">
                <a:latin typeface="Arial"/>
              </a:rPr>
              <a:t> in USA has reached to an uncontrollable extent, such that the total cases as of 3rd December is more than 16M with around 3000 Deaths. People must realize the effect of virus and take certain precautions like wearing masks to control the spread.</a:t>
            </a:r>
            <a:endParaRPr b="0" lang="en-CA" sz="1600" spc="-1" strike="noStrike">
              <a:latin typeface="Arial"/>
            </a:endParaRPr>
          </a:p>
          <a:p>
            <a:pPr marL="432000" indent="-324000" algn="just">
              <a:spcAft>
                <a:spcPts val="1148"/>
              </a:spcAft>
              <a:buClr>
                <a:srgbClr val="000000"/>
              </a:buClr>
              <a:buSzPct val="45000"/>
              <a:buFont typeface="Wingdings" charset="2"/>
              <a:buChar char=""/>
            </a:pPr>
            <a:r>
              <a:rPr b="0" lang="en-CA" sz="1600" spc="-1" strike="noStrike">
                <a:latin typeface="Arial"/>
              </a:rPr>
              <a:t>If the government of USA does not impose strict restrictions like closing of public gathering services, the cases might follow the worst projection as predicted by the model. Since vaccinating the entire USA population is a time taking process, it is better to take precautions to prevent spread of COVID which leads to decline in number of cases as predicted by the best case projection. Else, the case numbers might follow the worst case projection as plotted in Part-3.</a:t>
            </a:r>
            <a:endParaRPr b="0" lang="en-CA" sz="1600" spc="-1" strike="noStrike">
              <a:latin typeface="Arial"/>
            </a:endParaRPr>
          </a:p>
          <a:p>
            <a:pPr marL="432000" indent="-324000" algn="just">
              <a:spcAft>
                <a:spcPts val="1148"/>
              </a:spcAft>
              <a:buClr>
                <a:srgbClr val="000000"/>
              </a:buClr>
              <a:buSzPct val="45000"/>
              <a:buFont typeface="Wingdings" charset="2"/>
              <a:buChar char=""/>
            </a:pPr>
            <a:r>
              <a:rPr b="0" lang="en-CA" sz="1600" spc="-1" strike="noStrike">
                <a:latin typeface="Arial"/>
              </a:rPr>
              <a:t>In-spite of the orders from government of USA, people have not stayed home which is the cause to highest number of cases in USA. Fines should be imposed for those who violate restrictions and this is the best way to force people to stay home and control COVID spread. Restaurants, malls must be closed to control the mobility of people. In addition to this, the Government of USA has to take measures to speed up the PCR testing process, so that infected people can avoid contact with others to prevent the spread of Virus.</a:t>
            </a:r>
            <a:endParaRPr b="0" lang="en-CA"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2020-12-17T20:13:13Z</dcterms:created>
  <dc:creator/>
  <dc:description/>
  <dc:language>en-CA</dc:language>
  <cp:lastModifiedBy/>
  <dcterms:modified xsi:type="dcterms:W3CDTF">2020-12-18T10:40:14Z</dcterms:modified>
  <cp:revision>6</cp:revision>
  <dc:subject/>
  <dc:title>Bright Blue</dc:title>
</cp:coreProperties>
</file>