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7" r:id="rId6"/>
    <p:sldId id="260" r:id="rId7"/>
    <p:sldId id="261" r:id="rId8"/>
    <p:sldId id="262" r:id="rId9"/>
    <p:sldId id="263" r:id="rId10"/>
    <p:sldId id="264" r:id="rId11"/>
    <p:sldId id="268" r:id="rId12"/>
    <p:sldId id="269" r:id="rId13"/>
    <p:sldId id="270"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065B61-715D-4364-BA70-2C1635D955A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E509CD8-8AE6-49CC-86B0-4D73A1F1315C}">
      <dgm:prSet custT="1"/>
      <dgm:spPr/>
      <dgm:t>
        <a:bodyPr/>
        <a:lstStyle/>
        <a:p>
          <a:r>
            <a:rPr lang="en-US" sz="1800" b="0" i="0" dirty="0"/>
            <a:t>Analysis has been done on various attributes including regional, seasonal, price and regression analysis.</a:t>
          </a:r>
          <a:endParaRPr lang="en-US" sz="1800" dirty="0"/>
        </a:p>
      </dgm:t>
    </dgm:pt>
    <dgm:pt modelId="{AE38C328-013F-414E-9E52-12A6459C2AF6}" type="parTrans" cxnId="{A6B00823-A2E8-4188-A38E-0E6036125E64}">
      <dgm:prSet/>
      <dgm:spPr/>
      <dgm:t>
        <a:bodyPr/>
        <a:lstStyle/>
        <a:p>
          <a:endParaRPr lang="en-US"/>
        </a:p>
      </dgm:t>
    </dgm:pt>
    <dgm:pt modelId="{184E38D8-7D3B-4496-90F7-6F16EE4C33E5}" type="sibTrans" cxnId="{A6B00823-A2E8-4188-A38E-0E6036125E64}">
      <dgm:prSet/>
      <dgm:spPr/>
      <dgm:t>
        <a:bodyPr/>
        <a:lstStyle/>
        <a:p>
          <a:endParaRPr lang="en-US"/>
        </a:p>
      </dgm:t>
    </dgm:pt>
    <dgm:pt modelId="{C714D288-E8E7-49D9-80A7-91452873E532}">
      <dgm:prSet/>
      <dgm:spPr/>
      <dgm:t>
        <a:bodyPr/>
        <a:lstStyle/>
        <a:p>
          <a:r>
            <a:rPr lang="en-US" b="0" i="0"/>
            <a:t>Also, market research has been done on other competitive brands to arrive at the conclusions and provide solutions to increase the sales of table spread products.</a:t>
          </a:r>
          <a:endParaRPr lang="en-US"/>
        </a:p>
      </dgm:t>
    </dgm:pt>
    <dgm:pt modelId="{0A341B2B-A262-4AAB-8FB7-0EB4885ADEEA}" type="parTrans" cxnId="{787E268E-FA7D-4D4D-A825-CB1A4A2EE6BC}">
      <dgm:prSet/>
      <dgm:spPr/>
      <dgm:t>
        <a:bodyPr/>
        <a:lstStyle/>
        <a:p>
          <a:endParaRPr lang="en-US"/>
        </a:p>
      </dgm:t>
    </dgm:pt>
    <dgm:pt modelId="{2F4DE9AC-3FCE-4100-A342-54A32B45F776}" type="sibTrans" cxnId="{787E268E-FA7D-4D4D-A825-CB1A4A2EE6BC}">
      <dgm:prSet/>
      <dgm:spPr/>
      <dgm:t>
        <a:bodyPr/>
        <a:lstStyle/>
        <a:p>
          <a:endParaRPr lang="en-US"/>
        </a:p>
      </dgm:t>
    </dgm:pt>
    <dgm:pt modelId="{E78874A7-5C8A-41B8-99F8-11120A94AB9C}">
      <dgm:prSet/>
      <dgm:spPr/>
      <dgm:t>
        <a:bodyPr/>
        <a:lstStyle/>
        <a:p>
          <a:r>
            <a:rPr lang="en-US" b="0" i="0"/>
            <a:t>We have arrived at following conclusions basis each analysis</a:t>
          </a:r>
          <a:endParaRPr lang="en-US"/>
        </a:p>
      </dgm:t>
    </dgm:pt>
    <dgm:pt modelId="{FDD3CB24-7C3D-478D-B372-123B71432489}" type="parTrans" cxnId="{16FA7EE0-B013-4201-A89D-D2AC5E0B8E5A}">
      <dgm:prSet/>
      <dgm:spPr/>
      <dgm:t>
        <a:bodyPr/>
        <a:lstStyle/>
        <a:p>
          <a:endParaRPr lang="en-US"/>
        </a:p>
      </dgm:t>
    </dgm:pt>
    <dgm:pt modelId="{AE3AA4DD-73B3-4387-B196-187AF07DF89A}" type="sibTrans" cxnId="{16FA7EE0-B013-4201-A89D-D2AC5E0B8E5A}">
      <dgm:prSet/>
      <dgm:spPr/>
      <dgm:t>
        <a:bodyPr/>
        <a:lstStyle/>
        <a:p>
          <a:endParaRPr lang="en-US"/>
        </a:p>
      </dgm:t>
    </dgm:pt>
    <dgm:pt modelId="{C1E97F00-B2DF-4ADA-9982-E5361D834207}" type="pres">
      <dgm:prSet presAssocID="{BD065B61-715D-4364-BA70-2C1635D955A7}" presName="root" presStyleCnt="0">
        <dgm:presLayoutVars>
          <dgm:dir/>
          <dgm:resizeHandles val="exact"/>
        </dgm:presLayoutVars>
      </dgm:prSet>
      <dgm:spPr/>
    </dgm:pt>
    <dgm:pt modelId="{78AC9CF5-9C74-4AE2-8941-39CFB132A926}" type="pres">
      <dgm:prSet presAssocID="{1E509CD8-8AE6-49CC-86B0-4D73A1F1315C}" presName="compNode" presStyleCnt="0"/>
      <dgm:spPr/>
    </dgm:pt>
    <dgm:pt modelId="{BF1BF52C-9910-4117-BEAA-D4D7BA9EAB37}" type="pres">
      <dgm:prSet presAssocID="{1E509CD8-8AE6-49CC-86B0-4D73A1F1315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ED45A627-610B-4CD6-B2CF-C99A425F9C74}" type="pres">
      <dgm:prSet presAssocID="{1E509CD8-8AE6-49CC-86B0-4D73A1F1315C}" presName="spaceRect" presStyleCnt="0"/>
      <dgm:spPr/>
    </dgm:pt>
    <dgm:pt modelId="{5A147346-DDE8-4A01-ADB1-F95DF9D615DE}" type="pres">
      <dgm:prSet presAssocID="{1E509CD8-8AE6-49CC-86B0-4D73A1F1315C}" presName="textRect" presStyleLbl="revTx" presStyleIdx="0" presStyleCnt="3">
        <dgm:presLayoutVars>
          <dgm:chMax val="1"/>
          <dgm:chPref val="1"/>
        </dgm:presLayoutVars>
      </dgm:prSet>
      <dgm:spPr/>
    </dgm:pt>
    <dgm:pt modelId="{61349161-4E0E-4318-9E56-8BFE903D6D43}" type="pres">
      <dgm:prSet presAssocID="{184E38D8-7D3B-4496-90F7-6F16EE4C33E5}" presName="sibTrans" presStyleCnt="0"/>
      <dgm:spPr/>
    </dgm:pt>
    <dgm:pt modelId="{DD154CAD-C449-49FC-AB03-32D3C706B94E}" type="pres">
      <dgm:prSet presAssocID="{C714D288-E8E7-49D9-80A7-91452873E532}" presName="compNode" presStyleCnt="0"/>
      <dgm:spPr/>
    </dgm:pt>
    <dgm:pt modelId="{9DA5BC5D-0A2A-4E89-BF38-A07F29D17463}" type="pres">
      <dgm:prSet presAssocID="{C714D288-E8E7-49D9-80A7-91452873E53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5FE234AB-763F-44BF-BB75-DF67C00A313F}" type="pres">
      <dgm:prSet presAssocID="{C714D288-E8E7-49D9-80A7-91452873E532}" presName="spaceRect" presStyleCnt="0"/>
      <dgm:spPr/>
    </dgm:pt>
    <dgm:pt modelId="{1B84F3AE-EC52-4F27-BE13-0310EEF3CFC1}" type="pres">
      <dgm:prSet presAssocID="{C714D288-E8E7-49D9-80A7-91452873E532}" presName="textRect" presStyleLbl="revTx" presStyleIdx="1" presStyleCnt="3">
        <dgm:presLayoutVars>
          <dgm:chMax val="1"/>
          <dgm:chPref val="1"/>
        </dgm:presLayoutVars>
      </dgm:prSet>
      <dgm:spPr/>
    </dgm:pt>
    <dgm:pt modelId="{C660BB46-1F64-40CC-B545-E7367DF19283}" type="pres">
      <dgm:prSet presAssocID="{2F4DE9AC-3FCE-4100-A342-54A32B45F776}" presName="sibTrans" presStyleCnt="0"/>
      <dgm:spPr/>
    </dgm:pt>
    <dgm:pt modelId="{D0FA977E-9BA0-4C37-ADC0-327C78E084AE}" type="pres">
      <dgm:prSet presAssocID="{E78874A7-5C8A-41B8-99F8-11120A94AB9C}" presName="compNode" presStyleCnt="0"/>
      <dgm:spPr/>
    </dgm:pt>
    <dgm:pt modelId="{D207AC6C-5359-45BC-BB1B-B5C4FA412FFA}" type="pres">
      <dgm:prSet presAssocID="{E78874A7-5C8A-41B8-99F8-11120A94AB9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23DF83A-A73E-49F3-B0B5-EA4764C3E941}" type="pres">
      <dgm:prSet presAssocID="{E78874A7-5C8A-41B8-99F8-11120A94AB9C}" presName="spaceRect" presStyleCnt="0"/>
      <dgm:spPr/>
    </dgm:pt>
    <dgm:pt modelId="{749F7ADA-408E-45D3-92A7-50B56812146C}" type="pres">
      <dgm:prSet presAssocID="{E78874A7-5C8A-41B8-99F8-11120A94AB9C}" presName="textRect" presStyleLbl="revTx" presStyleIdx="2" presStyleCnt="3">
        <dgm:presLayoutVars>
          <dgm:chMax val="1"/>
          <dgm:chPref val="1"/>
        </dgm:presLayoutVars>
      </dgm:prSet>
      <dgm:spPr/>
    </dgm:pt>
  </dgm:ptLst>
  <dgm:cxnLst>
    <dgm:cxn modelId="{A6B00823-A2E8-4188-A38E-0E6036125E64}" srcId="{BD065B61-715D-4364-BA70-2C1635D955A7}" destId="{1E509CD8-8AE6-49CC-86B0-4D73A1F1315C}" srcOrd="0" destOrd="0" parTransId="{AE38C328-013F-414E-9E52-12A6459C2AF6}" sibTransId="{184E38D8-7D3B-4496-90F7-6F16EE4C33E5}"/>
    <dgm:cxn modelId="{31CCED29-3B12-4B54-A0A4-CC5A05C69898}" type="presOf" srcId="{C714D288-E8E7-49D9-80A7-91452873E532}" destId="{1B84F3AE-EC52-4F27-BE13-0310EEF3CFC1}" srcOrd="0" destOrd="0" presId="urn:microsoft.com/office/officeart/2018/2/layout/IconLabelList"/>
    <dgm:cxn modelId="{1896D13D-91E5-4A2D-BA17-B103D5C9890A}" type="presOf" srcId="{1E509CD8-8AE6-49CC-86B0-4D73A1F1315C}" destId="{5A147346-DDE8-4A01-ADB1-F95DF9D615DE}" srcOrd="0" destOrd="0" presId="urn:microsoft.com/office/officeart/2018/2/layout/IconLabelList"/>
    <dgm:cxn modelId="{5CB30C4E-7AD5-4E97-972E-4C3749324D4B}" type="presOf" srcId="{E78874A7-5C8A-41B8-99F8-11120A94AB9C}" destId="{749F7ADA-408E-45D3-92A7-50B56812146C}" srcOrd="0" destOrd="0" presId="urn:microsoft.com/office/officeart/2018/2/layout/IconLabelList"/>
    <dgm:cxn modelId="{787E268E-FA7D-4D4D-A825-CB1A4A2EE6BC}" srcId="{BD065B61-715D-4364-BA70-2C1635D955A7}" destId="{C714D288-E8E7-49D9-80A7-91452873E532}" srcOrd="1" destOrd="0" parTransId="{0A341B2B-A262-4AAB-8FB7-0EB4885ADEEA}" sibTransId="{2F4DE9AC-3FCE-4100-A342-54A32B45F776}"/>
    <dgm:cxn modelId="{16FA7EE0-B013-4201-A89D-D2AC5E0B8E5A}" srcId="{BD065B61-715D-4364-BA70-2C1635D955A7}" destId="{E78874A7-5C8A-41B8-99F8-11120A94AB9C}" srcOrd="2" destOrd="0" parTransId="{FDD3CB24-7C3D-478D-B372-123B71432489}" sibTransId="{AE3AA4DD-73B3-4387-B196-187AF07DF89A}"/>
    <dgm:cxn modelId="{58A6BBF9-AB83-486A-99EA-7C0CCECEC693}" type="presOf" srcId="{BD065B61-715D-4364-BA70-2C1635D955A7}" destId="{C1E97F00-B2DF-4ADA-9982-E5361D834207}" srcOrd="0" destOrd="0" presId="urn:microsoft.com/office/officeart/2018/2/layout/IconLabelList"/>
    <dgm:cxn modelId="{3C9B7617-FBA6-48E4-8970-D9FECB6A61B3}" type="presParOf" srcId="{C1E97F00-B2DF-4ADA-9982-E5361D834207}" destId="{78AC9CF5-9C74-4AE2-8941-39CFB132A926}" srcOrd="0" destOrd="0" presId="urn:microsoft.com/office/officeart/2018/2/layout/IconLabelList"/>
    <dgm:cxn modelId="{696B123B-5423-4758-BD64-6B662058B50B}" type="presParOf" srcId="{78AC9CF5-9C74-4AE2-8941-39CFB132A926}" destId="{BF1BF52C-9910-4117-BEAA-D4D7BA9EAB37}" srcOrd="0" destOrd="0" presId="urn:microsoft.com/office/officeart/2018/2/layout/IconLabelList"/>
    <dgm:cxn modelId="{97E7345D-ABFB-4C9C-A4F7-447C0A263B1C}" type="presParOf" srcId="{78AC9CF5-9C74-4AE2-8941-39CFB132A926}" destId="{ED45A627-610B-4CD6-B2CF-C99A425F9C74}" srcOrd="1" destOrd="0" presId="urn:microsoft.com/office/officeart/2018/2/layout/IconLabelList"/>
    <dgm:cxn modelId="{F46E6C53-00FA-499B-BB2A-14C013DB1F29}" type="presParOf" srcId="{78AC9CF5-9C74-4AE2-8941-39CFB132A926}" destId="{5A147346-DDE8-4A01-ADB1-F95DF9D615DE}" srcOrd="2" destOrd="0" presId="urn:microsoft.com/office/officeart/2018/2/layout/IconLabelList"/>
    <dgm:cxn modelId="{7D59B226-D550-4367-82A4-9B7CB62FB126}" type="presParOf" srcId="{C1E97F00-B2DF-4ADA-9982-E5361D834207}" destId="{61349161-4E0E-4318-9E56-8BFE903D6D43}" srcOrd="1" destOrd="0" presId="urn:microsoft.com/office/officeart/2018/2/layout/IconLabelList"/>
    <dgm:cxn modelId="{F1EB1466-6DA2-4646-923E-A8585EDAA5D7}" type="presParOf" srcId="{C1E97F00-B2DF-4ADA-9982-E5361D834207}" destId="{DD154CAD-C449-49FC-AB03-32D3C706B94E}" srcOrd="2" destOrd="0" presId="urn:microsoft.com/office/officeart/2018/2/layout/IconLabelList"/>
    <dgm:cxn modelId="{88169168-029D-4B95-A8B4-219477BCBA6B}" type="presParOf" srcId="{DD154CAD-C449-49FC-AB03-32D3C706B94E}" destId="{9DA5BC5D-0A2A-4E89-BF38-A07F29D17463}" srcOrd="0" destOrd="0" presId="urn:microsoft.com/office/officeart/2018/2/layout/IconLabelList"/>
    <dgm:cxn modelId="{AFDF0B22-9A72-41CF-9483-C09C65642386}" type="presParOf" srcId="{DD154CAD-C449-49FC-AB03-32D3C706B94E}" destId="{5FE234AB-763F-44BF-BB75-DF67C00A313F}" srcOrd="1" destOrd="0" presId="urn:microsoft.com/office/officeart/2018/2/layout/IconLabelList"/>
    <dgm:cxn modelId="{66E40D77-E886-47AC-B174-B30290A06DE4}" type="presParOf" srcId="{DD154CAD-C449-49FC-AB03-32D3C706B94E}" destId="{1B84F3AE-EC52-4F27-BE13-0310EEF3CFC1}" srcOrd="2" destOrd="0" presId="urn:microsoft.com/office/officeart/2018/2/layout/IconLabelList"/>
    <dgm:cxn modelId="{8431A2F9-2456-4DCA-AE68-47CA2C85A88D}" type="presParOf" srcId="{C1E97F00-B2DF-4ADA-9982-E5361D834207}" destId="{C660BB46-1F64-40CC-B545-E7367DF19283}" srcOrd="3" destOrd="0" presId="urn:microsoft.com/office/officeart/2018/2/layout/IconLabelList"/>
    <dgm:cxn modelId="{A0543B87-CCBF-4D17-8E25-D51A837AF13A}" type="presParOf" srcId="{C1E97F00-B2DF-4ADA-9982-E5361D834207}" destId="{D0FA977E-9BA0-4C37-ADC0-327C78E084AE}" srcOrd="4" destOrd="0" presId="urn:microsoft.com/office/officeart/2018/2/layout/IconLabelList"/>
    <dgm:cxn modelId="{9C6246D0-F56E-4176-B30A-A970695AD8C0}" type="presParOf" srcId="{D0FA977E-9BA0-4C37-ADC0-327C78E084AE}" destId="{D207AC6C-5359-45BC-BB1B-B5C4FA412FFA}" srcOrd="0" destOrd="0" presId="urn:microsoft.com/office/officeart/2018/2/layout/IconLabelList"/>
    <dgm:cxn modelId="{4350684C-394D-4F9A-A1FD-5F961219F6CF}" type="presParOf" srcId="{D0FA977E-9BA0-4C37-ADC0-327C78E084AE}" destId="{623DF83A-A73E-49F3-B0B5-EA4764C3E941}" srcOrd="1" destOrd="0" presId="urn:microsoft.com/office/officeart/2018/2/layout/IconLabelList"/>
    <dgm:cxn modelId="{CB77F162-72C6-4F25-96B0-46DB92C6FD6F}" type="presParOf" srcId="{D0FA977E-9BA0-4C37-ADC0-327C78E084AE}" destId="{749F7ADA-408E-45D3-92A7-50B56812146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BF52C-9910-4117-BEAA-D4D7BA9EAB37}">
      <dsp:nvSpPr>
        <dsp:cNvPr id="0" name=""/>
        <dsp:cNvSpPr/>
      </dsp:nvSpPr>
      <dsp:spPr>
        <a:xfrm>
          <a:off x="851414" y="545624"/>
          <a:ext cx="1237744" cy="12377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147346-DDE8-4A01-ADB1-F95DF9D615DE}">
      <dsp:nvSpPr>
        <dsp:cNvPr id="0" name=""/>
        <dsp:cNvSpPr/>
      </dsp:nvSpPr>
      <dsp:spPr>
        <a:xfrm>
          <a:off x="95014" y="2228309"/>
          <a:ext cx="2750544" cy="128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0" i="0" kern="1200" dirty="0"/>
            <a:t>Analysis has been done on various attributes including regional, seasonal, price and regression analysis.</a:t>
          </a:r>
          <a:endParaRPr lang="en-US" sz="1800" kern="1200" dirty="0"/>
        </a:p>
      </dsp:txBody>
      <dsp:txXfrm>
        <a:off x="95014" y="2228309"/>
        <a:ext cx="2750544" cy="1282500"/>
      </dsp:txXfrm>
    </dsp:sp>
    <dsp:sp modelId="{9DA5BC5D-0A2A-4E89-BF38-A07F29D17463}">
      <dsp:nvSpPr>
        <dsp:cNvPr id="0" name=""/>
        <dsp:cNvSpPr/>
      </dsp:nvSpPr>
      <dsp:spPr>
        <a:xfrm>
          <a:off x="4083303" y="545624"/>
          <a:ext cx="1237744" cy="1237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84F3AE-EC52-4F27-BE13-0310EEF3CFC1}">
      <dsp:nvSpPr>
        <dsp:cNvPr id="0" name=""/>
        <dsp:cNvSpPr/>
      </dsp:nvSpPr>
      <dsp:spPr>
        <a:xfrm>
          <a:off x="3326904" y="2228309"/>
          <a:ext cx="2750544" cy="128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Also, market research has been done on other competitive brands to arrive at the conclusions and provide solutions to increase the sales of table spread products.</a:t>
          </a:r>
          <a:endParaRPr lang="en-US" sz="1400" kern="1200"/>
        </a:p>
      </dsp:txBody>
      <dsp:txXfrm>
        <a:off x="3326904" y="2228309"/>
        <a:ext cx="2750544" cy="1282500"/>
      </dsp:txXfrm>
    </dsp:sp>
    <dsp:sp modelId="{D207AC6C-5359-45BC-BB1B-B5C4FA412FFA}">
      <dsp:nvSpPr>
        <dsp:cNvPr id="0" name=""/>
        <dsp:cNvSpPr/>
      </dsp:nvSpPr>
      <dsp:spPr>
        <a:xfrm>
          <a:off x="7315192" y="545624"/>
          <a:ext cx="1237744" cy="1237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9F7ADA-408E-45D3-92A7-50B56812146C}">
      <dsp:nvSpPr>
        <dsp:cNvPr id="0" name=""/>
        <dsp:cNvSpPr/>
      </dsp:nvSpPr>
      <dsp:spPr>
        <a:xfrm>
          <a:off x="6558793" y="2228309"/>
          <a:ext cx="2750544" cy="128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We have arrived at following conclusions basis each analysis</a:t>
          </a:r>
          <a:endParaRPr lang="en-US" sz="1400" kern="1200"/>
        </a:p>
      </dsp:txBody>
      <dsp:txXfrm>
        <a:off x="6558793" y="2228309"/>
        <a:ext cx="2750544" cy="1282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18193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pPr/>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309221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4234089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86695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469405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898F52-2787-4BA2-BBBC-9395E9F86D50}" type="datetimeFigureOut">
              <a:rPr lang="en-US" smtClean="0"/>
              <a:pPr/>
              <a:t>10/9/2023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789243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898F52-2787-4BA2-BBBC-9395E9F86D50}" type="datetimeFigureOut">
              <a:rPr lang="en-US" smtClean="0"/>
              <a:pPr/>
              <a:t>10/9/2023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014242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86344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631872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5898F52-2787-4BA2-BBBC-9395E9F86D50}"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362857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4174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985955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38129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5898F52-2787-4BA2-BBBC-9395E9F86D50}" type="datetimeFigureOut">
              <a:rPr lang="en-US" smtClean="0"/>
              <a:t>10/9/2023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8858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5898F52-2787-4BA2-BBBC-9395E9F86D50}" type="datetimeFigureOut">
              <a:rPr lang="en-US" smtClean="0"/>
              <a:t>10/9/2023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348721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5898F52-2787-4BA2-BBBC-9395E9F86D50}" type="datetimeFigureOut">
              <a:rPr lang="en-US" smtClean="0"/>
              <a:t>10/9/2023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6877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855130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898F52-2787-4BA2-BBBC-9395E9F86D50}" type="datetimeFigureOut">
              <a:rPr lang="en-US" smtClean="0"/>
              <a:pPr/>
              <a:t>10/9/2023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16624262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Lightbulb idea concept">
            <a:extLst>
              <a:ext uri="{FF2B5EF4-FFF2-40B4-BE49-F238E27FC236}">
                <a16:creationId xmlns:a16="http://schemas.microsoft.com/office/drawing/2014/main" id="{F9D84B1C-9EC8-A3D5-652E-E625AADF807E}"/>
              </a:ext>
            </a:extLst>
          </p:cNvPr>
          <p:cNvPicPr>
            <a:picLocks noChangeAspect="1"/>
          </p:cNvPicPr>
          <p:nvPr/>
        </p:nvPicPr>
        <p:blipFill rotWithShape="1">
          <a:blip r:embed="rId3">
            <a:duotone>
              <a:prstClr val="black"/>
              <a:schemeClr val="accent5">
                <a:tint val="45000"/>
                <a:satMod val="400000"/>
              </a:schemeClr>
            </a:duotone>
            <a:alphaModFix amt="25000"/>
          </a:blip>
          <a:srcRect t="12397" r="9091" b="10994"/>
          <a:stretch/>
        </p:blipFill>
        <p:spPr>
          <a:xfrm>
            <a:off x="20" y="10"/>
            <a:ext cx="12191980" cy="6857990"/>
          </a:xfrm>
          <a:prstGeom prst="rect">
            <a:avLst/>
          </a:prstGeom>
        </p:spPr>
      </p:pic>
      <p:sp>
        <p:nvSpPr>
          <p:cNvPr id="2" name="Title 1">
            <a:extLst>
              <a:ext uri="{FF2B5EF4-FFF2-40B4-BE49-F238E27FC236}">
                <a16:creationId xmlns:a16="http://schemas.microsoft.com/office/drawing/2014/main" id="{2A70AF68-1151-DF7B-E741-AE11B73B2582}"/>
              </a:ext>
            </a:extLst>
          </p:cNvPr>
          <p:cNvSpPr>
            <a:spLocks noGrp="1"/>
          </p:cNvSpPr>
          <p:nvPr>
            <p:ph type="ctrTitle"/>
          </p:nvPr>
        </p:nvSpPr>
        <p:spPr>
          <a:xfrm>
            <a:off x="5666508" y="1420091"/>
            <a:ext cx="5708072" cy="3054927"/>
          </a:xfrm>
        </p:spPr>
        <p:txBody>
          <a:bodyPr>
            <a:normAutofit/>
          </a:bodyPr>
          <a:lstStyle/>
          <a:p>
            <a:r>
              <a:rPr lang="en-US" sz="8000" dirty="0"/>
              <a:t>Conagra Project </a:t>
            </a:r>
          </a:p>
        </p:txBody>
      </p:sp>
      <p:sp>
        <p:nvSpPr>
          <p:cNvPr id="29" name="Rectangle 2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ubtitle 5">
            <a:extLst>
              <a:ext uri="{FF2B5EF4-FFF2-40B4-BE49-F238E27FC236}">
                <a16:creationId xmlns:a16="http://schemas.microsoft.com/office/drawing/2014/main" id="{65D4DF4D-D53F-EC96-E7B4-E5FC042807A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1847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F7AB-30B1-D903-93A4-07F07F10A4A9}"/>
              </a:ext>
            </a:extLst>
          </p:cNvPr>
          <p:cNvSpPr>
            <a:spLocks noGrp="1"/>
          </p:cNvSpPr>
          <p:nvPr>
            <p:ph type="title"/>
          </p:nvPr>
        </p:nvSpPr>
        <p:spPr>
          <a:xfrm>
            <a:off x="6742108" y="629266"/>
            <a:ext cx="3307744" cy="756189"/>
          </a:xfrm>
        </p:spPr>
        <p:txBody>
          <a:bodyPr vert="horz" lIns="91440" tIns="45720" rIns="91440" bIns="45720" rtlCol="0">
            <a:normAutofit/>
          </a:bodyPr>
          <a:lstStyle/>
          <a:p>
            <a:r>
              <a:rPr lang="en-US" sz="2400" b="1" i="0" kern="1200" dirty="0">
                <a:latin typeface="+mj-lt"/>
                <a:ea typeface="+mj-ea"/>
                <a:cs typeface="+mj-cs"/>
              </a:rPr>
              <a:t>Regression Analysis</a:t>
            </a:r>
          </a:p>
        </p:txBody>
      </p:sp>
      <p:pic>
        <p:nvPicPr>
          <p:cNvPr id="4" name="Content Placeholder 3" descr="Table&#10;&#10;Description automatically generated">
            <a:extLst>
              <a:ext uri="{FF2B5EF4-FFF2-40B4-BE49-F238E27FC236}">
                <a16:creationId xmlns:a16="http://schemas.microsoft.com/office/drawing/2014/main" id="{CAE18EC0-DCD5-F743-45F5-AF9700038377}"/>
              </a:ext>
            </a:extLst>
          </p:cNvPr>
          <p:cNvPicPr>
            <a:picLocks noChangeAspect="1"/>
          </p:cNvPicPr>
          <p:nvPr/>
        </p:nvPicPr>
        <p:blipFill rotWithShape="1">
          <a:blip r:embed="rId3"/>
          <a:srcRect t="4081" r="-2" b="806"/>
          <a:stretch/>
        </p:blipFill>
        <p:spPr>
          <a:xfrm>
            <a:off x="337625" y="629266"/>
            <a:ext cx="5756780" cy="5771534"/>
          </a:xfrm>
          <a:prstGeom prst="rect">
            <a:avLst/>
          </a:prstGeom>
        </p:spPr>
      </p:pic>
      <p:sp>
        <p:nvSpPr>
          <p:cNvPr id="29" name="Content Placeholder 28">
            <a:extLst>
              <a:ext uri="{FF2B5EF4-FFF2-40B4-BE49-F238E27FC236}">
                <a16:creationId xmlns:a16="http://schemas.microsoft.com/office/drawing/2014/main" id="{166B720E-5BFC-E59C-646F-C24332941AC1}"/>
              </a:ext>
            </a:extLst>
          </p:cNvPr>
          <p:cNvSpPr>
            <a:spLocks noGrp="1"/>
          </p:cNvSpPr>
          <p:nvPr>
            <p:ph idx="1"/>
          </p:nvPr>
        </p:nvSpPr>
        <p:spPr>
          <a:xfrm>
            <a:off x="6742107" y="1704110"/>
            <a:ext cx="3541375" cy="4544290"/>
          </a:xfrm>
        </p:spPr>
        <p:txBody>
          <a:bodyPr>
            <a:normAutofit/>
          </a:bodyPr>
          <a:lstStyle/>
          <a:p>
            <a:pPr marL="0" marR="0" lvl="0" indent="0">
              <a:spcBef>
                <a:spcPts val="1200"/>
              </a:spcBef>
              <a:spcAft>
                <a:spcPts val="0"/>
              </a:spcAft>
              <a:buSzPts val="1200"/>
              <a:buNone/>
            </a:pPr>
            <a:r>
              <a:rPr lang="en-US" sz="1800" dirty="0">
                <a:effectLst/>
                <a:latin typeface="Arial" panose="020B0604020202020204" pitchFamily="34" charset="0"/>
                <a:ea typeface="Arial MT"/>
                <a:cs typeface="Arial MT"/>
              </a:rPr>
              <a:t>Conagra's product prices are moderate, which is perfect for boosting sales. With 1% increase in price, sales decreases by 0.39%. So we can continue with the same. </a:t>
            </a:r>
            <a:endParaRPr lang="en-US" sz="1800" dirty="0">
              <a:effectLst/>
              <a:latin typeface="Arial MT"/>
              <a:ea typeface="Arial MT"/>
              <a:cs typeface="Arial MT"/>
            </a:endParaRPr>
          </a:p>
          <a:p>
            <a:pPr marL="0" marR="0" lvl="0" indent="0">
              <a:spcBef>
                <a:spcPts val="1200"/>
              </a:spcBef>
              <a:spcAft>
                <a:spcPts val="0"/>
              </a:spcAft>
              <a:buSzPts val="1200"/>
              <a:buNone/>
            </a:pPr>
            <a:r>
              <a:rPr lang="en-US" sz="1800" dirty="0">
                <a:effectLst/>
                <a:latin typeface="Arial" panose="020B0604020202020204" pitchFamily="34" charset="0"/>
                <a:ea typeface="Arial MT"/>
                <a:cs typeface="Arial MT"/>
              </a:rPr>
              <a:t>Sticks are the most popular form of table spread and have the biggest sales contribution. Also, the number of items in each bundle has the opposite effect on sales. So we can restrict the production of 12 CT and 16 CT products.</a:t>
            </a:r>
            <a:endParaRPr lang="en-US" sz="1800" dirty="0">
              <a:effectLst/>
              <a:latin typeface="Arial MT"/>
              <a:ea typeface="Arial MT"/>
              <a:cs typeface="Arial MT"/>
            </a:endParaRPr>
          </a:p>
          <a:p>
            <a:endParaRPr lang="en-US" dirty="0"/>
          </a:p>
        </p:txBody>
      </p:sp>
    </p:spTree>
    <p:extLst>
      <p:ext uri="{BB962C8B-B14F-4D97-AF65-F5344CB8AC3E}">
        <p14:creationId xmlns:p14="http://schemas.microsoft.com/office/powerpoint/2010/main" val="1548264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5CFB-9664-EDD6-73A0-FE8817548BB2}"/>
              </a:ext>
            </a:extLst>
          </p:cNvPr>
          <p:cNvSpPr>
            <a:spLocks noGrp="1"/>
          </p:cNvSpPr>
          <p:nvPr>
            <p:ph type="title"/>
          </p:nvPr>
        </p:nvSpPr>
        <p:spPr>
          <a:xfrm>
            <a:off x="6096000" y="661891"/>
            <a:ext cx="3901362" cy="655901"/>
          </a:xfrm>
        </p:spPr>
        <p:txBody>
          <a:bodyPr/>
          <a:lstStyle/>
          <a:p>
            <a:r>
              <a:rPr lang="en-US" sz="2400" b="1" kern="0" dirty="0">
                <a:solidFill>
                  <a:schemeClr val="tx1"/>
                </a:solidFill>
                <a:effectLst/>
                <a:latin typeface="Arial" panose="020B0604020202020204" pitchFamily="34" charset="0"/>
                <a:ea typeface="Arial MT"/>
              </a:rPr>
              <a:t>Category wise analysis</a:t>
            </a:r>
            <a:endParaRPr lang="en-US" sz="2400" dirty="0">
              <a:solidFill>
                <a:schemeClr val="tx1"/>
              </a:solidFill>
            </a:endParaRPr>
          </a:p>
        </p:txBody>
      </p:sp>
      <p:pic>
        <p:nvPicPr>
          <p:cNvPr id="4" name="Content Placeholder 3" descr="Diagram, engineering drawing&#10;&#10;Description automatically generated">
            <a:extLst>
              <a:ext uri="{FF2B5EF4-FFF2-40B4-BE49-F238E27FC236}">
                <a16:creationId xmlns:a16="http://schemas.microsoft.com/office/drawing/2014/main" id="{ED3893CA-013F-8092-7063-2353EF6D1A2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781" y="409575"/>
            <a:ext cx="4831089" cy="5991225"/>
          </a:xfrm>
          <a:prstGeom prst="rect">
            <a:avLst/>
          </a:prstGeom>
          <a:noFill/>
          <a:ln>
            <a:noFill/>
          </a:ln>
        </p:spPr>
      </p:pic>
      <p:sp>
        <p:nvSpPr>
          <p:cNvPr id="5" name="TextBox 4">
            <a:extLst>
              <a:ext uri="{FF2B5EF4-FFF2-40B4-BE49-F238E27FC236}">
                <a16:creationId xmlns:a16="http://schemas.microsoft.com/office/drawing/2014/main" id="{09B9E293-D3FE-FA80-6445-3293A7B3FF11}"/>
              </a:ext>
            </a:extLst>
          </p:cNvPr>
          <p:cNvSpPr txBox="1"/>
          <p:nvPr/>
        </p:nvSpPr>
        <p:spPr>
          <a:xfrm>
            <a:off x="6095999" y="1520890"/>
            <a:ext cx="4904793" cy="3693319"/>
          </a:xfrm>
          <a:prstGeom prst="rect">
            <a:avLst/>
          </a:prstGeom>
          <a:noFill/>
        </p:spPr>
        <p:txBody>
          <a:bodyPr wrap="square" rtlCol="0">
            <a:spAutoFit/>
          </a:bodyPr>
          <a:lstStyle/>
          <a:p>
            <a:r>
              <a:rPr lang="en-US" dirty="0"/>
              <a:t>The visualization combines scatter plots and histograms for the table spread category for the year 2018 using various attributes, including price per unit, ACV weighted distribution with no merchandising, ACV weighted distribution with merchandising, price per unit with merchandising, and sales across all locations. We can see from the pair-wise plot that Sales appears to have a strong relationship with ACV no merch and does not appear to have a linear relationship with Price.</a:t>
            </a:r>
          </a:p>
        </p:txBody>
      </p:sp>
    </p:spTree>
    <p:extLst>
      <p:ext uri="{BB962C8B-B14F-4D97-AF65-F5344CB8AC3E}">
        <p14:creationId xmlns:p14="http://schemas.microsoft.com/office/powerpoint/2010/main" val="415611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6936-D79F-777B-AA8B-EB398084C867}"/>
              </a:ext>
            </a:extLst>
          </p:cNvPr>
          <p:cNvSpPr>
            <a:spLocks noGrp="1"/>
          </p:cNvSpPr>
          <p:nvPr>
            <p:ph type="title"/>
          </p:nvPr>
        </p:nvSpPr>
        <p:spPr>
          <a:xfrm>
            <a:off x="6204857" y="587830"/>
            <a:ext cx="4077477" cy="886408"/>
          </a:xfrm>
        </p:spPr>
        <p:txBody>
          <a:bodyPr/>
          <a:lstStyle/>
          <a:p>
            <a:r>
              <a:rPr lang="en-US" sz="2400" b="1" dirty="0">
                <a:effectLst/>
                <a:latin typeface="Arial MT"/>
                <a:ea typeface="Arial MT"/>
                <a:cs typeface="Arial MT"/>
              </a:rPr>
              <a:t>Product Attribute Analysis</a:t>
            </a:r>
            <a:br>
              <a:rPr lang="en-US" sz="1800" dirty="0">
                <a:effectLst/>
                <a:latin typeface="Arial MT"/>
                <a:ea typeface="Arial MT"/>
                <a:cs typeface="Arial MT"/>
              </a:rPr>
            </a:br>
            <a:endParaRPr lang="en-US" dirty="0"/>
          </a:p>
        </p:txBody>
      </p:sp>
      <p:pic>
        <p:nvPicPr>
          <p:cNvPr id="4" name="Content Placeholder 3" descr="Table&#10;&#10;Description automatically generated">
            <a:extLst>
              <a:ext uri="{FF2B5EF4-FFF2-40B4-BE49-F238E27FC236}">
                <a16:creationId xmlns:a16="http://schemas.microsoft.com/office/drawing/2014/main" id="{5CCF2680-3E24-4FEC-06B5-437EEEE715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036" y="200996"/>
            <a:ext cx="5116640" cy="6483737"/>
          </a:xfrm>
          <a:prstGeom prst="rect">
            <a:avLst/>
          </a:prstGeom>
          <a:noFill/>
          <a:ln>
            <a:noFill/>
          </a:ln>
        </p:spPr>
      </p:pic>
      <p:sp>
        <p:nvSpPr>
          <p:cNvPr id="6" name="TextBox 5">
            <a:extLst>
              <a:ext uri="{FF2B5EF4-FFF2-40B4-BE49-F238E27FC236}">
                <a16:creationId xmlns:a16="http://schemas.microsoft.com/office/drawing/2014/main" id="{AA7AFB7F-7992-CD85-1D54-BEEF72FF8E8D}"/>
              </a:ext>
            </a:extLst>
          </p:cNvPr>
          <p:cNvSpPr txBox="1"/>
          <p:nvPr/>
        </p:nvSpPr>
        <p:spPr>
          <a:xfrm>
            <a:off x="6096000" y="1735494"/>
            <a:ext cx="4568890" cy="3139321"/>
          </a:xfrm>
          <a:prstGeom prst="rect">
            <a:avLst/>
          </a:prstGeom>
          <a:noFill/>
        </p:spPr>
        <p:txBody>
          <a:bodyPr wrap="square" rtlCol="0">
            <a:spAutoFit/>
          </a:bodyPr>
          <a:lstStyle/>
          <a:p>
            <a:r>
              <a:rPr lang="en-US" sz="1800" dirty="0">
                <a:effectLst/>
                <a:latin typeface="Arial" panose="020B0604020202020204" pitchFamily="34" charset="0"/>
                <a:ea typeface="Arial MT"/>
                <a:cs typeface="Arial MT"/>
              </a:rPr>
              <a:t>The analysis shows the significant impact of product attributes on sales performance, including merchandising, tier value, form, count value, ounces value, and sub-category. Conagra's overall sales are lower than those of its competitors, however certain attributes, such as the 8CT count value and particular ounces and sub-category ranges, help Conagra goods sell better.</a:t>
            </a:r>
            <a:endParaRPr lang="en-US" sz="1800" dirty="0">
              <a:effectLst/>
              <a:latin typeface="Arial MT"/>
              <a:ea typeface="Arial MT"/>
              <a:cs typeface="Arial MT"/>
            </a:endParaRPr>
          </a:p>
          <a:p>
            <a:endParaRPr lang="en-US" dirty="0"/>
          </a:p>
        </p:txBody>
      </p:sp>
    </p:spTree>
    <p:extLst>
      <p:ext uri="{BB962C8B-B14F-4D97-AF65-F5344CB8AC3E}">
        <p14:creationId xmlns:p14="http://schemas.microsoft.com/office/powerpoint/2010/main" val="608977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9EE878E1-B3B0-6582-24EE-80A5C5A5664D}"/>
              </a:ext>
            </a:extLst>
          </p:cNvPr>
          <p:cNvSpPr>
            <a:spLocks noGrp="1"/>
          </p:cNvSpPr>
          <p:nvPr>
            <p:ph type="title"/>
          </p:nvPr>
        </p:nvSpPr>
        <p:spPr>
          <a:xfrm>
            <a:off x="1103312" y="452718"/>
            <a:ext cx="8947522" cy="1400530"/>
          </a:xfrm>
        </p:spPr>
        <p:txBody>
          <a:bodyPr anchor="ctr">
            <a:normAutofit/>
          </a:bodyPr>
          <a:lstStyle/>
          <a:p>
            <a:r>
              <a:rPr lang="en-US" b="1" kern="0" dirty="0">
                <a:solidFill>
                  <a:srgbClr val="FFFFFF"/>
                </a:solidFill>
                <a:effectLst/>
                <a:latin typeface="Arial" panose="020B0604020202020204" pitchFamily="34" charset="0"/>
                <a:ea typeface="Arial MT"/>
              </a:rPr>
              <a:t> Impact of price</a:t>
            </a:r>
            <a:r>
              <a:rPr lang="en-US" kern="0" dirty="0">
                <a:solidFill>
                  <a:srgbClr val="FFFFFF"/>
                </a:solidFill>
                <a:effectLst/>
                <a:latin typeface="Arial" panose="020B0604020202020204" pitchFamily="34" charset="0"/>
                <a:ea typeface="Arial MT"/>
              </a:rPr>
              <a:t> </a:t>
            </a:r>
            <a:endParaRPr lang="en-US" dirty="0">
              <a:solidFill>
                <a:srgbClr val="FFFFFF"/>
              </a:solidFill>
            </a:endParaRPr>
          </a:p>
        </p:txBody>
      </p:sp>
      <p:sp>
        <p:nvSpPr>
          <p:cNvPr id="3" name="Content Placeholder 2">
            <a:extLst>
              <a:ext uri="{FF2B5EF4-FFF2-40B4-BE49-F238E27FC236}">
                <a16:creationId xmlns:a16="http://schemas.microsoft.com/office/drawing/2014/main" id="{62357B90-7EBC-F30B-513B-4F3D4AF667F5}"/>
              </a:ext>
            </a:extLst>
          </p:cNvPr>
          <p:cNvSpPr>
            <a:spLocks noGrp="1"/>
          </p:cNvSpPr>
          <p:nvPr>
            <p:ph idx="1"/>
          </p:nvPr>
        </p:nvSpPr>
        <p:spPr>
          <a:xfrm>
            <a:off x="1103312" y="2763520"/>
            <a:ext cx="8946541" cy="3484879"/>
          </a:xfrm>
        </p:spPr>
        <p:txBody>
          <a:bodyPr>
            <a:normAutofit/>
          </a:bodyPr>
          <a:lstStyle/>
          <a:p>
            <a:r>
              <a:rPr lang="en-US" b="0" i="0" dirty="0">
                <a:effectLst/>
                <a:latin typeface="Söhne"/>
              </a:rPr>
              <a:t>The analysis of the regression models for the impact of price on butter brands across different years provides valuable insights. It is evident that the effect of price on sales varies significantly among different brands, with some brands showing a positive impact on sales with higher prices while others experience a negative impact. Earth Balance consistently demonstrates higher perceived value and pricing power, while Move Over Butter and </a:t>
            </a:r>
            <a:r>
              <a:rPr lang="en-US" b="0" i="0" dirty="0" err="1">
                <a:effectLst/>
                <a:latin typeface="Söhne"/>
              </a:rPr>
              <a:t>Nucoa</a:t>
            </a:r>
            <a:r>
              <a:rPr lang="en-US" b="0" i="0" dirty="0">
                <a:effectLst/>
                <a:latin typeface="Söhne"/>
              </a:rPr>
              <a:t> appear to be more price-sensitive. These findings suggest that Conagra can tailor their pricing strategies based on brand characteristics and customer preferences to optimize sales and maximize value.</a:t>
            </a:r>
            <a:endParaRPr lang="en-US" dirty="0"/>
          </a:p>
        </p:txBody>
      </p:sp>
    </p:spTree>
    <p:extLst>
      <p:ext uri="{BB962C8B-B14F-4D97-AF65-F5344CB8AC3E}">
        <p14:creationId xmlns:p14="http://schemas.microsoft.com/office/powerpoint/2010/main" val="375568374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FC63042A-31D4-96BC-4B03-5952801B030E}"/>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Cannibalization</a:t>
            </a:r>
          </a:p>
        </p:txBody>
      </p:sp>
      <p:sp>
        <p:nvSpPr>
          <p:cNvPr id="3" name="Content Placeholder 2">
            <a:extLst>
              <a:ext uri="{FF2B5EF4-FFF2-40B4-BE49-F238E27FC236}">
                <a16:creationId xmlns:a16="http://schemas.microsoft.com/office/drawing/2014/main" id="{1A022BFE-EB7E-C16C-760D-0C18425CF0A7}"/>
              </a:ext>
            </a:extLst>
          </p:cNvPr>
          <p:cNvSpPr>
            <a:spLocks noGrp="1"/>
          </p:cNvSpPr>
          <p:nvPr>
            <p:ph idx="1"/>
          </p:nvPr>
        </p:nvSpPr>
        <p:spPr>
          <a:xfrm>
            <a:off x="1103312" y="2305966"/>
            <a:ext cx="8946541" cy="3942433"/>
          </a:xfrm>
        </p:spPr>
        <p:txBody>
          <a:bodyPr>
            <a:normAutofit/>
          </a:bodyPr>
          <a:lstStyle/>
          <a:p>
            <a:pPr marL="527050" marR="0">
              <a:spcBef>
                <a:spcPts val="1200"/>
              </a:spcBef>
              <a:spcAft>
                <a:spcPts val="1200"/>
              </a:spcAft>
              <a:buClr>
                <a:schemeClr val="tx1"/>
              </a:buClr>
              <a:buFont typeface="Arial" panose="020B0604020202020204" pitchFamily="34" charset="0"/>
              <a:buChar char="•"/>
            </a:pPr>
            <a:r>
              <a:rPr lang="en-US" sz="1800" dirty="0">
                <a:solidFill>
                  <a:srgbClr val="000000"/>
                </a:solidFill>
                <a:effectLst/>
                <a:latin typeface="Arial" panose="020B0604020202020204" pitchFamily="34" charset="0"/>
                <a:ea typeface="Times New Roman" panose="02020603050405020304" pitchFamily="18" charset="0"/>
              </a:rPr>
              <a:t>Cooking oil and cooking sprays produced by Conagra, such as Wesson oil and PAM spray, are commonly used as a substitute for butter and margarine in cooking and baking. These products are often preferred by those who want to reduce their intake of saturated fat and calories. </a:t>
            </a:r>
            <a:endParaRPr lang="en-US" sz="1800" dirty="0">
              <a:effectLst/>
              <a:latin typeface="Times New Roman" panose="02020603050405020304" pitchFamily="18" charset="0"/>
              <a:ea typeface="Times New Roman" panose="02020603050405020304" pitchFamily="18" charset="0"/>
            </a:endParaRPr>
          </a:p>
          <a:p>
            <a:pPr marL="527050" marR="0">
              <a:spcBef>
                <a:spcPts val="1200"/>
              </a:spcBef>
              <a:spcAft>
                <a:spcPts val="1200"/>
              </a:spcAft>
              <a:buClr>
                <a:schemeClr val="tx1"/>
              </a:buClr>
              <a:buFont typeface="Arial" panose="020B0604020202020204" pitchFamily="34" charset="0"/>
              <a:buChar char="•"/>
            </a:pPr>
            <a:r>
              <a:rPr lang="en-US" sz="1800" dirty="0">
                <a:solidFill>
                  <a:srgbClr val="000000"/>
                </a:solidFill>
                <a:effectLst/>
                <a:latin typeface="Arial" panose="020B0604020202020204" pitchFamily="34" charset="0"/>
                <a:ea typeface="Times New Roman" panose="02020603050405020304" pitchFamily="18" charset="0"/>
              </a:rPr>
              <a:t>While cooking oils and sprays can be used in a similar way to butter and margarine, they do not have the same taste and texture. Therefore, they are not considered a complement to table spreads like butter and margarine. </a:t>
            </a:r>
            <a:endParaRPr lang="en-US" sz="1800" dirty="0">
              <a:effectLst/>
              <a:latin typeface="Times New Roman" panose="02020603050405020304" pitchFamily="18" charset="0"/>
              <a:ea typeface="Times New Roman" panose="02020603050405020304" pitchFamily="18" charset="0"/>
            </a:endParaRPr>
          </a:p>
          <a:p>
            <a:pPr marL="527050" marR="0">
              <a:spcBef>
                <a:spcPts val="1200"/>
              </a:spcBef>
              <a:spcAft>
                <a:spcPts val="1200"/>
              </a:spcAft>
              <a:buClr>
                <a:schemeClr val="tx1"/>
              </a:buClr>
              <a:buFont typeface="Arial" panose="020B0604020202020204" pitchFamily="34" charset="0"/>
              <a:buChar char="•"/>
            </a:pPr>
            <a:r>
              <a:rPr lang="en-US" sz="1800" dirty="0">
                <a:solidFill>
                  <a:srgbClr val="000000"/>
                </a:solidFill>
                <a:effectLst/>
                <a:latin typeface="Arial" panose="020B0604020202020204" pitchFamily="34" charset="0"/>
                <a:ea typeface="Times New Roman" panose="02020603050405020304" pitchFamily="18" charset="0"/>
              </a:rPr>
              <a:t>However, some people may use both cooking oils/sprays and butter/margarine in different ways in their cooking and baking. Overall, cooking oils and sprays are often seen as a healthier substitute for butter and margarine.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3057862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869788A9-1663-AED2-E9C5-E30F015E7E3E}"/>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Other Miscellaneous Strategies</a:t>
            </a:r>
          </a:p>
        </p:txBody>
      </p:sp>
      <p:sp>
        <p:nvSpPr>
          <p:cNvPr id="3" name="Content Placeholder 2">
            <a:extLst>
              <a:ext uri="{FF2B5EF4-FFF2-40B4-BE49-F238E27FC236}">
                <a16:creationId xmlns:a16="http://schemas.microsoft.com/office/drawing/2014/main" id="{A6C6FE3A-C252-931A-62B7-2199FBB384CA}"/>
              </a:ext>
            </a:extLst>
          </p:cNvPr>
          <p:cNvSpPr>
            <a:spLocks noGrp="1"/>
          </p:cNvSpPr>
          <p:nvPr>
            <p:ph idx="1"/>
          </p:nvPr>
        </p:nvSpPr>
        <p:spPr>
          <a:xfrm>
            <a:off x="1103312" y="2305966"/>
            <a:ext cx="8946541" cy="3942433"/>
          </a:xfrm>
        </p:spPr>
        <p:txBody>
          <a:bodyPr>
            <a:normAutofit/>
          </a:bodyPr>
          <a:lstStyle/>
          <a:p>
            <a:pPr marR="0" lvl="0">
              <a:spcBef>
                <a:spcPts val="1200"/>
              </a:spcBef>
              <a:spcAft>
                <a:spcPts val="0"/>
              </a:spcAft>
              <a:buClr>
                <a:schemeClr val="tx1"/>
              </a:buClr>
              <a:buSzPts val="1200"/>
              <a:buFont typeface="Arial" panose="020B0604020202020204" pitchFamily="34" charset="0"/>
              <a:buChar char="•"/>
            </a:pPr>
            <a:r>
              <a:rPr lang="en-US" sz="1800" dirty="0">
                <a:solidFill>
                  <a:srgbClr val="000000"/>
                </a:solidFill>
                <a:effectLst/>
                <a:latin typeface="Arial" panose="020B0604020202020204" pitchFamily="34" charset="0"/>
                <a:ea typeface="Arial MT"/>
                <a:cs typeface="Arial MT"/>
              </a:rPr>
              <a:t>Another strategy we can implement is positioning the </a:t>
            </a:r>
            <a:r>
              <a:rPr lang="en-US" sz="1800" dirty="0" err="1">
                <a:solidFill>
                  <a:srgbClr val="000000"/>
                </a:solidFill>
                <a:effectLst/>
                <a:latin typeface="Arial" panose="020B0604020202020204" pitchFamily="34" charset="0"/>
                <a:ea typeface="Arial MT"/>
                <a:cs typeface="Arial MT"/>
              </a:rPr>
              <a:t>conagra</a:t>
            </a:r>
            <a:r>
              <a:rPr lang="en-US" sz="1800" dirty="0">
                <a:solidFill>
                  <a:srgbClr val="000000"/>
                </a:solidFill>
                <a:effectLst/>
                <a:latin typeface="Arial" panose="020B0604020202020204" pitchFamily="34" charset="0"/>
                <a:ea typeface="Arial MT"/>
                <a:cs typeface="Arial MT"/>
              </a:rPr>
              <a:t> products next to pricey products in places like Walmart so that customers will choose them since they are more affordable.</a:t>
            </a:r>
            <a:endParaRPr lang="en-US" sz="1800" dirty="0">
              <a:effectLst/>
              <a:latin typeface="Arial MT"/>
              <a:ea typeface="Arial MT"/>
              <a:cs typeface="Arial MT"/>
            </a:endParaRPr>
          </a:p>
          <a:p>
            <a:pPr marR="0" lvl="0">
              <a:spcBef>
                <a:spcPts val="1200"/>
              </a:spcBef>
              <a:spcAft>
                <a:spcPts val="0"/>
              </a:spcAft>
              <a:buClr>
                <a:schemeClr val="tx1"/>
              </a:buClr>
              <a:buSzPts val="1200"/>
              <a:buFont typeface="Arial" panose="020B0604020202020204" pitchFamily="34" charset="0"/>
              <a:buChar char="•"/>
            </a:pPr>
            <a:r>
              <a:rPr lang="en-US" sz="1800" dirty="0">
                <a:solidFill>
                  <a:srgbClr val="000000"/>
                </a:solidFill>
                <a:effectLst/>
                <a:latin typeface="Arial" panose="020B0604020202020204" pitchFamily="34" charset="0"/>
                <a:ea typeface="Arial MT"/>
                <a:cs typeface="Arial MT"/>
              </a:rPr>
              <a:t>As another simple way to increase sales, we may also agree to have Conagra items placed at eye level at retail establishments.</a:t>
            </a:r>
            <a:endParaRPr lang="en-US" sz="1800" dirty="0">
              <a:effectLst/>
              <a:latin typeface="Arial MT"/>
              <a:ea typeface="Arial MT"/>
              <a:cs typeface="Arial MT"/>
            </a:endParaRPr>
          </a:p>
          <a:p>
            <a:pPr marR="0" lvl="0">
              <a:spcBef>
                <a:spcPts val="1200"/>
              </a:spcBef>
              <a:spcAft>
                <a:spcPts val="0"/>
              </a:spcAft>
              <a:buClr>
                <a:schemeClr val="tx1"/>
              </a:buClr>
              <a:buSzPts val="1200"/>
              <a:buFont typeface="Arial" panose="020B0604020202020204" pitchFamily="34" charset="0"/>
              <a:buChar char="•"/>
            </a:pPr>
            <a:r>
              <a:rPr lang="en-US" sz="1800" dirty="0">
                <a:solidFill>
                  <a:srgbClr val="000000"/>
                </a:solidFill>
                <a:effectLst/>
                <a:latin typeface="Arial" panose="020B0604020202020204" pitchFamily="34" charset="0"/>
                <a:ea typeface="Arial MT"/>
                <a:cs typeface="Arial MT"/>
              </a:rPr>
              <a:t>Another strategy that can be used to promote Conagra products is to distribute more products to restaurants and retail establishments as trial and testers. This will result in more sales in the long run.</a:t>
            </a:r>
            <a:endParaRPr lang="en-US" sz="1800" dirty="0">
              <a:effectLst/>
              <a:latin typeface="Arial MT"/>
              <a:ea typeface="Arial MT"/>
              <a:cs typeface="Arial MT"/>
            </a:endParaRPr>
          </a:p>
        </p:txBody>
      </p:sp>
    </p:spTree>
    <p:extLst>
      <p:ext uri="{BB962C8B-B14F-4D97-AF65-F5344CB8AC3E}">
        <p14:creationId xmlns:p14="http://schemas.microsoft.com/office/powerpoint/2010/main" val="424723197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39" name="Rectangle 15">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0"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1" name="Freeform: Shape 19">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ED8665CC-B4D3-DF3D-CFAA-2B802C804F9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Introduction to Conagra Brand</a:t>
            </a:r>
          </a:p>
        </p:txBody>
      </p:sp>
      <p:sp>
        <p:nvSpPr>
          <p:cNvPr id="142" name="Content Placeholder 2">
            <a:extLst>
              <a:ext uri="{FF2B5EF4-FFF2-40B4-BE49-F238E27FC236}">
                <a16:creationId xmlns:a16="http://schemas.microsoft.com/office/drawing/2014/main" id="{3F4B6AFD-AB45-6A72-D4EA-4BC3B119DAA8}"/>
              </a:ext>
            </a:extLst>
          </p:cNvPr>
          <p:cNvSpPr>
            <a:spLocks noGrp="1"/>
          </p:cNvSpPr>
          <p:nvPr>
            <p:ph idx="1"/>
          </p:nvPr>
        </p:nvSpPr>
        <p:spPr>
          <a:xfrm>
            <a:off x="741218" y="2355881"/>
            <a:ext cx="10709563" cy="3956289"/>
          </a:xfrm>
        </p:spPr>
        <p:txBody>
          <a:bodyPr>
            <a:normAutofit fontScale="92500" lnSpcReduction="20000"/>
          </a:bodyPr>
          <a:lstStyle/>
          <a:p>
            <a:pPr marL="0" marR="0" indent="0">
              <a:spcBef>
                <a:spcPts val="0"/>
              </a:spcBef>
              <a:spcAft>
                <a:spcPts val="0"/>
              </a:spcAft>
              <a:buNone/>
            </a:pPr>
            <a:r>
              <a:rPr lang="en-US" sz="1800" dirty="0">
                <a:latin typeface="+mn-lt"/>
                <a:ea typeface="Arial MT"/>
                <a:cs typeface="Arial MT"/>
              </a:rPr>
              <a:t>C</a:t>
            </a:r>
            <a:r>
              <a:rPr lang="en-US" sz="1800" dirty="0">
                <a:effectLst/>
                <a:latin typeface="+mn-lt"/>
                <a:ea typeface="Arial MT"/>
                <a:cs typeface="Arial MT"/>
              </a:rPr>
              <a:t>onagra Brands, Inc. (formerly ConAgra Foods) is an American consumer packaged goods holding company headquartered in Chicago, Illinois. Conagra makes and sells products under various brand names that are available in supermarkets, restaurants, and food service establishments. Based on its 2021 revenue, the company ranked 331st on the 2022 Fortune 500. </a:t>
            </a:r>
          </a:p>
          <a:p>
            <a:pPr marL="0" marR="0" indent="0">
              <a:spcBef>
                <a:spcPts val="0"/>
              </a:spcBef>
              <a:spcAft>
                <a:spcPts val="0"/>
              </a:spcAft>
              <a:buNone/>
            </a:pPr>
            <a:endParaRPr lang="en-US" sz="1800" dirty="0">
              <a:effectLst/>
              <a:latin typeface="+mn-lt"/>
              <a:ea typeface="Arial MT"/>
              <a:cs typeface="Arial MT"/>
            </a:endParaRPr>
          </a:p>
          <a:p>
            <a:pPr marL="0" marR="0" indent="0">
              <a:spcBef>
                <a:spcPts val="0"/>
              </a:spcBef>
              <a:spcAft>
                <a:spcPts val="0"/>
              </a:spcAft>
              <a:buNone/>
            </a:pPr>
            <a:r>
              <a:rPr lang="en-US" sz="1800" b="1" dirty="0">
                <a:effectLst/>
                <a:latin typeface="+mn-lt"/>
                <a:ea typeface="Arial MT"/>
                <a:cs typeface="Arial MT"/>
              </a:rPr>
              <a:t>BRANDS:</a:t>
            </a:r>
            <a:endParaRPr lang="en-US" sz="1800" dirty="0">
              <a:effectLst/>
              <a:latin typeface="+mn-lt"/>
              <a:ea typeface="Arial MT"/>
              <a:cs typeface="Arial MT"/>
            </a:endParaRPr>
          </a:p>
          <a:p>
            <a:pPr marL="0" marR="0" indent="0">
              <a:spcBef>
                <a:spcPts val="0"/>
              </a:spcBef>
              <a:spcAft>
                <a:spcPts val="0"/>
              </a:spcAft>
              <a:buNone/>
            </a:pPr>
            <a:r>
              <a:rPr lang="en-US" sz="1800" dirty="0">
                <a:effectLst/>
                <a:latin typeface="+mn-lt"/>
                <a:ea typeface="Arial MT"/>
                <a:cs typeface="Arial MT"/>
              </a:rPr>
              <a:t>Conagra’s iconic brands, such as Birds Eye, Duncan Hines, Healthy Choice, Marie </a:t>
            </a:r>
            <a:r>
              <a:rPr lang="en-US" sz="1800" dirty="0" err="1">
                <a:effectLst/>
                <a:latin typeface="+mn-lt"/>
                <a:ea typeface="Arial MT"/>
                <a:cs typeface="Arial MT"/>
              </a:rPr>
              <a:t>Callender's</a:t>
            </a:r>
            <a:r>
              <a:rPr lang="en-US" sz="1800" dirty="0">
                <a:effectLst/>
                <a:latin typeface="+mn-lt"/>
                <a:ea typeface="Arial MT"/>
                <a:cs typeface="Arial MT"/>
              </a:rPr>
              <a:t>, Reddi-wip, and Slim Jim, as well as emerging brands, including Angie's BOOMCHICKAPOP, Duke's, Earth Balance, </a:t>
            </a:r>
            <a:r>
              <a:rPr lang="en-US" sz="1800" dirty="0" err="1">
                <a:effectLst/>
                <a:latin typeface="+mn-lt"/>
                <a:ea typeface="Arial MT"/>
                <a:cs typeface="Arial MT"/>
              </a:rPr>
              <a:t>Gardein</a:t>
            </a:r>
            <a:r>
              <a:rPr lang="en-US" sz="1800" dirty="0">
                <a:effectLst/>
                <a:latin typeface="+mn-lt"/>
                <a:ea typeface="Arial MT"/>
                <a:cs typeface="Arial MT"/>
              </a:rPr>
              <a:t>, and Frontera, offer choices for every occasion.</a:t>
            </a:r>
          </a:p>
          <a:p>
            <a:pPr marL="0" marR="0" indent="0">
              <a:spcBef>
                <a:spcPts val="0"/>
              </a:spcBef>
              <a:spcAft>
                <a:spcPts val="0"/>
              </a:spcAft>
              <a:buNone/>
            </a:pPr>
            <a:endParaRPr lang="en-US" sz="1800" dirty="0">
              <a:effectLst/>
              <a:latin typeface="+mn-lt"/>
              <a:ea typeface="Arial MT"/>
              <a:cs typeface="Arial MT"/>
            </a:endParaRPr>
          </a:p>
          <a:p>
            <a:pPr marL="0" marR="0" indent="0">
              <a:spcBef>
                <a:spcPts val="0"/>
              </a:spcBef>
              <a:spcAft>
                <a:spcPts val="0"/>
              </a:spcAft>
              <a:buNone/>
            </a:pPr>
            <a:r>
              <a:rPr lang="en-US" sz="1800" b="1" dirty="0">
                <a:effectLst/>
                <a:latin typeface="+mn-lt"/>
                <a:ea typeface="Arial MT"/>
                <a:cs typeface="Arial MT"/>
              </a:rPr>
              <a:t>Table Spread:</a:t>
            </a:r>
            <a:endParaRPr lang="en-US" sz="1800" dirty="0">
              <a:effectLst/>
              <a:latin typeface="+mn-lt"/>
              <a:ea typeface="Arial MT"/>
              <a:cs typeface="Arial MT"/>
            </a:endParaRPr>
          </a:p>
          <a:p>
            <a:pPr marL="0" marR="0" indent="0">
              <a:spcBef>
                <a:spcPts val="0"/>
              </a:spcBef>
              <a:spcAft>
                <a:spcPts val="0"/>
              </a:spcAft>
              <a:buNone/>
            </a:pPr>
            <a:r>
              <a:rPr lang="en-US" sz="1800" dirty="0">
                <a:effectLst/>
                <a:latin typeface="+mn-lt"/>
                <a:ea typeface="Arial MT"/>
                <a:cs typeface="Arial MT"/>
              </a:rPr>
              <a:t>Margarine/Table spread is a blend of oils that are mostly unsaturated fat. Butter is made from cream or milk. The type of fat found in animal products, such as cream, is mostly saturated fat. People </a:t>
            </a:r>
            <a:r>
              <a:rPr lang="en-US" sz="1800" dirty="0">
                <a:solidFill>
                  <a:srgbClr val="080808"/>
                </a:solidFill>
                <a:effectLst/>
                <a:latin typeface="+mn-lt"/>
                <a:ea typeface="Arial MT"/>
                <a:cs typeface="Arial MT"/>
              </a:rPr>
              <a:t>look for a spread that has the least amount of saturated fat.</a:t>
            </a:r>
            <a:endParaRPr lang="en-US" sz="1800" dirty="0">
              <a:effectLst/>
              <a:latin typeface="+mn-lt"/>
              <a:ea typeface="Arial MT"/>
              <a:cs typeface="Arial MT"/>
            </a:endParaRPr>
          </a:p>
          <a:p>
            <a:pPr marL="0" marR="0" indent="0">
              <a:spcBef>
                <a:spcPts val="0"/>
              </a:spcBef>
              <a:spcAft>
                <a:spcPts val="0"/>
              </a:spcAft>
              <a:buNone/>
            </a:pPr>
            <a:r>
              <a:rPr lang="en-US" sz="1800" dirty="0">
                <a:effectLst/>
                <a:latin typeface="+mn-lt"/>
                <a:ea typeface="Arial MT"/>
                <a:cs typeface="Arial MT"/>
              </a:rPr>
              <a:t>Margarine often tops butter when it comes to heart health and is slowly replacing it.</a:t>
            </a:r>
          </a:p>
          <a:p>
            <a:pPr marL="0" marR="0">
              <a:spcBef>
                <a:spcPts val="0"/>
              </a:spcBef>
              <a:spcAft>
                <a:spcPts val="0"/>
              </a:spcAft>
            </a:pPr>
            <a:r>
              <a:rPr lang="en-US" sz="1800" dirty="0">
                <a:solidFill>
                  <a:srgbClr val="080808"/>
                </a:solidFill>
                <a:effectLst/>
                <a:latin typeface="+mn-lt"/>
                <a:ea typeface="Arial MT"/>
                <a:cs typeface="Arial MT"/>
              </a:rPr>
              <a:t> </a:t>
            </a:r>
            <a:endParaRPr lang="en-US" sz="1800" dirty="0">
              <a:effectLst/>
              <a:latin typeface="+mn-lt"/>
              <a:ea typeface="Arial MT"/>
              <a:cs typeface="Arial MT"/>
            </a:endParaRPr>
          </a:p>
          <a:p>
            <a:pPr marL="0" marR="0" indent="0">
              <a:spcBef>
                <a:spcPts val="0"/>
              </a:spcBef>
              <a:spcAft>
                <a:spcPts val="0"/>
              </a:spcAft>
              <a:buNone/>
            </a:pPr>
            <a:r>
              <a:rPr lang="en-US" sz="1800" dirty="0">
                <a:solidFill>
                  <a:srgbClr val="080808"/>
                </a:solidFill>
                <a:effectLst/>
                <a:latin typeface="+mn-lt"/>
                <a:ea typeface="Arial MT"/>
                <a:cs typeface="Arial MT"/>
              </a:rPr>
              <a:t>Conagra offers table spreads under various brands such as Blue Bonnet, Smart Balance, Earth Balance, </a:t>
            </a:r>
            <a:r>
              <a:rPr lang="en-US" sz="1800" dirty="0" err="1">
                <a:solidFill>
                  <a:srgbClr val="080808"/>
                </a:solidFill>
                <a:effectLst/>
                <a:latin typeface="+mn-lt"/>
                <a:ea typeface="Arial MT"/>
                <a:cs typeface="Arial MT"/>
              </a:rPr>
              <a:t>Parkay</a:t>
            </a:r>
            <a:r>
              <a:rPr lang="en-US" sz="1800" dirty="0">
                <a:solidFill>
                  <a:srgbClr val="080808"/>
                </a:solidFill>
                <a:effectLst/>
                <a:latin typeface="+mn-lt"/>
                <a:ea typeface="Arial MT"/>
                <a:cs typeface="Arial MT"/>
              </a:rPr>
              <a:t>.</a:t>
            </a:r>
            <a:endParaRPr lang="en-US" sz="1800" dirty="0">
              <a:effectLst/>
              <a:latin typeface="+mn-lt"/>
              <a:ea typeface="Arial MT"/>
              <a:cs typeface="Arial MT"/>
            </a:endParaRPr>
          </a:p>
        </p:txBody>
      </p:sp>
    </p:spTree>
    <p:extLst>
      <p:ext uri="{BB962C8B-B14F-4D97-AF65-F5344CB8AC3E}">
        <p14:creationId xmlns:p14="http://schemas.microsoft.com/office/powerpoint/2010/main" val="324924312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E896B651-2881-16E7-C5D0-975B7D259CEC}"/>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Conagra Table spread</a:t>
            </a:r>
          </a:p>
        </p:txBody>
      </p:sp>
      <p:sp>
        <p:nvSpPr>
          <p:cNvPr id="3" name="Content Placeholder 2">
            <a:extLst>
              <a:ext uri="{FF2B5EF4-FFF2-40B4-BE49-F238E27FC236}">
                <a16:creationId xmlns:a16="http://schemas.microsoft.com/office/drawing/2014/main" id="{EAB74E15-D4CC-2547-61C4-87F9FC6E8F62}"/>
              </a:ext>
            </a:extLst>
          </p:cNvPr>
          <p:cNvSpPr>
            <a:spLocks noGrp="1"/>
          </p:cNvSpPr>
          <p:nvPr>
            <p:ph idx="1"/>
          </p:nvPr>
        </p:nvSpPr>
        <p:spPr>
          <a:xfrm>
            <a:off x="429492" y="2452349"/>
            <a:ext cx="11014364" cy="4128560"/>
          </a:xfrm>
        </p:spPr>
        <p:txBody>
          <a:bodyPr>
            <a:noAutofit/>
          </a:bodyPr>
          <a:lstStyle/>
          <a:p>
            <a:pPr marL="0" indent="0">
              <a:buNone/>
            </a:pPr>
            <a:r>
              <a:rPr lang="en-US" sz="1800" b="1" dirty="0">
                <a:effectLst/>
                <a:latin typeface="+mn-lt"/>
                <a:ea typeface="Arial MT"/>
                <a:cs typeface="Arial MT"/>
              </a:rPr>
              <a:t>Objective:</a:t>
            </a:r>
            <a:r>
              <a:rPr lang="en-US" sz="1800" b="1" spc="-10" dirty="0">
                <a:effectLst/>
                <a:latin typeface="+mn-lt"/>
                <a:ea typeface="Arial MT"/>
                <a:cs typeface="Arial MT"/>
              </a:rPr>
              <a:t> </a:t>
            </a:r>
            <a:r>
              <a:rPr lang="en-US" sz="1800" b="1" dirty="0">
                <a:effectLst/>
                <a:latin typeface="+mn-lt"/>
                <a:ea typeface="Arial MT"/>
                <a:cs typeface="Arial MT"/>
              </a:rPr>
              <a:t>To</a:t>
            </a:r>
            <a:r>
              <a:rPr lang="en-US" sz="1800" b="1" spc="-10" dirty="0">
                <a:effectLst/>
                <a:latin typeface="+mn-lt"/>
                <a:ea typeface="Arial MT"/>
                <a:cs typeface="Arial MT"/>
              </a:rPr>
              <a:t> </a:t>
            </a:r>
            <a:r>
              <a:rPr lang="en-US" sz="1800" b="1" dirty="0">
                <a:effectLst/>
                <a:latin typeface="+mn-lt"/>
                <a:ea typeface="Arial MT"/>
                <a:cs typeface="Arial MT"/>
              </a:rPr>
              <a:t>increase</a:t>
            </a:r>
            <a:r>
              <a:rPr lang="en-US" sz="1800" b="1" spc="-10" dirty="0">
                <a:effectLst/>
                <a:latin typeface="+mn-lt"/>
                <a:ea typeface="Arial MT"/>
                <a:cs typeface="Arial MT"/>
              </a:rPr>
              <a:t> </a:t>
            </a:r>
            <a:r>
              <a:rPr lang="en-US" sz="1800" b="1" dirty="0">
                <a:effectLst/>
                <a:latin typeface="+mn-lt"/>
                <a:ea typeface="Arial MT"/>
                <a:cs typeface="Arial MT"/>
              </a:rPr>
              <a:t>the</a:t>
            </a:r>
            <a:r>
              <a:rPr lang="en-US" sz="1800" b="1" spc="-5" dirty="0">
                <a:effectLst/>
                <a:latin typeface="+mn-lt"/>
                <a:ea typeface="Arial MT"/>
                <a:cs typeface="Arial MT"/>
              </a:rPr>
              <a:t> </a:t>
            </a:r>
            <a:r>
              <a:rPr lang="en-US" sz="1800" b="1" dirty="0">
                <a:effectLst/>
                <a:latin typeface="+mn-lt"/>
                <a:ea typeface="Arial MT"/>
                <a:cs typeface="Arial MT"/>
              </a:rPr>
              <a:t>sales</a:t>
            </a:r>
            <a:r>
              <a:rPr lang="en-US" sz="1800" b="1" spc="-10" dirty="0">
                <a:effectLst/>
                <a:latin typeface="+mn-lt"/>
                <a:ea typeface="Arial MT"/>
                <a:cs typeface="Arial MT"/>
              </a:rPr>
              <a:t> </a:t>
            </a:r>
            <a:r>
              <a:rPr lang="en-US" sz="1800" b="1" dirty="0">
                <a:effectLst/>
                <a:latin typeface="+mn-lt"/>
                <a:ea typeface="Arial MT"/>
                <a:cs typeface="Arial MT"/>
              </a:rPr>
              <a:t>of</a:t>
            </a:r>
            <a:r>
              <a:rPr lang="en-US" sz="1800" b="1" spc="-10" dirty="0">
                <a:effectLst/>
                <a:latin typeface="+mn-lt"/>
                <a:ea typeface="Arial MT"/>
                <a:cs typeface="Arial MT"/>
              </a:rPr>
              <a:t> </a:t>
            </a:r>
            <a:r>
              <a:rPr lang="en-US" sz="1800" b="1" dirty="0" err="1">
                <a:effectLst/>
                <a:latin typeface="+mn-lt"/>
                <a:ea typeface="Arial MT"/>
                <a:cs typeface="Arial MT"/>
              </a:rPr>
              <a:t>conagra</a:t>
            </a:r>
            <a:r>
              <a:rPr lang="en-US" sz="1800" b="1" spc="-10" dirty="0">
                <a:effectLst/>
                <a:latin typeface="+mn-lt"/>
                <a:ea typeface="Arial MT"/>
                <a:cs typeface="Arial MT"/>
              </a:rPr>
              <a:t> </a:t>
            </a:r>
            <a:r>
              <a:rPr lang="en-US" sz="1800" b="1" dirty="0">
                <a:effectLst/>
                <a:latin typeface="+mn-lt"/>
                <a:ea typeface="Arial MT"/>
                <a:cs typeface="Arial MT"/>
              </a:rPr>
              <a:t>table</a:t>
            </a:r>
            <a:r>
              <a:rPr lang="en-US" sz="1800" b="1" spc="-5" dirty="0">
                <a:effectLst/>
                <a:latin typeface="+mn-lt"/>
                <a:ea typeface="Arial MT"/>
                <a:cs typeface="Arial MT"/>
              </a:rPr>
              <a:t> </a:t>
            </a:r>
            <a:r>
              <a:rPr lang="en-US" sz="1800" b="1" dirty="0">
                <a:effectLst/>
                <a:latin typeface="+mn-lt"/>
                <a:ea typeface="Arial MT"/>
                <a:cs typeface="Arial MT"/>
              </a:rPr>
              <a:t>spreads.</a:t>
            </a:r>
          </a:p>
          <a:p>
            <a:pPr marL="0" indent="0">
              <a:buNone/>
            </a:pPr>
            <a:endParaRPr lang="en-US" sz="1600" dirty="0">
              <a:effectLst/>
              <a:latin typeface="Arial MT"/>
              <a:ea typeface="Arial MT"/>
              <a:cs typeface="Arial MT"/>
            </a:endParaRPr>
          </a:p>
          <a:p>
            <a:pPr marL="0" marR="0" indent="0">
              <a:lnSpc>
                <a:spcPct val="115000"/>
              </a:lnSpc>
              <a:spcBef>
                <a:spcPts val="0"/>
              </a:spcBef>
              <a:spcAft>
                <a:spcPts val="0"/>
              </a:spcAft>
              <a:buNone/>
            </a:pPr>
            <a:r>
              <a:rPr lang="en-US" sz="1600" dirty="0">
                <a:effectLst/>
                <a:latin typeface="Arial" panose="020B0604020202020204" pitchFamily="34" charset="0"/>
                <a:ea typeface="Arial MT"/>
                <a:cs typeface="Arial MT"/>
              </a:rPr>
              <a:t>The market size of table spread in the USA is 29.9 billion USD as per 2023 and the</a:t>
            </a:r>
            <a:r>
              <a:rPr lang="en-US" sz="1600" spc="-32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overall market value is expected to reach 53.2 billion USD by 2033.</a:t>
            </a:r>
            <a:endParaRPr lang="en-US" sz="1600" dirty="0">
              <a:effectLst/>
              <a:latin typeface="Arial MT"/>
              <a:ea typeface="Arial MT"/>
              <a:cs typeface="Arial MT"/>
            </a:endParaRPr>
          </a:p>
          <a:p>
            <a:pPr marL="0" marR="701675" indent="0">
              <a:lnSpc>
                <a:spcPct val="115000"/>
              </a:lnSpc>
              <a:spcBef>
                <a:spcPts val="0"/>
              </a:spcBef>
              <a:spcAft>
                <a:spcPts val="0"/>
              </a:spcAft>
              <a:buNone/>
              <a:tabLst>
                <a:tab pos="5241925" algn="l"/>
              </a:tabLst>
            </a:pPr>
            <a:r>
              <a:rPr lang="en-US" sz="1600" dirty="0">
                <a:effectLst/>
                <a:latin typeface="Arial" panose="020B0604020202020204" pitchFamily="34" charset="0"/>
                <a:ea typeface="Arial MT"/>
                <a:cs typeface="Arial MT"/>
              </a:rPr>
              <a:t>The market size is near to doubling in the next ten years. So there is a high scope to</a:t>
            </a:r>
            <a:r>
              <a:rPr lang="en-US" sz="1600" spc="-320"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capture the target customers. Some of the competitors of Conagra table spreads are</a:t>
            </a:r>
            <a:r>
              <a:rPr lang="en-US" sz="1600" spc="-32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Private label, Land O Lakes, Country Crock, Kerry gold, ICBINB, Challenge. We can</a:t>
            </a:r>
            <a:r>
              <a:rPr lang="en-US" sz="1600" spc="-320"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also target the consumers of Cooking Spray and Cooking &amp; Salad Oils to make</a:t>
            </a:r>
            <a:r>
              <a:rPr lang="en-US" sz="1600" spc="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conversions to table spreads.</a:t>
            </a:r>
            <a:endParaRPr lang="en-US" sz="1600" dirty="0">
              <a:effectLst/>
              <a:latin typeface="Arial MT"/>
              <a:ea typeface="Arial MT"/>
              <a:cs typeface="Arial MT"/>
            </a:endParaRPr>
          </a:p>
          <a:p>
            <a:pPr marL="0" marR="0" indent="0">
              <a:spcBef>
                <a:spcPts val="0"/>
              </a:spcBef>
              <a:spcAft>
                <a:spcPts val="0"/>
              </a:spcAft>
              <a:buNone/>
            </a:pPr>
            <a:r>
              <a:rPr lang="en-US" sz="1600" dirty="0">
                <a:effectLst/>
                <a:latin typeface="Arial" panose="020B0604020202020204" pitchFamily="34" charset="0"/>
                <a:ea typeface="Arial MT"/>
                <a:cs typeface="Arial MT"/>
              </a:rPr>
              <a:t>Below are few observations regarding the sales of Conagra products:</a:t>
            </a:r>
            <a:endParaRPr lang="en-US" sz="1600" dirty="0">
              <a:effectLst/>
              <a:latin typeface="Arial MT"/>
              <a:ea typeface="Arial MT"/>
              <a:cs typeface="Arial MT"/>
            </a:endParaRPr>
          </a:p>
          <a:p>
            <a:pPr marR="114300" lvl="0">
              <a:lnSpc>
                <a:spcPct val="115000"/>
              </a:lnSpc>
              <a:spcBef>
                <a:spcPts val="0"/>
              </a:spcBef>
              <a:spcAft>
                <a:spcPts val="0"/>
              </a:spcAft>
              <a:buClr>
                <a:schemeClr val="tx1"/>
              </a:buClr>
              <a:buSzPts val="1200"/>
              <a:buFont typeface="Arial" panose="020B0604020202020204" pitchFamily="34" charset="0"/>
              <a:buChar char="•"/>
              <a:tabLst>
                <a:tab pos="526415" algn="l"/>
                <a:tab pos="527050" algn="l"/>
              </a:tabLst>
            </a:pPr>
            <a:r>
              <a:rPr lang="en-US" sz="1600" dirty="0">
                <a:effectLst/>
                <a:latin typeface="Arial" panose="020B0604020202020204" pitchFamily="34" charset="0"/>
                <a:ea typeface="Arial MT"/>
                <a:cs typeface="Arial MT"/>
              </a:rPr>
              <a:t>CAG’s</a:t>
            </a:r>
            <a:r>
              <a:rPr lang="en-US" sz="1600" spc="-10"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market</a:t>
            </a:r>
            <a:r>
              <a:rPr lang="en-US" sz="1600" spc="-10"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share</a:t>
            </a:r>
            <a:r>
              <a:rPr lang="en-US" sz="1600" spc="-10"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when</a:t>
            </a:r>
            <a:r>
              <a:rPr lang="en-US" sz="1600" spc="-10"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compared</a:t>
            </a:r>
            <a:r>
              <a:rPr lang="en-US" sz="1600" spc="-10"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to</a:t>
            </a:r>
            <a:r>
              <a:rPr lang="en-US" sz="1600" spc="-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its</a:t>
            </a:r>
            <a:r>
              <a:rPr lang="en-US" sz="1600" spc="-10"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competitors</a:t>
            </a:r>
            <a:r>
              <a:rPr lang="en-US" sz="1600" spc="-10"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is</a:t>
            </a:r>
            <a:r>
              <a:rPr lang="en-US" sz="1600" spc="-10"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5.23</a:t>
            </a:r>
            <a:r>
              <a:rPr lang="en-US" sz="1600" spc="-10"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%(within</a:t>
            </a:r>
            <a:r>
              <a:rPr lang="en-US" sz="1600" spc="-10"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food</a:t>
            </a:r>
            <a:r>
              <a:rPr lang="en-US" sz="1600" spc="-31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processing business)</a:t>
            </a:r>
            <a:endParaRPr lang="en-US" sz="1600" dirty="0">
              <a:effectLst/>
              <a:latin typeface="Arial MT"/>
              <a:ea typeface="Arial MT"/>
              <a:cs typeface="Arial MT"/>
            </a:endParaRPr>
          </a:p>
          <a:p>
            <a:pPr marR="0" lvl="0">
              <a:spcBef>
                <a:spcPts val="0"/>
              </a:spcBef>
              <a:spcAft>
                <a:spcPts val="0"/>
              </a:spcAft>
              <a:buClr>
                <a:schemeClr val="tx1"/>
              </a:buClr>
              <a:buSzPts val="1200"/>
              <a:buFont typeface="Arial" panose="020B0604020202020204" pitchFamily="34" charset="0"/>
              <a:buChar char="•"/>
              <a:tabLst>
                <a:tab pos="526415" algn="l"/>
                <a:tab pos="527050" algn="l"/>
              </a:tabLst>
            </a:pPr>
            <a:r>
              <a:rPr lang="en-US" sz="1600" dirty="0">
                <a:effectLst/>
                <a:latin typeface="Arial" panose="020B0604020202020204" pitchFamily="34" charset="0"/>
                <a:ea typeface="Arial MT"/>
                <a:cs typeface="Arial MT"/>
              </a:rPr>
              <a:t>CAG yearly revenue as per 2022 is 12,575.90 million dollars</a:t>
            </a:r>
            <a:endParaRPr lang="en-US" sz="1600" dirty="0">
              <a:effectLst/>
              <a:latin typeface="Arial MT"/>
              <a:ea typeface="Arial MT"/>
              <a:cs typeface="Arial MT"/>
            </a:endParaRPr>
          </a:p>
          <a:p>
            <a:pPr marR="0" lvl="0">
              <a:spcBef>
                <a:spcPts val="210"/>
              </a:spcBef>
              <a:spcAft>
                <a:spcPts val="0"/>
              </a:spcAft>
              <a:buClr>
                <a:schemeClr val="tx1"/>
              </a:buClr>
              <a:buSzPts val="1200"/>
              <a:buFont typeface="Arial" panose="020B0604020202020204" pitchFamily="34" charset="0"/>
              <a:buChar char="•"/>
              <a:tabLst>
                <a:tab pos="526415" algn="l"/>
                <a:tab pos="527050" algn="l"/>
              </a:tabLst>
            </a:pPr>
            <a:r>
              <a:rPr lang="en-US" sz="1600" dirty="0">
                <a:effectLst/>
                <a:latin typeface="Arial" panose="020B0604020202020204" pitchFamily="34" charset="0"/>
                <a:ea typeface="Arial MT"/>
                <a:cs typeface="Arial MT"/>
              </a:rPr>
              <a:t>The quarter growth rate of Conagra has always been positive</a:t>
            </a:r>
            <a:endParaRPr lang="en-US" sz="1600" dirty="0">
              <a:effectLst/>
              <a:latin typeface="Arial MT"/>
              <a:ea typeface="Arial MT"/>
              <a:cs typeface="Arial MT"/>
            </a:endParaRPr>
          </a:p>
          <a:p>
            <a:pPr marR="0" lvl="0">
              <a:spcBef>
                <a:spcPts val="205"/>
              </a:spcBef>
              <a:spcAft>
                <a:spcPts val="0"/>
              </a:spcAft>
              <a:buClr>
                <a:schemeClr val="tx1"/>
              </a:buClr>
              <a:buSzPts val="1200"/>
              <a:buFont typeface="Arial" panose="020B0604020202020204" pitchFamily="34" charset="0"/>
              <a:buChar char="•"/>
              <a:tabLst>
                <a:tab pos="526415" algn="l"/>
                <a:tab pos="527050" algn="l"/>
              </a:tabLst>
            </a:pPr>
            <a:r>
              <a:rPr lang="en-US" sz="1600" dirty="0">
                <a:effectLst/>
                <a:latin typeface="Arial" panose="020B0604020202020204" pitchFamily="34" charset="0"/>
                <a:ea typeface="Arial MT"/>
                <a:cs typeface="Arial MT"/>
              </a:rPr>
              <a:t>The growth rate of customers has been positive</a:t>
            </a:r>
            <a:endParaRPr lang="en-US" sz="1600" dirty="0">
              <a:effectLst/>
              <a:latin typeface="Arial MT"/>
              <a:ea typeface="Arial MT"/>
              <a:cs typeface="Arial MT"/>
            </a:endParaRPr>
          </a:p>
          <a:p>
            <a:pPr marL="0" marR="57150" indent="0">
              <a:lnSpc>
                <a:spcPct val="115000"/>
              </a:lnSpc>
              <a:spcBef>
                <a:spcPts val="5"/>
              </a:spcBef>
              <a:spcAft>
                <a:spcPts val="0"/>
              </a:spcAft>
              <a:buNone/>
            </a:pPr>
            <a:r>
              <a:rPr lang="en-US" sz="1600" dirty="0">
                <a:effectLst/>
                <a:latin typeface="Arial" panose="020B0604020202020204" pitchFamily="34" charset="0"/>
                <a:ea typeface="Arial MT"/>
                <a:cs typeface="Arial MT"/>
              </a:rPr>
              <a:t>So we can conclude that though there is an increasing trend in sales, we need to </a:t>
            </a:r>
            <a:r>
              <a:rPr lang="en-US" sz="1600" spc="-325" dirty="0">
                <a:effectLst/>
                <a:latin typeface="Arial" panose="020B0604020202020204" pitchFamily="34" charset="0"/>
                <a:ea typeface="Arial MT"/>
                <a:cs typeface="Arial MT"/>
              </a:rPr>
              <a:t> </a:t>
            </a:r>
            <a:r>
              <a:rPr lang="en-US" sz="1600" dirty="0">
                <a:effectLst/>
                <a:latin typeface="Arial" panose="020B0604020202020204" pitchFamily="34" charset="0"/>
                <a:ea typeface="Arial MT"/>
                <a:cs typeface="Arial MT"/>
              </a:rPr>
              <a:t>accelerate the rate.</a:t>
            </a:r>
            <a:endParaRPr lang="en-US" sz="1600" dirty="0">
              <a:effectLst/>
              <a:latin typeface="Arial MT"/>
              <a:ea typeface="Arial MT"/>
              <a:cs typeface="Arial MT"/>
            </a:endParaRPr>
          </a:p>
        </p:txBody>
      </p:sp>
    </p:spTree>
    <p:extLst>
      <p:ext uri="{BB962C8B-B14F-4D97-AF65-F5344CB8AC3E}">
        <p14:creationId xmlns:p14="http://schemas.microsoft.com/office/powerpoint/2010/main" val="384351491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35E313FC-B8B1-9BC1-D415-23441A30DB89}"/>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Challenges</a:t>
            </a:r>
          </a:p>
        </p:txBody>
      </p:sp>
      <p:sp>
        <p:nvSpPr>
          <p:cNvPr id="3" name="Content Placeholder 2">
            <a:extLst>
              <a:ext uri="{FF2B5EF4-FFF2-40B4-BE49-F238E27FC236}">
                <a16:creationId xmlns:a16="http://schemas.microsoft.com/office/drawing/2014/main" id="{2F76BBD2-208D-2BED-3AD6-0D3D248C1B6E}"/>
              </a:ext>
            </a:extLst>
          </p:cNvPr>
          <p:cNvSpPr>
            <a:spLocks noGrp="1"/>
          </p:cNvSpPr>
          <p:nvPr>
            <p:ph idx="1"/>
          </p:nvPr>
        </p:nvSpPr>
        <p:spPr>
          <a:xfrm>
            <a:off x="1103312" y="2305966"/>
            <a:ext cx="10020300" cy="4427343"/>
          </a:xfrm>
        </p:spPr>
        <p:txBody>
          <a:bodyPr>
            <a:normAutofit fontScale="77500" lnSpcReduction="20000"/>
          </a:bodyPr>
          <a:lstStyle/>
          <a:p>
            <a:pPr marL="0" indent="0">
              <a:buNone/>
            </a:pPr>
            <a:r>
              <a:rPr lang="en-US" sz="2200" b="1" dirty="0">
                <a:latin typeface="+mn-lt"/>
              </a:rPr>
              <a:t>Potential challenges with Mass Merchandising :</a:t>
            </a:r>
          </a:p>
          <a:p>
            <a:pPr>
              <a:buClr>
                <a:schemeClr val="tx1">
                  <a:lumMod val="95000"/>
                  <a:lumOff val="5000"/>
                </a:schemeClr>
              </a:buClr>
              <a:buFont typeface="Arial" panose="020B0604020202020204" pitchFamily="34" charset="0"/>
              <a:buChar char="•"/>
            </a:pPr>
            <a:r>
              <a:rPr lang="en-US" dirty="0"/>
              <a:t>Targeted Marketing: Understanding the target audience and tailoring the marketing campaign to their needs and preferences is crucial for increasing sales. This could include using social media, email marketing, or other advertising channels to reach potential customers.</a:t>
            </a:r>
          </a:p>
          <a:p>
            <a:pPr>
              <a:buClr>
                <a:schemeClr val="tx1">
                  <a:lumMod val="95000"/>
                  <a:lumOff val="5000"/>
                </a:schemeClr>
              </a:buClr>
              <a:buFont typeface="Arial" panose="020B0604020202020204" pitchFamily="34" charset="0"/>
              <a:buChar char="•"/>
            </a:pPr>
            <a:r>
              <a:rPr lang="en-US" dirty="0"/>
              <a:t>Product Placement: The placement of the product in the store can have a significant impact on sales. Ensuring that the product is positioned in a high-traffic area or at eye-level can help increase visibility and generate more sales.</a:t>
            </a:r>
          </a:p>
          <a:p>
            <a:pPr>
              <a:buClr>
                <a:schemeClr val="tx1">
                  <a:lumMod val="95000"/>
                  <a:lumOff val="5000"/>
                </a:schemeClr>
              </a:buClr>
              <a:buFont typeface="Arial" panose="020B0604020202020204" pitchFamily="34" charset="0"/>
              <a:buChar char="•"/>
            </a:pPr>
            <a:r>
              <a:rPr lang="en-US" dirty="0"/>
              <a:t>Promotions and Discounts: Offering discounts, coupons, or promotional deals can entice customers to purchase the product, particularly if it is new or has not yet established a strong market presence.</a:t>
            </a:r>
          </a:p>
          <a:p>
            <a:pPr>
              <a:buClr>
                <a:schemeClr val="tx1">
                  <a:lumMod val="95000"/>
                  <a:lumOff val="5000"/>
                </a:schemeClr>
              </a:buClr>
              <a:buFont typeface="Arial" panose="020B0604020202020204" pitchFamily="34" charset="0"/>
              <a:buChar char="•"/>
            </a:pPr>
            <a:r>
              <a:rPr lang="en-US" dirty="0"/>
              <a:t>Product Innovation: Introducing new features or improvements to an existing product can help increase sales by attracting customers who may be interested in trying out the new and improved version.</a:t>
            </a:r>
          </a:p>
          <a:p>
            <a:pPr>
              <a:buClr>
                <a:schemeClr val="tx1">
                  <a:lumMod val="95000"/>
                  <a:lumOff val="5000"/>
                </a:schemeClr>
              </a:buClr>
              <a:buFont typeface="Arial" panose="020B0604020202020204" pitchFamily="34" charset="0"/>
              <a:buChar char="•"/>
            </a:pPr>
            <a:r>
              <a:rPr lang="en-US" dirty="0"/>
              <a:t>Customer Service: Providing excellent customer service can help build customer loyalty and generate repeat business. Satisfied customers are also more likely to recommend the product to others, which can increase sales.</a:t>
            </a:r>
          </a:p>
          <a:p>
            <a:pPr>
              <a:buClr>
                <a:schemeClr val="tx1">
                  <a:lumMod val="95000"/>
                  <a:lumOff val="5000"/>
                </a:schemeClr>
              </a:buClr>
              <a:buFont typeface="Arial" panose="020B0604020202020204" pitchFamily="34" charset="0"/>
              <a:buChar char="•"/>
            </a:pPr>
            <a:r>
              <a:rPr lang="en-US" dirty="0"/>
              <a:t>Branding and Packaging: A strong brand identity and attractive packaging can make the product stand out on the shelves and catch the attention of potential customers</a:t>
            </a:r>
          </a:p>
          <a:p>
            <a:endParaRPr lang="en-US" dirty="0"/>
          </a:p>
        </p:txBody>
      </p:sp>
    </p:spTree>
    <p:extLst>
      <p:ext uri="{BB962C8B-B14F-4D97-AF65-F5344CB8AC3E}">
        <p14:creationId xmlns:p14="http://schemas.microsoft.com/office/powerpoint/2010/main" val="30020060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E7FE-BD32-95BA-AE4E-61EB0C49EED4}"/>
              </a:ext>
            </a:extLst>
          </p:cNvPr>
          <p:cNvSpPr>
            <a:spLocks noGrp="1"/>
          </p:cNvSpPr>
          <p:nvPr>
            <p:ph type="title"/>
          </p:nvPr>
        </p:nvSpPr>
        <p:spPr>
          <a:xfrm>
            <a:off x="646111" y="452718"/>
            <a:ext cx="9404723" cy="1400530"/>
          </a:xfrm>
        </p:spPr>
        <p:txBody>
          <a:bodyPr>
            <a:normAutofit/>
          </a:bodyPr>
          <a:lstStyle/>
          <a:p>
            <a:r>
              <a:rPr lang="en-US" dirty="0"/>
              <a:t>Market research and statistical Analysis</a:t>
            </a:r>
          </a:p>
        </p:txBody>
      </p:sp>
      <p:graphicFrame>
        <p:nvGraphicFramePr>
          <p:cNvPr id="22" name="Content Placeholder 2">
            <a:extLst>
              <a:ext uri="{FF2B5EF4-FFF2-40B4-BE49-F238E27FC236}">
                <a16:creationId xmlns:a16="http://schemas.microsoft.com/office/drawing/2014/main" id="{DEA87F67-5852-099C-1F6C-6413AAA3E734}"/>
              </a:ext>
            </a:extLst>
          </p:cNvPr>
          <p:cNvGraphicFramePr>
            <a:graphicFrameLocks noGrp="1"/>
          </p:cNvGraphicFramePr>
          <p:nvPr>
            <p:ph idx="1"/>
            <p:extLst>
              <p:ext uri="{D42A27DB-BD31-4B8C-83A1-F6EECF244321}">
                <p14:modId xmlns:p14="http://schemas.microsoft.com/office/powerpoint/2010/main" val="3906151082"/>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761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2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2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 name="Picture 2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3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3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3F836-E94C-6B27-52BD-629CB2C2D89A}"/>
              </a:ext>
            </a:extLst>
          </p:cNvPr>
          <p:cNvSpPr>
            <a:spLocks noGrp="1"/>
          </p:cNvSpPr>
          <p:nvPr>
            <p:ph type="title"/>
          </p:nvPr>
        </p:nvSpPr>
        <p:spPr>
          <a:xfrm>
            <a:off x="8211065" y="951807"/>
            <a:ext cx="3344020" cy="4229793"/>
          </a:xfrm>
        </p:spPr>
        <p:txBody>
          <a:bodyPr vert="horz" lIns="91440" tIns="45720" rIns="91440" bIns="45720" rtlCol="0" anchor="b">
            <a:normAutofit/>
          </a:bodyPr>
          <a:lstStyle/>
          <a:p>
            <a:pPr marL="342900" marR="0" lvl="0" indent="-342900">
              <a:lnSpc>
                <a:spcPct val="90000"/>
              </a:lnSpc>
              <a:spcAft>
                <a:spcPts val="1200"/>
              </a:spcAft>
            </a:pPr>
            <a:r>
              <a:rPr lang="en-US" sz="1400" b="0" i="0" kern="1200" dirty="0">
                <a:solidFill>
                  <a:srgbClr val="EBEBEB"/>
                </a:solidFill>
                <a:effectLst/>
                <a:latin typeface="+mj-lt"/>
                <a:ea typeface="+mj-ea"/>
                <a:cs typeface="+mj-cs"/>
              </a:rPr>
              <a:t>     </a:t>
            </a:r>
            <a:br>
              <a:rPr lang="en-US" sz="1400" b="0" i="0" kern="1200" dirty="0">
                <a:solidFill>
                  <a:srgbClr val="EBEBEB"/>
                </a:solidFill>
                <a:effectLst/>
                <a:latin typeface="+mj-lt"/>
                <a:ea typeface="+mj-ea"/>
                <a:cs typeface="+mj-cs"/>
              </a:rPr>
            </a:br>
            <a:r>
              <a:rPr lang="en-US" sz="2000" b="1" i="0" kern="1200" dirty="0">
                <a:solidFill>
                  <a:srgbClr val="EBEBEB"/>
                </a:solidFill>
                <a:effectLst/>
                <a:latin typeface="+mj-lt"/>
                <a:ea typeface="+mj-ea"/>
                <a:cs typeface="+mj-cs"/>
              </a:rPr>
              <a:t>Region wise Analysis:</a:t>
            </a:r>
            <a:br>
              <a:rPr lang="en-US" sz="1400" b="0" i="0" kern="1200" dirty="0">
                <a:solidFill>
                  <a:srgbClr val="EBEBEB"/>
                </a:solidFill>
                <a:effectLst/>
                <a:latin typeface="+mj-lt"/>
                <a:ea typeface="+mj-ea"/>
                <a:cs typeface="+mj-cs"/>
              </a:rPr>
            </a:br>
            <a:br>
              <a:rPr lang="en-US" sz="1400" b="0" i="0" kern="1200" dirty="0">
                <a:solidFill>
                  <a:srgbClr val="EBEBEB"/>
                </a:solidFill>
                <a:effectLst/>
                <a:latin typeface="+mj-lt"/>
                <a:ea typeface="+mj-ea"/>
                <a:cs typeface="+mj-cs"/>
              </a:rPr>
            </a:br>
            <a:r>
              <a:rPr lang="en-US" sz="1400" b="0" i="0" kern="1200" dirty="0">
                <a:solidFill>
                  <a:srgbClr val="EBEBEB"/>
                </a:solidFill>
                <a:effectLst/>
                <a:latin typeface="+mj-lt"/>
                <a:ea typeface="+mj-ea"/>
                <a:cs typeface="+mj-cs"/>
              </a:rPr>
              <a:t> The south central and south-east regions, which have strong potential for table spreads but have less merchandising, can boost their merchandising. With merchandising, we can quantify the 2% of cooking oil and spray sales.</a:t>
            </a:r>
            <a:br>
              <a:rPr lang="en-US" sz="1400" b="0" i="0" kern="1200" dirty="0">
                <a:solidFill>
                  <a:srgbClr val="EBEBEB"/>
                </a:solidFill>
                <a:effectLst/>
                <a:latin typeface="+mj-lt"/>
                <a:ea typeface="+mj-ea"/>
                <a:cs typeface="+mj-cs"/>
              </a:rPr>
            </a:br>
            <a:r>
              <a:rPr lang="en-US" sz="1400" b="0" i="0" kern="1200" dirty="0">
                <a:solidFill>
                  <a:srgbClr val="EBEBEB"/>
                </a:solidFill>
                <a:effectLst/>
                <a:latin typeface="+mj-lt"/>
                <a:ea typeface="+mj-ea"/>
                <a:cs typeface="+mj-cs"/>
              </a:rPr>
              <a:t>Compared to the Plains, which contribute the least to total sales, the Northeast Region contributes the most. To enhance the overall sales of table spread, we can attempt expanding the promotions in the plains and west regions.</a:t>
            </a:r>
            <a:endParaRPr lang="en-US" sz="1400" b="0" i="0" kern="1200" dirty="0">
              <a:solidFill>
                <a:srgbClr val="EBEBEB"/>
              </a:solidFill>
              <a:latin typeface="+mj-lt"/>
              <a:ea typeface="+mj-ea"/>
              <a:cs typeface="+mj-cs"/>
            </a:endParaRPr>
          </a:p>
        </p:txBody>
      </p:sp>
      <p:sp useBgFill="1">
        <p:nvSpPr>
          <p:cNvPr id="38" name="Rectangle 37">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1" name="Content Placeholder 10">
            <a:extLst>
              <a:ext uri="{FF2B5EF4-FFF2-40B4-BE49-F238E27FC236}">
                <a16:creationId xmlns:a16="http://schemas.microsoft.com/office/drawing/2014/main" id="{C2B74B1E-B2E3-D126-04B1-2B7086EBBCF9}"/>
              </a:ext>
            </a:extLst>
          </p:cNvPr>
          <p:cNvGraphicFramePr>
            <a:graphicFrameLocks noGrp="1"/>
          </p:cNvGraphicFramePr>
          <p:nvPr>
            <p:ph idx="1"/>
            <p:extLst>
              <p:ext uri="{D42A27DB-BD31-4B8C-83A1-F6EECF244321}">
                <p14:modId xmlns:p14="http://schemas.microsoft.com/office/powerpoint/2010/main" val="1113003256"/>
              </p:ext>
            </p:extLst>
          </p:nvPr>
        </p:nvGraphicFramePr>
        <p:xfrm>
          <a:off x="636915" y="638548"/>
          <a:ext cx="7052358" cy="5578182"/>
        </p:xfrm>
        <a:graphic>
          <a:graphicData uri="http://schemas.openxmlformats.org/drawingml/2006/table">
            <a:tbl>
              <a:tblPr firstRow="1" bandRow="1">
                <a:tableStyleId>{5C22544A-7EE6-4342-B048-85BDC9FD1C3A}</a:tableStyleId>
              </a:tblPr>
              <a:tblGrid>
                <a:gridCol w="1297780">
                  <a:extLst>
                    <a:ext uri="{9D8B030D-6E8A-4147-A177-3AD203B41FA5}">
                      <a16:colId xmlns:a16="http://schemas.microsoft.com/office/drawing/2014/main" val="2664429408"/>
                    </a:ext>
                  </a:extLst>
                </a:gridCol>
                <a:gridCol w="1865473">
                  <a:extLst>
                    <a:ext uri="{9D8B030D-6E8A-4147-A177-3AD203B41FA5}">
                      <a16:colId xmlns:a16="http://schemas.microsoft.com/office/drawing/2014/main" val="2787780858"/>
                    </a:ext>
                  </a:extLst>
                </a:gridCol>
                <a:gridCol w="1780743">
                  <a:extLst>
                    <a:ext uri="{9D8B030D-6E8A-4147-A177-3AD203B41FA5}">
                      <a16:colId xmlns:a16="http://schemas.microsoft.com/office/drawing/2014/main" val="3143467039"/>
                    </a:ext>
                  </a:extLst>
                </a:gridCol>
                <a:gridCol w="1338027">
                  <a:extLst>
                    <a:ext uri="{9D8B030D-6E8A-4147-A177-3AD203B41FA5}">
                      <a16:colId xmlns:a16="http://schemas.microsoft.com/office/drawing/2014/main" val="966817408"/>
                    </a:ext>
                  </a:extLst>
                </a:gridCol>
                <a:gridCol w="770335">
                  <a:extLst>
                    <a:ext uri="{9D8B030D-6E8A-4147-A177-3AD203B41FA5}">
                      <a16:colId xmlns:a16="http://schemas.microsoft.com/office/drawing/2014/main" val="2114392604"/>
                    </a:ext>
                  </a:extLst>
                </a:gridCol>
              </a:tblGrid>
              <a:tr h="173506">
                <a:tc gridSpan="5">
                  <a:txBody>
                    <a:bodyPr/>
                    <a:lstStyle/>
                    <a:p>
                      <a:pPr algn="ctr" fontAlgn="ctr"/>
                      <a:r>
                        <a:rPr lang="en-US" sz="1000" u="none" strike="noStrike" dirty="0" err="1">
                          <a:effectLst/>
                        </a:rPr>
                        <a:t>Tablespread</a:t>
                      </a:r>
                      <a:endParaRPr lang="en-US" sz="1000" b="0" i="0" u="none" strike="noStrike" dirty="0">
                        <a:solidFill>
                          <a:srgbClr val="000000"/>
                        </a:solidFill>
                        <a:effectLst/>
                        <a:latin typeface="Arial" panose="020B0604020202020204" pitchFamily="34" charset="0"/>
                      </a:endParaRPr>
                    </a:p>
                  </a:txBody>
                  <a:tcPr marL="3500" marR="3500" marT="350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44661179"/>
                  </a:ext>
                </a:extLst>
              </a:tr>
              <a:tr h="173506">
                <a:tc>
                  <a:txBody>
                    <a:bodyPr/>
                    <a:lstStyle/>
                    <a:p>
                      <a:pPr algn="r" fontAlgn="ctr"/>
                      <a:r>
                        <a:rPr lang="en-US" sz="1000" u="none" strike="noStrike" dirty="0">
                          <a:effectLst/>
                        </a:rPr>
                        <a:t>Geography_1</a:t>
                      </a:r>
                      <a:endParaRPr lang="en-US" sz="1000" b="0" i="0" u="none" strike="noStrike" dirty="0">
                        <a:solidFill>
                          <a:srgbClr val="000000"/>
                        </a:solidFill>
                        <a:effectLst/>
                        <a:latin typeface="Arial" panose="020B0604020202020204" pitchFamily="34" charset="0"/>
                      </a:endParaRPr>
                    </a:p>
                  </a:txBody>
                  <a:tcPr marL="3500" marR="3500" marT="3500" marB="0" anchor="ctr"/>
                </a:tc>
                <a:tc>
                  <a:txBody>
                    <a:bodyPr/>
                    <a:lstStyle/>
                    <a:p>
                      <a:pPr algn="l" fontAlgn="ctr"/>
                      <a:r>
                        <a:rPr lang="en-US" sz="1000" u="none" strike="noStrike">
                          <a:effectLst/>
                        </a:rPr>
                        <a:t>Unit Sales Any Merch</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l" fontAlgn="ctr"/>
                      <a:r>
                        <a:rPr lang="en-US" sz="1000" u="none" strike="noStrike">
                          <a:effectLst/>
                        </a:rPr>
                        <a:t>Unit Sales No Merch</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l" fontAlgn="ctr"/>
                      <a:r>
                        <a:rPr lang="en-US" sz="1000" u="none" strike="noStrike">
                          <a:effectLst/>
                        </a:rPr>
                        <a:t>Total Unit sales</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l" fontAlgn="ctr"/>
                      <a:r>
                        <a:rPr lang="en-US" sz="1000" u="none" strike="noStrike">
                          <a:effectLst/>
                        </a:rPr>
                        <a:t>Mech%</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1662139951"/>
                  </a:ext>
                </a:extLst>
              </a:tr>
              <a:tr h="173506">
                <a:tc>
                  <a:txBody>
                    <a:bodyPr/>
                    <a:lstStyle/>
                    <a:p>
                      <a:pPr algn="r" fontAlgn="ctr"/>
                      <a:r>
                        <a:rPr lang="en-US" sz="1000" u="none" strike="noStrike" dirty="0">
                          <a:effectLst/>
                        </a:rPr>
                        <a:t>California</a:t>
                      </a:r>
                      <a:endParaRPr lang="en-US" sz="1000" b="0" i="0" u="none" strike="noStrike" dirty="0">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158,962,500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366,876,700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525,839,100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30%</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326736887"/>
                  </a:ext>
                </a:extLst>
              </a:tr>
              <a:tr h="173506">
                <a:tc>
                  <a:txBody>
                    <a:bodyPr/>
                    <a:lstStyle/>
                    <a:p>
                      <a:pPr algn="r" fontAlgn="ctr"/>
                      <a:r>
                        <a:rPr lang="en-US" sz="1000" u="none" strike="noStrike" dirty="0">
                          <a:effectLst/>
                        </a:rPr>
                        <a:t>Great Lakes</a:t>
                      </a:r>
                      <a:endParaRPr lang="en-US" sz="1000" b="0" i="0" u="none" strike="noStrike" dirty="0">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386,093,500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646,442,600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1,032,536,000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37%</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1617797701"/>
                  </a:ext>
                </a:extLst>
              </a:tr>
              <a:tr h="173506">
                <a:tc>
                  <a:txBody>
                    <a:bodyPr/>
                    <a:lstStyle/>
                    <a:p>
                      <a:pPr algn="r" fontAlgn="ctr"/>
                      <a:r>
                        <a:rPr lang="en-US" sz="1000" u="none" strike="noStrike" dirty="0">
                          <a:effectLst/>
                        </a:rPr>
                        <a:t>Mid-South</a:t>
                      </a:r>
                      <a:endParaRPr lang="en-US" sz="1000" b="0" i="0" u="none" strike="noStrike" dirty="0">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236,098,300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644,788,200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880,886,500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27%</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533226429"/>
                  </a:ext>
                </a:extLst>
              </a:tr>
              <a:tr h="173506">
                <a:tc>
                  <a:txBody>
                    <a:bodyPr/>
                    <a:lstStyle/>
                    <a:p>
                      <a:pPr algn="r" fontAlgn="ctr"/>
                      <a:r>
                        <a:rPr lang="en-US" sz="1000" u="none" strike="noStrike" dirty="0">
                          <a:effectLst/>
                        </a:rPr>
                        <a:t>Northeast</a:t>
                      </a:r>
                      <a:endParaRPr lang="en-US" sz="1000" b="0" i="0" u="none" strike="noStrike" dirty="0">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435,610,300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841,586,600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1,277,197,000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34%</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3076595750"/>
                  </a:ext>
                </a:extLst>
              </a:tr>
              <a:tr h="173506">
                <a:tc>
                  <a:txBody>
                    <a:bodyPr/>
                    <a:lstStyle/>
                    <a:p>
                      <a:pPr algn="r" fontAlgn="ctr"/>
                      <a:r>
                        <a:rPr lang="en-US" sz="1000" u="none" strike="noStrike">
                          <a:effectLst/>
                        </a:rPr>
                        <a:t>Plains</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177,429,300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312,801,100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490,230,400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36%</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3373421472"/>
                  </a:ext>
                </a:extLst>
              </a:tr>
              <a:tr h="173506">
                <a:tc>
                  <a:txBody>
                    <a:bodyPr/>
                    <a:lstStyle/>
                    <a:p>
                      <a:pPr algn="r" fontAlgn="ctr"/>
                      <a:r>
                        <a:rPr lang="en-US" sz="1000" u="none" strike="noStrike">
                          <a:effectLst/>
                        </a:rPr>
                        <a:t>South Central</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148,048,500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568,659,900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716,708,400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21%</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1191052909"/>
                  </a:ext>
                </a:extLst>
              </a:tr>
              <a:tr h="173506">
                <a:tc>
                  <a:txBody>
                    <a:bodyPr/>
                    <a:lstStyle/>
                    <a:p>
                      <a:pPr algn="r" fontAlgn="ctr"/>
                      <a:r>
                        <a:rPr lang="en-US" sz="1000" u="none" strike="noStrike">
                          <a:effectLst/>
                        </a:rPr>
                        <a:t>Southeast</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255,729,500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755,348,600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1,011,078,000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25%</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57110351"/>
                  </a:ext>
                </a:extLst>
              </a:tr>
              <a:tr h="173506">
                <a:tc>
                  <a:txBody>
                    <a:bodyPr/>
                    <a:lstStyle/>
                    <a:p>
                      <a:pPr algn="r" fontAlgn="ctr"/>
                      <a:r>
                        <a:rPr lang="en-US" sz="1000" u="none" strike="noStrike">
                          <a:effectLst/>
                        </a:rPr>
                        <a:t>West</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288,197,000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435,226,100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723,423,100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40%</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3760329184"/>
                  </a:ext>
                </a:extLst>
              </a:tr>
              <a:tr h="185821">
                <a:tc>
                  <a:txBody>
                    <a:bodyPr/>
                    <a:lstStyle/>
                    <a:p>
                      <a:pPr algn="l" fontAlgn="ct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l" fontAlgn="b"/>
                      <a:endParaRPr lang="en-US" sz="1000" b="0" i="0" u="none" strike="noStrike">
                        <a:solidFill>
                          <a:srgbClr val="000000"/>
                        </a:solidFill>
                        <a:effectLst/>
                        <a:latin typeface="Calibri" panose="020F0502020204030204" pitchFamily="34" charset="0"/>
                      </a:endParaRPr>
                    </a:p>
                  </a:txBody>
                  <a:tcPr marL="3500" marR="3500" marT="3500"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3500" marR="3500" marT="350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3500" marR="3500" marT="350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3500" marR="3500" marT="3500" marB="0" anchor="b"/>
                </a:tc>
                <a:extLst>
                  <a:ext uri="{0D108BD9-81ED-4DB2-BD59-A6C34878D82A}">
                    <a16:rowId xmlns:a16="http://schemas.microsoft.com/office/drawing/2014/main" val="2122535130"/>
                  </a:ext>
                </a:extLst>
              </a:tr>
              <a:tr h="173506">
                <a:tc gridSpan="5">
                  <a:txBody>
                    <a:bodyPr/>
                    <a:lstStyle/>
                    <a:p>
                      <a:pPr algn="ctr" fontAlgn="ctr"/>
                      <a:r>
                        <a:rPr lang="en-US" sz="1000" u="none" strike="noStrike" dirty="0">
                          <a:solidFill>
                            <a:schemeClr val="bg1"/>
                          </a:solidFill>
                          <a:effectLst/>
                        </a:rPr>
                        <a:t>Cooking and salad oil</a:t>
                      </a:r>
                      <a:endParaRPr lang="en-US" sz="1000" b="0" i="0" u="none" strike="noStrike" dirty="0">
                        <a:solidFill>
                          <a:schemeClr val="bg1"/>
                        </a:solidFill>
                        <a:effectLst/>
                        <a:latin typeface="Arial" panose="020B0604020202020204" pitchFamily="34" charset="0"/>
                      </a:endParaRPr>
                    </a:p>
                  </a:txBody>
                  <a:tcPr marL="3500" marR="3500" marT="3500" marB="0" anchor="ctr">
                    <a:solidFill>
                      <a:schemeClr val="accent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8542910"/>
                  </a:ext>
                </a:extLst>
              </a:tr>
              <a:tr h="173506">
                <a:tc>
                  <a:txBody>
                    <a:bodyPr/>
                    <a:lstStyle/>
                    <a:p>
                      <a:pPr algn="r" fontAlgn="ctr"/>
                      <a:r>
                        <a:rPr lang="en-US" sz="1000" u="none" strike="noStrike" dirty="0">
                          <a:effectLst/>
                        </a:rPr>
                        <a:t>Geography_1</a:t>
                      </a:r>
                      <a:endParaRPr lang="en-US" sz="1000" b="0" i="0" u="none" strike="noStrike" dirty="0">
                        <a:solidFill>
                          <a:srgbClr val="000000"/>
                        </a:solidFill>
                        <a:effectLst/>
                        <a:latin typeface="Arial" panose="020B0604020202020204" pitchFamily="34" charset="0"/>
                      </a:endParaRPr>
                    </a:p>
                  </a:txBody>
                  <a:tcPr marL="3500" marR="3500" marT="3500" marB="0" anchor="ctr"/>
                </a:tc>
                <a:tc>
                  <a:txBody>
                    <a:bodyPr/>
                    <a:lstStyle/>
                    <a:p>
                      <a:pPr algn="l" fontAlgn="ctr"/>
                      <a:r>
                        <a:rPr lang="en-US" sz="1000" u="none" strike="noStrike">
                          <a:effectLst/>
                        </a:rPr>
                        <a:t>Unit Sales Any Merch</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l" fontAlgn="ctr"/>
                      <a:r>
                        <a:rPr lang="en-US" sz="1000" u="none" strike="noStrike" dirty="0">
                          <a:effectLst/>
                        </a:rPr>
                        <a:t>Unit Sales No Merch</a:t>
                      </a:r>
                      <a:endParaRPr lang="en-US" sz="1000" b="0" i="0" u="none" strike="noStrike" dirty="0">
                        <a:solidFill>
                          <a:srgbClr val="000000"/>
                        </a:solidFill>
                        <a:effectLst/>
                        <a:latin typeface="Arial" panose="020B0604020202020204" pitchFamily="34" charset="0"/>
                      </a:endParaRPr>
                    </a:p>
                  </a:txBody>
                  <a:tcPr marL="3500" marR="3500" marT="3500" marB="0" anchor="ctr"/>
                </a:tc>
                <a:tc>
                  <a:txBody>
                    <a:bodyPr/>
                    <a:lstStyle/>
                    <a:p>
                      <a:pPr algn="l" fontAlgn="ctr"/>
                      <a:r>
                        <a:rPr lang="en-US" sz="1000" u="none" strike="noStrike">
                          <a:effectLst/>
                        </a:rPr>
                        <a:t>Total Unit sales</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l" fontAlgn="ctr"/>
                      <a:r>
                        <a:rPr lang="en-US" sz="1000" u="none" strike="noStrike">
                          <a:effectLst/>
                        </a:rPr>
                        <a:t>Mech%</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2926283764"/>
                  </a:ext>
                </a:extLst>
              </a:tr>
              <a:tr h="173506">
                <a:tc>
                  <a:txBody>
                    <a:bodyPr/>
                    <a:lstStyle/>
                    <a:p>
                      <a:pPr algn="r" fontAlgn="ctr"/>
                      <a:r>
                        <a:rPr lang="en-US" sz="1000" u="none" strike="noStrike">
                          <a:effectLst/>
                        </a:rPr>
                        <a:t>California</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72,634,430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134,363,600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203,284,300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36%</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1773371998"/>
                  </a:ext>
                </a:extLst>
              </a:tr>
              <a:tr h="173506">
                <a:tc>
                  <a:txBody>
                    <a:bodyPr/>
                    <a:lstStyle/>
                    <a:p>
                      <a:pPr algn="r" fontAlgn="ctr"/>
                      <a:r>
                        <a:rPr lang="en-US" sz="1000" u="none" strike="noStrike">
                          <a:effectLst/>
                        </a:rPr>
                        <a:t>Great Lakes</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54,704,560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185,356,000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238,356,300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23%</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2881200070"/>
                  </a:ext>
                </a:extLst>
              </a:tr>
              <a:tr h="173506">
                <a:tc>
                  <a:txBody>
                    <a:bodyPr/>
                    <a:lstStyle/>
                    <a:p>
                      <a:pPr algn="r" fontAlgn="ctr"/>
                      <a:r>
                        <a:rPr lang="en-US" sz="1000" u="none" strike="noStrike">
                          <a:effectLst/>
                        </a:rPr>
                        <a:t>Mid-South</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59,015,000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239,048,800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297,125,700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20%</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1746753554"/>
                  </a:ext>
                </a:extLst>
              </a:tr>
              <a:tr h="173506">
                <a:tc>
                  <a:txBody>
                    <a:bodyPr/>
                    <a:lstStyle/>
                    <a:p>
                      <a:pPr algn="r" fontAlgn="ctr"/>
                      <a:r>
                        <a:rPr lang="en-US" sz="1000" u="none" strike="noStrike">
                          <a:effectLst/>
                        </a:rPr>
                        <a:t>Northeast</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74,654,920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222,140,700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294,201,300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25%</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791573404"/>
                  </a:ext>
                </a:extLst>
              </a:tr>
              <a:tr h="173506">
                <a:tc>
                  <a:txBody>
                    <a:bodyPr/>
                    <a:lstStyle/>
                    <a:p>
                      <a:pPr algn="r" fontAlgn="ctr"/>
                      <a:r>
                        <a:rPr lang="en-US" sz="1000" u="none" strike="noStrike">
                          <a:effectLst/>
                        </a:rPr>
                        <a:t>Plains</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22,187,850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95,427,320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116,821,000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19%</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190589311"/>
                  </a:ext>
                </a:extLst>
              </a:tr>
              <a:tr h="173506">
                <a:tc>
                  <a:txBody>
                    <a:bodyPr/>
                    <a:lstStyle/>
                    <a:p>
                      <a:pPr algn="r" fontAlgn="ctr"/>
                      <a:r>
                        <a:rPr lang="en-US" sz="1000" u="none" strike="noStrike">
                          <a:effectLst/>
                        </a:rPr>
                        <a:t>South Central</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75,798,580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259,936,000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333,595,000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23%</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235831822"/>
                  </a:ext>
                </a:extLst>
              </a:tr>
              <a:tr h="173506">
                <a:tc>
                  <a:txBody>
                    <a:bodyPr/>
                    <a:lstStyle/>
                    <a:p>
                      <a:pPr algn="r" fontAlgn="ctr"/>
                      <a:r>
                        <a:rPr lang="en-US" sz="1000" u="none" strike="noStrike">
                          <a:effectLst/>
                        </a:rPr>
                        <a:t>Southeast</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107,776,900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300,954,900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407,207,300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26%</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122166138"/>
                  </a:ext>
                </a:extLst>
              </a:tr>
              <a:tr h="173506">
                <a:tc>
                  <a:txBody>
                    <a:bodyPr/>
                    <a:lstStyle/>
                    <a:p>
                      <a:pPr algn="r" fontAlgn="ctr"/>
                      <a:r>
                        <a:rPr lang="en-US" sz="1000" u="none" strike="noStrike">
                          <a:effectLst/>
                        </a:rPr>
                        <a:t>West</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39,781,630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143,524,900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182,458,400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22%</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2242968429"/>
                  </a:ext>
                </a:extLst>
              </a:tr>
              <a:tr h="187181">
                <a:tc>
                  <a:txBody>
                    <a:bodyPr/>
                    <a:lstStyle/>
                    <a:p>
                      <a:pPr algn="l" fontAlgn="ct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l" fontAlgn="b"/>
                      <a:endParaRPr lang="en-US" sz="1000" b="0" i="0" u="none" strike="noStrike">
                        <a:solidFill>
                          <a:srgbClr val="000000"/>
                        </a:solidFill>
                        <a:effectLst/>
                        <a:latin typeface="Calibri" panose="020F0502020204030204" pitchFamily="34" charset="0"/>
                      </a:endParaRPr>
                    </a:p>
                  </a:txBody>
                  <a:tcPr marL="3500" marR="3500" marT="3500"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3500" marR="3500" marT="350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3500" marR="3500" marT="350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3500" marR="3500" marT="3500" marB="0" anchor="b"/>
                </a:tc>
                <a:extLst>
                  <a:ext uri="{0D108BD9-81ED-4DB2-BD59-A6C34878D82A}">
                    <a16:rowId xmlns:a16="http://schemas.microsoft.com/office/drawing/2014/main" val="3966228705"/>
                  </a:ext>
                </a:extLst>
              </a:tr>
              <a:tr h="173506">
                <a:tc gridSpan="5">
                  <a:txBody>
                    <a:bodyPr/>
                    <a:lstStyle/>
                    <a:p>
                      <a:pPr algn="ctr" fontAlgn="ctr"/>
                      <a:r>
                        <a:rPr lang="en-US" sz="1000" u="none" strike="noStrike" dirty="0">
                          <a:solidFill>
                            <a:schemeClr val="bg1"/>
                          </a:solidFill>
                          <a:effectLst/>
                        </a:rPr>
                        <a:t>Cooking spray</a:t>
                      </a:r>
                      <a:endParaRPr lang="en-US" sz="1000" b="0" i="0" u="none" strike="noStrike" dirty="0">
                        <a:solidFill>
                          <a:schemeClr val="bg1"/>
                        </a:solidFill>
                        <a:effectLst/>
                        <a:latin typeface="Arial" panose="020B0604020202020204" pitchFamily="34" charset="0"/>
                      </a:endParaRPr>
                    </a:p>
                  </a:txBody>
                  <a:tcPr marL="3500" marR="3500" marT="3500" marB="0" anchor="ctr">
                    <a:solidFill>
                      <a:schemeClr val="accent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91327622"/>
                  </a:ext>
                </a:extLst>
              </a:tr>
              <a:tr h="173506">
                <a:tc>
                  <a:txBody>
                    <a:bodyPr/>
                    <a:lstStyle/>
                    <a:p>
                      <a:pPr algn="r" fontAlgn="ctr"/>
                      <a:r>
                        <a:rPr lang="en-US" sz="1000" u="none" strike="noStrike">
                          <a:effectLst/>
                        </a:rPr>
                        <a:t>Geography_1</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l" fontAlgn="ctr"/>
                      <a:r>
                        <a:rPr lang="en-US" sz="1000" u="none" strike="noStrike">
                          <a:effectLst/>
                        </a:rPr>
                        <a:t>Unit Sales Any Merch</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l" fontAlgn="ctr"/>
                      <a:r>
                        <a:rPr lang="en-US" sz="1000" u="none" strike="noStrike">
                          <a:effectLst/>
                        </a:rPr>
                        <a:t>Unit Sales No Merch</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l" fontAlgn="ctr"/>
                      <a:r>
                        <a:rPr lang="en-US" sz="1000" u="none" strike="noStrike">
                          <a:effectLst/>
                        </a:rPr>
                        <a:t>Total Unit sales</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l" fontAlgn="ctr"/>
                      <a:r>
                        <a:rPr lang="en-US" sz="1000" u="none" strike="noStrike">
                          <a:effectLst/>
                        </a:rPr>
                        <a:t>Mech%</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1595852374"/>
                  </a:ext>
                </a:extLst>
              </a:tr>
              <a:tr h="173506">
                <a:tc>
                  <a:txBody>
                    <a:bodyPr/>
                    <a:lstStyle/>
                    <a:p>
                      <a:pPr algn="r" fontAlgn="ctr"/>
                      <a:r>
                        <a:rPr lang="en-US" sz="1000" u="none" strike="noStrike">
                          <a:effectLst/>
                        </a:rPr>
                        <a:t>California</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9,002,911</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37,911,800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46,361,970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19%</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2546656882"/>
                  </a:ext>
                </a:extLst>
              </a:tr>
              <a:tr h="173506">
                <a:tc>
                  <a:txBody>
                    <a:bodyPr/>
                    <a:lstStyle/>
                    <a:p>
                      <a:pPr algn="r" fontAlgn="ctr"/>
                      <a:r>
                        <a:rPr lang="en-US" sz="1000" u="none" strike="noStrike">
                          <a:effectLst/>
                        </a:rPr>
                        <a:t>Great Lakes</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17,284,400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74,726,370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91,595,420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19%</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3037601945"/>
                  </a:ext>
                </a:extLst>
              </a:tr>
              <a:tr h="173506">
                <a:tc>
                  <a:txBody>
                    <a:bodyPr/>
                    <a:lstStyle/>
                    <a:p>
                      <a:pPr algn="r" fontAlgn="ctr"/>
                      <a:r>
                        <a:rPr lang="en-US" sz="1000" u="none" strike="noStrike">
                          <a:effectLst/>
                        </a:rPr>
                        <a:t>Mid-South</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15,870,490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88,685,430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103,922,200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15%</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2242459139"/>
                  </a:ext>
                </a:extLst>
              </a:tr>
              <a:tr h="173506">
                <a:tc>
                  <a:txBody>
                    <a:bodyPr/>
                    <a:lstStyle/>
                    <a:p>
                      <a:pPr algn="r" fontAlgn="ctr"/>
                      <a:r>
                        <a:rPr lang="en-US" sz="1000" u="none" strike="noStrike">
                          <a:effectLst/>
                        </a:rPr>
                        <a:t>Northeast</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19,969,040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97,550,770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116,805,000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17%</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555225864"/>
                  </a:ext>
                </a:extLst>
              </a:tr>
              <a:tr h="173506">
                <a:tc>
                  <a:txBody>
                    <a:bodyPr/>
                    <a:lstStyle/>
                    <a:p>
                      <a:pPr algn="r" fontAlgn="ctr"/>
                      <a:r>
                        <a:rPr lang="en-US" sz="1000" u="none" strike="noStrike">
                          <a:effectLst/>
                        </a:rPr>
                        <a:t>Plains</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7,773,952</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40,923,280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48,347,060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16%</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905268574"/>
                  </a:ext>
                </a:extLst>
              </a:tr>
              <a:tr h="173506">
                <a:tc>
                  <a:txBody>
                    <a:bodyPr/>
                    <a:lstStyle/>
                    <a:p>
                      <a:pPr algn="r" fontAlgn="ctr"/>
                      <a:r>
                        <a:rPr lang="en-US" sz="1000" u="none" strike="noStrike">
                          <a:effectLst/>
                        </a:rPr>
                        <a:t>South Central</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10,129,740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74,267,710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83,844,050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12%</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790572182"/>
                  </a:ext>
                </a:extLst>
              </a:tr>
              <a:tr h="173506">
                <a:tc>
                  <a:txBody>
                    <a:bodyPr/>
                    <a:lstStyle/>
                    <a:p>
                      <a:pPr algn="r" fontAlgn="ctr"/>
                      <a:r>
                        <a:rPr lang="en-US" sz="1000" u="none" strike="noStrike">
                          <a:effectLst/>
                        </a:rPr>
                        <a:t>Southeast</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29,390,560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94,285,170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123,161,600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24%</a:t>
                      </a:r>
                      <a:endParaRPr lang="en-US" sz="1000" b="0" i="0" u="none" strike="noStrike">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227293273"/>
                  </a:ext>
                </a:extLst>
              </a:tr>
              <a:tr h="173506">
                <a:tc>
                  <a:txBody>
                    <a:bodyPr/>
                    <a:lstStyle/>
                    <a:p>
                      <a:pPr algn="r" fontAlgn="ctr"/>
                      <a:r>
                        <a:rPr lang="en-US" sz="1000" u="none" strike="noStrike">
                          <a:effectLst/>
                        </a:rPr>
                        <a:t>West</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11,776,100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55,137,090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a:effectLst/>
                        </a:rPr>
                        <a:t>66,561,650</a:t>
                      </a:r>
                      <a:endParaRPr lang="en-US" sz="1000" b="0" i="0" u="none" strike="noStrike">
                        <a:solidFill>
                          <a:srgbClr val="000000"/>
                        </a:solidFill>
                        <a:effectLst/>
                        <a:latin typeface="Arial" panose="020B0604020202020204" pitchFamily="34" charset="0"/>
                      </a:endParaRPr>
                    </a:p>
                  </a:txBody>
                  <a:tcPr marL="3500" marR="3500" marT="3500" marB="0" anchor="ctr"/>
                </a:tc>
                <a:tc>
                  <a:txBody>
                    <a:bodyPr/>
                    <a:lstStyle/>
                    <a:p>
                      <a:pPr algn="r" fontAlgn="ctr"/>
                      <a:r>
                        <a:rPr lang="en-US" sz="1000" u="none" strike="noStrike" dirty="0">
                          <a:effectLst/>
                        </a:rPr>
                        <a:t>18%</a:t>
                      </a:r>
                      <a:endParaRPr lang="en-US" sz="1000" b="0" i="0" u="none" strike="noStrike" dirty="0">
                        <a:solidFill>
                          <a:srgbClr val="000000"/>
                        </a:solidFill>
                        <a:effectLst/>
                        <a:latin typeface="Arial" panose="020B0604020202020204" pitchFamily="34" charset="0"/>
                      </a:endParaRPr>
                    </a:p>
                  </a:txBody>
                  <a:tcPr marL="3500" marR="3500" marT="3500" marB="0" anchor="ctr"/>
                </a:tc>
                <a:extLst>
                  <a:ext uri="{0D108BD9-81ED-4DB2-BD59-A6C34878D82A}">
                    <a16:rowId xmlns:a16="http://schemas.microsoft.com/office/drawing/2014/main" val="689614757"/>
                  </a:ext>
                </a:extLst>
              </a:tr>
            </a:tbl>
          </a:graphicData>
        </a:graphic>
      </p:graphicFrame>
    </p:spTree>
    <p:extLst>
      <p:ext uri="{BB962C8B-B14F-4D97-AF65-F5344CB8AC3E}">
        <p14:creationId xmlns:p14="http://schemas.microsoft.com/office/powerpoint/2010/main" val="388387087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4" name="Picture 4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4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8" name="Picture 4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4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2" name="Rectangle 5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53">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5BB30-8DDD-8B55-D7B3-DF81762E5276}"/>
              </a:ext>
            </a:extLst>
          </p:cNvPr>
          <p:cNvSpPr>
            <a:spLocks noGrp="1"/>
          </p:cNvSpPr>
          <p:nvPr>
            <p:ph type="title"/>
          </p:nvPr>
        </p:nvSpPr>
        <p:spPr>
          <a:xfrm>
            <a:off x="8200279" y="1325880"/>
            <a:ext cx="3344020" cy="3358662"/>
          </a:xfrm>
        </p:spPr>
        <p:txBody>
          <a:bodyPr vert="horz" lIns="91440" tIns="45720" rIns="91440" bIns="45720" rtlCol="0" anchor="b">
            <a:normAutofit/>
          </a:bodyPr>
          <a:lstStyle/>
          <a:p>
            <a:pPr>
              <a:lnSpc>
                <a:spcPct val="90000"/>
              </a:lnSpc>
            </a:pPr>
            <a:r>
              <a:rPr lang="en-US" sz="2000" b="1" i="0" kern="1200" dirty="0">
                <a:solidFill>
                  <a:srgbClr val="EBEBEB"/>
                </a:solidFill>
                <a:latin typeface="+mj-lt"/>
                <a:ea typeface="+mj-ea"/>
                <a:cs typeface="+mj-cs"/>
              </a:rPr>
              <a:t>Seasonal affect Analysis:</a:t>
            </a:r>
            <a:br>
              <a:rPr lang="en-US" sz="1400" b="0" i="0" kern="1200" dirty="0">
                <a:solidFill>
                  <a:srgbClr val="EBEBEB"/>
                </a:solidFill>
                <a:latin typeface="+mj-lt"/>
                <a:ea typeface="+mj-ea"/>
                <a:cs typeface="+mj-cs"/>
              </a:rPr>
            </a:br>
            <a:br>
              <a:rPr lang="en-US" sz="1400" b="0" i="0" kern="1200" dirty="0">
                <a:solidFill>
                  <a:srgbClr val="EBEBEB"/>
                </a:solidFill>
                <a:latin typeface="+mj-lt"/>
                <a:ea typeface="+mj-ea"/>
                <a:cs typeface="+mj-cs"/>
              </a:rPr>
            </a:br>
            <a:r>
              <a:rPr lang="en-US" sz="1600" b="0" i="0" kern="1200" dirty="0">
                <a:solidFill>
                  <a:srgbClr val="EBEBEB"/>
                </a:solidFill>
                <a:effectLst/>
                <a:latin typeface="+mj-lt"/>
                <a:ea typeface="+mj-ea"/>
                <a:cs typeface="+mj-cs"/>
              </a:rPr>
              <a:t>Although the sales distribution for cooking oil and cooking spray is essentially consistent across all quarters, the trend for table spread is different. In comparison to other quarters, Q4 sales are high. Therefore, by improving marketing and deals, there is room to increase table spread sales in other areas as well.</a:t>
            </a:r>
            <a:endParaRPr lang="en-US" sz="1600" b="0" i="0" kern="1200" dirty="0">
              <a:solidFill>
                <a:srgbClr val="EBEBEB"/>
              </a:solidFill>
              <a:latin typeface="+mj-lt"/>
              <a:ea typeface="+mj-ea"/>
              <a:cs typeface="+mj-cs"/>
            </a:endParaRPr>
          </a:p>
        </p:txBody>
      </p:sp>
      <p:sp useBgFill="1">
        <p:nvSpPr>
          <p:cNvPr id="56" name="Rectangle 55">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0C102C29-5F03-B441-BDDC-42101134AB17}"/>
              </a:ext>
            </a:extLst>
          </p:cNvPr>
          <p:cNvGraphicFramePr>
            <a:graphicFrameLocks noGrp="1"/>
          </p:cNvGraphicFramePr>
          <p:nvPr>
            <p:ph idx="1"/>
            <p:extLst>
              <p:ext uri="{D42A27DB-BD31-4B8C-83A1-F6EECF244321}">
                <p14:modId xmlns:p14="http://schemas.microsoft.com/office/powerpoint/2010/main" val="2032146386"/>
              </p:ext>
            </p:extLst>
          </p:nvPr>
        </p:nvGraphicFramePr>
        <p:xfrm>
          <a:off x="636914" y="639905"/>
          <a:ext cx="6915665" cy="5578187"/>
        </p:xfrm>
        <a:graphic>
          <a:graphicData uri="http://schemas.openxmlformats.org/drawingml/2006/table">
            <a:tbl>
              <a:tblPr firstRow="1" firstCol="1" bandRow="1">
                <a:tableStyleId>{5C22544A-7EE6-4342-B048-85BDC9FD1C3A}</a:tableStyleId>
              </a:tblPr>
              <a:tblGrid>
                <a:gridCol w="713565">
                  <a:extLst>
                    <a:ext uri="{9D8B030D-6E8A-4147-A177-3AD203B41FA5}">
                      <a16:colId xmlns:a16="http://schemas.microsoft.com/office/drawing/2014/main" val="1614733716"/>
                    </a:ext>
                  </a:extLst>
                </a:gridCol>
                <a:gridCol w="1670513">
                  <a:extLst>
                    <a:ext uri="{9D8B030D-6E8A-4147-A177-3AD203B41FA5}">
                      <a16:colId xmlns:a16="http://schemas.microsoft.com/office/drawing/2014/main" val="2242676723"/>
                    </a:ext>
                  </a:extLst>
                </a:gridCol>
                <a:gridCol w="1601104">
                  <a:extLst>
                    <a:ext uri="{9D8B030D-6E8A-4147-A177-3AD203B41FA5}">
                      <a16:colId xmlns:a16="http://schemas.microsoft.com/office/drawing/2014/main" val="2263309194"/>
                    </a:ext>
                  </a:extLst>
                </a:gridCol>
                <a:gridCol w="1231912">
                  <a:extLst>
                    <a:ext uri="{9D8B030D-6E8A-4147-A177-3AD203B41FA5}">
                      <a16:colId xmlns:a16="http://schemas.microsoft.com/office/drawing/2014/main" val="847068359"/>
                    </a:ext>
                  </a:extLst>
                </a:gridCol>
                <a:gridCol w="1698571">
                  <a:extLst>
                    <a:ext uri="{9D8B030D-6E8A-4147-A177-3AD203B41FA5}">
                      <a16:colId xmlns:a16="http://schemas.microsoft.com/office/drawing/2014/main" val="614623779"/>
                    </a:ext>
                  </a:extLst>
                </a:gridCol>
              </a:tblGrid>
              <a:tr h="229516">
                <a:tc gridSpan="5">
                  <a:txBody>
                    <a:bodyPr/>
                    <a:lstStyle/>
                    <a:p>
                      <a:pPr marL="0" marR="0" algn="ctr">
                        <a:lnSpc>
                          <a:spcPct val="107000"/>
                        </a:lnSpc>
                        <a:spcBef>
                          <a:spcPts val="0"/>
                        </a:spcBef>
                        <a:spcAft>
                          <a:spcPts val="0"/>
                        </a:spcAft>
                      </a:pPr>
                      <a:r>
                        <a:rPr lang="en-US" sz="1100" kern="100">
                          <a:effectLst/>
                        </a:rPr>
                        <a:t>Tablespread</a:t>
                      </a:r>
                      <a:endParaRPr lang="en-US" sz="1100" kern="100">
                        <a:effectLst/>
                        <a:latin typeface="Arial MT"/>
                        <a:ea typeface="Arial MT"/>
                        <a:cs typeface="Arial MT"/>
                      </a:endParaRPr>
                    </a:p>
                  </a:txBody>
                  <a:tcPr marL="62308" marR="62308"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01267126"/>
                  </a:ext>
                </a:extLst>
              </a:tr>
              <a:tr h="280791">
                <a:tc>
                  <a:txBody>
                    <a:bodyPr/>
                    <a:lstStyle/>
                    <a:p>
                      <a:pPr marL="0" marR="0" algn="r">
                        <a:lnSpc>
                          <a:spcPct val="107000"/>
                        </a:lnSpc>
                        <a:spcBef>
                          <a:spcPts val="0"/>
                        </a:spcBef>
                        <a:spcAft>
                          <a:spcPts val="0"/>
                        </a:spcAft>
                      </a:pPr>
                      <a:r>
                        <a:rPr lang="en-US" sz="1100" kern="100">
                          <a:effectLst/>
                        </a:rPr>
                        <a:t>Quarter</a:t>
                      </a:r>
                      <a:endParaRPr lang="en-US" sz="1100" kern="100">
                        <a:effectLst/>
                        <a:latin typeface="Arial MT"/>
                        <a:ea typeface="Arial MT"/>
                        <a:cs typeface="Arial MT"/>
                      </a:endParaRPr>
                    </a:p>
                  </a:txBody>
                  <a:tcPr marL="62308" marR="62308" marT="0" marB="0" anchor="ctr"/>
                </a:tc>
                <a:tc>
                  <a:txBody>
                    <a:bodyPr/>
                    <a:lstStyle/>
                    <a:p>
                      <a:pPr marL="0" marR="0">
                        <a:lnSpc>
                          <a:spcPct val="107000"/>
                        </a:lnSpc>
                        <a:spcBef>
                          <a:spcPts val="0"/>
                        </a:spcBef>
                        <a:spcAft>
                          <a:spcPts val="0"/>
                        </a:spcAft>
                      </a:pPr>
                      <a:r>
                        <a:rPr lang="en-US" sz="1100" kern="100">
                          <a:effectLst/>
                        </a:rPr>
                        <a:t>Unit Sales Any Merch</a:t>
                      </a:r>
                      <a:endParaRPr lang="en-US" sz="1100" kern="100">
                        <a:effectLst/>
                        <a:latin typeface="Arial MT"/>
                        <a:ea typeface="Arial MT"/>
                        <a:cs typeface="Arial MT"/>
                      </a:endParaRPr>
                    </a:p>
                  </a:txBody>
                  <a:tcPr marL="62308" marR="62308" marT="0" marB="0" anchor="ctr"/>
                </a:tc>
                <a:tc>
                  <a:txBody>
                    <a:bodyPr/>
                    <a:lstStyle/>
                    <a:p>
                      <a:pPr marL="0" marR="0">
                        <a:lnSpc>
                          <a:spcPct val="107000"/>
                        </a:lnSpc>
                        <a:spcBef>
                          <a:spcPts val="0"/>
                        </a:spcBef>
                        <a:spcAft>
                          <a:spcPts val="0"/>
                        </a:spcAft>
                      </a:pPr>
                      <a:r>
                        <a:rPr lang="en-US" sz="1100" kern="100">
                          <a:effectLst/>
                        </a:rPr>
                        <a:t>Unit Sales No Merch</a:t>
                      </a:r>
                      <a:endParaRPr lang="en-US" sz="1100" kern="100">
                        <a:effectLst/>
                        <a:latin typeface="Arial MT"/>
                        <a:ea typeface="Arial MT"/>
                        <a:cs typeface="Arial MT"/>
                      </a:endParaRPr>
                    </a:p>
                  </a:txBody>
                  <a:tcPr marL="62308" marR="62308" marT="0" marB="0" anchor="ctr"/>
                </a:tc>
                <a:tc>
                  <a:txBody>
                    <a:bodyPr/>
                    <a:lstStyle/>
                    <a:p>
                      <a:pPr marL="0" marR="0">
                        <a:lnSpc>
                          <a:spcPct val="107000"/>
                        </a:lnSpc>
                        <a:spcBef>
                          <a:spcPts val="0"/>
                        </a:spcBef>
                        <a:spcAft>
                          <a:spcPts val="0"/>
                        </a:spcAft>
                      </a:pPr>
                      <a:r>
                        <a:rPr lang="en-US" sz="1100" kern="100">
                          <a:effectLst/>
                        </a:rPr>
                        <a:t>Total Unit sales</a:t>
                      </a:r>
                      <a:endParaRPr lang="en-US" sz="1100" kern="100">
                        <a:effectLst/>
                        <a:latin typeface="Arial MT"/>
                        <a:ea typeface="Arial MT"/>
                        <a:cs typeface="Arial MT"/>
                      </a:endParaRPr>
                    </a:p>
                  </a:txBody>
                  <a:tcPr marL="62308" marR="62308" marT="0" marB="0" anchor="ctr"/>
                </a:tc>
                <a:tc>
                  <a:txBody>
                    <a:bodyPr/>
                    <a:lstStyle/>
                    <a:p>
                      <a:pPr marL="0" marR="0">
                        <a:lnSpc>
                          <a:spcPct val="107000"/>
                        </a:lnSpc>
                        <a:spcBef>
                          <a:spcPts val="0"/>
                        </a:spcBef>
                        <a:spcAft>
                          <a:spcPts val="0"/>
                        </a:spcAft>
                      </a:pPr>
                      <a:r>
                        <a:rPr lang="en-US" sz="1100" kern="100">
                          <a:effectLst/>
                        </a:rPr>
                        <a:t>% share of quarter</a:t>
                      </a:r>
                      <a:endParaRPr lang="en-US" sz="1100" kern="100">
                        <a:effectLst/>
                        <a:latin typeface="Arial MT"/>
                        <a:ea typeface="Arial MT"/>
                        <a:cs typeface="Arial MT"/>
                      </a:endParaRPr>
                    </a:p>
                  </a:txBody>
                  <a:tcPr marL="62308" marR="62308" marT="0" marB="0" anchor="ctr"/>
                </a:tc>
                <a:extLst>
                  <a:ext uri="{0D108BD9-81ED-4DB2-BD59-A6C34878D82A}">
                    <a16:rowId xmlns:a16="http://schemas.microsoft.com/office/drawing/2014/main" val="2363954728"/>
                  </a:ext>
                </a:extLst>
              </a:tr>
              <a:tr h="280791">
                <a:tc>
                  <a:txBody>
                    <a:bodyPr/>
                    <a:lstStyle/>
                    <a:p>
                      <a:pPr marL="0" marR="0" algn="r">
                        <a:lnSpc>
                          <a:spcPct val="107000"/>
                        </a:lnSpc>
                        <a:spcBef>
                          <a:spcPts val="0"/>
                        </a:spcBef>
                        <a:spcAft>
                          <a:spcPts val="0"/>
                        </a:spcAft>
                      </a:pPr>
                      <a:r>
                        <a:rPr lang="en-US" sz="1100" kern="100">
                          <a:effectLst/>
                        </a:rPr>
                        <a:t>Q1</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897,375,300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2,266,160,000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2,977,527,000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24%</a:t>
                      </a:r>
                      <a:endParaRPr lang="en-US" sz="1100" kern="100">
                        <a:effectLst/>
                        <a:latin typeface="Arial MT"/>
                        <a:ea typeface="Arial MT"/>
                        <a:cs typeface="Arial MT"/>
                      </a:endParaRPr>
                    </a:p>
                  </a:txBody>
                  <a:tcPr marL="62308" marR="62308" marT="0" marB="0" anchor="b"/>
                </a:tc>
                <a:extLst>
                  <a:ext uri="{0D108BD9-81ED-4DB2-BD59-A6C34878D82A}">
                    <a16:rowId xmlns:a16="http://schemas.microsoft.com/office/drawing/2014/main" val="3346239336"/>
                  </a:ext>
                </a:extLst>
              </a:tr>
              <a:tr h="280791">
                <a:tc>
                  <a:txBody>
                    <a:bodyPr/>
                    <a:lstStyle/>
                    <a:p>
                      <a:pPr marL="0" marR="0" algn="r">
                        <a:lnSpc>
                          <a:spcPct val="107000"/>
                        </a:lnSpc>
                        <a:spcBef>
                          <a:spcPts val="0"/>
                        </a:spcBef>
                        <a:spcAft>
                          <a:spcPts val="0"/>
                        </a:spcAft>
                      </a:pPr>
                      <a:r>
                        <a:rPr lang="en-US" sz="1100" kern="100">
                          <a:effectLst/>
                        </a:rPr>
                        <a:t>Q2</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887,848,700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2,209,936,000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2,881,574,000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23%</a:t>
                      </a:r>
                      <a:endParaRPr lang="en-US" sz="1100" kern="100">
                        <a:effectLst/>
                        <a:latin typeface="Arial MT"/>
                        <a:ea typeface="Arial MT"/>
                        <a:cs typeface="Arial MT"/>
                      </a:endParaRPr>
                    </a:p>
                  </a:txBody>
                  <a:tcPr marL="62308" marR="62308" marT="0" marB="0" anchor="b"/>
                </a:tc>
                <a:extLst>
                  <a:ext uri="{0D108BD9-81ED-4DB2-BD59-A6C34878D82A}">
                    <a16:rowId xmlns:a16="http://schemas.microsoft.com/office/drawing/2014/main" val="2269904851"/>
                  </a:ext>
                </a:extLst>
              </a:tr>
              <a:tr h="280791">
                <a:tc>
                  <a:txBody>
                    <a:bodyPr/>
                    <a:lstStyle/>
                    <a:p>
                      <a:pPr marL="0" marR="0" algn="r">
                        <a:lnSpc>
                          <a:spcPct val="107000"/>
                        </a:lnSpc>
                        <a:spcBef>
                          <a:spcPts val="0"/>
                        </a:spcBef>
                        <a:spcAft>
                          <a:spcPts val="0"/>
                        </a:spcAft>
                      </a:pPr>
                      <a:r>
                        <a:rPr lang="en-US" sz="1100" kern="100">
                          <a:effectLst/>
                        </a:rPr>
                        <a:t>Q3</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761,064,000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2,248,059,000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2,809,515,000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23%</a:t>
                      </a:r>
                      <a:endParaRPr lang="en-US" sz="1100" kern="100">
                        <a:effectLst/>
                        <a:latin typeface="Arial MT"/>
                        <a:ea typeface="Arial MT"/>
                        <a:cs typeface="Arial MT"/>
                      </a:endParaRPr>
                    </a:p>
                  </a:txBody>
                  <a:tcPr marL="62308" marR="62308" marT="0" marB="0" anchor="b"/>
                </a:tc>
                <a:extLst>
                  <a:ext uri="{0D108BD9-81ED-4DB2-BD59-A6C34878D82A}">
                    <a16:rowId xmlns:a16="http://schemas.microsoft.com/office/drawing/2014/main" val="1736011702"/>
                  </a:ext>
                </a:extLst>
              </a:tr>
              <a:tr h="280791">
                <a:tc>
                  <a:txBody>
                    <a:bodyPr/>
                    <a:lstStyle/>
                    <a:p>
                      <a:pPr marL="0" marR="0" algn="r">
                        <a:lnSpc>
                          <a:spcPct val="107000"/>
                        </a:lnSpc>
                        <a:spcBef>
                          <a:spcPts val="0"/>
                        </a:spcBef>
                        <a:spcAft>
                          <a:spcPts val="0"/>
                        </a:spcAft>
                      </a:pPr>
                      <a:r>
                        <a:rPr lang="en-US" sz="1100" kern="100">
                          <a:effectLst/>
                        </a:rPr>
                        <a:t>Q4</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1,632,728,000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2,431,097,000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3,797,485,000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30%</a:t>
                      </a:r>
                      <a:endParaRPr lang="en-US" sz="1100" kern="100">
                        <a:effectLst/>
                        <a:latin typeface="Arial MT"/>
                        <a:ea typeface="Arial MT"/>
                        <a:cs typeface="Arial MT"/>
                      </a:endParaRPr>
                    </a:p>
                  </a:txBody>
                  <a:tcPr marL="62308" marR="62308" marT="0" marB="0" anchor="b"/>
                </a:tc>
                <a:extLst>
                  <a:ext uri="{0D108BD9-81ED-4DB2-BD59-A6C34878D82A}">
                    <a16:rowId xmlns:a16="http://schemas.microsoft.com/office/drawing/2014/main" val="1740176514"/>
                  </a:ext>
                </a:extLst>
              </a:tr>
              <a:tr h="321724">
                <a:tc>
                  <a:txBody>
                    <a:bodyPr/>
                    <a:lstStyle/>
                    <a:p>
                      <a:pPr>
                        <a:lnSpc>
                          <a:spcPct val="107000"/>
                        </a:lnSpc>
                      </a:pPr>
                      <a:endParaRPr lang="en-US" sz="1100" kern="100">
                        <a:effectLst/>
                        <a:latin typeface="Calibri" panose="020F0502020204030204" pitchFamily="34" charset="0"/>
                        <a:cs typeface="Times New Roman" panose="02020603050405020304" pitchFamily="18" charset="0"/>
                      </a:endParaRPr>
                    </a:p>
                  </a:txBody>
                  <a:tcPr marL="62308" marR="62308" marT="0" marB="0" anchor="b"/>
                </a:tc>
                <a:tc>
                  <a:txBody>
                    <a:bodyPr/>
                    <a:lstStyle/>
                    <a:p>
                      <a:pPr>
                        <a:lnSpc>
                          <a:spcPct val="107000"/>
                        </a:lnSpc>
                      </a:pPr>
                      <a:endParaRPr lang="en-US" sz="1100" kern="100">
                        <a:effectLst/>
                        <a:latin typeface="Calibri" panose="020F0502020204030204" pitchFamily="34" charset="0"/>
                        <a:cs typeface="Times New Roman" panose="02020603050405020304" pitchFamily="18" charset="0"/>
                      </a:endParaRPr>
                    </a:p>
                  </a:txBody>
                  <a:tcPr marL="62308" marR="62308" marT="0" marB="0" anchor="b"/>
                </a:tc>
                <a:tc>
                  <a:txBody>
                    <a:bodyPr/>
                    <a:lstStyle/>
                    <a:p>
                      <a:pPr>
                        <a:lnSpc>
                          <a:spcPct val="107000"/>
                        </a:lnSpc>
                      </a:pPr>
                      <a:endParaRPr lang="en-US" sz="1100" kern="100">
                        <a:effectLst/>
                        <a:latin typeface="Calibri" panose="020F0502020204030204" pitchFamily="34" charset="0"/>
                        <a:cs typeface="Times New Roman" panose="02020603050405020304" pitchFamily="18" charset="0"/>
                      </a:endParaRPr>
                    </a:p>
                  </a:txBody>
                  <a:tcPr marL="62308" marR="62308" marT="0" marB="0" anchor="b"/>
                </a:tc>
                <a:tc>
                  <a:txBody>
                    <a:bodyPr/>
                    <a:lstStyle/>
                    <a:p>
                      <a:pPr>
                        <a:lnSpc>
                          <a:spcPct val="107000"/>
                        </a:lnSpc>
                      </a:pPr>
                      <a:endParaRPr lang="en-US" sz="1100" kern="100">
                        <a:effectLst/>
                        <a:latin typeface="Calibri" panose="020F0502020204030204" pitchFamily="34" charset="0"/>
                        <a:cs typeface="Times New Roman" panose="02020603050405020304" pitchFamily="18" charset="0"/>
                      </a:endParaRPr>
                    </a:p>
                  </a:txBody>
                  <a:tcPr marL="62308" marR="62308" marT="0" marB="0" anchor="b"/>
                </a:tc>
                <a:tc>
                  <a:txBody>
                    <a:bodyPr/>
                    <a:lstStyle/>
                    <a:p>
                      <a:pPr>
                        <a:lnSpc>
                          <a:spcPct val="107000"/>
                        </a:lnSpc>
                      </a:pPr>
                      <a:endParaRPr lang="en-US" sz="1100" kern="100">
                        <a:effectLst/>
                        <a:latin typeface="Calibri" panose="020F0502020204030204" pitchFamily="34" charset="0"/>
                        <a:cs typeface="Times New Roman" panose="02020603050405020304" pitchFamily="18" charset="0"/>
                      </a:endParaRPr>
                    </a:p>
                  </a:txBody>
                  <a:tcPr marL="62308" marR="62308" marT="0" marB="0" anchor="b"/>
                </a:tc>
                <a:extLst>
                  <a:ext uri="{0D108BD9-81ED-4DB2-BD59-A6C34878D82A}">
                    <a16:rowId xmlns:a16="http://schemas.microsoft.com/office/drawing/2014/main" val="2774761654"/>
                  </a:ext>
                </a:extLst>
              </a:tr>
              <a:tr h="246679">
                <a:tc gridSpan="5">
                  <a:txBody>
                    <a:bodyPr/>
                    <a:lstStyle/>
                    <a:p>
                      <a:pPr marL="0" marR="0" algn="ctr">
                        <a:lnSpc>
                          <a:spcPct val="107000"/>
                        </a:lnSpc>
                        <a:spcBef>
                          <a:spcPts val="0"/>
                        </a:spcBef>
                        <a:spcAft>
                          <a:spcPts val="0"/>
                        </a:spcAft>
                      </a:pPr>
                      <a:r>
                        <a:rPr lang="en-US" sz="1100" kern="100">
                          <a:effectLst/>
                        </a:rPr>
                        <a:t>Cooking oil</a:t>
                      </a:r>
                      <a:endParaRPr lang="en-US" sz="1100" kern="100">
                        <a:effectLst/>
                        <a:latin typeface="Arial MT"/>
                        <a:ea typeface="Arial MT"/>
                        <a:cs typeface="Arial MT"/>
                      </a:endParaRPr>
                    </a:p>
                  </a:txBody>
                  <a:tcPr marL="62308" marR="62308"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56745214"/>
                  </a:ext>
                </a:extLst>
              </a:tr>
              <a:tr h="280791">
                <a:tc>
                  <a:txBody>
                    <a:bodyPr/>
                    <a:lstStyle/>
                    <a:p>
                      <a:pPr marL="0" marR="0" algn="r">
                        <a:lnSpc>
                          <a:spcPct val="107000"/>
                        </a:lnSpc>
                        <a:spcBef>
                          <a:spcPts val="0"/>
                        </a:spcBef>
                        <a:spcAft>
                          <a:spcPts val="0"/>
                        </a:spcAft>
                      </a:pPr>
                      <a:r>
                        <a:rPr lang="en-US" sz="1100" kern="100">
                          <a:effectLst/>
                        </a:rPr>
                        <a:t>Quarter</a:t>
                      </a:r>
                      <a:endParaRPr lang="en-US" sz="1100" kern="100">
                        <a:effectLst/>
                        <a:latin typeface="Arial MT"/>
                        <a:ea typeface="Arial MT"/>
                        <a:cs typeface="Arial MT"/>
                      </a:endParaRPr>
                    </a:p>
                  </a:txBody>
                  <a:tcPr marL="62308" marR="62308" marT="0" marB="0" anchor="ctr"/>
                </a:tc>
                <a:tc>
                  <a:txBody>
                    <a:bodyPr/>
                    <a:lstStyle/>
                    <a:p>
                      <a:pPr marL="0" marR="0">
                        <a:lnSpc>
                          <a:spcPct val="107000"/>
                        </a:lnSpc>
                        <a:spcBef>
                          <a:spcPts val="0"/>
                        </a:spcBef>
                        <a:spcAft>
                          <a:spcPts val="0"/>
                        </a:spcAft>
                      </a:pPr>
                      <a:r>
                        <a:rPr lang="en-US" sz="1100" kern="100">
                          <a:effectLst/>
                        </a:rPr>
                        <a:t>Unit Sales Any Merch</a:t>
                      </a:r>
                      <a:endParaRPr lang="en-US" sz="1100" kern="100">
                        <a:effectLst/>
                        <a:latin typeface="Arial MT"/>
                        <a:ea typeface="Arial MT"/>
                        <a:cs typeface="Arial MT"/>
                      </a:endParaRPr>
                    </a:p>
                  </a:txBody>
                  <a:tcPr marL="62308" marR="62308" marT="0" marB="0" anchor="ctr"/>
                </a:tc>
                <a:tc>
                  <a:txBody>
                    <a:bodyPr/>
                    <a:lstStyle/>
                    <a:p>
                      <a:pPr marL="0" marR="0">
                        <a:lnSpc>
                          <a:spcPct val="107000"/>
                        </a:lnSpc>
                        <a:spcBef>
                          <a:spcPts val="0"/>
                        </a:spcBef>
                        <a:spcAft>
                          <a:spcPts val="0"/>
                        </a:spcAft>
                      </a:pPr>
                      <a:r>
                        <a:rPr lang="en-US" sz="1100" kern="100">
                          <a:effectLst/>
                        </a:rPr>
                        <a:t>Unit Sales No Merch</a:t>
                      </a:r>
                      <a:endParaRPr lang="en-US" sz="1100" kern="100">
                        <a:effectLst/>
                        <a:latin typeface="Arial MT"/>
                        <a:ea typeface="Arial MT"/>
                        <a:cs typeface="Arial MT"/>
                      </a:endParaRPr>
                    </a:p>
                  </a:txBody>
                  <a:tcPr marL="62308" marR="62308" marT="0" marB="0" anchor="ctr"/>
                </a:tc>
                <a:tc>
                  <a:txBody>
                    <a:bodyPr/>
                    <a:lstStyle/>
                    <a:p>
                      <a:pPr marL="0" marR="0">
                        <a:lnSpc>
                          <a:spcPct val="107000"/>
                        </a:lnSpc>
                        <a:spcBef>
                          <a:spcPts val="0"/>
                        </a:spcBef>
                        <a:spcAft>
                          <a:spcPts val="0"/>
                        </a:spcAft>
                      </a:pPr>
                      <a:r>
                        <a:rPr lang="en-US" sz="1100" kern="100">
                          <a:effectLst/>
                        </a:rPr>
                        <a:t>Total Unit sales</a:t>
                      </a:r>
                      <a:endParaRPr lang="en-US" sz="1100" kern="100">
                        <a:effectLst/>
                        <a:latin typeface="Arial MT"/>
                        <a:ea typeface="Arial MT"/>
                        <a:cs typeface="Arial MT"/>
                      </a:endParaRPr>
                    </a:p>
                  </a:txBody>
                  <a:tcPr marL="62308" marR="62308" marT="0" marB="0" anchor="ctr"/>
                </a:tc>
                <a:tc>
                  <a:txBody>
                    <a:bodyPr/>
                    <a:lstStyle/>
                    <a:p>
                      <a:pPr marL="0" marR="0">
                        <a:lnSpc>
                          <a:spcPct val="107000"/>
                        </a:lnSpc>
                        <a:spcBef>
                          <a:spcPts val="0"/>
                        </a:spcBef>
                        <a:spcAft>
                          <a:spcPts val="0"/>
                        </a:spcAft>
                      </a:pPr>
                      <a:r>
                        <a:rPr lang="en-US" sz="1100" kern="100">
                          <a:effectLst/>
                        </a:rPr>
                        <a:t>% share of quarter</a:t>
                      </a:r>
                      <a:endParaRPr lang="en-US" sz="1100" kern="100">
                        <a:effectLst/>
                        <a:latin typeface="Arial MT"/>
                        <a:ea typeface="Arial MT"/>
                        <a:cs typeface="Arial MT"/>
                      </a:endParaRPr>
                    </a:p>
                  </a:txBody>
                  <a:tcPr marL="62308" marR="62308" marT="0" marB="0" anchor="ctr"/>
                </a:tc>
                <a:extLst>
                  <a:ext uri="{0D108BD9-81ED-4DB2-BD59-A6C34878D82A}">
                    <a16:rowId xmlns:a16="http://schemas.microsoft.com/office/drawing/2014/main" val="3049687177"/>
                  </a:ext>
                </a:extLst>
              </a:tr>
              <a:tr h="280791">
                <a:tc>
                  <a:txBody>
                    <a:bodyPr/>
                    <a:lstStyle/>
                    <a:p>
                      <a:pPr marL="0" marR="0" algn="r">
                        <a:lnSpc>
                          <a:spcPct val="107000"/>
                        </a:lnSpc>
                        <a:spcBef>
                          <a:spcPts val="0"/>
                        </a:spcBef>
                        <a:spcAft>
                          <a:spcPts val="0"/>
                        </a:spcAft>
                      </a:pPr>
                      <a:r>
                        <a:rPr lang="en-US" sz="1100" kern="100">
                          <a:effectLst/>
                        </a:rPr>
                        <a:t>Q1</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116,732,300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399,566,800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512,644,800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25%</a:t>
                      </a:r>
                      <a:endParaRPr lang="en-US" sz="1100" kern="100">
                        <a:effectLst/>
                        <a:latin typeface="Arial MT"/>
                        <a:ea typeface="Arial MT"/>
                        <a:cs typeface="Arial MT"/>
                      </a:endParaRPr>
                    </a:p>
                  </a:txBody>
                  <a:tcPr marL="62308" marR="62308" marT="0" marB="0" anchor="b"/>
                </a:tc>
                <a:extLst>
                  <a:ext uri="{0D108BD9-81ED-4DB2-BD59-A6C34878D82A}">
                    <a16:rowId xmlns:a16="http://schemas.microsoft.com/office/drawing/2014/main" val="270637041"/>
                  </a:ext>
                </a:extLst>
              </a:tr>
              <a:tr h="280791">
                <a:tc>
                  <a:txBody>
                    <a:bodyPr/>
                    <a:lstStyle/>
                    <a:p>
                      <a:pPr marL="0" marR="0" algn="r">
                        <a:lnSpc>
                          <a:spcPct val="107000"/>
                        </a:lnSpc>
                        <a:spcBef>
                          <a:spcPts val="0"/>
                        </a:spcBef>
                        <a:spcAft>
                          <a:spcPts val="0"/>
                        </a:spcAft>
                      </a:pPr>
                      <a:r>
                        <a:rPr lang="en-US" sz="1100" kern="100">
                          <a:effectLst/>
                        </a:rPr>
                        <a:t>Q2</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105,119,300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402,818,200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504,042,500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24%</a:t>
                      </a:r>
                      <a:endParaRPr lang="en-US" sz="1100" kern="100">
                        <a:effectLst/>
                        <a:latin typeface="Arial MT"/>
                        <a:ea typeface="Arial MT"/>
                        <a:cs typeface="Arial MT"/>
                      </a:endParaRPr>
                    </a:p>
                  </a:txBody>
                  <a:tcPr marL="62308" marR="62308" marT="0" marB="0" anchor="b"/>
                </a:tc>
                <a:extLst>
                  <a:ext uri="{0D108BD9-81ED-4DB2-BD59-A6C34878D82A}">
                    <a16:rowId xmlns:a16="http://schemas.microsoft.com/office/drawing/2014/main" val="1121005729"/>
                  </a:ext>
                </a:extLst>
              </a:tr>
              <a:tr h="280791">
                <a:tc>
                  <a:txBody>
                    <a:bodyPr/>
                    <a:lstStyle/>
                    <a:p>
                      <a:pPr marL="0" marR="0" algn="r">
                        <a:lnSpc>
                          <a:spcPct val="107000"/>
                        </a:lnSpc>
                        <a:spcBef>
                          <a:spcPts val="0"/>
                        </a:spcBef>
                        <a:spcAft>
                          <a:spcPts val="0"/>
                        </a:spcAft>
                      </a:pPr>
                      <a:r>
                        <a:rPr lang="en-US" sz="1100" kern="100">
                          <a:effectLst/>
                        </a:rPr>
                        <a:t>Q3</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102,603,700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405,697,600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504,915,800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24%</a:t>
                      </a:r>
                      <a:endParaRPr lang="en-US" sz="1100" kern="100">
                        <a:effectLst/>
                        <a:latin typeface="Arial MT"/>
                        <a:ea typeface="Arial MT"/>
                        <a:cs typeface="Arial MT"/>
                      </a:endParaRPr>
                    </a:p>
                  </a:txBody>
                  <a:tcPr marL="62308" marR="62308" marT="0" marB="0" anchor="b"/>
                </a:tc>
                <a:extLst>
                  <a:ext uri="{0D108BD9-81ED-4DB2-BD59-A6C34878D82A}">
                    <a16:rowId xmlns:a16="http://schemas.microsoft.com/office/drawing/2014/main" val="2840238983"/>
                  </a:ext>
                </a:extLst>
              </a:tr>
              <a:tr h="280791">
                <a:tc>
                  <a:txBody>
                    <a:bodyPr/>
                    <a:lstStyle/>
                    <a:p>
                      <a:pPr marL="0" marR="0" algn="r">
                        <a:lnSpc>
                          <a:spcPct val="107000"/>
                        </a:lnSpc>
                        <a:spcBef>
                          <a:spcPts val="0"/>
                        </a:spcBef>
                        <a:spcAft>
                          <a:spcPts val="0"/>
                        </a:spcAft>
                      </a:pPr>
                      <a:r>
                        <a:rPr lang="en-US" sz="1100" kern="100">
                          <a:effectLst/>
                        </a:rPr>
                        <a:t>Q4</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182,098,600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372,669,800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551,446,400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27%</a:t>
                      </a:r>
                      <a:endParaRPr lang="en-US" sz="1100" kern="100">
                        <a:effectLst/>
                        <a:latin typeface="Arial MT"/>
                        <a:ea typeface="Arial MT"/>
                        <a:cs typeface="Arial MT"/>
                      </a:endParaRPr>
                    </a:p>
                  </a:txBody>
                  <a:tcPr marL="62308" marR="62308" marT="0" marB="0" anchor="b"/>
                </a:tc>
                <a:extLst>
                  <a:ext uri="{0D108BD9-81ED-4DB2-BD59-A6C34878D82A}">
                    <a16:rowId xmlns:a16="http://schemas.microsoft.com/office/drawing/2014/main" val="1231629483"/>
                  </a:ext>
                </a:extLst>
              </a:tr>
              <a:tr h="321724">
                <a:tc>
                  <a:txBody>
                    <a:bodyPr/>
                    <a:lstStyle/>
                    <a:p>
                      <a:pPr>
                        <a:lnSpc>
                          <a:spcPct val="107000"/>
                        </a:lnSpc>
                      </a:pPr>
                      <a:endParaRPr lang="en-US" sz="1100" kern="100">
                        <a:effectLst/>
                        <a:latin typeface="Calibri" panose="020F0502020204030204" pitchFamily="34" charset="0"/>
                        <a:cs typeface="Times New Roman" panose="02020603050405020304" pitchFamily="18" charset="0"/>
                      </a:endParaRPr>
                    </a:p>
                  </a:txBody>
                  <a:tcPr marL="62308" marR="62308" marT="0" marB="0" anchor="b"/>
                </a:tc>
                <a:tc>
                  <a:txBody>
                    <a:bodyPr/>
                    <a:lstStyle/>
                    <a:p>
                      <a:pPr>
                        <a:lnSpc>
                          <a:spcPct val="107000"/>
                        </a:lnSpc>
                      </a:pPr>
                      <a:endParaRPr lang="en-US" sz="1100" kern="100">
                        <a:effectLst/>
                        <a:latin typeface="Calibri" panose="020F0502020204030204" pitchFamily="34" charset="0"/>
                        <a:cs typeface="Times New Roman" panose="02020603050405020304" pitchFamily="18" charset="0"/>
                      </a:endParaRPr>
                    </a:p>
                  </a:txBody>
                  <a:tcPr marL="62308" marR="62308" marT="0" marB="0" anchor="b"/>
                </a:tc>
                <a:tc>
                  <a:txBody>
                    <a:bodyPr/>
                    <a:lstStyle/>
                    <a:p>
                      <a:pPr>
                        <a:lnSpc>
                          <a:spcPct val="107000"/>
                        </a:lnSpc>
                      </a:pPr>
                      <a:endParaRPr lang="en-US" sz="1100" kern="100">
                        <a:effectLst/>
                        <a:latin typeface="Calibri" panose="020F0502020204030204" pitchFamily="34" charset="0"/>
                        <a:cs typeface="Times New Roman" panose="02020603050405020304" pitchFamily="18" charset="0"/>
                      </a:endParaRPr>
                    </a:p>
                  </a:txBody>
                  <a:tcPr marL="62308" marR="62308" marT="0" marB="0" anchor="b"/>
                </a:tc>
                <a:tc>
                  <a:txBody>
                    <a:bodyPr/>
                    <a:lstStyle/>
                    <a:p>
                      <a:pPr>
                        <a:lnSpc>
                          <a:spcPct val="107000"/>
                        </a:lnSpc>
                      </a:pPr>
                      <a:endParaRPr lang="en-US" sz="1100" kern="100">
                        <a:effectLst/>
                        <a:latin typeface="Calibri" panose="020F0502020204030204" pitchFamily="34" charset="0"/>
                        <a:cs typeface="Times New Roman" panose="02020603050405020304" pitchFamily="18" charset="0"/>
                      </a:endParaRPr>
                    </a:p>
                  </a:txBody>
                  <a:tcPr marL="62308" marR="62308" marT="0" marB="0" anchor="b"/>
                </a:tc>
                <a:tc>
                  <a:txBody>
                    <a:bodyPr/>
                    <a:lstStyle/>
                    <a:p>
                      <a:pPr>
                        <a:lnSpc>
                          <a:spcPct val="107000"/>
                        </a:lnSpc>
                      </a:pPr>
                      <a:endParaRPr lang="en-US" sz="1100" kern="100">
                        <a:effectLst/>
                        <a:latin typeface="Calibri" panose="020F0502020204030204" pitchFamily="34" charset="0"/>
                        <a:cs typeface="Times New Roman" panose="02020603050405020304" pitchFamily="18" charset="0"/>
                      </a:endParaRPr>
                    </a:p>
                  </a:txBody>
                  <a:tcPr marL="62308" marR="62308" marT="0" marB="0" anchor="b"/>
                </a:tc>
                <a:extLst>
                  <a:ext uri="{0D108BD9-81ED-4DB2-BD59-A6C34878D82A}">
                    <a16:rowId xmlns:a16="http://schemas.microsoft.com/office/drawing/2014/main" val="1475192407"/>
                  </a:ext>
                </a:extLst>
              </a:tr>
              <a:tr h="246679">
                <a:tc gridSpan="5">
                  <a:txBody>
                    <a:bodyPr/>
                    <a:lstStyle/>
                    <a:p>
                      <a:pPr marL="0" marR="0" algn="ctr">
                        <a:lnSpc>
                          <a:spcPct val="107000"/>
                        </a:lnSpc>
                        <a:spcBef>
                          <a:spcPts val="0"/>
                        </a:spcBef>
                        <a:spcAft>
                          <a:spcPts val="0"/>
                        </a:spcAft>
                      </a:pPr>
                      <a:r>
                        <a:rPr lang="en-US" sz="1100" kern="100">
                          <a:effectLst/>
                        </a:rPr>
                        <a:t>Cooking spray</a:t>
                      </a:r>
                      <a:endParaRPr lang="en-US" sz="1100" kern="100">
                        <a:effectLst/>
                        <a:latin typeface="Arial MT"/>
                        <a:ea typeface="Arial MT"/>
                        <a:cs typeface="Arial MT"/>
                      </a:endParaRPr>
                    </a:p>
                  </a:txBody>
                  <a:tcPr marL="62308" marR="62308"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67560545"/>
                  </a:ext>
                </a:extLst>
              </a:tr>
              <a:tr h="280791">
                <a:tc>
                  <a:txBody>
                    <a:bodyPr/>
                    <a:lstStyle/>
                    <a:p>
                      <a:pPr marL="0" marR="0" algn="r">
                        <a:lnSpc>
                          <a:spcPct val="107000"/>
                        </a:lnSpc>
                        <a:spcBef>
                          <a:spcPts val="0"/>
                        </a:spcBef>
                        <a:spcAft>
                          <a:spcPts val="0"/>
                        </a:spcAft>
                      </a:pPr>
                      <a:r>
                        <a:rPr lang="en-US" sz="1100" kern="100">
                          <a:effectLst/>
                        </a:rPr>
                        <a:t>Quarter</a:t>
                      </a:r>
                      <a:endParaRPr lang="en-US" sz="1100" kern="100">
                        <a:effectLst/>
                        <a:latin typeface="Arial MT"/>
                        <a:ea typeface="Arial MT"/>
                        <a:cs typeface="Arial MT"/>
                      </a:endParaRPr>
                    </a:p>
                  </a:txBody>
                  <a:tcPr marL="62308" marR="62308" marT="0" marB="0" anchor="ctr"/>
                </a:tc>
                <a:tc>
                  <a:txBody>
                    <a:bodyPr/>
                    <a:lstStyle/>
                    <a:p>
                      <a:pPr marL="0" marR="0">
                        <a:lnSpc>
                          <a:spcPct val="107000"/>
                        </a:lnSpc>
                        <a:spcBef>
                          <a:spcPts val="0"/>
                        </a:spcBef>
                        <a:spcAft>
                          <a:spcPts val="0"/>
                        </a:spcAft>
                      </a:pPr>
                      <a:r>
                        <a:rPr lang="en-US" sz="1100" kern="100">
                          <a:effectLst/>
                        </a:rPr>
                        <a:t>Unit Sales Any Merch</a:t>
                      </a:r>
                      <a:endParaRPr lang="en-US" sz="1100" kern="100">
                        <a:effectLst/>
                        <a:latin typeface="Arial MT"/>
                        <a:ea typeface="Arial MT"/>
                        <a:cs typeface="Arial MT"/>
                      </a:endParaRPr>
                    </a:p>
                  </a:txBody>
                  <a:tcPr marL="62308" marR="62308" marT="0" marB="0" anchor="ctr"/>
                </a:tc>
                <a:tc>
                  <a:txBody>
                    <a:bodyPr/>
                    <a:lstStyle/>
                    <a:p>
                      <a:pPr marL="0" marR="0">
                        <a:lnSpc>
                          <a:spcPct val="107000"/>
                        </a:lnSpc>
                        <a:spcBef>
                          <a:spcPts val="0"/>
                        </a:spcBef>
                        <a:spcAft>
                          <a:spcPts val="0"/>
                        </a:spcAft>
                      </a:pPr>
                      <a:r>
                        <a:rPr lang="en-US" sz="1100" kern="100">
                          <a:effectLst/>
                        </a:rPr>
                        <a:t>Unit Sales No Merch</a:t>
                      </a:r>
                      <a:endParaRPr lang="en-US" sz="1100" kern="100">
                        <a:effectLst/>
                        <a:latin typeface="Arial MT"/>
                        <a:ea typeface="Arial MT"/>
                        <a:cs typeface="Arial MT"/>
                      </a:endParaRPr>
                    </a:p>
                  </a:txBody>
                  <a:tcPr marL="62308" marR="62308" marT="0" marB="0" anchor="ctr"/>
                </a:tc>
                <a:tc>
                  <a:txBody>
                    <a:bodyPr/>
                    <a:lstStyle/>
                    <a:p>
                      <a:pPr marL="0" marR="0">
                        <a:lnSpc>
                          <a:spcPct val="107000"/>
                        </a:lnSpc>
                        <a:spcBef>
                          <a:spcPts val="0"/>
                        </a:spcBef>
                        <a:spcAft>
                          <a:spcPts val="0"/>
                        </a:spcAft>
                      </a:pPr>
                      <a:r>
                        <a:rPr lang="en-US" sz="1100" kern="100">
                          <a:effectLst/>
                        </a:rPr>
                        <a:t>Total Unit sales</a:t>
                      </a:r>
                      <a:endParaRPr lang="en-US" sz="1100" kern="100">
                        <a:effectLst/>
                        <a:latin typeface="Arial MT"/>
                        <a:ea typeface="Arial MT"/>
                        <a:cs typeface="Arial MT"/>
                      </a:endParaRPr>
                    </a:p>
                  </a:txBody>
                  <a:tcPr marL="62308" marR="62308" marT="0" marB="0" anchor="ctr"/>
                </a:tc>
                <a:tc>
                  <a:txBody>
                    <a:bodyPr/>
                    <a:lstStyle/>
                    <a:p>
                      <a:pPr marL="0" marR="0">
                        <a:lnSpc>
                          <a:spcPct val="107000"/>
                        </a:lnSpc>
                        <a:spcBef>
                          <a:spcPts val="0"/>
                        </a:spcBef>
                        <a:spcAft>
                          <a:spcPts val="0"/>
                        </a:spcAft>
                      </a:pPr>
                      <a:r>
                        <a:rPr lang="en-US" sz="1100" kern="100">
                          <a:effectLst/>
                        </a:rPr>
                        <a:t>% share of quarter</a:t>
                      </a:r>
                      <a:endParaRPr lang="en-US" sz="1100" kern="100">
                        <a:effectLst/>
                        <a:latin typeface="Arial MT"/>
                        <a:ea typeface="Arial MT"/>
                        <a:cs typeface="Arial MT"/>
                      </a:endParaRPr>
                    </a:p>
                  </a:txBody>
                  <a:tcPr marL="62308" marR="62308" marT="0" marB="0" anchor="ctr"/>
                </a:tc>
                <a:extLst>
                  <a:ext uri="{0D108BD9-81ED-4DB2-BD59-A6C34878D82A}">
                    <a16:rowId xmlns:a16="http://schemas.microsoft.com/office/drawing/2014/main" val="3352112921"/>
                  </a:ext>
                </a:extLst>
              </a:tr>
              <a:tr h="280791">
                <a:tc>
                  <a:txBody>
                    <a:bodyPr/>
                    <a:lstStyle/>
                    <a:p>
                      <a:pPr marL="0" marR="0" algn="r">
                        <a:lnSpc>
                          <a:spcPct val="107000"/>
                        </a:lnSpc>
                        <a:spcBef>
                          <a:spcPts val="0"/>
                        </a:spcBef>
                        <a:spcAft>
                          <a:spcPts val="0"/>
                        </a:spcAft>
                      </a:pPr>
                      <a:r>
                        <a:rPr lang="en-US" sz="1100" kern="100">
                          <a:effectLst/>
                        </a:rPr>
                        <a:t>Q1</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25,611,150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143,378,000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167,829,900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25%</a:t>
                      </a:r>
                      <a:endParaRPr lang="en-US" sz="1100" kern="100">
                        <a:effectLst/>
                        <a:latin typeface="Arial MT"/>
                        <a:ea typeface="Arial MT"/>
                        <a:cs typeface="Arial MT"/>
                      </a:endParaRPr>
                    </a:p>
                  </a:txBody>
                  <a:tcPr marL="62308" marR="62308" marT="0" marB="0" anchor="b"/>
                </a:tc>
                <a:extLst>
                  <a:ext uri="{0D108BD9-81ED-4DB2-BD59-A6C34878D82A}">
                    <a16:rowId xmlns:a16="http://schemas.microsoft.com/office/drawing/2014/main" val="1034171414"/>
                  </a:ext>
                </a:extLst>
              </a:tr>
              <a:tr h="280791">
                <a:tc>
                  <a:txBody>
                    <a:bodyPr/>
                    <a:lstStyle/>
                    <a:p>
                      <a:pPr marL="0" marR="0" algn="r">
                        <a:lnSpc>
                          <a:spcPct val="107000"/>
                        </a:lnSpc>
                        <a:spcBef>
                          <a:spcPts val="0"/>
                        </a:spcBef>
                        <a:spcAft>
                          <a:spcPts val="0"/>
                        </a:spcAft>
                      </a:pPr>
                      <a:r>
                        <a:rPr lang="en-US" sz="1100" kern="100">
                          <a:effectLst/>
                        </a:rPr>
                        <a:t>Q2</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28,592,830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142,440,400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170,058,700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25%</a:t>
                      </a:r>
                      <a:endParaRPr lang="en-US" sz="1100" kern="100">
                        <a:effectLst/>
                        <a:latin typeface="Arial MT"/>
                        <a:ea typeface="Arial MT"/>
                        <a:cs typeface="Arial MT"/>
                      </a:endParaRPr>
                    </a:p>
                  </a:txBody>
                  <a:tcPr marL="62308" marR="62308" marT="0" marB="0" anchor="b"/>
                </a:tc>
                <a:extLst>
                  <a:ext uri="{0D108BD9-81ED-4DB2-BD59-A6C34878D82A}">
                    <a16:rowId xmlns:a16="http://schemas.microsoft.com/office/drawing/2014/main" val="1637081262"/>
                  </a:ext>
                </a:extLst>
              </a:tr>
              <a:tr h="280791">
                <a:tc>
                  <a:txBody>
                    <a:bodyPr/>
                    <a:lstStyle/>
                    <a:p>
                      <a:pPr marL="0" marR="0" algn="r">
                        <a:lnSpc>
                          <a:spcPct val="107000"/>
                        </a:lnSpc>
                        <a:spcBef>
                          <a:spcPts val="0"/>
                        </a:spcBef>
                        <a:spcAft>
                          <a:spcPts val="0"/>
                        </a:spcAft>
                      </a:pPr>
                      <a:r>
                        <a:rPr lang="en-US" sz="1100" kern="100">
                          <a:effectLst/>
                        </a:rPr>
                        <a:t>Q3</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20,452,550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143,000,200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162,507,000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24%</a:t>
                      </a:r>
                      <a:endParaRPr lang="en-US" sz="1100" kern="100">
                        <a:effectLst/>
                        <a:latin typeface="Arial MT"/>
                        <a:ea typeface="Arial MT"/>
                        <a:cs typeface="Arial MT"/>
                      </a:endParaRPr>
                    </a:p>
                  </a:txBody>
                  <a:tcPr marL="62308" marR="62308" marT="0" marB="0" anchor="b"/>
                </a:tc>
                <a:extLst>
                  <a:ext uri="{0D108BD9-81ED-4DB2-BD59-A6C34878D82A}">
                    <a16:rowId xmlns:a16="http://schemas.microsoft.com/office/drawing/2014/main" val="436917894"/>
                  </a:ext>
                </a:extLst>
              </a:tr>
              <a:tr h="280791">
                <a:tc>
                  <a:txBody>
                    <a:bodyPr/>
                    <a:lstStyle/>
                    <a:p>
                      <a:pPr marL="0" marR="0" algn="r">
                        <a:lnSpc>
                          <a:spcPct val="107000"/>
                        </a:lnSpc>
                        <a:spcBef>
                          <a:spcPts val="0"/>
                        </a:spcBef>
                        <a:spcAft>
                          <a:spcPts val="0"/>
                        </a:spcAft>
                      </a:pPr>
                      <a:r>
                        <a:rPr lang="en-US" sz="1100" kern="100">
                          <a:effectLst/>
                        </a:rPr>
                        <a:t>Q4</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46,540,670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134,669,000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a:effectLst/>
                        </a:rPr>
                        <a:t>180,203,400</a:t>
                      </a:r>
                      <a:endParaRPr lang="en-US" sz="1100" kern="100">
                        <a:effectLst/>
                        <a:latin typeface="Arial MT"/>
                        <a:ea typeface="Arial MT"/>
                        <a:cs typeface="Arial MT"/>
                      </a:endParaRPr>
                    </a:p>
                  </a:txBody>
                  <a:tcPr marL="62308" marR="62308" marT="0" marB="0" anchor="ctr"/>
                </a:tc>
                <a:tc>
                  <a:txBody>
                    <a:bodyPr/>
                    <a:lstStyle/>
                    <a:p>
                      <a:pPr marL="0" marR="0" algn="r">
                        <a:lnSpc>
                          <a:spcPct val="107000"/>
                        </a:lnSpc>
                        <a:spcBef>
                          <a:spcPts val="0"/>
                        </a:spcBef>
                        <a:spcAft>
                          <a:spcPts val="0"/>
                        </a:spcAft>
                      </a:pPr>
                      <a:r>
                        <a:rPr lang="en-US" sz="1100" kern="100" dirty="0">
                          <a:effectLst/>
                        </a:rPr>
                        <a:t>26%</a:t>
                      </a:r>
                      <a:endParaRPr lang="en-US" sz="1100" kern="100" dirty="0">
                        <a:effectLst/>
                        <a:latin typeface="Arial MT"/>
                        <a:ea typeface="Arial MT"/>
                        <a:cs typeface="Arial MT"/>
                      </a:endParaRPr>
                    </a:p>
                  </a:txBody>
                  <a:tcPr marL="62308" marR="62308" marT="0" marB="0" anchor="b"/>
                </a:tc>
                <a:extLst>
                  <a:ext uri="{0D108BD9-81ED-4DB2-BD59-A6C34878D82A}">
                    <a16:rowId xmlns:a16="http://schemas.microsoft.com/office/drawing/2014/main" val="1989364043"/>
                  </a:ext>
                </a:extLst>
              </a:tr>
            </a:tbl>
          </a:graphicData>
        </a:graphic>
      </p:graphicFrame>
    </p:spTree>
    <p:extLst>
      <p:ext uri="{BB962C8B-B14F-4D97-AF65-F5344CB8AC3E}">
        <p14:creationId xmlns:p14="http://schemas.microsoft.com/office/powerpoint/2010/main" val="418906419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0" name="Picture 4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1" name="Picture 4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2" name="Oval 4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3" name="Picture 4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4" name="Picture 4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5" name="Rectangle 5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53">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2ED2E-4D51-ECF7-19E9-345196701955}"/>
              </a:ext>
            </a:extLst>
          </p:cNvPr>
          <p:cNvSpPr>
            <a:spLocks noGrp="1"/>
          </p:cNvSpPr>
          <p:nvPr>
            <p:ph type="title"/>
          </p:nvPr>
        </p:nvSpPr>
        <p:spPr>
          <a:xfrm>
            <a:off x="8200279" y="1325880"/>
            <a:ext cx="3344020" cy="3647902"/>
          </a:xfrm>
        </p:spPr>
        <p:txBody>
          <a:bodyPr vert="horz" lIns="91440" tIns="45720" rIns="91440" bIns="45720" rtlCol="0" anchor="b">
            <a:normAutofit/>
          </a:bodyPr>
          <a:lstStyle/>
          <a:p>
            <a:pPr>
              <a:lnSpc>
                <a:spcPct val="90000"/>
              </a:lnSpc>
            </a:pPr>
            <a:r>
              <a:rPr lang="en-US" sz="2000" b="1" i="0" kern="1200" dirty="0">
                <a:solidFill>
                  <a:srgbClr val="EBEBEB"/>
                </a:solidFill>
                <a:effectLst/>
                <a:latin typeface="+mj-lt"/>
                <a:ea typeface="+mj-ea"/>
                <a:cs typeface="+mj-cs"/>
              </a:rPr>
              <a:t>Buyer Class distribution: </a:t>
            </a:r>
            <a:br>
              <a:rPr lang="en-US" sz="1800" b="0" i="0" kern="1200" dirty="0">
                <a:solidFill>
                  <a:srgbClr val="EBEBEB"/>
                </a:solidFill>
                <a:effectLst/>
                <a:latin typeface="+mj-lt"/>
                <a:ea typeface="+mj-ea"/>
                <a:cs typeface="+mj-cs"/>
              </a:rPr>
            </a:br>
            <a:br>
              <a:rPr lang="en-US" sz="1800" b="0" i="0" kern="1200" dirty="0">
                <a:solidFill>
                  <a:srgbClr val="EBEBEB"/>
                </a:solidFill>
                <a:effectLst/>
                <a:latin typeface="+mj-lt"/>
                <a:ea typeface="+mj-ea"/>
                <a:cs typeface="+mj-cs"/>
              </a:rPr>
            </a:br>
            <a:r>
              <a:rPr lang="en-US" sz="1800" b="0" i="0" kern="1200" dirty="0">
                <a:solidFill>
                  <a:srgbClr val="EBEBEB"/>
                </a:solidFill>
                <a:effectLst/>
                <a:latin typeface="+mj-lt"/>
                <a:ea typeface="+mj-ea"/>
                <a:cs typeface="+mj-cs"/>
              </a:rPr>
              <a:t>Based on the distribution of classes, we can see that Conagra has a chance to convert sales of non-Conagra items for upper class consumers. To take 4% of that market, we might consider introducing premium products.</a:t>
            </a:r>
            <a:endParaRPr lang="en-US" sz="1800" b="0" i="0" kern="1200" dirty="0">
              <a:solidFill>
                <a:srgbClr val="EBEBEB"/>
              </a:solidFill>
              <a:latin typeface="+mj-lt"/>
              <a:ea typeface="+mj-ea"/>
              <a:cs typeface="+mj-cs"/>
            </a:endParaRPr>
          </a:p>
        </p:txBody>
      </p:sp>
      <p:sp useBgFill="1">
        <p:nvSpPr>
          <p:cNvPr id="67" name="Rectangle 55">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57">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5DB4B233-9AC5-195C-305A-340B0D442FA4}"/>
              </a:ext>
            </a:extLst>
          </p:cNvPr>
          <p:cNvGraphicFramePr>
            <a:graphicFrameLocks noGrp="1"/>
          </p:cNvGraphicFramePr>
          <p:nvPr>
            <p:ph idx="1"/>
            <p:extLst>
              <p:ext uri="{D42A27DB-BD31-4B8C-83A1-F6EECF244321}">
                <p14:modId xmlns:p14="http://schemas.microsoft.com/office/powerpoint/2010/main" val="885288327"/>
              </p:ext>
            </p:extLst>
          </p:nvPr>
        </p:nvGraphicFramePr>
        <p:xfrm>
          <a:off x="636914" y="1740118"/>
          <a:ext cx="6915664" cy="2820332"/>
        </p:xfrm>
        <a:graphic>
          <a:graphicData uri="http://schemas.openxmlformats.org/drawingml/2006/table">
            <a:tbl>
              <a:tblPr firstRow="1" firstCol="1" bandRow="1">
                <a:tableStyleId>{5C22544A-7EE6-4342-B048-85BDC9FD1C3A}</a:tableStyleId>
              </a:tblPr>
              <a:tblGrid>
                <a:gridCol w="3219438">
                  <a:extLst>
                    <a:ext uri="{9D8B030D-6E8A-4147-A177-3AD203B41FA5}">
                      <a16:colId xmlns:a16="http://schemas.microsoft.com/office/drawing/2014/main" val="759128335"/>
                    </a:ext>
                  </a:extLst>
                </a:gridCol>
                <a:gridCol w="1782448">
                  <a:extLst>
                    <a:ext uri="{9D8B030D-6E8A-4147-A177-3AD203B41FA5}">
                      <a16:colId xmlns:a16="http://schemas.microsoft.com/office/drawing/2014/main" val="3212873067"/>
                    </a:ext>
                  </a:extLst>
                </a:gridCol>
                <a:gridCol w="1913778">
                  <a:extLst>
                    <a:ext uri="{9D8B030D-6E8A-4147-A177-3AD203B41FA5}">
                      <a16:colId xmlns:a16="http://schemas.microsoft.com/office/drawing/2014/main" val="3827816915"/>
                    </a:ext>
                  </a:extLst>
                </a:gridCol>
              </a:tblGrid>
              <a:tr h="714708">
                <a:tc>
                  <a:txBody>
                    <a:bodyPr/>
                    <a:lstStyle/>
                    <a:p>
                      <a:pPr marL="0" marR="0">
                        <a:lnSpc>
                          <a:spcPct val="107000"/>
                        </a:lnSpc>
                        <a:spcBef>
                          <a:spcPts val="0"/>
                        </a:spcBef>
                        <a:spcAft>
                          <a:spcPts val="0"/>
                        </a:spcAft>
                      </a:pPr>
                      <a:r>
                        <a:rPr lang="en-US" sz="1800" kern="100">
                          <a:effectLst/>
                        </a:rPr>
                        <a:t>Class Distribution </a:t>
                      </a:r>
                      <a:endParaRPr lang="en-US" sz="1800" kern="100">
                        <a:effectLst/>
                        <a:latin typeface="Arial MT"/>
                        <a:ea typeface="Arial MT"/>
                        <a:cs typeface="Arial MT"/>
                      </a:endParaRPr>
                    </a:p>
                  </a:txBody>
                  <a:tcPr marL="152611" marR="152611" marT="0" marB="0" anchor="b"/>
                </a:tc>
                <a:tc>
                  <a:txBody>
                    <a:bodyPr/>
                    <a:lstStyle/>
                    <a:p>
                      <a:pPr marL="0" marR="0">
                        <a:lnSpc>
                          <a:spcPct val="107000"/>
                        </a:lnSpc>
                        <a:spcBef>
                          <a:spcPts val="0"/>
                        </a:spcBef>
                        <a:spcAft>
                          <a:spcPts val="0"/>
                        </a:spcAft>
                      </a:pPr>
                      <a:r>
                        <a:rPr lang="en-US" sz="1800" kern="100">
                          <a:effectLst/>
                        </a:rPr>
                        <a:t>Conagra </a:t>
                      </a:r>
                      <a:endParaRPr lang="en-US" sz="1800" kern="100">
                        <a:effectLst/>
                        <a:latin typeface="Arial MT"/>
                        <a:ea typeface="Arial MT"/>
                        <a:cs typeface="Arial MT"/>
                      </a:endParaRPr>
                    </a:p>
                  </a:txBody>
                  <a:tcPr marL="152611" marR="152611" marT="0" marB="0" anchor="b"/>
                </a:tc>
                <a:tc>
                  <a:txBody>
                    <a:bodyPr/>
                    <a:lstStyle/>
                    <a:p>
                      <a:pPr marL="0" marR="0">
                        <a:lnSpc>
                          <a:spcPct val="107000"/>
                        </a:lnSpc>
                        <a:spcBef>
                          <a:spcPts val="0"/>
                        </a:spcBef>
                        <a:spcAft>
                          <a:spcPts val="0"/>
                        </a:spcAft>
                      </a:pPr>
                      <a:r>
                        <a:rPr lang="en-US" sz="1800" kern="100">
                          <a:effectLst/>
                        </a:rPr>
                        <a:t>Non-Conagra</a:t>
                      </a:r>
                      <a:endParaRPr lang="en-US" sz="1800" kern="100">
                        <a:effectLst/>
                        <a:latin typeface="Arial MT"/>
                        <a:ea typeface="Arial MT"/>
                        <a:cs typeface="Arial MT"/>
                      </a:endParaRPr>
                    </a:p>
                  </a:txBody>
                  <a:tcPr marL="152611" marR="152611" marT="0" marB="0" anchor="b"/>
                </a:tc>
                <a:extLst>
                  <a:ext uri="{0D108BD9-81ED-4DB2-BD59-A6C34878D82A}">
                    <a16:rowId xmlns:a16="http://schemas.microsoft.com/office/drawing/2014/main" val="2459628708"/>
                  </a:ext>
                </a:extLst>
              </a:tr>
              <a:tr h="660722">
                <a:tc>
                  <a:txBody>
                    <a:bodyPr/>
                    <a:lstStyle/>
                    <a:p>
                      <a:pPr marL="0" marR="0">
                        <a:lnSpc>
                          <a:spcPct val="107000"/>
                        </a:lnSpc>
                        <a:spcBef>
                          <a:spcPts val="0"/>
                        </a:spcBef>
                        <a:spcAft>
                          <a:spcPts val="0"/>
                        </a:spcAft>
                      </a:pPr>
                      <a:r>
                        <a:rPr lang="en-US" sz="1800" kern="100" dirty="0">
                          <a:effectLst/>
                        </a:rPr>
                        <a:t>Lower  (&lt;$30k 1P + $5k per </a:t>
                      </a:r>
                      <a:r>
                        <a:rPr lang="en-US" sz="1800" kern="100" dirty="0" err="1">
                          <a:effectLst/>
                        </a:rPr>
                        <a:t>add`l</a:t>
                      </a:r>
                      <a:r>
                        <a:rPr lang="en-US" sz="1800" kern="100" dirty="0">
                          <a:effectLst/>
                        </a:rPr>
                        <a:t> Person)</a:t>
                      </a:r>
                      <a:endParaRPr lang="en-US" sz="1800" kern="100" dirty="0">
                        <a:effectLst/>
                        <a:latin typeface="Arial MT"/>
                        <a:ea typeface="Arial MT"/>
                        <a:cs typeface="Arial MT"/>
                      </a:endParaRPr>
                    </a:p>
                  </a:txBody>
                  <a:tcPr marL="152611" marR="152611" marT="0" marB="0" anchor="b"/>
                </a:tc>
                <a:tc>
                  <a:txBody>
                    <a:bodyPr/>
                    <a:lstStyle/>
                    <a:p>
                      <a:pPr marL="0" marR="0" algn="r">
                        <a:lnSpc>
                          <a:spcPct val="107000"/>
                        </a:lnSpc>
                        <a:spcBef>
                          <a:spcPts val="0"/>
                        </a:spcBef>
                        <a:spcAft>
                          <a:spcPts val="0"/>
                        </a:spcAft>
                      </a:pPr>
                      <a:r>
                        <a:rPr lang="en-US" sz="1800" kern="100">
                          <a:effectLst/>
                        </a:rPr>
                        <a:t>27.20</a:t>
                      </a:r>
                      <a:endParaRPr lang="en-US" sz="1800" kern="100">
                        <a:effectLst/>
                        <a:latin typeface="Arial MT"/>
                        <a:ea typeface="Arial MT"/>
                        <a:cs typeface="Arial MT"/>
                      </a:endParaRPr>
                    </a:p>
                  </a:txBody>
                  <a:tcPr marL="152611" marR="152611" marT="0" marB="0" anchor="b"/>
                </a:tc>
                <a:tc>
                  <a:txBody>
                    <a:bodyPr/>
                    <a:lstStyle/>
                    <a:p>
                      <a:pPr marL="0" marR="0" algn="r">
                        <a:lnSpc>
                          <a:spcPct val="107000"/>
                        </a:lnSpc>
                        <a:spcBef>
                          <a:spcPts val="0"/>
                        </a:spcBef>
                        <a:spcAft>
                          <a:spcPts val="0"/>
                        </a:spcAft>
                      </a:pPr>
                      <a:r>
                        <a:rPr lang="en-US" sz="1800" kern="100">
                          <a:effectLst/>
                        </a:rPr>
                        <a:t>27.49</a:t>
                      </a:r>
                      <a:endParaRPr lang="en-US" sz="1800" kern="100">
                        <a:effectLst/>
                        <a:latin typeface="Arial MT"/>
                        <a:ea typeface="Arial MT"/>
                        <a:cs typeface="Arial MT"/>
                      </a:endParaRPr>
                    </a:p>
                  </a:txBody>
                  <a:tcPr marL="152611" marR="152611" marT="0" marB="0" anchor="b"/>
                </a:tc>
                <a:extLst>
                  <a:ext uri="{0D108BD9-81ED-4DB2-BD59-A6C34878D82A}">
                    <a16:rowId xmlns:a16="http://schemas.microsoft.com/office/drawing/2014/main" val="2147314484"/>
                  </a:ext>
                </a:extLst>
              </a:tr>
              <a:tr h="730194">
                <a:tc>
                  <a:txBody>
                    <a:bodyPr/>
                    <a:lstStyle/>
                    <a:p>
                      <a:pPr marL="0" marR="0">
                        <a:lnSpc>
                          <a:spcPct val="107000"/>
                        </a:lnSpc>
                        <a:spcBef>
                          <a:spcPts val="0"/>
                        </a:spcBef>
                        <a:spcAft>
                          <a:spcPts val="0"/>
                        </a:spcAft>
                      </a:pPr>
                      <a:r>
                        <a:rPr lang="en-US" sz="1800" kern="100" dirty="0">
                          <a:effectLst/>
                        </a:rPr>
                        <a:t>Middle ($30-70k 1P + $5k per </a:t>
                      </a:r>
                      <a:r>
                        <a:rPr lang="en-US" sz="1800" kern="100" dirty="0" err="1">
                          <a:effectLst/>
                        </a:rPr>
                        <a:t>add`l</a:t>
                      </a:r>
                      <a:r>
                        <a:rPr lang="en-US" sz="1800" kern="100" dirty="0">
                          <a:effectLst/>
                        </a:rPr>
                        <a:t> Person) </a:t>
                      </a:r>
                      <a:endParaRPr lang="en-US" sz="1800" kern="100" dirty="0">
                        <a:effectLst/>
                        <a:latin typeface="Arial MT"/>
                        <a:ea typeface="Arial MT"/>
                        <a:cs typeface="Arial MT"/>
                      </a:endParaRPr>
                    </a:p>
                  </a:txBody>
                  <a:tcPr marL="152611" marR="152611" marT="0" marB="0" anchor="b"/>
                </a:tc>
                <a:tc>
                  <a:txBody>
                    <a:bodyPr/>
                    <a:lstStyle/>
                    <a:p>
                      <a:pPr marL="0" marR="0" algn="r">
                        <a:lnSpc>
                          <a:spcPct val="107000"/>
                        </a:lnSpc>
                        <a:spcBef>
                          <a:spcPts val="0"/>
                        </a:spcBef>
                        <a:spcAft>
                          <a:spcPts val="0"/>
                        </a:spcAft>
                      </a:pPr>
                      <a:r>
                        <a:rPr lang="en-US" sz="1800" kern="100">
                          <a:effectLst/>
                        </a:rPr>
                        <a:t>39.62</a:t>
                      </a:r>
                      <a:endParaRPr lang="en-US" sz="1800" kern="100">
                        <a:effectLst/>
                        <a:latin typeface="Arial MT"/>
                        <a:ea typeface="Arial MT"/>
                        <a:cs typeface="Arial MT"/>
                      </a:endParaRPr>
                    </a:p>
                  </a:txBody>
                  <a:tcPr marL="152611" marR="152611" marT="0" marB="0" anchor="b"/>
                </a:tc>
                <a:tc>
                  <a:txBody>
                    <a:bodyPr/>
                    <a:lstStyle/>
                    <a:p>
                      <a:pPr marL="0" marR="0" algn="r">
                        <a:lnSpc>
                          <a:spcPct val="107000"/>
                        </a:lnSpc>
                        <a:spcBef>
                          <a:spcPts val="0"/>
                        </a:spcBef>
                        <a:spcAft>
                          <a:spcPts val="0"/>
                        </a:spcAft>
                      </a:pPr>
                      <a:r>
                        <a:rPr lang="en-US" sz="1800" kern="100">
                          <a:effectLst/>
                        </a:rPr>
                        <a:t>39.16</a:t>
                      </a:r>
                      <a:endParaRPr lang="en-US" sz="1800" kern="100">
                        <a:effectLst/>
                        <a:latin typeface="Arial MT"/>
                        <a:ea typeface="Arial MT"/>
                        <a:cs typeface="Arial MT"/>
                      </a:endParaRPr>
                    </a:p>
                  </a:txBody>
                  <a:tcPr marL="152611" marR="152611" marT="0" marB="0" anchor="b"/>
                </a:tc>
                <a:extLst>
                  <a:ext uri="{0D108BD9-81ED-4DB2-BD59-A6C34878D82A}">
                    <a16:rowId xmlns:a16="http://schemas.microsoft.com/office/drawing/2014/main" val="1912237570"/>
                  </a:ext>
                </a:extLst>
              </a:tr>
              <a:tr h="714708">
                <a:tc>
                  <a:txBody>
                    <a:bodyPr/>
                    <a:lstStyle/>
                    <a:p>
                      <a:pPr marL="0" marR="0">
                        <a:lnSpc>
                          <a:spcPct val="107000"/>
                        </a:lnSpc>
                        <a:spcBef>
                          <a:spcPts val="0"/>
                        </a:spcBef>
                        <a:spcAft>
                          <a:spcPts val="0"/>
                        </a:spcAft>
                      </a:pPr>
                      <a:r>
                        <a:rPr lang="en-US" sz="1800" kern="100">
                          <a:effectLst/>
                        </a:rPr>
                        <a:t>Upper (&gt;=$70k 1P + $30k all others )</a:t>
                      </a:r>
                      <a:endParaRPr lang="en-US" sz="1800" kern="100">
                        <a:effectLst/>
                        <a:latin typeface="Arial MT"/>
                        <a:ea typeface="Arial MT"/>
                        <a:cs typeface="Arial MT"/>
                      </a:endParaRPr>
                    </a:p>
                  </a:txBody>
                  <a:tcPr marL="152611" marR="152611" marT="0" marB="0" anchor="b"/>
                </a:tc>
                <a:tc>
                  <a:txBody>
                    <a:bodyPr/>
                    <a:lstStyle/>
                    <a:p>
                      <a:pPr marL="0" marR="0" algn="r">
                        <a:lnSpc>
                          <a:spcPct val="107000"/>
                        </a:lnSpc>
                        <a:spcBef>
                          <a:spcPts val="0"/>
                        </a:spcBef>
                        <a:spcAft>
                          <a:spcPts val="0"/>
                        </a:spcAft>
                      </a:pPr>
                      <a:r>
                        <a:rPr lang="en-US" sz="1800" kern="100">
                          <a:effectLst/>
                        </a:rPr>
                        <a:t>33.17</a:t>
                      </a:r>
                      <a:endParaRPr lang="en-US" sz="1800" kern="100">
                        <a:effectLst/>
                        <a:latin typeface="Arial MT"/>
                        <a:ea typeface="Arial MT"/>
                        <a:cs typeface="Arial MT"/>
                      </a:endParaRPr>
                    </a:p>
                  </a:txBody>
                  <a:tcPr marL="152611" marR="152611" marT="0" marB="0" anchor="b"/>
                </a:tc>
                <a:tc>
                  <a:txBody>
                    <a:bodyPr/>
                    <a:lstStyle/>
                    <a:p>
                      <a:pPr marL="0" marR="0" algn="r">
                        <a:lnSpc>
                          <a:spcPct val="107000"/>
                        </a:lnSpc>
                        <a:spcBef>
                          <a:spcPts val="0"/>
                        </a:spcBef>
                        <a:spcAft>
                          <a:spcPts val="0"/>
                        </a:spcAft>
                      </a:pPr>
                      <a:r>
                        <a:rPr lang="en-US" sz="1800" kern="100" dirty="0">
                          <a:effectLst/>
                        </a:rPr>
                        <a:t>37.00</a:t>
                      </a:r>
                      <a:endParaRPr lang="en-US" sz="1800" kern="100" dirty="0">
                        <a:effectLst/>
                        <a:latin typeface="Arial MT"/>
                        <a:ea typeface="Arial MT"/>
                        <a:cs typeface="Arial MT"/>
                      </a:endParaRPr>
                    </a:p>
                  </a:txBody>
                  <a:tcPr marL="152611" marR="152611" marT="0" marB="0" anchor="b"/>
                </a:tc>
                <a:extLst>
                  <a:ext uri="{0D108BD9-81ED-4DB2-BD59-A6C34878D82A}">
                    <a16:rowId xmlns:a16="http://schemas.microsoft.com/office/drawing/2014/main" val="2073645082"/>
                  </a:ext>
                </a:extLst>
              </a:tr>
            </a:tbl>
          </a:graphicData>
        </a:graphic>
      </p:graphicFrame>
    </p:spTree>
    <p:extLst>
      <p:ext uri="{BB962C8B-B14F-4D97-AF65-F5344CB8AC3E}">
        <p14:creationId xmlns:p14="http://schemas.microsoft.com/office/powerpoint/2010/main" val="264855260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8" name="Picture 9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0" name="Picture 9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2" name="Oval 10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4" name="Picture 10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6" name="Picture 10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8" name="Rectangle 10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0" name="Rectangle 109">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0BE21-4A10-3037-9FC7-ED618B920A57}"/>
              </a:ext>
            </a:extLst>
          </p:cNvPr>
          <p:cNvSpPr>
            <a:spLocks noGrp="1"/>
          </p:cNvSpPr>
          <p:nvPr>
            <p:ph type="title"/>
          </p:nvPr>
        </p:nvSpPr>
        <p:spPr>
          <a:xfrm>
            <a:off x="8200279" y="1237958"/>
            <a:ext cx="3344020" cy="3699802"/>
          </a:xfrm>
        </p:spPr>
        <p:txBody>
          <a:bodyPr vert="horz" lIns="91440" tIns="45720" rIns="91440" bIns="45720" rtlCol="0" anchor="b">
            <a:normAutofit/>
          </a:bodyPr>
          <a:lstStyle/>
          <a:p>
            <a:pPr>
              <a:lnSpc>
                <a:spcPct val="90000"/>
              </a:lnSpc>
            </a:pPr>
            <a:r>
              <a:rPr lang="en-US" sz="2000" b="0" i="0" kern="1200" dirty="0">
                <a:solidFill>
                  <a:srgbClr val="EBEBEB"/>
                </a:solidFill>
                <a:effectLst/>
                <a:latin typeface="+mj-lt"/>
                <a:ea typeface="+mj-ea"/>
                <a:cs typeface="+mj-cs"/>
              </a:rPr>
              <a:t>Price Range Analysis :</a:t>
            </a:r>
            <a:br>
              <a:rPr lang="en-US" sz="1400" b="0" i="0" kern="1200" dirty="0">
                <a:solidFill>
                  <a:srgbClr val="EBEBEB"/>
                </a:solidFill>
                <a:effectLst/>
                <a:latin typeface="+mj-lt"/>
                <a:ea typeface="+mj-ea"/>
                <a:cs typeface="+mj-cs"/>
              </a:rPr>
            </a:br>
            <a:br>
              <a:rPr lang="en-US" sz="1800" b="0" i="0" kern="1200" dirty="0">
                <a:solidFill>
                  <a:srgbClr val="EBEBEB"/>
                </a:solidFill>
                <a:effectLst/>
                <a:latin typeface="+mj-lt"/>
                <a:ea typeface="+mj-ea"/>
                <a:cs typeface="+mj-cs"/>
              </a:rPr>
            </a:br>
            <a:r>
              <a:rPr lang="en-US" sz="1800" b="0" i="0" kern="1200" dirty="0">
                <a:solidFill>
                  <a:srgbClr val="EBEBEB"/>
                </a:solidFill>
                <a:effectLst/>
                <a:latin typeface="+mj-lt"/>
                <a:ea typeface="+mj-ea"/>
                <a:cs typeface="+mj-cs"/>
              </a:rPr>
              <a:t>One major finding is that the average price per unit is rising as the items are grouped into clusters based on market share, with cluster 1 housing the products with the majority market share. We can therefore conclude that the best sales are for products with moderate price ranges.</a:t>
            </a:r>
            <a:endParaRPr lang="en-US" sz="1800" b="0" i="0" kern="1200" dirty="0">
              <a:solidFill>
                <a:srgbClr val="EBEBEB"/>
              </a:solidFill>
              <a:latin typeface="+mj-lt"/>
              <a:ea typeface="+mj-ea"/>
              <a:cs typeface="+mj-cs"/>
            </a:endParaRPr>
          </a:p>
        </p:txBody>
      </p:sp>
      <p:sp useBgFill="1">
        <p:nvSpPr>
          <p:cNvPr id="112" name="Rectangle 111">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7" name="Content Placeholder 3">
            <a:extLst>
              <a:ext uri="{FF2B5EF4-FFF2-40B4-BE49-F238E27FC236}">
                <a16:creationId xmlns:a16="http://schemas.microsoft.com/office/drawing/2014/main" id="{C2F2E65E-17CA-88E6-D73F-1DD2F6C5BF39}"/>
              </a:ext>
            </a:extLst>
          </p:cNvPr>
          <p:cNvGraphicFramePr>
            <a:graphicFrameLocks/>
          </p:cNvGraphicFramePr>
          <p:nvPr>
            <p:extLst>
              <p:ext uri="{D42A27DB-BD31-4B8C-83A1-F6EECF244321}">
                <p14:modId xmlns:p14="http://schemas.microsoft.com/office/powerpoint/2010/main" val="1359148460"/>
              </p:ext>
            </p:extLst>
          </p:nvPr>
        </p:nvGraphicFramePr>
        <p:xfrm>
          <a:off x="1504730" y="965141"/>
          <a:ext cx="5176909" cy="4932914"/>
        </p:xfrm>
        <a:graphic>
          <a:graphicData uri="http://schemas.openxmlformats.org/drawingml/2006/table">
            <a:tbl>
              <a:tblPr firstRow="1" firstCol="1" bandRow="1">
                <a:tableStyleId>{69012ECD-51FC-41F1-AA8D-1B2483CD663E}</a:tableStyleId>
              </a:tblPr>
              <a:tblGrid>
                <a:gridCol w="1460273">
                  <a:extLst>
                    <a:ext uri="{9D8B030D-6E8A-4147-A177-3AD203B41FA5}">
                      <a16:colId xmlns:a16="http://schemas.microsoft.com/office/drawing/2014/main" val="3813444894"/>
                    </a:ext>
                  </a:extLst>
                </a:gridCol>
                <a:gridCol w="3716636">
                  <a:extLst>
                    <a:ext uri="{9D8B030D-6E8A-4147-A177-3AD203B41FA5}">
                      <a16:colId xmlns:a16="http://schemas.microsoft.com/office/drawing/2014/main" val="859889747"/>
                    </a:ext>
                  </a:extLst>
                </a:gridCol>
              </a:tblGrid>
              <a:tr h="704702">
                <a:tc>
                  <a:txBody>
                    <a:bodyPr/>
                    <a:lstStyle/>
                    <a:p>
                      <a:pPr marL="0" marR="0" algn="r">
                        <a:lnSpc>
                          <a:spcPct val="107000"/>
                        </a:lnSpc>
                        <a:spcBef>
                          <a:spcPts val="0"/>
                        </a:spcBef>
                        <a:spcAft>
                          <a:spcPts val="0"/>
                        </a:spcAft>
                      </a:pPr>
                      <a:r>
                        <a:rPr lang="en-US" sz="1800" b="0" kern="100" cap="none" spc="0">
                          <a:solidFill>
                            <a:schemeClr val="bg1"/>
                          </a:solidFill>
                          <a:effectLst/>
                        </a:rPr>
                        <a:t>cluster</a:t>
                      </a:r>
                      <a:endParaRPr lang="en-US" sz="1800" b="0" kern="100" cap="none" spc="0">
                        <a:solidFill>
                          <a:schemeClr val="bg1"/>
                        </a:solidFill>
                        <a:effectLst/>
                        <a:latin typeface="Arial MT"/>
                        <a:ea typeface="Arial MT"/>
                        <a:cs typeface="Arial MT"/>
                      </a:endParaRPr>
                    </a:p>
                  </a:txBody>
                  <a:tcPr marL="0" marR="183575" marT="153140" marB="244766" anchor="ctr"/>
                </a:tc>
                <a:tc>
                  <a:txBody>
                    <a:bodyPr/>
                    <a:lstStyle/>
                    <a:p>
                      <a:pPr marL="0" marR="0" algn="r">
                        <a:lnSpc>
                          <a:spcPct val="107000"/>
                        </a:lnSpc>
                        <a:spcBef>
                          <a:spcPts val="0"/>
                        </a:spcBef>
                        <a:spcAft>
                          <a:spcPts val="0"/>
                        </a:spcAft>
                      </a:pPr>
                      <a:r>
                        <a:rPr lang="en-US" sz="1800" b="0" kern="100" cap="none" spc="0">
                          <a:solidFill>
                            <a:schemeClr val="bg1"/>
                          </a:solidFill>
                          <a:effectLst/>
                        </a:rPr>
                        <a:t>Average price per unit</a:t>
                      </a:r>
                      <a:endParaRPr lang="en-US" sz="1800" b="0" kern="100" cap="none" spc="0">
                        <a:solidFill>
                          <a:schemeClr val="bg1"/>
                        </a:solidFill>
                        <a:effectLst/>
                        <a:latin typeface="Arial MT"/>
                        <a:ea typeface="Arial MT"/>
                        <a:cs typeface="Arial MT"/>
                      </a:endParaRPr>
                    </a:p>
                  </a:txBody>
                  <a:tcPr marL="0" marR="183575" marT="153140" marB="244766" anchor="ctr"/>
                </a:tc>
                <a:extLst>
                  <a:ext uri="{0D108BD9-81ED-4DB2-BD59-A6C34878D82A}">
                    <a16:rowId xmlns:a16="http://schemas.microsoft.com/office/drawing/2014/main" val="324583295"/>
                  </a:ext>
                </a:extLst>
              </a:tr>
              <a:tr h="704702">
                <a:tc>
                  <a:txBody>
                    <a:bodyPr/>
                    <a:lstStyle/>
                    <a:p>
                      <a:pPr marL="0" marR="0" algn="r">
                        <a:lnSpc>
                          <a:spcPct val="107000"/>
                        </a:lnSpc>
                        <a:spcBef>
                          <a:spcPts val="0"/>
                        </a:spcBef>
                        <a:spcAft>
                          <a:spcPts val="0"/>
                        </a:spcAft>
                      </a:pPr>
                      <a:r>
                        <a:rPr lang="en-US" sz="1800" b="1" kern="100" cap="none" spc="0">
                          <a:solidFill>
                            <a:schemeClr val="tx1"/>
                          </a:solidFill>
                          <a:effectLst/>
                        </a:rPr>
                        <a:t>Cluster 1</a:t>
                      </a:r>
                      <a:endParaRPr lang="en-US" sz="1800" b="1" kern="100" cap="none" spc="0">
                        <a:solidFill>
                          <a:schemeClr val="tx1"/>
                        </a:solidFill>
                        <a:effectLst/>
                        <a:latin typeface="Arial MT"/>
                        <a:ea typeface="Arial MT"/>
                        <a:cs typeface="Arial MT"/>
                      </a:endParaRPr>
                    </a:p>
                  </a:txBody>
                  <a:tcPr marL="0" marR="183575" marT="153140" marB="244766" anchor="ctr"/>
                </a:tc>
                <a:tc>
                  <a:txBody>
                    <a:bodyPr/>
                    <a:lstStyle/>
                    <a:p>
                      <a:pPr marL="0" marR="0" algn="r">
                        <a:lnSpc>
                          <a:spcPct val="107000"/>
                        </a:lnSpc>
                        <a:spcBef>
                          <a:spcPts val="0"/>
                        </a:spcBef>
                        <a:spcAft>
                          <a:spcPts val="0"/>
                        </a:spcAft>
                      </a:pPr>
                      <a:r>
                        <a:rPr lang="en-US" sz="1800" kern="100" cap="none" spc="0">
                          <a:solidFill>
                            <a:schemeClr val="tx1"/>
                          </a:solidFill>
                          <a:effectLst/>
                        </a:rPr>
                        <a:t>3.59</a:t>
                      </a:r>
                      <a:endParaRPr lang="en-US" sz="1800" kern="100" cap="none" spc="0">
                        <a:solidFill>
                          <a:schemeClr val="tx1"/>
                        </a:solidFill>
                        <a:effectLst/>
                        <a:latin typeface="Arial MT"/>
                        <a:ea typeface="Arial MT"/>
                        <a:cs typeface="Arial MT"/>
                      </a:endParaRPr>
                    </a:p>
                  </a:txBody>
                  <a:tcPr marL="0" marR="183575" marT="153140" marB="244766" anchor="ctr"/>
                </a:tc>
                <a:extLst>
                  <a:ext uri="{0D108BD9-81ED-4DB2-BD59-A6C34878D82A}">
                    <a16:rowId xmlns:a16="http://schemas.microsoft.com/office/drawing/2014/main" val="1342821126"/>
                  </a:ext>
                </a:extLst>
              </a:tr>
              <a:tr h="704702">
                <a:tc>
                  <a:txBody>
                    <a:bodyPr/>
                    <a:lstStyle/>
                    <a:p>
                      <a:pPr marL="0" marR="0" algn="r">
                        <a:lnSpc>
                          <a:spcPct val="107000"/>
                        </a:lnSpc>
                        <a:spcBef>
                          <a:spcPts val="0"/>
                        </a:spcBef>
                        <a:spcAft>
                          <a:spcPts val="0"/>
                        </a:spcAft>
                      </a:pPr>
                      <a:r>
                        <a:rPr lang="en-US" sz="1800" b="1" kern="100" cap="none" spc="0">
                          <a:solidFill>
                            <a:schemeClr val="tx1"/>
                          </a:solidFill>
                          <a:effectLst/>
                        </a:rPr>
                        <a:t>Cluster 2</a:t>
                      </a:r>
                      <a:endParaRPr lang="en-US" sz="1800" b="1" kern="100" cap="none" spc="0">
                        <a:solidFill>
                          <a:schemeClr val="tx1"/>
                        </a:solidFill>
                        <a:effectLst/>
                        <a:latin typeface="Arial MT"/>
                        <a:ea typeface="Arial MT"/>
                        <a:cs typeface="Arial MT"/>
                      </a:endParaRPr>
                    </a:p>
                  </a:txBody>
                  <a:tcPr marL="0" marR="183575" marT="153140" marB="244766" anchor="ctr"/>
                </a:tc>
                <a:tc>
                  <a:txBody>
                    <a:bodyPr/>
                    <a:lstStyle/>
                    <a:p>
                      <a:pPr marL="0" marR="0" algn="r">
                        <a:lnSpc>
                          <a:spcPct val="107000"/>
                        </a:lnSpc>
                        <a:spcBef>
                          <a:spcPts val="0"/>
                        </a:spcBef>
                        <a:spcAft>
                          <a:spcPts val="0"/>
                        </a:spcAft>
                      </a:pPr>
                      <a:r>
                        <a:rPr lang="en-US" sz="1800" kern="100" cap="none" spc="0">
                          <a:solidFill>
                            <a:schemeClr val="tx1"/>
                          </a:solidFill>
                          <a:effectLst/>
                        </a:rPr>
                        <a:t>3.91</a:t>
                      </a:r>
                      <a:endParaRPr lang="en-US" sz="1800" kern="100" cap="none" spc="0">
                        <a:solidFill>
                          <a:schemeClr val="tx1"/>
                        </a:solidFill>
                        <a:effectLst/>
                        <a:latin typeface="Arial MT"/>
                        <a:ea typeface="Arial MT"/>
                        <a:cs typeface="Arial MT"/>
                      </a:endParaRPr>
                    </a:p>
                  </a:txBody>
                  <a:tcPr marL="0" marR="183575" marT="153140" marB="244766" anchor="ctr"/>
                </a:tc>
                <a:extLst>
                  <a:ext uri="{0D108BD9-81ED-4DB2-BD59-A6C34878D82A}">
                    <a16:rowId xmlns:a16="http://schemas.microsoft.com/office/drawing/2014/main" val="1006566849"/>
                  </a:ext>
                </a:extLst>
              </a:tr>
              <a:tr h="704702">
                <a:tc>
                  <a:txBody>
                    <a:bodyPr/>
                    <a:lstStyle/>
                    <a:p>
                      <a:pPr marL="0" marR="0" algn="r">
                        <a:lnSpc>
                          <a:spcPct val="107000"/>
                        </a:lnSpc>
                        <a:spcBef>
                          <a:spcPts val="0"/>
                        </a:spcBef>
                        <a:spcAft>
                          <a:spcPts val="0"/>
                        </a:spcAft>
                      </a:pPr>
                      <a:r>
                        <a:rPr lang="en-US" sz="1800" b="1" kern="100" cap="none" spc="0">
                          <a:solidFill>
                            <a:schemeClr val="tx1"/>
                          </a:solidFill>
                          <a:effectLst/>
                        </a:rPr>
                        <a:t>Cluster 3</a:t>
                      </a:r>
                      <a:endParaRPr lang="en-US" sz="1800" b="1" kern="100" cap="none" spc="0">
                        <a:solidFill>
                          <a:schemeClr val="tx1"/>
                        </a:solidFill>
                        <a:effectLst/>
                        <a:latin typeface="Arial MT"/>
                        <a:ea typeface="Arial MT"/>
                        <a:cs typeface="Arial MT"/>
                      </a:endParaRPr>
                    </a:p>
                  </a:txBody>
                  <a:tcPr marL="0" marR="183575" marT="153140" marB="244766" anchor="ctr"/>
                </a:tc>
                <a:tc>
                  <a:txBody>
                    <a:bodyPr/>
                    <a:lstStyle/>
                    <a:p>
                      <a:pPr marL="0" marR="0" algn="r">
                        <a:lnSpc>
                          <a:spcPct val="107000"/>
                        </a:lnSpc>
                        <a:spcBef>
                          <a:spcPts val="0"/>
                        </a:spcBef>
                        <a:spcAft>
                          <a:spcPts val="0"/>
                        </a:spcAft>
                      </a:pPr>
                      <a:r>
                        <a:rPr lang="en-US" sz="1800" kern="100" cap="none" spc="0">
                          <a:solidFill>
                            <a:schemeClr val="tx1"/>
                          </a:solidFill>
                          <a:effectLst/>
                        </a:rPr>
                        <a:t>4.65</a:t>
                      </a:r>
                      <a:endParaRPr lang="en-US" sz="1800" kern="100" cap="none" spc="0">
                        <a:solidFill>
                          <a:schemeClr val="tx1"/>
                        </a:solidFill>
                        <a:effectLst/>
                        <a:latin typeface="Arial MT"/>
                        <a:ea typeface="Arial MT"/>
                        <a:cs typeface="Arial MT"/>
                      </a:endParaRPr>
                    </a:p>
                  </a:txBody>
                  <a:tcPr marL="0" marR="183575" marT="153140" marB="244766" anchor="ctr"/>
                </a:tc>
                <a:extLst>
                  <a:ext uri="{0D108BD9-81ED-4DB2-BD59-A6C34878D82A}">
                    <a16:rowId xmlns:a16="http://schemas.microsoft.com/office/drawing/2014/main" val="3908431499"/>
                  </a:ext>
                </a:extLst>
              </a:tr>
              <a:tr h="704702">
                <a:tc>
                  <a:txBody>
                    <a:bodyPr/>
                    <a:lstStyle/>
                    <a:p>
                      <a:pPr marL="0" marR="0" algn="r">
                        <a:lnSpc>
                          <a:spcPct val="107000"/>
                        </a:lnSpc>
                        <a:spcBef>
                          <a:spcPts val="0"/>
                        </a:spcBef>
                        <a:spcAft>
                          <a:spcPts val="0"/>
                        </a:spcAft>
                      </a:pPr>
                      <a:r>
                        <a:rPr lang="en-US" sz="1800" b="1" kern="100" cap="none" spc="0">
                          <a:solidFill>
                            <a:schemeClr val="tx1"/>
                          </a:solidFill>
                          <a:effectLst/>
                        </a:rPr>
                        <a:t>Cluster 4</a:t>
                      </a:r>
                      <a:endParaRPr lang="en-US" sz="1800" b="1" kern="100" cap="none" spc="0">
                        <a:solidFill>
                          <a:schemeClr val="tx1"/>
                        </a:solidFill>
                        <a:effectLst/>
                        <a:latin typeface="Arial MT"/>
                        <a:ea typeface="Arial MT"/>
                        <a:cs typeface="Arial MT"/>
                      </a:endParaRPr>
                    </a:p>
                  </a:txBody>
                  <a:tcPr marL="0" marR="183575" marT="153140" marB="244766" anchor="ctr"/>
                </a:tc>
                <a:tc>
                  <a:txBody>
                    <a:bodyPr/>
                    <a:lstStyle/>
                    <a:p>
                      <a:pPr marL="0" marR="0" algn="r">
                        <a:lnSpc>
                          <a:spcPct val="107000"/>
                        </a:lnSpc>
                        <a:spcBef>
                          <a:spcPts val="0"/>
                        </a:spcBef>
                        <a:spcAft>
                          <a:spcPts val="0"/>
                        </a:spcAft>
                      </a:pPr>
                      <a:r>
                        <a:rPr lang="en-US" sz="1800" kern="100" cap="none" spc="0">
                          <a:solidFill>
                            <a:schemeClr val="tx1"/>
                          </a:solidFill>
                          <a:effectLst/>
                        </a:rPr>
                        <a:t>5.37</a:t>
                      </a:r>
                      <a:endParaRPr lang="en-US" sz="1800" kern="100" cap="none" spc="0">
                        <a:solidFill>
                          <a:schemeClr val="tx1"/>
                        </a:solidFill>
                        <a:effectLst/>
                        <a:latin typeface="Arial MT"/>
                        <a:ea typeface="Arial MT"/>
                        <a:cs typeface="Arial MT"/>
                      </a:endParaRPr>
                    </a:p>
                  </a:txBody>
                  <a:tcPr marL="0" marR="183575" marT="153140" marB="244766" anchor="ctr"/>
                </a:tc>
                <a:extLst>
                  <a:ext uri="{0D108BD9-81ED-4DB2-BD59-A6C34878D82A}">
                    <a16:rowId xmlns:a16="http://schemas.microsoft.com/office/drawing/2014/main" val="489020246"/>
                  </a:ext>
                </a:extLst>
              </a:tr>
              <a:tr h="704702">
                <a:tc>
                  <a:txBody>
                    <a:bodyPr/>
                    <a:lstStyle/>
                    <a:p>
                      <a:pPr marL="0" marR="0" algn="r">
                        <a:lnSpc>
                          <a:spcPct val="107000"/>
                        </a:lnSpc>
                        <a:spcBef>
                          <a:spcPts val="0"/>
                        </a:spcBef>
                        <a:spcAft>
                          <a:spcPts val="0"/>
                        </a:spcAft>
                      </a:pPr>
                      <a:r>
                        <a:rPr lang="en-US" sz="1800" b="1" kern="100" cap="none" spc="0">
                          <a:solidFill>
                            <a:schemeClr val="tx1"/>
                          </a:solidFill>
                          <a:effectLst/>
                        </a:rPr>
                        <a:t>Cluster 5</a:t>
                      </a:r>
                      <a:endParaRPr lang="en-US" sz="1800" b="1" kern="100" cap="none" spc="0">
                        <a:solidFill>
                          <a:schemeClr val="tx1"/>
                        </a:solidFill>
                        <a:effectLst/>
                        <a:latin typeface="Arial MT"/>
                        <a:ea typeface="Arial MT"/>
                        <a:cs typeface="Arial MT"/>
                      </a:endParaRPr>
                    </a:p>
                  </a:txBody>
                  <a:tcPr marL="0" marR="183575" marT="153140" marB="244766" anchor="ctr"/>
                </a:tc>
                <a:tc>
                  <a:txBody>
                    <a:bodyPr/>
                    <a:lstStyle/>
                    <a:p>
                      <a:pPr marL="0" marR="0" algn="r">
                        <a:lnSpc>
                          <a:spcPct val="107000"/>
                        </a:lnSpc>
                        <a:spcBef>
                          <a:spcPts val="0"/>
                        </a:spcBef>
                        <a:spcAft>
                          <a:spcPts val="0"/>
                        </a:spcAft>
                      </a:pPr>
                      <a:r>
                        <a:rPr lang="en-US" sz="1800" kern="100" cap="none" spc="0">
                          <a:solidFill>
                            <a:schemeClr val="tx1"/>
                          </a:solidFill>
                          <a:effectLst/>
                        </a:rPr>
                        <a:t>6.50</a:t>
                      </a:r>
                      <a:endParaRPr lang="en-US" sz="1800" kern="100" cap="none" spc="0">
                        <a:solidFill>
                          <a:schemeClr val="tx1"/>
                        </a:solidFill>
                        <a:effectLst/>
                        <a:latin typeface="Arial MT"/>
                        <a:ea typeface="Arial MT"/>
                        <a:cs typeface="Arial MT"/>
                      </a:endParaRPr>
                    </a:p>
                  </a:txBody>
                  <a:tcPr marL="0" marR="183575" marT="153140" marB="244766" anchor="ctr"/>
                </a:tc>
                <a:extLst>
                  <a:ext uri="{0D108BD9-81ED-4DB2-BD59-A6C34878D82A}">
                    <a16:rowId xmlns:a16="http://schemas.microsoft.com/office/drawing/2014/main" val="285185957"/>
                  </a:ext>
                </a:extLst>
              </a:tr>
              <a:tr h="704702">
                <a:tc>
                  <a:txBody>
                    <a:bodyPr/>
                    <a:lstStyle/>
                    <a:p>
                      <a:pPr marL="0" marR="0" algn="r">
                        <a:lnSpc>
                          <a:spcPct val="107000"/>
                        </a:lnSpc>
                        <a:spcBef>
                          <a:spcPts val="0"/>
                        </a:spcBef>
                        <a:spcAft>
                          <a:spcPts val="0"/>
                        </a:spcAft>
                      </a:pPr>
                      <a:r>
                        <a:rPr lang="en-US" sz="1800" b="1" kern="100" cap="none" spc="0">
                          <a:solidFill>
                            <a:schemeClr val="tx1"/>
                          </a:solidFill>
                          <a:effectLst/>
                        </a:rPr>
                        <a:t>Conagra</a:t>
                      </a:r>
                      <a:endParaRPr lang="en-US" sz="1800" b="1" kern="100" cap="none" spc="0">
                        <a:solidFill>
                          <a:schemeClr val="tx1"/>
                        </a:solidFill>
                        <a:effectLst/>
                        <a:latin typeface="Arial MT"/>
                        <a:ea typeface="Arial MT"/>
                        <a:cs typeface="Arial MT"/>
                      </a:endParaRPr>
                    </a:p>
                  </a:txBody>
                  <a:tcPr marL="0" marR="183575" marT="153140" marB="244766" anchor="ctr"/>
                </a:tc>
                <a:tc>
                  <a:txBody>
                    <a:bodyPr/>
                    <a:lstStyle/>
                    <a:p>
                      <a:pPr marL="0" marR="0" algn="r">
                        <a:lnSpc>
                          <a:spcPct val="107000"/>
                        </a:lnSpc>
                        <a:spcBef>
                          <a:spcPts val="0"/>
                        </a:spcBef>
                        <a:spcAft>
                          <a:spcPts val="0"/>
                        </a:spcAft>
                      </a:pPr>
                      <a:r>
                        <a:rPr lang="en-US" sz="1800" kern="100" cap="none" spc="0">
                          <a:solidFill>
                            <a:schemeClr val="tx1"/>
                          </a:solidFill>
                          <a:effectLst/>
                        </a:rPr>
                        <a:t>3.55</a:t>
                      </a:r>
                      <a:endParaRPr lang="en-US" sz="1800" kern="100" cap="none" spc="0">
                        <a:solidFill>
                          <a:schemeClr val="tx1"/>
                        </a:solidFill>
                        <a:effectLst/>
                        <a:latin typeface="Arial MT"/>
                        <a:ea typeface="Arial MT"/>
                        <a:cs typeface="Arial MT"/>
                      </a:endParaRPr>
                    </a:p>
                  </a:txBody>
                  <a:tcPr marL="0" marR="183575" marT="153140" marB="244766" anchor="b"/>
                </a:tc>
                <a:extLst>
                  <a:ext uri="{0D108BD9-81ED-4DB2-BD59-A6C34878D82A}">
                    <a16:rowId xmlns:a16="http://schemas.microsoft.com/office/drawing/2014/main" val="567424864"/>
                  </a:ext>
                </a:extLst>
              </a:tr>
            </a:tbl>
          </a:graphicData>
        </a:graphic>
      </p:graphicFrame>
    </p:spTree>
    <p:extLst>
      <p:ext uri="{BB962C8B-B14F-4D97-AF65-F5344CB8AC3E}">
        <p14:creationId xmlns:p14="http://schemas.microsoft.com/office/powerpoint/2010/main" val="391602523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148</TotalTime>
  <Words>1915</Words>
  <Application>Microsoft Office PowerPoint</Application>
  <PresentationFormat>Widescreen</PresentationFormat>
  <Paragraphs>298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MT</vt:lpstr>
      <vt:lpstr>Calibri</vt:lpstr>
      <vt:lpstr>Century Gothic</vt:lpstr>
      <vt:lpstr>Söhne</vt:lpstr>
      <vt:lpstr>Times New Roman</vt:lpstr>
      <vt:lpstr>Wingdings 3</vt:lpstr>
      <vt:lpstr>Ion</vt:lpstr>
      <vt:lpstr>Conagra Project </vt:lpstr>
      <vt:lpstr>Introduction to Conagra Brand</vt:lpstr>
      <vt:lpstr>Conagra Table spread</vt:lpstr>
      <vt:lpstr>Challenges</vt:lpstr>
      <vt:lpstr>Market research and statistical Analysis</vt:lpstr>
      <vt:lpstr>      Region wise Analysis:   The south central and south-east regions, which have strong potential for table spreads but have less merchandising, can boost their merchandising. With merchandising, we can quantify the 2% of cooking oil and spray sales. Compared to the Plains, which contribute the least to total sales, the Northeast Region contributes the most. To enhance the overall sales of table spread, we can attempt expanding the promotions in the plains and west regions.</vt:lpstr>
      <vt:lpstr>Seasonal affect Analysis:  Although the sales distribution for cooking oil and cooking spray is essentially consistent across all quarters, the trend for table spread is different. In comparison to other quarters, Q4 sales are high. Therefore, by improving marketing and deals, there is room to increase table spread sales in other areas as well.</vt:lpstr>
      <vt:lpstr>Buyer Class distribution:   Based on the distribution of classes, we can see that Conagra has a chance to convert sales of non-Conagra items for upper class consumers. To take 4% of that market, we might consider introducing premium products.</vt:lpstr>
      <vt:lpstr>Price Range Analysis :  One major finding is that the average price per unit is rising as the items are grouped into clusters based on market share, with cluster 1 housing the products with the majority market share. We can therefore conclude that the best sales are for products with moderate price ranges.</vt:lpstr>
      <vt:lpstr>Regression Analysis</vt:lpstr>
      <vt:lpstr>Category wise analysis</vt:lpstr>
      <vt:lpstr>Product Attribute Analysis </vt:lpstr>
      <vt:lpstr> Impact of price </vt:lpstr>
      <vt:lpstr>Cannibalization</vt:lpstr>
      <vt:lpstr>Other Miscellaneous Strategies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Conagra Project</dc:title>
  <dc:creator>divyasai</dc:creator>
  <cp:lastModifiedBy>sai manikanta</cp:lastModifiedBy>
  <cp:revision>3</cp:revision>
  <dcterms:created xsi:type="dcterms:W3CDTF">2023-05-09T16:54:39Z</dcterms:created>
  <dcterms:modified xsi:type="dcterms:W3CDTF">2023-10-09T17:20:42Z</dcterms:modified>
</cp:coreProperties>
</file>