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5" r:id="rId3"/>
    <p:sldId id="266" r:id="rId4"/>
    <p:sldId id="267" r:id="rId5"/>
    <p:sldId id="268" r:id="rId6"/>
    <p:sldId id="269" r:id="rId7"/>
    <p:sldId id="263" r:id="rId8"/>
    <p:sldId id="258" r:id="rId9"/>
    <p:sldId id="257" r:id="rId10"/>
    <p:sldId id="259" r:id="rId11"/>
    <p:sldId id="260" r:id="rId12"/>
    <p:sldId id="261"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86" d="100"/>
          <a:sy n="86" d="100"/>
        </p:scale>
        <p:origin x="56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F843-4B05-6AEC-8774-EEFC64BA8B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3CD8B2-4630-FDA5-16EF-8904F1B70D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DD4C37-845D-6D94-AB98-275671A7D457}"/>
              </a:ext>
            </a:extLst>
          </p:cNvPr>
          <p:cNvSpPr>
            <a:spLocks noGrp="1"/>
          </p:cNvSpPr>
          <p:nvPr>
            <p:ph type="dt" sz="half" idx="10"/>
          </p:nvPr>
        </p:nvSpPr>
        <p:spPr/>
        <p:txBody>
          <a:bodyPr/>
          <a:lstStyle/>
          <a:p>
            <a:fld id="{977C9FBC-7222-4009-94C6-17AB635FC56C}" type="datetimeFigureOut">
              <a:rPr lang="en-IN" smtClean="0"/>
              <a:t>15-08-2023</a:t>
            </a:fld>
            <a:endParaRPr lang="en-IN"/>
          </a:p>
        </p:txBody>
      </p:sp>
      <p:sp>
        <p:nvSpPr>
          <p:cNvPr id="5" name="Footer Placeholder 4">
            <a:extLst>
              <a:ext uri="{FF2B5EF4-FFF2-40B4-BE49-F238E27FC236}">
                <a16:creationId xmlns:a16="http://schemas.microsoft.com/office/drawing/2014/main" id="{53431C97-C607-F875-3A12-649CACD53A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04A779-581A-D55B-7B7A-2AC4B0B16F53}"/>
              </a:ext>
            </a:extLst>
          </p:cNvPr>
          <p:cNvSpPr>
            <a:spLocks noGrp="1"/>
          </p:cNvSpPr>
          <p:nvPr>
            <p:ph type="sldNum" sz="quarter" idx="12"/>
          </p:nvPr>
        </p:nvSpPr>
        <p:spPr/>
        <p:txBody>
          <a:bodyPr/>
          <a:lstStyle/>
          <a:p>
            <a:fld id="{B4094130-3A5F-4ACD-9605-E6792CCC83BF}" type="slidenum">
              <a:rPr lang="en-IN" smtClean="0"/>
              <a:t>‹#›</a:t>
            </a:fld>
            <a:endParaRPr lang="en-IN"/>
          </a:p>
        </p:txBody>
      </p:sp>
    </p:spTree>
    <p:extLst>
      <p:ext uri="{BB962C8B-B14F-4D97-AF65-F5344CB8AC3E}">
        <p14:creationId xmlns:p14="http://schemas.microsoft.com/office/powerpoint/2010/main" val="374672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6F47-E004-A197-6652-A1E37C15E5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DDD265-12BB-8E57-4E8F-0DE07D523B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1239F6-D782-E928-3154-1C9C2E66F042}"/>
              </a:ext>
            </a:extLst>
          </p:cNvPr>
          <p:cNvSpPr>
            <a:spLocks noGrp="1"/>
          </p:cNvSpPr>
          <p:nvPr>
            <p:ph type="dt" sz="half" idx="10"/>
          </p:nvPr>
        </p:nvSpPr>
        <p:spPr/>
        <p:txBody>
          <a:bodyPr/>
          <a:lstStyle/>
          <a:p>
            <a:fld id="{977C9FBC-7222-4009-94C6-17AB635FC56C}" type="datetimeFigureOut">
              <a:rPr lang="en-IN" smtClean="0"/>
              <a:t>15-08-2023</a:t>
            </a:fld>
            <a:endParaRPr lang="en-IN"/>
          </a:p>
        </p:txBody>
      </p:sp>
      <p:sp>
        <p:nvSpPr>
          <p:cNvPr id="5" name="Footer Placeholder 4">
            <a:extLst>
              <a:ext uri="{FF2B5EF4-FFF2-40B4-BE49-F238E27FC236}">
                <a16:creationId xmlns:a16="http://schemas.microsoft.com/office/drawing/2014/main" id="{EFCDB78F-F8F2-7761-5DFC-9B2B5E8B73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CD5DB0-31C8-BAEF-1347-0008E1A07558}"/>
              </a:ext>
            </a:extLst>
          </p:cNvPr>
          <p:cNvSpPr>
            <a:spLocks noGrp="1"/>
          </p:cNvSpPr>
          <p:nvPr>
            <p:ph type="sldNum" sz="quarter" idx="12"/>
          </p:nvPr>
        </p:nvSpPr>
        <p:spPr/>
        <p:txBody>
          <a:bodyPr/>
          <a:lstStyle/>
          <a:p>
            <a:fld id="{B4094130-3A5F-4ACD-9605-E6792CCC83BF}" type="slidenum">
              <a:rPr lang="en-IN" smtClean="0"/>
              <a:t>‹#›</a:t>
            </a:fld>
            <a:endParaRPr lang="en-IN"/>
          </a:p>
        </p:txBody>
      </p:sp>
    </p:spTree>
    <p:extLst>
      <p:ext uri="{BB962C8B-B14F-4D97-AF65-F5344CB8AC3E}">
        <p14:creationId xmlns:p14="http://schemas.microsoft.com/office/powerpoint/2010/main" val="2398412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399FD-BBCE-0C3E-ECB9-5BDA8E399A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13DA89-B23B-A4C0-8878-A0DE43442F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DF19B7-E5AD-6079-F315-DA9099BD456A}"/>
              </a:ext>
            </a:extLst>
          </p:cNvPr>
          <p:cNvSpPr>
            <a:spLocks noGrp="1"/>
          </p:cNvSpPr>
          <p:nvPr>
            <p:ph type="dt" sz="half" idx="10"/>
          </p:nvPr>
        </p:nvSpPr>
        <p:spPr/>
        <p:txBody>
          <a:bodyPr/>
          <a:lstStyle/>
          <a:p>
            <a:fld id="{977C9FBC-7222-4009-94C6-17AB635FC56C}" type="datetimeFigureOut">
              <a:rPr lang="en-IN" smtClean="0"/>
              <a:t>15-08-2023</a:t>
            </a:fld>
            <a:endParaRPr lang="en-IN"/>
          </a:p>
        </p:txBody>
      </p:sp>
      <p:sp>
        <p:nvSpPr>
          <p:cNvPr id="5" name="Footer Placeholder 4">
            <a:extLst>
              <a:ext uri="{FF2B5EF4-FFF2-40B4-BE49-F238E27FC236}">
                <a16:creationId xmlns:a16="http://schemas.microsoft.com/office/drawing/2014/main" id="{532F2B6D-0829-77B1-B163-484F8E494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5D60B6-937A-B348-1B04-94A88F15770B}"/>
              </a:ext>
            </a:extLst>
          </p:cNvPr>
          <p:cNvSpPr>
            <a:spLocks noGrp="1"/>
          </p:cNvSpPr>
          <p:nvPr>
            <p:ph type="sldNum" sz="quarter" idx="12"/>
          </p:nvPr>
        </p:nvSpPr>
        <p:spPr/>
        <p:txBody>
          <a:bodyPr/>
          <a:lstStyle/>
          <a:p>
            <a:fld id="{B4094130-3A5F-4ACD-9605-E6792CCC83BF}" type="slidenum">
              <a:rPr lang="en-IN" smtClean="0"/>
              <a:t>‹#›</a:t>
            </a:fld>
            <a:endParaRPr lang="en-IN"/>
          </a:p>
        </p:txBody>
      </p:sp>
    </p:spTree>
    <p:extLst>
      <p:ext uri="{BB962C8B-B14F-4D97-AF65-F5344CB8AC3E}">
        <p14:creationId xmlns:p14="http://schemas.microsoft.com/office/powerpoint/2010/main" val="276843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A490-4356-AA57-9FCA-DDECD1232D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5ECDF4-6DAD-97FB-376C-E1CE42AD7A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E50927-BCA2-547F-50F8-6327FFD8C9B7}"/>
              </a:ext>
            </a:extLst>
          </p:cNvPr>
          <p:cNvSpPr>
            <a:spLocks noGrp="1"/>
          </p:cNvSpPr>
          <p:nvPr>
            <p:ph type="dt" sz="half" idx="10"/>
          </p:nvPr>
        </p:nvSpPr>
        <p:spPr/>
        <p:txBody>
          <a:bodyPr/>
          <a:lstStyle/>
          <a:p>
            <a:fld id="{977C9FBC-7222-4009-94C6-17AB635FC56C}" type="datetimeFigureOut">
              <a:rPr lang="en-IN" smtClean="0"/>
              <a:t>15-08-2023</a:t>
            </a:fld>
            <a:endParaRPr lang="en-IN"/>
          </a:p>
        </p:txBody>
      </p:sp>
      <p:sp>
        <p:nvSpPr>
          <p:cNvPr id="5" name="Footer Placeholder 4">
            <a:extLst>
              <a:ext uri="{FF2B5EF4-FFF2-40B4-BE49-F238E27FC236}">
                <a16:creationId xmlns:a16="http://schemas.microsoft.com/office/drawing/2014/main" id="{2BA05E4A-9C95-8964-CE56-1A141C59EA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D25126-6248-3DC4-2347-6866D93F878A}"/>
              </a:ext>
            </a:extLst>
          </p:cNvPr>
          <p:cNvSpPr>
            <a:spLocks noGrp="1"/>
          </p:cNvSpPr>
          <p:nvPr>
            <p:ph type="sldNum" sz="quarter" idx="12"/>
          </p:nvPr>
        </p:nvSpPr>
        <p:spPr/>
        <p:txBody>
          <a:bodyPr/>
          <a:lstStyle/>
          <a:p>
            <a:fld id="{B4094130-3A5F-4ACD-9605-E6792CCC83BF}" type="slidenum">
              <a:rPr lang="en-IN" smtClean="0"/>
              <a:t>‹#›</a:t>
            </a:fld>
            <a:endParaRPr lang="en-IN"/>
          </a:p>
        </p:txBody>
      </p:sp>
    </p:spTree>
    <p:extLst>
      <p:ext uri="{BB962C8B-B14F-4D97-AF65-F5344CB8AC3E}">
        <p14:creationId xmlns:p14="http://schemas.microsoft.com/office/powerpoint/2010/main" val="239107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1A27-4F51-03A3-4EBC-2589D2BC5F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5B0158-F233-570E-CA43-38A652539A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1EA96D-9EF3-413B-EB42-063331AB14B2}"/>
              </a:ext>
            </a:extLst>
          </p:cNvPr>
          <p:cNvSpPr>
            <a:spLocks noGrp="1"/>
          </p:cNvSpPr>
          <p:nvPr>
            <p:ph type="dt" sz="half" idx="10"/>
          </p:nvPr>
        </p:nvSpPr>
        <p:spPr/>
        <p:txBody>
          <a:bodyPr/>
          <a:lstStyle/>
          <a:p>
            <a:fld id="{977C9FBC-7222-4009-94C6-17AB635FC56C}" type="datetimeFigureOut">
              <a:rPr lang="en-IN" smtClean="0"/>
              <a:t>15-08-2023</a:t>
            </a:fld>
            <a:endParaRPr lang="en-IN"/>
          </a:p>
        </p:txBody>
      </p:sp>
      <p:sp>
        <p:nvSpPr>
          <p:cNvPr id="5" name="Footer Placeholder 4">
            <a:extLst>
              <a:ext uri="{FF2B5EF4-FFF2-40B4-BE49-F238E27FC236}">
                <a16:creationId xmlns:a16="http://schemas.microsoft.com/office/drawing/2014/main" id="{A2C0790E-7277-4488-918B-C70D373104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9CA0CE-1A78-0E66-B30A-99B641C193D4}"/>
              </a:ext>
            </a:extLst>
          </p:cNvPr>
          <p:cNvSpPr>
            <a:spLocks noGrp="1"/>
          </p:cNvSpPr>
          <p:nvPr>
            <p:ph type="sldNum" sz="quarter" idx="12"/>
          </p:nvPr>
        </p:nvSpPr>
        <p:spPr/>
        <p:txBody>
          <a:bodyPr/>
          <a:lstStyle/>
          <a:p>
            <a:fld id="{B4094130-3A5F-4ACD-9605-E6792CCC83BF}" type="slidenum">
              <a:rPr lang="en-IN" smtClean="0"/>
              <a:t>‹#›</a:t>
            </a:fld>
            <a:endParaRPr lang="en-IN"/>
          </a:p>
        </p:txBody>
      </p:sp>
    </p:spTree>
    <p:extLst>
      <p:ext uri="{BB962C8B-B14F-4D97-AF65-F5344CB8AC3E}">
        <p14:creationId xmlns:p14="http://schemas.microsoft.com/office/powerpoint/2010/main" val="169974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C6AF-A792-DF7B-4080-0DAC30B4A3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5FCBED-385B-DF17-981C-7737C93277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DA36BE-39E1-D292-0C48-99AB033B02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1599AC-7738-6DD9-1FC8-5DE1CC0C69AC}"/>
              </a:ext>
            </a:extLst>
          </p:cNvPr>
          <p:cNvSpPr>
            <a:spLocks noGrp="1"/>
          </p:cNvSpPr>
          <p:nvPr>
            <p:ph type="dt" sz="half" idx="10"/>
          </p:nvPr>
        </p:nvSpPr>
        <p:spPr/>
        <p:txBody>
          <a:bodyPr/>
          <a:lstStyle/>
          <a:p>
            <a:fld id="{977C9FBC-7222-4009-94C6-17AB635FC56C}" type="datetimeFigureOut">
              <a:rPr lang="en-IN" smtClean="0"/>
              <a:t>15-08-2023</a:t>
            </a:fld>
            <a:endParaRPr lang="en-IN"/>
          </a:p>
        </p:txBody>
      </p:sp>
      <p:sp>
        <p:nvSpPr>
          <p:cNvPr id="6" name="Footer Placeholder 5">
            <a:extLst>
              <a:ext uri="{FF2B5EF4-FFF2-40B4-BE49-F238E27FC236}">
                <a16:creationId xmlns:a16="http://schemas.microsoft.com/office/drawing/2014/main" id="{A571BB5E-B331-B5D1-67C2-402A95DEFB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D295F2-D30D-1067-441B-85770D3AEBC1}"/>
              </a:ext>
            </a:extLst>
          </p:cNvPr>
          <p:cNvSpPr>
            <a:spLocks noGrp="1"/>
          </p:cNvSpPr>
          <p:nvPr>
            <p:ph type="sldNum" sz="quarter" idx="12"/>
          </p:nvPr>
        </p:nvSpPr>
        <p:spPr/>
        <p:txBody>
          <a:bodyPr/>
          <a:lstStyle/>
          <a:p>
            <a:fld id="{B4094130-3A5F-4ACD-9605-E6792CCC83BF}" type="slidenum">
              <a:rPr lang="en-IN" smtClean="0"/>
              <a:t>‹#›</a:t>
            </a:fld>
            <a:endParaRPr lang="en-IN"/>
          </a:p>
        </p:txBody>
      </p:sp>
    </p:spTree>
    <p:extLst>
      <p:ext uri="{BB962C8B-B14F-4D97-AF65-F5344CB8AC3E}">
        <p14:creationId xmlns:p14="http://schemas.microsoft.com/office/powerpoint/2010/main" val="122643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962F-E370-BD07-8DF5-05EB6BB003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5E973A-223D-7602-2E3F-7467561C0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FDB57E-88C3-1930-655E-3A43DB1CF3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444DBF-B342-C570-0F0D-280B409CF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E2D7F6-AC69-906F-9455-EADC40F149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973834-6954-141B-D714-0EEDB23BA540}"/>
              </a:ext>
            </a:extLst>
          </p:cNvPr>
          <p:cNvSpPr>
            <a:spLocks noGrp="1"/>
          </p:cNvSpPr>
          <p:nvPr>
            <p:ph type="dt" sz="half" idx="10"/>
          </p:nvPr>
        </p:nvSpPr>
        <p:spPr/>
        <p:txBody>
          <a:bodyPr/>
          <a:lstStyle/>
          <a:p>
            <a:fld id="{977C9FBC-7222-4009-94C6-17AB635FC56C}" type="datetimeFigureOut">
              <a:rPr lang="en-IN" smtClean="0"/>
              <a:t>15-08-2023</a:t>
            </a:fld>
            <a:endParaRPr lang="en-IN"/>
          </a:p>
        </p:txBody>
      </p:sp>
      <p:sp>
        <p:nvSpPr>
          <p:cNvPr id="8" name="Footer Placeholder 7">
            <a:extLst>
              <a:ext uri="{FF2B5EF4-FFF2-40B4-BE49-F238E27FC236}">
                <a16:creationId xmlns:a16="http://schemas.microsoft.com/office/drawing/2014/main" id="{EF922DEE-1C8C-97BA-F994-27FCF78069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B25CC1-8D23-31D1-DECB-D5388183A0E7}"/>
              </a:ext>
            </a:extLst>
          </p:cNvPr>
          <p:cNvSpPr>
            <a:spLocks noGrp="1"/>
          </p:cNvSpPr>
          <p:nvPr>
            <p:ph type="sldNum" sz="quarter" idx="12"/>
          </p:nvPr>
        </p:nvSpPr>
        <p:spPr/>
        <p:txBody>
          <a:bodyPr/>
          <a:lstStyle/>
          <a:p>
            <a:fld id="{B4094130-3A5F-4ACD-9605-E6792CCC83BF}" type="slidenum">
              <a:rPr lang="en-IN" smtClean="0"/>
              <a:t>‹#›</a:t>
            </a:fld>
            <a:endParaRPr lang="en-IN"/>
          </a:p>
        </p:txBody>
      </p:sp>
    </p:spTree>
    <p:extLst>
      <p:ext uri="{BB962C8B-B14F-4D97-AF65-F5344CB8AC3E}">
        <p14:creationId xmlns:p14="http://schemas.microsoft.com/office/powerpoint/2010/main" val="225091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278D-D011-EFF9-202C-26B0D376D7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624923-6D27-1645-1564-7B77BC38BB7A}"/>
              </a:ext>
            </a:extLst>
          </p:cNvPr>
          <p:cNvSpPr>
            <a:spLocks noGrp="1"/>
          </p:cNvSpPr>
          <p:nvPr>
            <p:ph type="dt" sz="half" idx="10"/>
          </p:nvPr>
        </p:nvSpPr>
        <p:spPr/>
        <p:txBody>
          <a:bodyPr/>
          <a:lstStyle/>
          <a:p>
            <a:fld id="{977C9FBC-7222-4009-94C6-17AB635FC56C}" type="datetimeFigureOut">
              <a:rPr lang="en-IN" smtClean="0"/>
              <a:t>15-08-2023</a:t>
            </a:fld>
            <a:endParaRPr lang="en-IN"/>
          </a:p>
        </p:txBody>
      </p:sp>
      <p:sp>
        <p:nvSpPr>
          <p:cNvPr id="4" name="Footer Placeholder 3">
            <a:extLst>
              <a:ext uri="{FF2B5EF4-FFF2-40B4-BE49-F238E27FC236}">
                <a16:creationId xmlns:a16="http://schemas.microsoft.com/office/drawing/2014/main" id="{9D083EC0-760C-3D33-4892-4DC244DB13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6FCDB1-87C8-F83C-8175-FB5BD1089BBC}"/>
              </a:ext>
            </a:extLst>
          </p:cNvPr>
          <p:cNvSpPr>
            <a:spLocks noGrp="1"/>
          </p:cNvSpPr>
          <p:nvPr>
            <p:ph type="sldNum" sz="quarter" idx="12"/>
          </p:nvPr>
        </p:nvSpPr>
        <p:spPr/>
        <p:txBody>
          <a:bodyPr/>
          <a:lstStyle/>
          <a:p>
            <a:fld id="{B4094130-3A5F-4ACD-9605-E6792CCC83BF}" type="slidenum">
              <a:rPr lang="en-IN" smtClean="0"/>
              <a:t>‹#›</a:t>
            </a:fld>
            <a:endParaRPr lang="en-IN"/>
          </a:p>
        </p:txBody>
      </p:sp>
    </p:spTree>
    <p:extLst>
      <p:ext uri="{BB962C8B-B14F-4D97-AF65-F5344CB8AC3E}">
        <p14:creationId xmlns:p14="http://schemas.microsoft.com/office/powerpoint/2010/main" val="155905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938F1-00CC-D0EA-0E6B-DC4A25B22705}"/>
              </a:ext>
            </a:extLst>
          </p:cNvPr>
          <p:cNvSpPr>
            <a:spLocks noGrp="1"/>
          </p:cNvSpPr>
          <p:nvPr>
            <p:ph type="dt" sz="half" idx="10"/>
          </p:nvPr>
        </p:nvSpPr>
        <p:spPr/>
        <p:txBody>
          <a:bodyPr/>
          <a:lstStyle/>
          <a:p>
            <a:fld id="{977C9FBC-7222-4009-94C6-17AB635FC56C}" type="datetimeFigureOut">
              <a:rPr lang="en-IN" smtClean="0"/>
              <a:t>15-08-2023</a:t>
            </a:fld>
            <a:endParaRPr lang="en-IN"/>
          </a:p>
        </p:txBody>
      </p:sp>
      <p:sp>
        <p:nvSpPr>
          <p:cNvPr id="3" name="Footer Placeholder 2">
            <a:extLst>
              <a:ext uri="{FF2B5EF4-FFF2-40B4-BE49-F238E27FC236}">
                <a16:creationId xmlns:a16="http://schemas.microsoft.com/office/drawing/2014/main" id="{A0472EAE-D83D-8613-98A7-12A5E83500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B3C23F-6C06-3320-D6C2-4070D4F2B4A8}"/>
              </a:ext>
            </a:extLst>
          </p:cNvPr>
          <p:cNvSpPr>
            <a:spLocks noGrp="1"/>
          </p:cNvSpPr>
          <p:nvPr>
            <p:ph type="sldNum" sz="quarter" idx="12"/>
          </p:nvPr>
        </p:nvSpPr>
        <p:spPr/>
        <p:txBody>
          <a:bodyPr/>
          <a:lstStyle/>
          <a:p>
            <a:fld id="{B4094130-3A5F-4ACD-9605-E6792CCC83BF}" type="slidenum">
              <a:rPr lang="en-IN" smtClean="0"/>
              <a:t>‹#›</a:t>
            </a:fld>
            <a:endParaRPr lang="en-IN"/>
          </a:p>
        </p:txBody>
      </p:sp>
    </p:spTree>
    <p:extLst>
      <p:ext uri="{BB962C8B-B14F-4D97-AF65-F5344CB8AC3E}">
        <p14:creationId xmlns:p14="http://schemas.microsoft.com/office/powerpoint/2010/main" val="3391316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DC9C-6E16-6603-789B-D3C97E836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248FA7-F92E-7D40-05A1-5686E99F90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DAB248-E7E3-EC49-4BCE-BDEBBD8D8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C97338-543A-10A5-D729-C9CDBACF2CF7}"/>
              </a:ext>
            </a:extLst>
          </p:cNvPr>
          <p:cNvSpPr>
            <a:spLocks noGrp="1"/>
          </p:cNvSpPr>
          <p:nvPr>
            <p:ph type="dt" sz="half" idx="10"/>
          </p:nvPr>
        </p:nvSpPr>
        <p:spPr/>
        <p:txBody>
          <a:bodyPr/>
          <a:lstStyle/>
          <a:p>
            <a:fld id="{977C9FBC-7222-4009-94C6-17AB635FC56C}" type="datetimeFigureOut">
              <a:rPr lang="en-IN" smtClean="0"/>
              <a:t>15-08-2023</a:t>
            </a:fld>
            <a:endParaRPr lang="en-IN"/>
          </a:p>
        </p:txBody>
      </p:sp>
      <p:sp>
        <p:nvSpPr>
          <p:cNvPr id="6" name="Footer Placeholder 5">
            <a:extLst>
              <a:ext uri="{FF2B5EF4-FFF2-40B4-BE49-F238E27FC236}">
                <a16:creationId xmlns:a16="http://schemas.microsoft.com/office/drawing/2014/main" id="{D803852F-F1A6-65F0-3D99-A336ECC77A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7580F5-DE82-6710-DE12-E079D240291A}"/>
              </a:ext>
            </a:extLst>
          </p:cNvPr>
          <p:cNvSpPr>
            <a:spLocks noGrp="1"/>
          </p:cNvSpPr>
          <p:nvPr>
            <p:ph type="sldNum" sz="quarter" idx="12"/>
          </p:nvPr>
        </p:nvSpPr>
        <p:spPr/>
        <p:txBody>
          <a:bodyPr/>
          <a:lstStyle/>
          <a:p>
            <a:fld id="{B4094130-3A5F-4ACD-9605-E6792CCC83BF}" type="slidenum">
              <a:rPr lang="en-IN" smtClean="0"/>
              <a:t>‹#›</a:t>
            </a:fld>
            <a:endParaRPr lang="en-IN"/>
          </a:p>
        </p:txBody>
      </p:sp>
    </p:spTree>
    <p:extLst>
      <p:ext uri="{BB962C8B-B14F-4D97-AF65-F5344CB8AC3E}">
        <p14:creationId xmlns:p14="http://schemas.microsoft.com/office/powerpoint/2010/main" val="249389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BC17-F231-0FC6-9923-781C3E3329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F6A29C-8E7E-BB5D-6FAE-28228353D3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50A349-2F38-EE63-40F1-C39159CFD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1F6ECA-5872-E22D-C3A3-2DACF64D7E3F}"/>
              </a:ext>
            </a:extLst>
          </p:cNvPr>
          <p:cNvSpPr>
            <a:spLocks noGrp="1"/>
          </p:cNvSpPr>
          <p:nvPr>
            <p:ph type="dt" sz="half" idx="10"/>
          </p:nvPr>
        </p:nvSpPr>
        <p:spPr/>
        <p:txBody>
          <a:bodyPr/>
          <a:lstStyle/>
          <a:p>
            <a:fld id="{977C9FBC-7222-4009-94C6-17AB635FC56C}" type="datetimeFigureOut">
              <a:rPr lang="en-IN" smtClean="0"/>
              <a:t>15-08-2023</a:t>
            </a:fld>
            <a:endParaRPr lang="en-IN"/>
          </a:p>
        </p:txBody>
      </p:sp>
      <p:sp>
        <p:nvSpPr>
          <p:cNvPr id="6" name="Footer Placeholder 5">
            <a:extLst>
              <a:ext uri="{FF2B5EF4-FFF2-40B4-BE49-F238E27FC236}">
                <a16:creationId xmlns:a16="http://schemas.microsoft.com/office/drawing/2014/main" id="{A6181351-286A-DE5D-EA84-DE4977A0DF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A42F86-3E94-6537-6206-FF05816C9604}"/>
              </a:ext>
            </a:extLst>
          </p:cNvPr>
          <p:cNvSpPr>
            <a:spLocks noGrp="1"/>
          </p:cNvSpPr>
          <p:nvPr>
            <p:ph type="sldNum" sz="quarter" idx="12"/>
          </p:nvPr>
        </p:nvSpPr>
        <p:spPr/>
        <p:txBody>
          <a:bodyPr/>
          <a:lstStyle/>
          <a:p>
            <a:fld id="{B4094130-3A5F-4ACD-9605-E6792CCC83BF}" type="slidenum">
              <a:rPr lang="en-IN" smtClean="0"/>
              <a:t>‹#›</a:t>
            </a:fld>
            <a:endParaRPr lang="en-IN"/>
          </a:p>
        </p:txBody>
      </p:sp>
    </p:spTree>
    <p:extLst>
      <p:ext uri="{BB962C8B-B14F-4D97-AF65-F5344CB8AC3E}">
        <p14:creationId xmlns:p14="http://schemas.microsoft.com/office/powerpoint/2010/main" val="75444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4A82BA-710F-6A5D-9749-9E409AAD6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FED4D4-AF1D-9B03-CB71-E73B1812B5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9164CD-6CA0-D79B-E698-93AF2387F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C9FBC-7222-4009-94C6-17AB635FC56C}" type="datetimeFigureOut">
              <a:rPr lang="en-IN" smtClean="0"/>
              <a:t>15-08-2023</a:t>
            </a:fld>
            <a:endParaRPr lang="en-IN"/>
          </a:p>
        </p:txBody>
      </p:sp>
      <p:sp>
        <p:nvSpPr>
          <p:cNvPr id="5" name="Footer Placeholder 4">
            <a:extLst>
              <a:ext uri="{FF2B5EF4-FFF2-40B4-BE49-F238E27FC236}">
                <a16:creationId xmlns:a16="http://schemas.microsoft.com/office/drawing/2014/main" id="{E754A54D-9514-A205-A1FD-6721DA976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17A989-4E0A-3DD0-23C0-741AC16DB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94130-3A5F-4ACD-9605-E6792CCC83BF}" type="slidenum">
              <a:rPr lang="en-IN" smtClean="0"/>
              <a:t>‹#›</a:t>
            </a:fld>
            <a:endParaRPr lang="en-IN"/>
          </a:p>
        </p:txBody>
      </p:sp>
    </p:spTree>
    <p:extLst>
      <p:ext uri="{BB962C8B-B14F-4D97-AF65-F5344CB8AC3E}">
        <p14:creationId xmlns:p14="http://schemas.microsoft.com/office/powerpoint/2010/main" val="1133698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l® oneAPI officially launched - Grey Matter">
            <a:extLst>
              <a:ext uri="{FF2B5EF4-FFF2-40B4-BE49-F238E27FC236}">
                <a16:creationId xmlns:a16="http://schemas.microsoft.com/office/drawing/2014/main" id="{1345FFAB-36DA-78F4-AAC5-D32A1E7655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9423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tel® oneAPI officially launched - Grey Matter">
            <a:extLst>
              <a:ext uri="{FF2B5EF4-FFF2-40B4-BE49-F238E27FC236}">
                <a16:creationId xmlns:a16="http://schemas.microsoft.com/office/drawing/2014/main" id="{105A2137-BD55-E725-2948-B4FF11D8C8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9333" b="93088"/>
          <a:stretch/>
        </p:blipFill>
        <p:spPr bwMode="auto">
          <a:xfrm>
            <a:off x="0" y="0"/>
            <a:ext cx="3129372" cy="9321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BCB8914-5671-4BCC-489A-1782407C7900}"/>
              </a:ext>
            </a:extLst>
          </p:cNvPr>
          <p:cNvSpPr/>
          <p:nvPr/>
        </p:nvSpPr>
        <p:spPr>
          <a:xfrm>
            <a:off x="539496" y="2103255"/>
            <a:ext cx="6528816" cy="2317825"/>
          </a:xfrm>
          <a:prstGeom prst="rect">
            <a:avLst/>
          </a:prstGeom>
          <a:solidFill>
            <a:srgbClr val="132D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BDDE8DB4-4449-5084-3685-84BEFF0312FA}"/>
              </a:ext>
            </a:extLst>
          </p:cNvPr>
          <p:cNvSpPr txBox="1">
            <a:spLocks/>
          </p:cNvSpPr>
          <p:nvPr/>
        </p:nvSpPr>
        <p:spPr>
          <a:xfrm>
            <a:off x="589166" y="2599385"/>
            <a:ext cx="6429475"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4400" b="1" dirty="0">
                <a:solidFill>
                  <a:schemeClr val="bg1"/>
                </a:solidFill>
                <a:latin typeface="Amasis MT Pro Black" panose="02040A04050005020304" pitchFamily="18" charset="0"/>
              </a:rPr>
              <a:t>Air Pressure System (APS) </a:t>
            </a:r>
            <a:r>
              <a:rPr lang="en-US" sz="4000" b="1" dirty="0">
                <a:solidFill>
                  <a:schemeClr val="bg1"/>
                </a:solidFill>
                <a:latin typeface="Amasis MT Pro Black" panose="02040A04050005020304" pitchFamily="18" charset="0"/>
              </a:rPr>
              <a:t>Failure Prediction</a:t>
            </a:r>
            <a:endParaRPr lang="en-IN" sz="4400" b="1" dirty="0">
              <a:solidFill>
                <a:schemeClr val="bg1"/>
              </a:solidFill>
              <a:latin typeface="Amasis MT Pro Black" panose="02040A04050005020304" pitchFamily="18" charset="0"/>
            </a:endParaRPr>
          </a:p>
        </p:txBody>
      </p:sp>
    </p:spTree>
    <p:extLst>
      <p:ext uri="{BB962C8B-B14F-4D97-AF65-F5344CB8AC3E}">
        <p14:creationId xmlns:p14="http://schemas.microsoft.com/office/powerpoint/2010/main" val="334334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60E3-EE8D-B21E-38AB-5C177E6CEAE1}"/>
              </a:ext>
            </a:extLst>
          </p:cNvPr>
          <p:cNvSpPr>
            <a:spLocks noGrp="1"/>
          </p:cNvSpPr>
          <p:nvPr>
            <p:ph type="title"/>
          </p:nvPr>
        </p:nvSpPr>
        <p:spPr>
          <a:xfrm>
            <a:off x="4495799" y="453902"/>
            <a:ext cx="2641847" cy="948770"/>
          </a:xfrm>
        </p:spPr>
        <p:txBody>
          <a:bodyPr>
            <a:normAutofit fontScale="90000"/>
          </a:bodyPr>
          <a:lstStyle/>
          <a:p>
            <a:r>
              <a:rPr lang="en-US" sz="5400" b="1" u="sng" dirty="0">
                <a:latin typeface="Amasis MT Pro Black" panose="02040A04050005020304" pitchFamily="18" charset="0"/>
              </a:rPr>
              <a:t>Step - 2</a:t>
            </a:r>
            <a:endParaRPr lang="en-IN" sz="5400" b="1" u="sng" dirty="0">
              <a:latin typeface="Amasis MT Pro Black" panose="02040A04050005020304" pitchFamily="18" charset="0"/>
            </a:endParaRPr>
          </a:p>
        </p:txBody>
      </p:sp>
      <p:sp>
        <p:nvSpPr>
          <p:cNvPr id="4" name="Title 1">
            <a:extLst>
              <a:ext uri="{FF2B5EF4-FFF2-40B4-BE49-F238E27FC236}">
                <a16:creationId xmlns:a16="http://schemas.microsoft.com/office/drawing/2014/main" id="{7C2EFC49-4131-B3C6-E7A1-6920B1C3AD7D}"/>
              </a:ext>
            </a:extLst>
          </p:cNvPr>
          <p:cNvSpPr txBox="1">
            <a:spLocks/>
          </p:cNvSpPr>
          <p:nvPr/>
        </p:nvSpPr>
        <p:spPr>
          <a:xfrm>
            <a:off x="926977" y="25845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Arial Narrow" panose="020B0606020202030204" pitchFamily="34" charset="0"/>
              </a:rPr>
              <a:t>Run Consumer file to extract the data from the Kafka topic and insert it into the database</a:t>
            </a:r>
            <a:endParaRPr lang="en-IN" b="1" dirty="0">
              <a:latin typeface="Arial Narrow" panose="020B0606020202030204" pitchFamily="34" charset="0"/>
            </a:endParaRPr>
          </a:p>
        </p:txBody>
      </p:sp>
      <p:pic>
        <p:nvPicPr>
          <p:cNvPr id="3" name="Picture 2" descr="Code Sample Browser for Intel® oneAPI Toolkits - Visual Studio Marketplace">
            <a:extLst>
              <a:ext uri="{FF2B5EF4-FFF2-40B4-BE49-F238E27FC236}">
                <a16:creationId xmlns:a16="http://schemas.microsoft.com/office/drawing/2014/main" id="{2DC41A2F-5669-0170-8728-9E6D8B590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678" y="5647678"/>
            <a:ext cx="1210321" cy="121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244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60E3-EE8D-B21E-38AB-5C177E6CEAE1}"/>
              </a:ext>
            </a:extLst>
          </p:cNvPr>
          <p:cNvSpPr>
            <a:spLocks noGrp="1"/>
          </p:cNvSpPr>
          <p:nvPr>
            <p:ph type="title"/>
          </p:nvPr>
        </p:nvSpPr>
        <p:spPr>
          <a:xfrm>
            <a:off x="4788763" y="356248"/>
            <a:ext cx="2606336" cy="948770"/>
          </a:xfrm>
        </p:spPr>
        <p:txBody>
          <a:bodyPr>
            <a:normAutofit fontScale="90000"/>
          </a:bodyPr>
          <a:lstStyle/>
          <a:p>
            <a:r>
              <a:rPr lang="en-US" sz="5400" b="1" u="sng" dirty="0">
                <a:latin typeface="Amasis MT Pro Black" panose="02040A04050005020304" pitchFamily="18" charset="0"/>
              </a:rPr>
              <a:t>Step - 3</a:t>
            </a:r>
            <a:endParaRPr lang="en-IN" sz="5400" b="1" u="sng" dirty="0">
              <a:latin typeface="Amasis MT Pro Black" panose="02040A04050005020304" pitchFamily="18" charset="0"/>
            </a:endParaRPr>
          </a:p>
        </p:txBody>
      </p:sp>
      <p:sp>
        <p:nvSpPr>
          <p:cNvPr id="4" name="Title 1">
            <a:extLst>
              <a:ext uri="{FF2B5EF4-FFF2-40B4-BE49-F238E27FC236}">
                <a16:creationId xmlns:a16="http://schemas.microsoft.com/office/drawing/2014/main" id="{7C2EFC49-4131-B3C6-E7A1-6920B1C3AD7D}"/>
              </a:ext>
            </a:extLst>
          </p:cNvPr>
          <p:cNvSpPr txBox="1">
            <a:spLocks/>
          </p:cNvSpPr>
          <p:nvPr/>
        </p:nvSpPr>
        <p:spPr>
          <a:xfrm>
            <a:off x="926977" y="25845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Arial Narrow" panose="020B0606020202030204" pitchFamily="34" charset="0"/>
              </a:rPr>
              <a:t>Extract the data from MongoDB and save it as .csv file for further training process</a:t>
            </a:r>
            <a:endParaRPr lang="en-IN" b="1" dirty="0">
              <a:latin typeface="Arial Narrow" panose="020B0606020202030204" pitchFamily="34" charset="0"/>
            </a:endParaRPr>
          </a:p>
        </p:txBody>
      </p:sp>
      <p:pic>
        <p:nvPicPr>
          <p:cNvPr id="3" name="Picture 2" descr="Code Sample Browser for Intel® oneAPI Toolkits - Visual Studio Marketplace">
            <a:extLst>
              <a:ext uri="{FF2B5EF4-FFF2-40B4-BE49-F238E27FC236}">
                <a16:creationId xmlns:a16="http://schemas.microsoft.com/office/drawing/2014/main" id="{3008253F-8AEC-BEE7-0022-6FDB0CA12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678" y="5647678"/>
            <a:ext cx="1210321" cy="121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57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60E3-EE8D-B21E-38AB-5C177E6CEAE1}"/>
              </a:ext>
            </a:extLst>
          </p:cNvPr>
          <p:cNvSpPr>
            <a:spLocks noGrp="1"/>
          </p:cNvSpPr>
          <p:nvPr>
            <p:ph type="title"/>
          </p:nvPr>
        </p:nvSpPr>
        <p:spPr>
          <a:xfrm>
            <a:off x="4692403" y="127246"/>
            <a:ext cx="2979198" cy="948770"/>
          </a:xfrm>
        </p:spPr>
        <p:txBody>
          <a:bodyPr>
            <a:normAutofit/>
          </a:bodyPr>
          <a:lstStyle/>
          <a:p>
            <a:r>
              <a:rPr lang="en-US" sz="5400" b="1" u="sng" dirty="0">
                <a:latin typeface="Amasis MT Pro Black" panose="02040A04050005020304" pitchFamily="18" charset="0"/>
              </a:rPr>
              <a:t>Step - 4</a:t>
            </a:r>
            <a:endParaRPr lang="en-IN" sz="5400" b="1" u="sng" dirty="0">
              <a:latin typeface="Amasis MT Pro Black" panose="02040A04050005020304" pitchFamily="18" charset="0"/>
            </a:endParaRPr>
          </a:p>
        </p:txBody>
      </p:sp>
      <p:sp>
        <p:nvSpPr>
          <p:cNvPr id="4" name="Title 1">
            <a:extLst>
              <a:ext uri="{FF2B5EF4-FFF2-40B4-BE49-F238E27FC236}">
                <a16:creationId xmlns:a16="http://schemas.microsoft.com/office/drawing/2014/main" id="{7C2EFC49-4131-B3C6-E7A1-6920B1C3AD7D}"/>
              </a:ext>
            </a:extLst>
          </p:cNvPr>
          <p:cNvSpPr txBox="1">
            <a:spLocks/>
          </p:cNvSpPr>
          <p:nvPr/>
        </p:nvSpPr>
        <p:spPr>
          <a:xfrm>
            <a:off x="831911" y="1407228"/>
            <a:ext cx="5175682" cy="5226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ctr">
              <a:buFont typeface="Wingdings" panose="05000000000000000000" pitchFamily="2" charset="2"/>
              <a:buChar char="v"/>
            </a:pPr>
            <a:r>
              <a:rPr lang="en-US" sz="2800" b="1" dirty="0"/>
              <a:t>Exploratory Data Analysis (EDA)</a:t>
            </a:r>
            <a:endParaRPr lang="en-IN" sz="2800" b="1" dirty="0"/>
          </a:p>
        </p:txBody>
      </p:sp>
      <p:sp>
        <p:nvSpPr>
          <p:cNvPr id="3" name="Title 1">
            <a:extLst>
              <a:ext uri="{FF2B5EF4-FFF2-40B4-BE49-F238E27FC236}">
                <a16:creationId xmlns:a16="http://schemas.microsoft.com/office/drawing/2014/main" id="{A2DDEF8C-4469-3825-04A6-6177B4455959}"/>
              </a:ext>
            </a:extLst>
          </p:cNvPr>
          <p:cNvSpPr txBox="1">
            <a:spLocks/>
          </p:cNvSpPr>
          <p:nvPr/>
        </p:nvSpPr>
        <p:spPr>
          <a:xfrm>
            <a:off x="831910" y="2152604"/>
            <a:ext cx="10700183" cy="881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v"/>
            </a:pPr>
            <a:r>
              <a:rPr lang="en-US" sz="2800" b="1" dirty="0"/>
              <a:t>Experimenting the data with different Imputers to impute the null values in the dataset and Robust Scaler to the data.</a:t>
            </a:r>
            <a:endParaRPr lang="en-IN" sz="2800" b="1" dirty="0"/>
          </a:p>
        </p:txBody>
      </p:sp>
      <p:sp>
        <p:nvSpPr>
          <p:cNvPr id="5" name="Title 1">
            <a:extLst>
              <a:ext uri="{FF2B5EF4-FFF2-40B4-BE49-F238E27FC236}">
                <a16:creationId xmlns:a16="http://schemas.microsoft.com/office/drawing/2014/main" id="{158947B2-A488-4F28-AE84-770353FBFE27}"/>
              </a:ext>
            </a:extLst>
          </p:cNvPr>
          <p:cNvSpPr txBox="1">
            <a:spLocks/>
          </p:cNvSpPr>
          <p:nvPr/>
        </p:nvSpPr>
        <p:spPr>
          <a:xfrm>
            <a:off x="831910" y="3977310"/>
            <a:ext cx="10700183" cy="881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v"/>
            </a:pPr>
            <a:r>
              <a:rPr lang="en-US" sz="2800" b="1" dirty="0"/>
              <a:t>Training on different model of One DAL library and XgBoost library of </a:t>
            </a:r>
            <a:r>
              <a:rPr lang="en-US" sz="2800" b="1" dirty="0">
                <a:latin typeface="Amasis MT Pro Black" panose="02040A04050005020304" pitchFamily="18" charset="0"/>
              </a:rPr>
              <a:t>Intel’s One API</a:t>
            </a:r>
            <a:endParaRPr lang="en-IN" sz="2800" b="1" dirty="0">
              <a:latin typeface="Amasis MT Pro Black" panose="02040A04050005020304" pitchFamily="18" charset="0"/>
            </a:endParaRPr>
          </a:p>
        </p:txBody>
      </p:sp>
      <p:sp>
        <p:nvSpPr>
          <p:cNvPr id="6" name="Title 1">
            <a:extLst>
              <a:ext uri="{FF2B5EF4-FFF2-40B4-BE49-F238E27FC236}">
                <a16:creationId xmlns:a16="http://schemas.microsoft.com/office/drawing/2014/main" id="{856B54E9-1AFD-A3D0-4E72-4B00BF4FECE4}"/>
              </a:ext>
            </a:extLst>
          </p:cNvPr>
          <p:cNvSpPr txBox="1">
            <a:spLocks/>
          </p:cNvSpPr>
          <p:nvPr/>
        </p:nvSpPr>
        <p:spPr>
          <a:xfrm>
            <a:off x="831910" y="3193572"/>
            <a:ext cx="4669471" cy="522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v"/>
            </a:pPr>
            <a:r>
              <a:rPr lang="en-US" sz="2800" b="1" dirty="0"/>
              <a:t>Balance the Dataset</a:t>
            </a:r>
            <a:endParaRPr lang="en-IN" sz="2800" b="1" dirty="0"/>
          </a:p>
        </p:txBody>
      </p:sp>
      <p:sp>
        <p:nvSpPr>
          <p:cNvPr id="7" name="Title 1">
            <a:extLst>
              <a:ext uri="{FF2B5EF4-FFF2-40B4-BE49-F238E27FC236}">
                <a16:creationId xmlns:a16="http://schemas.microsoft.com/office/drawing/2014/main" id="{E818C4AB-CFFF-7CC9-688E-608F13DBBBA3}"/>
              </a:ext>
            </a:extLst>
          </p:cNvPr>
          <p:cNvSpPr txBox="1">
            <a:spLocks/>
          </p:cNvSpPr>
          <p:nvPr/>
        </p:nvSpPr>
        <p:spPr>
          <a:xfrm>
            <a:off x="831910" y="5098291"/>
            <a:ext cx="5264090" cy="522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v"/>
            </a:pPr>
            <a:r>
              <a:rPr lang="en-US" sz="2800" b="1" dirty="0"/>
              <a:t>Pick the Best performing model.</a:t>
            </a:r>
            <a:endParaRPr lang="en-IN" sz="2800" b="1" dirty="0"/>
          </a:p>
        </p:txBody>
      </p:sp>
      <p:pic>
        <p:nvPicPr>
          <p:cNvPr id="8" name="Picture 7" descr="Code Sample Browser for Intel® oneAPI Toolkits - Visual Studio Marketplace">
            <a:extLst>
              <a:ext uri="{FF2B5EF4-FFF2-40B4-BE49-F238E27FC236}">
                <a16:creationId xmlns:a16="http://schemas.microsoft.com/office/drawing/2014/main" id="{5751E2EF-E376-26A4-D164-6AF92C40E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678" y="5647678"/>
            <a:ext cx="1210321" cy="121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8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1630-1F25-A86E-2211-AB729A43E461}"/>
              </a:ext>
            </a:extLst>
          </p:cNvPr>
          <p:cNvSpPr>
            <a:spLocks noGrp="1"/>
          </p:cNvSpPr>
          <p:nvPr>
            <p:ph type="title"/>
          </p:nvPr>
        </p:nvSpPr>
        <p:spPr>
          <a:xfrm>
            <a:off x="4375581" y="2664441"/>
            <a:ext cx="3440837" cy="1325563"/>
          </a:xfrm>
        </p:spPr>
        <p:txBody>
          <a:bodyPr>
            <a:normAutofit/>
          </a:bodyPr>
          <a:lstStyle/>
          <a:p>
            <a:r>
              <a:rPr lang="en-US" b="1" dirty="0">
                <a:latin typeface="Amasis MT Pro Black" panose="02040A04050005020304" pitchFamily="18" charset="0"/>
              </a:rPr>
              <a:t>Thank You</a:t>
            </a:r>
            <a:endParaRPr lang="en-IN" dirty="0"/>
          </a:p>
        </p:txBody>
      </p:sp>
      <p:pic>
        <p:nvPicPr>
          <p:cNvPr id="4" name="Picture 3" descr="Code Sample Browser for Intel® oneAPI Toolkits - Visual Studio Marketplace">
            <a:extLst>
              <a:ext uri="{FF2B5EF4-FFF2-40B4-BE49-F238E27FC236}">
                <a16:creationId xmlns:a16="http://schemas.microsoft.com/office/drawing/2014/main" id="{1411E840-572C-7612-7B00-52EFF4FFD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678" y="5647678"/>
            <a:ext cx="1210321" cy="121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72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C5ED-323E-F15A-CD9E-DB3F6DF20AD1}"/>
              </a:ext>
            </a:extLst>
          </p:cNvPr>
          <p:cNvSpPr>
            <a:spLocks noGrp="1"/>
          </p:cNvSpPr>
          <p:nvPr>
            <p:ph type="title"/>
          </p:nvPr>
        </p:nvSpPr>
        <p:spPr>
          <a:xfrm>
            <a:off x="270029" y="1970843"/>
            <a:ext cx="6388222" cy="3149354"/>
          </a:xfrm>
        </p:spPr>
        <p:txBody>
          <a:bodyPr>
            <a:normAutofit fontScale="90000"/>
          </a:bodyPr>
          <a:lstStyle/>
          <a:p>
            <a:pPr algn="just">
              <a:lnSpc>
                <a:spcPct val="100000"/>
              </a:lnSpc>
            </a:pPr>
            <a:r>
              <a:rPr lang="en-US" sz="2800" b="1" i="0" dirty="0">
                <a:solidFill>
                  <a:srgbClr val="242424"/>
                </a:solidFill>
                <a:effectLst/>
                <a:latin typeface="source-serif-pro"/>
              </a:rPr>
              <a:t>Scania Trucks, one of the largest truck producing company provided the data related to APS(air pressure system), one of the part in trucks. Among all different parts in truck, company especially want to know if the failure is related with APS or not. Basically the motive is to reduce the extra effort and time for unnecessary check of APS.</a:t>
            </a:r>
            <a:endParaRPr lang="en-IN" sz="2800" b="1" dirty="0"/>
          </a:p>
        </p:txBody>
      </p:sp>
      <p:sp>
        <p:nvSpPr>
          <p:cNvPr id="5" name="Title 1">
            <a:extLst>
              <a:ext uri="{FF2B5EF4-FFF2-40B4-BE49-F238E27FC236}">
                <a16:creationId xmlns:a16="http://schemas.microsoft.com/office/drawing/2014/main" id="{3B8CC5B8-ED38-E637-1F54-8C133CF4FE40}"/>
              </a:ext>
            </a:extLst>
          </p:cNvPr>
          <p:cNvSpPr txBox="1">
            <a:spLocks/>
          </p:cNvSpPr>
          <p:nvPr/>
        </p:nvSpPr>
        <p:spPr>
          <a:xfrm>
            <a:off x="3173027" y="356248"/>
            <a:ext cx="6388223" cy="7268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00" b="1" dirty="0">
                <a:latin typeface="Amasis MT Pro Black" panose="02040A04050005020304" pitchFamily="18" charset="0"/>
              </a:rPr>
              <a:t>Problem Statement</a:t>
            </a:r>
            <a:endParaRPr lang="en-IN" sz="4300" b="1" dirty="0">
              <a:latin typeface="Amasis MT Pro Black" panose="02040A04050005020304" pitchFamily="18" charset="0"/>
            </a:endParaRPr>
          </a:p>
        </p:txBody>
      </p:sp>
      <p:pic>
        <p:nvPicPr>
          <p:cNvPr id="1026" name="Picture 2" descr="APS Failure at Scania Trucks Data Set: Predicting if a Truck needs  Servicing | by Subhan De | Analytics Vidhya | Medium">
            <a:extLst>
              <a:ext uri="{FF2B5EF4-FFF2-40B4-BE49-F238E27FC236}">
                <a16:creationId xmlns:a16="http://schemas.microsoft.com/office/drawing/2014/main" id="{6B093B52-E113-FB79-FC13-369949B54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2564" y="1868749"/>
            <a:ext cx="3808770" cy="335354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ode Sample Browser for Intel® oneAPI Toolkits - Visual Studio Marketplace">
            <a:extLst>
              <a:ext uri="{FF2B5EF4-FFF2-40B4-BE49-F238E27FC236}">
                <a16:creationId xmlns:a16="http://schemas.microsoft.com/office/drawing/2014/main" id="{1D9602A7-F051-D978-BCFE-69478EDB9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1678" y="5647678"/>
            <a:ext cx="1210321" cy="121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775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F892-D2CF-DF1F-5966-A3513090FE0E}"/>
              </a:ext>
            </a:extLst>
          </p:cNvPr>
          <p:cNvSpPr txBox="1">
            <a:spLocks/>
          </p:cNvSpPr>
          <p:nvPr/>
        </p:nvSpPr>
        <p:spPr>
          <a:xfrm>
            <a:off x="2586546" y="201215"/>
            <a:ext cx="7018908" cy="7268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Amasis MT Pro Black" panose="02040A04050005020304" pitchFamily="18" charset="0"/>
              </a:rPr>
              <a:t>Machine Learning Statement</a:t>
            </a:r>
            <a:endParaRPr lang="en-IN" sz="3600" b="1" dirty="0">
              <a:latin typeface="Amasis MT Pro Black" panose="02040A04050005020304" pitchFamily="18" charset="0"/>
            </a:endParaRPr>
          </a:p>
        </p:txBody>
      </p:sp>
      <p:sp>
        <p:nvSpPr>
          <p:cNvPr id="4" name="TextBox 3">
            <a:extLst>
              <a:ext uri="{FF2B5EF4-FFF2-40B4-BE49-F238E27FC236}">
                <a16:creationId xmlns:a16="http://schemas.microsoft.com/office/drawing/2014/main" id="{29037618-0EBB-521C-E52D-A119BDCD0DD3}"/>
              </a:ext>
            </a:extLst>
          </p:cNvPr>
          <p:cNvSpPr txBox="1"/>
          <p:nvPr/>
        </p:nvSpPr>
        <p:spPr>
          <a:xfrm>
            <a:off x="357696" y="1102959"/>
            <a:ext cx="11281299" cy="1061829"/>
          </a:xfrm>
          <a:prstGeom prst="rect">
            <a:avLst/>
          </a:prstGeom>
          <a:noFill/>
        </p:spPr>
        <p:txBody>
          <a:bodyPr wrap="square">
            <a:spAutoFit/>
          </a:bodyPr>
          <a:lstStyle/>
          <a:p>
            <a:pPr marL="342900" indent="-342900" algn="just">
              <a:buFont typeface="Wingdings" panose="05000000000000000000" pitchFamily="2" charset="2"/>
              <a:buChar char="v"/>
            </a:pPr>
            <a:r>
              <a:rPr lang="en-US" sz="2100" b="1" i="0" dirty="0">
                <a:effectLst/>
                <a:latin typeface="source-serif-pro"/>
              </a:rPr>
              <a:t>It is given that there is a failure in Truck, the task is to find weather the failure is related to APS or not. Simply in terms of Machine Learning it is a Binary Classification problem where there is only two possibilities:-</a:t>
            </a:r>
            <a:endParaRPr lang="en-IN" sz="2100" b="1" dirty="0"/>
          </a:p>
        </p:txBody>
      </p:sp>
      <p:sp>
        <p:nvSpPr>
          <p:cNvPr id="6" name="TextBox 5">
            <a:extLst>
              <a:ext uri="{FF2B5EF4-FFF2-40B4-BE49-F238E27FC236}">
                <a16:creationId xmlns:a16="http://schemas.microsoft.com/office/drawing/2014/main" id="{199D3662-E8FD-188D-CE0C-63794CF71D97}"/>
              </a:ext>
            </a:extLst>
          </p:cNvPr>
          <p:cNvSpPr txBox="1"/>
          <p:nvPr/>
        </p:nvSpPr>
        <p:spPr>
          <a:xfrm>
            <a:off x="2586546" y="2205793"/>
            <a:ext cx="6094520" cy="967957"/>
          </a:xfrm>
          <a:prstGeom prst="rect">
            <a:avLst/>
          </a:prstGeom>
          <a:noFill/>
        </p:spPr>
        <p:txBody>
          <a:bodyPr wrap="square">
            <a:spAutoFit/>
          </a:bodyPr>
          <a:lstStyle/>
          <a:p>
            <a:pPr marL="457200" indent="-457200" algn="l">
              <a:lnSpc>
                <a:spcPct val="150000"/>
              </a:lnSpc>
              <a:buFont typeface="+mj-lt"/>
              <a:buAutoNum type="arabicPeriod"/>
            </a:pPr>
            <a:r>
              <a:rPr lang="en-US" sz="2000" b="1" i="0" dirty="0">
                <a:solidFill>
                  <a:srgbClr val="242424"/>
                </a:solidFill>
                <a:effectLst/>
                <a:latin typeface="source-serif-pro"/>
              </a:rPr>
              <a:t>Failure related with APS.</a:t>
            </a:r>
            <a:endParaRPr lang="en-US" sz="2000" b="0" i="0" dirty="0">
              <a:solidFill>
                <a:srgbClr val="242424"/>
              </a:solidFill>
              <a:effectLst/>
              <a:latin typeface="source-serif-pro"/>
            </a:endParaRPr>
          </a:p>
          <a:p>
            <a:pPr marL="457200" indent="-457200" algn="l">
              <a:lnSpc>
                <a:spcPct val="150000"/>
              </a:lnSpc>
              <a:buFont typeface="+mj-lt"/>
              <a:buAutoNum type="arabicPeriod"/>
            </a:pPr>
            <a:r>
              <a:rPr lang="en-US" sz="2000" b="1" i="0" dirty="0">
                <a:solidFill>
                  <a:srgbClr val="242424"/>
                </a:solidFill>
                <a:effectLst/>
                <a:latin typeface="source-serif-pro"/>
              </a:rPr>
              <a:t>Failure does not related with APS.</a:t>
            </a:r>
            <a:endParaRPr lang="en-US" sz="2000" b="0" i="0" dirty="0">
              <a:solidFill>
                <a:srgbClr val="242424"/>
              </a:solidFill>
              <a:effectLst/>
              <a:latin typeface="source-serif-pro"/>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F2C964-8108-8A22-84F8-393264EFC0E3}"/>
                  </a:ext>
                </a:extLst>
              </p:cNvPr>
              <p:cNvSpPr txBox="1"/>
              <p:nvPr/>
            </p:nvSpPr>
            <p:spPr>
              <a:xfrm>
                <a:off x="446472" y="3579032"/>
                <a:ext cx="10677618" cy="2631490"/>
              </a:xfrm>
              <a:prstGeom prst="rect">
                <a:avLst/>
              </a:prstGeom>
              <a:noFill/>
            </p:spPr>
            <p:txBody>
              <a:bodyPr wrap="square">
                <a:spAutoFit/>
              </a:bodyPr>
              <a:lstStyle/>
              <a:p>
                <a:pPr marL="285750" indent="-285750" algn="l">
                  <a:buFont typeface="Wingdings" panose="05000000000000000000" pitchFamily="2" charset="2"/>
                  <a:buChar char="v"/>
                </a:pPr>
                <a:r>
                  <a:rPr lang="en-US" sz="2100" b="1" i="0" dirty="0">
                    <a:solidFill>
                      <a:srgbClr val="242424"/>
                    </a:solidFill>
                    <a:effectLst/>
                    <a:latin typeface="source-serif-pro"/>
                  </a:rPr>
                  <a:t>The cost function for this problem is </a:t>
                </a:r>
                <a:endParaRPr lang="en-US" sz="500" b="1" dirty="0">
                  <a:solidFill>
                    <a:srgbClr val="242424"/>
                  </a:solidFill>
                  <a:latin typeface="source-serif-pro"/>
                </a:endParaRPr>
              </a:p>
              <a:p>
                <a:pPr algn="l"/>
                <a:r>
                  <a:rPr lang="en-US" sz="2100" b="1" dirty="0">
                    <a:solidFill>
                      <a:srgbClr val="242424"/>
                    </a:solidFill>
                    <a:latin typeface="source-serif-pro"/>
                  </a:rPr>
                  <a:t>   </a:t>
                </a:r>
              </a:p>
              <a:p>
                <a:pPr algn="l"/>
                <a:r>
                  <a:rPr lang="en-US" sz="2100" b="1" i="0" dirty="0">
                    <a:solidFill>
                      <a:srgbClr val="242424"/>
                    </a:solidFill>
                    <a:effectLst/>
                    <a:latin typeface="source-serif-pro"/>
                  </a:rPr>
                  <a:t>                Total_cost = (Cost_1 x No_Instances) + (Cost_2 x No_Instances)</a:t>
                </a:r>
              </a:p>
              <a:p>
                <a:pPr algn="l"/>
                <a:endParaRPr lang="en-US" sz="2100" b="1" dirty="0">
                  <a:solidFill>
                    <a:srgbClr val="242424"/>
                  </a:solidFill>
                  <a:latin typeface="source-serif-pro"/>
                </a:endParaRPr>
              </a:p>
              <a:p>
                <a:pPr algn="ctr"/>
                <a:r>
                  <a:rPr lang="en-US" sz="2100" b="1" i="0" dirty="0">
                    <a:solidFill>
                      <a:srgbClr val="242424"/>
                    </a:solidFill>
                    <a:effectLst/>
                    <a:latin typeface="source-serif-pro"/>
                  </a:rPr>
                  <a:t>                               </a:t>
                </a:r>
                <a:r>
                  <a:rPr lang="en-US" b="1" i="0" dirty="0">
                    <a:solidFill>
                      <a:srgbClr val="242424"/>
                    </a:solidFill>
                    <a:effectLst/>
                    <a:latin typeface="source-serif-pro"/>
                  </a:rPr>
                  <a:t>Cost_1 </a:t>
                </a:r>
                <a14:m>
                  <m:oMath xmlns:m="http://schemas.openxmlformats.org/officeDocument/2006/math">
                    <m:r>
                      <a:rPr lang="en-US" b="1" i="1" smtClean="0">
                        <a:solidFill>
                          <a:srgbClr val="242424"/>
                        </a:solidFill>
                        <a:effectLst/>
                        <a:latin typeface="Cambria Math" panose="02040503050406030204" pitchFamily="18" charset="0"/>
                        <a:ea typeface="Cambria Math" panose="02040503050406030204" pitchFamily="18" charset="0"/>
                      </a:rPr>
                      <m:t>→</m:t>
                    </m:r>
                  </m:oMath>
                </a14:m>
                <a:r>
                  <a:rPr lang="en-US" b="1" i="0" dirty="0">
                    <a:solidFill>
                      <a:srgbClr val="242424"/>
                    </a:solidFill>
                    <a:effectLst/>
                    <a:latin typeface="source-serif-pro"/>
                  </a:rPr>
                  <a:t> cost that an unnecessary check needs to be done by an mechanic at a workshop.                     Cost_2 </a:t>
                </a:r>
                <a14:m>
                  <m:oMath xmlns:m="http://schemas.openxmlformats.org/officeDocument/2006/math">
                    <m:r>
                      <a:rPr lang="en-US" b="1" i="1">
                        <a:solidFill>
                          <a:srgbClr val="242424"/>
                        </a:solidFill>
                        <a:latin typeface="Cambria Math" panose="02040503050406030204" pitchFamily="18" charset="0"/>
                        <a:ea typeface="Cambria Math" panose="02040503050406030204" pitchFamily="18" charset="0"/>
                      </a:rPr>
                      <m:t>→ </m:t>
                    </m:r>
                  </m:oMath>
                </a14:m>
                <a:r>
                  <a:rPr lang="en-US" b="1" i="0" dirty="0">
                    <a:solidFill>
                      <a:srgbClr val="242424"/>
                    </a:solidFill>
                    <a:effectLst/>
                    <a:latin typeface="source-serif-pro"/>
                  </a:rPr>
                  <a:t>cost of missing a faulty truck which may cause a breakdown. </a:t>
                </a:r>
              </a:p>
              <a:p>
                <a:endParaRPr lang="en-US" sz="2100" b="1" dirty="0">
                  <a:solidFill>
                    <a:srgbClr val="242424"/>
                  </a:solidFill>
                  <a:latin typeface="source-serif-pro"/>
                </a:endParaRPr>
              </a:p>
              <a:p>
                <a:r>
                  <a:rPr lang="en-US" sz="2100" b="1" i="0" dirty="0">
                    <a:solidFill>
                      <a:srgbClr val="242424"/>
                    </a:solidFill>
                    <a:effectLst/>
                    <a:latin typeface="source-serif-pro"/>
                  </a:rPr>
                  <a:t>Here Cost_1 = 10 and Cost_2 = 500. </a:t>
                </a:r>
              </a:p>
            </p:txBody>
          </p:sp>
        </mc:Choice>
        <mc:Fallback xmlns="">
          <p:sp>
            <p:nvSpPr>
              <p:cNvPr id="8" name="TextBox 7">
                <a:extLst>
                  <a:ext uri="{FF2B5EF4-FFF2-40B4-BE49-F238E27FC236}">
                    <a16:creationId xmlns:a16="http://schemas.microsoft.com/office/drawing/2014/main" id="{74F2C964-8108-8A22-84F8-393264EFC0E3}"/>
                  </a:ext>
                </a:extLst>
              </p:cNvPr>
              <p:cNvSpPr txBox="1">
                <a:spLocks noRot="1" noChangeAspect="1" noMove="1" noResize="1" noEditPoints="1" noAdjustHandles="1" noChangeArrowheads="1" noChangeShapeType="1" noTextEdit="1"/>
              </p:cNvSpPr>
              <p:nvPr/>
            </p:nvSpPr>
            <p:spPr>
              <a:xfrm>
                <a:off x="446472" y="3579032"/>
                <a:ext cx="10677618" cy="2631490"/>
              </a:xfrm>
              <a:prstGeom prst="rect">
                <a:avLst/>
              </a:prstGeom>
              <a:blipFill>
                <a:blip r:embed="rId2"/>
                <a:stretch>
                  <a:fillRect l="-685" t="-1389" r="-571" b="-3704"/>
                </a:stretch>
              </a:blipFill>
            </p:spPr>
            <p:txBody>
              <a:bodyPr/>
              <a:lstStyle/>
              <a:p>
                <a:r>
                  <a:rPr lang="en-IN">
                    <a:noFill/>
                  </a:rPr>
                  <a:t> </a:t>
                </a:r>
              </a:p>
            </p:txBody>
          </p:sp>
        </mc:Fallback>
      </mc:AlternateContent>
      <p:pic>
        <p:nvPicPr>
          <p:cNvPr id="3" name="Picture 2" descr="Code Sample Browser for Intel® oneAPI Toolkits - Visual Studio Marketplace">
            <a:extLst>
              <a:ext uri="{FF2B5EF4-FFF2-40B4-BE49-F238E27FC236}">
                <a16:creationId xmlns:a16="http://schemas.microsoft.com/office/drawing/2014/main" id="{F2F8D9DD-3232-CE09-B31E-D77E69B76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1678" y="5647678"/>
            <a:ext cx="1210321" cy="121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8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531D10-69A8-5F49-5063-E7A3A9EF57BB}"/>
              </a:ext>
            </a:extLst>
          </p:cNvPr>
          <p:cNvSpPr txBox="1">
            <a:spLocks/>
          </p:cNvSpPr>
          <p:nvPr/>
        </p:nvSpPr>
        <p:spPr>
          <a:xfrm>
            <a:off x="3048739" y="453903"/>
            <a:ext cx="6388223" cy="7268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00" b="1" dirty="0">
                <a:latin typeface="Amasis MT Pro Black" panose="02040A04050005020304" pitchFamily="18" charset="0"/>
              </a:rPr>
              <a:t>Dataset Description</a:t>
            </a:r>
            <a:endParaRPr lang="en-IN" sz="4300" b="1" dirty="0">
              <a:latin typeface="Amasis MT Pro Black" panose="02040A04050005020304" pitchFamily="18" charset="0"/>
            </a:endParaRPr>
          </a:p>
        </p:txBody>
      </p:sp>
      <p:sp>
        <p:nvSpPr>
          <p:cNvPr id="9" name="TextBox 8">
            <a:extLst>
              <a:ext uri="{FF2B5EF4-FFF2-40B4-BE49-F238E27FC236}">
                <a16:creationId xmlns:a16="http://schemas.microsoft.com/office/drawing/2014/main" id="{3BDF3D99-2336-99AF-D2CA-4334EB03799E}"/>
              </a:ext>
            </a:extLst>
          </p:cNvPr>
          <p:cNvSpPr txBox="1"/>
          <p:nvPr/>
        </p:nvSpPr>
        <p:spPr>
          <a:xfrm>
            <a:off x="571499" y="1608111"/>
            <a:ext cx="10432831" cy="830997"/>
          </a:xfrm>
          <a:prstGeom prst="rect">
            <a:avLst/>
          </a:prstGeom>
          <a:noFill/>
        </p:spPr>
        <p:txBody>
          <a:bodyPr wrap="square">
            <a:spAutoFit/>
          </a:bodyPr>
          <a:lstStyle/>
          <a:p>
            <a:pPr marL="342900" indent="-342900">
              <a:buFont typeface="Wingdings" panose="05000000000000000000" pitchFamily="2" charset="2"/>
              <a:buChar char="v"/>
            </a:pPr>
            <a:r>
              <a:rPr lang="en-US" sz="2400" b="1" i="0" dirty="0">
                <a:solidFill>
                  <a:srgbClr val="3C4043"/>
                </a:solidFill>
                <a:effectLst/>
              </a:rPr>
              <a:t>The training set contains 36188 examples in total in which 35188 belong to the negative class and 1000 positive</a:t>
            </a:r>
            <a:endParaRPr lang="en-IN" sz="2400" b="1" dirty="0"/>
          </a:p>
        </p:txBody>
      </p:sp>
      <p:sp>
        <p:nvSpPr>
          <p:cNvPr id="11" name="TextBox 10">
            <a:extLst>
              <a:ext uri="{FF2B5EF4-FFF2-40B4-BE49-F238E27FC236}">
                <a16:creationId xmlns:a16="http://schemas.microsoft.com/office/drawing/2014/main" id="{65985A9E-15C1-10B9-4821-B7222E5AF15D}"/>
              </a:ext>
            </a:extLst>
          </p:cNvPr>
          <p:cNvSpPr txBox="1"/>
          <p:nvPr/>
        </p:nvSpPr>
        <p:spPr>
          <a:xfrm>
            <a:off x="571499" y="2828835"/>
            <a:ext cx="10811204" cy="1200329"/>
          </a:xfrm>
          <a:prstGeom prst="rect">
            <a:avLst/>
          </a:prstGeom>
          <a:noFill/>
        </p:spPr>
        <p:txBody>
          <a:bodyPr wrap="square">
            <a:spAutoFit/>
          </a:bodyPr>
          <a:lstStyle/>
          <a:p>
            <a:pPr marL="342900" indent="-342900" algn="just">
              <a:buFont typeface="Wingdings" panose="05000000000000000000" pitchFamily="2" charset="2"/>
              <a:buChar char="v"/>
            </a:pPr>
            <a:r>
              <a:rPr lang="en-US" sz="2400" b="1" i="0" dirty="0">
                <a:solidFill>
                  <a:srgbClr val="3C4043"/>
                </a:solidFill>
                <a:effectLst/>
              </a:rPr>
              <a:t>The attribute names of the data have been anonymized for proprietary reasons. It consists of both single numerical counters and histograms consisting of bins with different conditions.</a:t>
            </a:r>
            <a:endParaRPr lang="en-IN" sz="2400" b="1" dirty="0"/>
          </a:p>
        </p:txBody>
      </p:sp>
      <p:sp>
        <p:nvSpPr>
          <p:cNvPr id="13" name="TextBox 12">
            <a:extLst>
              <a:ext uri="{FF2B5EF4-FFF2-40B4-BE49-F238E27FC236}">
                <a16:creationId xmlns:a16="http://schemas.microsoft.com/office/drawing/2014/main" id="{5745B091-C585-C9D3-23ED-C01D7126E2A3}"/>
              </a:ext>
            </a:extLst>
          </p:cNvPr>
          <p:cNvSpPr txBox="1"/>
          <p:nvPr/>
        </p:nvSpPr>
        <p:spPr>
          <a:xfrm>
            <a:off x="571498" y="4418891"/>
            <a:ext cx="7800145" cy="461665"/>
          </a:xfrm>
          <a:prstGeom prst="rect">
            <a:avLst/>
          </a:prstGeom>
          <a:noFill/>
        </p:spPr>
        <p:txBody>
          <a:bodyPr wrap="square">
            <a:spAutoFit/>
          </a:bodyPr>
          <a:lstStyle/>
          <a:p>
            <a:pPr marL="285750" indent="-285750">
              <a:buFont typeface="Wingdings" panose="05000000000000000000" pitchFamily="2" charset="2"/>
              <a:buChar char="v"/>
            </a:pPr>
            <a:r>
              <a:rPr lang="en-US" sz="2400" b="1" i="0" dirty="0">
                <a:solidFill>
                  <a:srgbClr val="3C4043"/>
                </a:solidFill>
                <a:effectLst/>
              </a:rPr>
              <a:t> In total there are 171 attributes and one target variable.</a:t>
            </a:r>
            <a:endParaRPr lang="en-IN" sz="2400" b="1" dirty="0"/>
          </a:p>
        </p:txBody>
      </p:sp>
      <p:pic>
        <p:nvPicPr>
          <p:cNvPr id="2" name="Picture 1" descr="Code Sample Browser for Intel® oneAPI Toolkits - Visual Studio Marketplace">
            <a:extLst>
              <a:ext uri="{FF2B5EF4-FFF2-40B4-BE49-F238E27FC236}">
                <a16:creationId xmlns:a16="http://schemas.microsoft.com/office/drawing/2014/main" id="{00CCEBEA-3937-701F-08E0-A4AE842C1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678" y="5647678"/>
            <a:ext cx="1210321" cy="121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23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C474EF-C3B1-2957-560C-0AFAD4B2091A}"/>
              </a:ext>
            </a:extLst>
          </p:cNvPr>
          <p:cNvSpPr txBox="1">
            <a:spLocks/>
          </p:cNvSpPr>
          <p:nvPr/>
        </p:nvSpPr>
        <p:spPr>
          <a:xfrm>
            <a:off x="3359458" y="356249"/>
            <a:ext cx="5118717" cy="7268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00" b="1" dirty="0">
                <a:latin typeface="Amasis MT Pro Black" panose="02040A04050005020304" pitchFamily="18" charset="0"/>
              </a:rPr>
              <a:t>Dataset Analysis</a:t>
            </a:r>
            <a:endParaRPr lang="en-IN" sz="4300" b="1" dirty="0">
              <a:latin typeface="Amasis MT Pro Black" panose="02040A04050005020304" pitchFamily="18" charset="0"/>
            </a:endParaRPr>
          </a:p>
        </p:txBody>
      </p:sp>
      <p:sp>
        <p:nvSpPr>
          <p:cNvPr id="5" name="TextBox 4">
            <a:extLst>
              <a:ext uri="{FF2B5EF4-FFF2-40B4-BE49-F238E27FC236}">
                <a16:creationId xmlns:a16="http://schemas.microsoft.com/office/drawing/2014/main" id="{B5BE2E69-D637-7FB5-197C-A28DAC196880}"/>
              </a:ext>
            </a:extLst>
          </p:cNvPr>
          <p:cNvSpPr txBox="1"/>
          <p:nvPr/>
        </p:nvSpPr>
        <p:spPr>
          <a:xfrm>
            <a:off x="571499" y="1608111"/>
            <a:ext cx="10432831" cy="830997"/>
          </a:xfrm>
          <a:prstGeom prst="rect">
            <a:avLst/>
          </a:prstGeom>
          <a:noFill/>
        </p:spPr>
        <p:txBody>
          <a:bodyPr wrap="square">
            <a:spAutoFit/>
          </a:bodyPr>
          <a:lstStyle/>
          <a:p>
            <a:pPr marL="342900" indent="-342900">
              <a:buFont typeface="Wingdings" panose="05000000000000000000" pitchFamily="2" charset="2"/>
              <a:buChar char="v"/>
            </a:pPr>
            <a:r>
              <a:rPr lang="en-US" sz="2400" b="1" i="0" dirty="0">
                <a:solidFill>
                  <a:srgbClr val="3C4043"/>
                </a:solidFill>
                <a:effectLst/>
              </a:rPr>
              <a:t>Most of the columns in the dataset contains null values, some of them more contain 70%. </a:t>
            </a:r>
            <a:endParaRPr lang="en-IN" sz="2400" b="1" dirty="0"/>
          </a:p>
        </p:txBody>
      </p:sp>
      <p:pic>
        <p:nvPicPr>
          <p:cNvPr id="7" name="Picture 6">
            <a:extLst>
              <a:ext uri="{FF2B5EF4-FFF2-40B4-BE49-F238E27FC236}">
                <a16:creationId xmlns:a16="http://schemas.microsoft.com/office/drawing/2014/main" id="{EA956A12-0CF5-7B5D-F958-2A03FB6C1C28}"/>
              </a:ext>
            </a:extLst>
          </p:cNvPr>
          <p:cNvPicPr>
            <a:picLocks noChangeAspect="1"/>
          </p:cNvPicPr>
          <p:nvPr/>
        </p:nvPicPr>
        <p:blipFill rotWithShape="1">
          <a:blip r:embed="rId2"/>
          <a:srcRect l="23811" t="24854" r="2791" b="30356"/>
          <a:stretch/>
        </p:blipFill>
        <p:spPr>
          <a:xfrm>
            <a:off x="1722268" y="2964142"/>
            <a:ext cx="8948691" cy="3071673"/>
          </a:xfrm>
          <a:prstGeom prst="rect">
            <a:avLst/>
          </a:prstGeom>
        </p:spPr>
      </p:pic>
      <p:pic>
        <p:nvPicPr>
          <p:cNvPr id="2" name="Picture 1" descr="Code Sample Browser for Intel® oneAPI Toolkits - Visual Studio Marketplace">
            <a:extLst>
              <a:ext uri="{FF2B5EF4-FFF2-40B4-BE49-F238E27FC236}">
                <a16:creationId xmlns:a16="http://schemas.microsoft.com/office/drawing/2014/main" id="{F3468AFB-5A88-1677-CD47-8CA321F09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1678" y="5647678"/>
            <a:ext cx="1210321" cy="121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86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BD9FB9-0CC8-B06B-33AB-D8A09D04C755}"/>
              </a:ext>
            </a:extLst>
          </p:cNvPr>
          <p:cNvSpPr txBox="1"/>
          <p:nvPr/>
        </p:nvSpPr>
        <p:spPr>
          <a:xfrm>
            <a:off x="473844" y="587179"/>
            <a:ext cx="10432831" cy="461665"/>
          </a:xfrm>
          <a:prstGeom prst="rect">
            <a:avLst/>
          </a:prstGeom>
          <a:noFill/>
        </p:spPr>
        <p:txBody>
          <a:bodyPr wrap="square">
            <a:spAutoFit/>
          </a:bodyPr>
          <a:lstStyle/>
          <a:p>
            <a:pPr marL="342900" indent="-342900">
              <a:buFont typeface="Wingdings" panose="05000000000000000000" pitchFamily="2" charset="2"/>
              <a:buChar char="v"/>
            </a:pPr>
            <a:r>
              <a:rPr lang="en-US" sz="2400" b="1" i="0" dirty="0">
                <a:solidFill>
                  <a:srgbClr val="3C4043"/>
                </a:solidFill>
                <a:effectLst/>
              </a:rPr>
              <a:t>The Dataset is highly imbalanced.</a:t>
            </a:r>
            <a:endParaRPr lang="en-IN" sz="2400" b="1" dirty="0"/>
          </a:p>
        </p:txBody>
      </p:sp>
      <p:pic>
        <p:nvPicPr>
          <p:cNvPr id="6" name="Picture 5">
            <a:extLst>
              <a:ext uri="{FF2B5EF4-FFF2-40B4-BE49-F238E27FC236}">
                <a16:creationId xmlns:a16="http://schemas.microsoft.com/office/drawing/2014/main" id="{E76955AB-D7D9-F23E-3A72-0E1488A03346}"/>
              </a:ext>
            </a:extLst>
          </p:cNvPr>
          <p:cNvPicPr>
            <a:picLocks noChangeAspect="1"/>
          </p:cNvPicPr>
          <p:nvPr/>
        </p:nvPicPr>
        <p:blipFill rotWithShape="1">
          <a:blip r:embed="rId2"/>
          <a:srcRect l="22064" t="23818" r="42111" b="14047"/>
          <a:stretch/>
        </p:blipFill>
        <p:spPr>
          <a:xfrm>
            <a:off x="2689934" y="1633491"/>
            <a:ext cx="4367814" cy="4261282"/>
          </a:xfrm>
          <a:prstGeom prst="rect">
            <a:avLst/>
          </a:prstGeom>
        </p:spPr>
      </p:pic>
      <p:pic>
        <p:nvPicPr>
          <p:cNvPr id="2" name="Picture 1" descr="Code Sample Browser for Intel® oneAPI Toolkits - Visual Studio Marketplace">
            <a:extLst>
              <a:ext uri="{FF2B5EF4-FFF2-40B4-BE49-F238E27FC236}">
                <a16:creationId xmlns:a16="http://schemas.microsoft.com/office/drawing/2014/main" id="{837C5E5C-322E-CF96-38EF-4859B3F0D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1678" y="5647678"/>
            <a:ext cx="1210321" cy="121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53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8CFA-6B82-9CF2-663B-C245D83FE0AF}"/>
              </a:ext>
            </a:extLst>
          </p:cNvPr>
          <p:cNvSpPr>
            <a:spLocks noGrp="1"/>
          </p:cNvSpPr>
          <p:nvPr>
            <p:ph type="title"/>
          </p:nvPr>
        </p:nvSpPr>
        <p:spPr>
          <a:xfrm>
            <a:off x="2546781" y="2335968"/>
            <a:ext cx="7098437" cy="1325563"/>
          </a:xfrm>
        </p:spPr>
        <p:txBody>
          <a:bodyPr>
            <a:normAutofit fontScale="90000"/>
          </a:bodyPr>
          <a:lstStyle/>
          <a:p>
            <a:r>
              <a:rPr lang="en-US" sz="4800" b="1" dirty="0">
                <a:latin typeface="Amasis MT Pro Black" panose="02040A04050005020304" pitchFamily="18" charset="0"/>
              </a:rPr>
              <a:t>Steps to run the Project</a:t>
            </a:r>
            <a:endParaRPr lang="en-IN" sz="4800" dirty="0"/>
          </a:p>
        </p:txBody>
      </p:sp>
      <p:pic>
        <p:nvPicPr>
          <p:cNvPr id="4" name="Picture 3" descr="Code Sample Browser for Intel® oneAPI Toolkits - Visual Studio Marketplace">
            <a:extLst>
              <a:ext uri="{FF2B5EF4-FFF2-40B4-BE49-F238E27FC236}">
                <a16:creationId xmlns:a16="http://schemas.microsoft.com/office/drawing/2014/main" id="{23550806-F7D9-7D9B-4367-30D92D92F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678" y="5647678"/>
            <a:ext cx="1210321" cy="121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00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60E3-EE8D-B21E-38AB-5C177E6CEAE1}"/>
              </a:ext>
            </a:extLst>
          </p:cNvPr>
          <p:cNvSpPr>
            <a:spLocks noGrp="1"/>
          </p:cNvSpPr>
          <p:nvPr>
            <p:ph type="title"/>
          </p:nvPr>
        </p:nvSpPr>
        <p:spPr>
          <a:xfrm>
            <a:off x="4185081" y="400636"/>
            <a:ext cx="4044519" cy="948770"/>
          </a:xfrm>
        </p:spPr>
        <p:txBody>
          <a:bodyPr>
            <a:normAutofit fontScale="90000"/>
          </a:bodyPr>
          <a:lstStyle/>
          <a:p>
            <a:r>
              <a:rPr lang="en-US" sz="5400" b="1" u="sng" dirty="0">
                <a:latin typeface="Amasis MT Pro Black" panose="02040A04050005020304" pitchFamily="18" charset="0"/>
              </a:rPr>
              <a:t>Please Note</a:t>
            </a:r>
            <a:endParaRPr lang="en-IN" sz="5400" b="1" u="sng" dirty="0">
              <a:latin typeface="Amasis MT Pro Black" panose="02040A04050005020304" pitchFamily="18" charset="0"/>
            </a:endParaRPr>
          </a:p>
        </p:txBody>
      </p:sp>
      <p:sp>
        <p:nvSpPr>
          <p:cNvPr id="4" name="Title 1">
            <a:extLst>
              <a:ext uri="{FF2B5EF4-FFF2-40B4-BE49-F238E27FC236}">
                <a16:creationId xmlns:a16="http://schemas.microsoft.com/office/drawing/2014/main" id="{7C2EFC49-4131-B3C6-E7A1-6920B1C3AD7D}"/>
              </a:ext>
            </a:extLst>
          </p:cNvPr>
          <p:cNvSpPr txBox="1">
            <a:spLocks/>
          </p:cNvSpPr>
          <p:nvPr/>
        </p:nvSpPr>
        <p:spPr>
          <a:xfrm>
            <a:off x="1166674" y="2424744"/>
            <a:ext cx="10515600" cy="1325563"/>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en-US" b="1" i="0" dirty="0">
                <a:effectLst/>
                <a:latin typeface="Arial Narrow" panose="020B0606020202030204" pitchFamily="34" charset="0"/>
              </a:rPr>
              <a:t>As we can't get the data directly from the APS sensor, for time being we are using the dataset itself to send data to Kafka topic.</a:t>
            </a:r>
            <a:endParaRPr lang="en-IN" b="1" dirty="0">
              <a:latin typeface="Arial Narrow" panose="020B0606020202030204" pitchFamily="34" charset="0"/>
            </a:endParaRPr>
          </a:p>
        </p:txBody>
      </p:sp>
      <p:pic>
        <p:nvPicPr>
          <p:cNvPr id="5" name="Picture 4" descr="Code Sample Browser for Intel® oneAPI Toolkits - Visual Studio Marketplace">
            <a:extLst>
              <a:ext uri="{FF2B5EF4-FFF2-40B4-BE49-F238E27FC236}">
                <a16:creationId xmlns:a16="http://schemas.microsoft.com/office/drawing/2014/main" id="{89FA86FD-C5A1-26DB-7FF2-7B8F8F485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678" y="5647678"/>
            <a:ext cx="1210321" cy="121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792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60E3-EE8D-B21E-38AB-5C177E6CEAE1}"/>
              </a:ext>
            </a:extLst>
          </p:cNvPr>
          <p:cNvSpPr>
            <a:spLocks noGrp="1"/>
          </p:cNvSpPr>
          <p:nvPr>
            <p:ph type="title"/>
          </p:nvPr>
        </p:nvSpPr>
        <p:spPr>
          <a:xfrm>
            <a:off x="4513556" y="240839"/>
            <a:ext cx="2925932" cy="948770"/>
          </a:xfrm>
        </p:spPr>
        <p:txBody>
          <a:bodyPr>
            <a:normAutofit/>
          </a:bodyPr>
          <a:lstStyle/>
          <a:p>
            <a:r>
              <a:rPr lang="en-US" sz="5400" b="1" u="sng" dirty="0">
                <a:latin typeface="Amasis MT Pro Black" panose="02040A04050005020304" pitchFamily="18" charset="0"/>
              </a:rPr>
              <a:t>Step - 1</a:t>
            </a:r>
            <a:endParaRPr lang="en-IN" sz="5400" b="1" u="sng" dirty="0">
              <a:latin typeface="Amasis MT Pro Black" panose="02040A04050005020304" pitchFamily="18" charset="0"/>
            </a:endParaRPr>
          </a:p>
        </p:txBody>
      </p:sp>
      <p:sp>
        <p:nvSpPr>
          <p:cNvPr id="4" name="Title 1">
            <a:extLst>
              <a:ext uri="{FF2B5EF4-FFF2-40B4-BE49-F238E27FC236}">
                <a16:creationId xmlns:a16="http://schemas.microsoft.com/office/drawing/2014/main" id="{7C2EFC49-4131-B3C6-E7A1-6920B1C3AD7D}"/>
              </a:ext>
            </a:extLst>
          </p:cNvPr>
          <p:cNvSpPr txBox="1">
            <a:spLocks/>
          </p:cNvSpPr>
          <p:nvPr/>
        </p:nvSpPr>
        <p:spPr>
          <a:xfrm>
            <a:off x="838200" y="2103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Arial Narrow" panose="020B0606020202030204" pitchFamily="34" charset="0"/>
              </a:rPr>
              <a:t>Run Producer file to send each instance of data to the Kafka topic</a:t>
            </a:r>
            <a:endParaRPr lang="en-IN" b="1" dirty="0">
              <a:latin typeface="Arial Narrow" panose="020B0606020202030204" pitchFamily="34" charset="0"/>
            </a:endParaRPr>
          </a:p>
        </p:txBody>
      </p:sp>
      <p:sp>
        <p:nvSpPr>
          <p:cNvPr id="5" name="Title 1">
            <a:extLst>
              <a:ext uri="{FF2B5EF4-FFF2-40B4-BE49-F238E27FC236}">
                <a16:creationId xmlns:a16="http://schemas.microsoft.com/office/drawing/2014/main" id="{275C2D04-E7CB-C46D-C836-E1D35BE434D5}"/>
              </a:ext>
            </a:extLst>
          </p:cNvPr>
          <p:cNvSpPr txBox="1">
            <a:spLocks/>
          </p:cNvSpPr>
          <p:nvPr/>
        </p:nvSpPr>
        <p:spPr>
          <a:xfrm>
            <a:off x="844857" y="39541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Arial Narrow" panose="020B0606020202030204" pitchFamily="34" charset="0"/>
              </a:rPr>
              <a:t>This may take a lot of time as there are nearly 36000 sensor data sample</a:t>
            </a:r>
            <a:endParaRPr lang="en-IN" sz="2800" b="1" dirty="0">
              <a:latin typeface="Arial Narrow" panose="020B0606020202030204" pitchFamily="34" charset="0"/>
            </a:endParaRPr>
          </a:p>
        </p:txBody>
      </p:sp>
      <p:pic>
        <p:nvPicPr>
          <p:cNvPr id="7" name="Picture 6" descr="Code Sample Browser for Intel® oneAPI Toolkits - Visual Studio Marketplace">
            <a:extLst>
              <a:ext uri="{FF2B5EF4-FFF2-40B4-BE49-F238E27FC236}">
                <a16:creationId xmlns:a16="http://schemas.microsoft.com/office/drawing/2014/main" id="{F8CBAC70-9EAF-ED60-CEF0-378454C44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678" y="5647678"/>
            <a:ext cx="1210321" cy="121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772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468</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Amasis MT Pro Black</vt:lpstr>
      <vt:lpstr>Arial</vt:lpstr>
      <vt:lpstr>Arial Narrow</vt:lpstr>
      <vt:lpstr>Calibri</vt:lpstr>
      <vt:lpstr>Calibri Light</vt:lpstr>
      <vt:lpstr>Cambria Math</vt:lpstr>
      <vt:lpstr>source-serif-pro</vt:lpstr>
      <vt:lpstr>Wingdings</vt:lpstr>
      <vt:lpstr>Office Theme</vt:lpstr>
      <vt:lpstr>PowerPoint Presentation</vt:lpstr>
      <vt:lpstr>Scania Trucks, one of the largest truck producing company provided the data related to APS(air pressure system), one of the part in trucks. Among all different parts in truck, company especially want to know if the failure is related with APS or not. Basically the motive is to reduce the extra effort and time for unnecessary check of APS.</vt:lpstr>
      <vt:lpstr>PowerPoint Presentation</vt:lpstr>
      <vt:lpstr>PowerPoint Presentation</vt:lpstr>
      <vt:lpstr>PowerPoint Presentation</vt:lpstr>
      <vt:lpstr>PowerPoint Presentation</vt:lpstr>
      <vt:lpstr>Steps to run the Project</vt:lpstr>
      <vt:lpstr>Please Note</vt:lpstr>
      <vt:lpstr>Step - 1</vt:lpstr>
      <vt:lpstr>Step - 2</vt:lpstr>
      <vt:lpstr>Step - 3</vt:lpstr>
      <vt:lpstr>Step - 4</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KOMAL SAI ANURAG</dc:creator>
  <cp:lastModifiedBy>KOMAL SAI ANURAG</cp:lastModifiedBy>
  <cp:revision>3</cp:revision>
  <dcterms:created xsi:type="dcterms:W3CDTF">2023-08-15T04:45:00Z</dcterms:created>
  <dcterms:modified xsi:type="dcterms:W3CDTF">2023-08-15T05:09:51Z</dcterms:modified>
</cp:coreProperties>
</file>