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embeddedFontLst>
    <p:embeddedFont>
      <p:font typeface="Gill San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39" autoAdjust="0"/>
    <p:restoredTop sz="94660"/>
  </p:normalViewPr>
  <p:slideViewPr>
    <p:cSldViewPr snapToGrid="0">
      <p:cViewPr varScale="1">
        <p:scale>
          <a:sx n="97" d="100"/>
          <a:sy n="97" d="100"/>
        </p:scale>
        <p:origin x="91" y="36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8a574655b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9" name="Google Shape;229;g108a574655b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8a574655b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dirty="0"/>
          </a:p>
        </p:txBody>
      </p:sp>
      <p:sp>
        <p:nvSpPr>
          <p:cNvPr id="307" name="Google Shape;307;g108a574655b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8a574655b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
        <p:nvSpPr>
          <p:cNvPr id="315" name="Google Shape;315;g108a574655b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7f9026b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7f9026b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42597dc98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
        <p:nvSpPr>
          <p:cNvPr id="334" name="Google Shape;334;g1042597dc98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8a574655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08a574655b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8a574655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
        <p:nvSpPr>
          <p:cNvPr id="353" name="Google Shape;353;g108a574655b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8a574655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108a574655b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8a574655b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108a574655b_2_1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7f9026bd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107f9026bd0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8a574655b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108a574655b_2_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8a574655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08a574655b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8a574655b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08a574655b_2_1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8a574655b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08a574655b_2_1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8a57465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08a574655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8a574655b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dirty="0"/>
          </a:p>
        </p:txBody>
      </p:sp>
      <p:sp>
        <p:nvSpPr>
          <p:cNvPr id="291" name="Google Shape;291;g108a574655b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8a574655b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dirty="0"/>
          </a:p>
        </p:txBody>
      </p:sp>
      <p:sp>
        <p:nvSpPr>
          <p:cNvPr id="298" name="Google Shape;298;g108a574655b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5" y="1871584"/>
            <a:ext cx="8245159" cy="442741"/>
          </a:xfrm>
          <a:prstGeom prst="rect">
            <a:avLst/>
          </a:prstGeom>
          <a:noFill/>
          <a:ln>
            <a:noFill/>
          </a:ln>
        </p:spPr>
        <p:txBody>
          <a:bodyPr spcFirstLastPara="1" wrap="square" lIns="68575" tIns="34275" rIns="68575" bIns="34275" anchor="t" anchorCtr="0">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2D58AC"/>
                </a:solidFill>
                <a:latin typeface="Gill Sans"/>
                <a:ea typeface="Gill Sans"/>
                <a:cs typeface="Gill Sans"/>
                <a:sym typeface="Gill Sans"/>
              </a:defRPr>
            </a:lvl1pPr>
            <a:lvl2pPr marL="0" lvl="1" indent="0" algn="r">
              <a:spcBef>
                <a:spcPts val="0"/>
              </a:spcBef>
              <a:buNone/>
              <a:defRPr sz="700" b="0" i="0" u="none" strike="noStrike" cap="none">
                <a:solidFill>
                  <a:srgbClr val="2D58AC"/>
                </a:solidFill>
                <a:latin typeface="Gill Sans"/>
                <a:ea typeface="Gill Sans"/>
                <a:cs typeface="Gill Sans"/>
                <a:sym typeface="Gill Sans"/>
              </a:defRPr>
            </a:lvl2pPr>
            <a:lvl3pPr marL="0" lvl="2" indent="0" algn="r">
              <a:spcBef>
                <a:spcPts val="0"/>
              </a:spcBef>
              <a:buNone/>
              <a:defRPr sz="700" b="0" i="0" u="none" strike="noStrike" cap="none">
                <a:solidFill>
                  <a:srgbClr val="2D58AC"/>
                </a:solidFill>
                <a:latin typeface="Gill Sans"/>
                <a:ea typeface="Gill Sans"/>
                <a:cs typeface="Gill Sans"/>
                <a:sym typeface="Gill Sans"/>
              </a:defRPr>
            </a:lvl3pPr>
            <a:lvl4pPr marL="0" lvl="3" indent="0" algn="r">
              <a:spcBef>
                <a:spcPts val="0"/>
              </a:spcBef>
              <a:buNone/>
              <a:defRPr sz="700" b="0" i="0" u="none" strike="noStrike" cap="none">
                <a:solidFill>
                  <a:srgbClr val="2D58AC"/>
                </a:solidFill>
                <a:latin typeface="Gill Sans"/>
                <a:ea typeface="Gill Sans"/>
                <a:cs typeface="Gill Sans"/>
                <a:sym typeface="Gill Sans"/>
              </a:defRPr>
            </a:lvl4pPr>
            <a:lvl5pPr marL="0" lvl="4" indent="0" algn="r">
              <a:spcBef>
                <a:spcPts val="0"/>
              </a:spcBef>
              <a:buNone/>
              <a:defRPr sz="700" b="0" i="0" u="none" strike="noStrike" cap="none">
                <a:solidFill>
                  <a:srgbClr val="2D58AC"/>
                </a:solidFill>
                <a:latin typeface="Gill Sans"/>
                <a:ea typeface="Gill Sans"/>
                <a:cs typeface="Gill Sans"/>
                <a:sym typeface="Gill Sans"/>
              </a:defRPr>
            </a:lvl5pPr>
            <a:lvl6pPr marL="0" lvl="5" indent="0" algn="r">
              <a:spcBef>
                <a:spcPts val="0"/>
              </a:spcBef>
              <a:buNone/>
              <a:defRPr sz="700" b="0" i="0" u="none" strike="noStrike" cap="none">
                <a:solidFill>
                  <a:srgbClr val="2D58AC"/>
                </a:solidFill>
                <a:latin typeface="Gill Sans"/>
                <a:ea typeface="Gill Sans"/>
                <a:cs typeface="Gill Sans"/>
                <a:sym typeface="Gill Sans"/>
              </a:defRPr>
            </a:lvl6pPr>
            <a:lvl7pPr marL="0" lvl="6" indent="0" algn="r">
              <a:spcBef>
                <a:spcPts val="0"/>
              </a:spcBef>
              <a:buNone/>
              <a:defRPr sz="700" b="0" i="0" u="none" strike="noStrike" cap="none">
                <a:solidFill>
                  <a:srgbClr val="2D58AC"/>
                </a:solidFill>
                <a:latin typeface="Gill Sans"/>
                <a:ea typeface="Gill Sans"/>
                <a:cs typeface="Gill Sans"/>
                <a:sym typeface="Gill Sans"/>
              </a:defRPr>
            </a:lvl7pPr>
            <a:lvl8pPr marL="0" lvl="7" indent="0" algn="r">
              <a:spcBef>
                <a:spcPts val="0"/>
              </a:spcBef>
              <a:buNone/>
              <a:defRPr sz="700" b="0" i="0" u="none" strike="noStrike" cap="none">
                <a:solidFill>
                  <a:srgbClr val="2D58AC"/>
                </a:solidFill>
                <a:latin typeface="Gill Sans"/>
                <a:ea typeface="Gill Sans"/>
                <a:cs typeface="Gill Sans"/>
                <a:sym typeface="Gill Sans"/>
              </a:defRPr>
            </a:lvl8pPr>
            <a:lvl9pPr marL="0" lvl="8" indent="0" algn="r">
              <a:spcBef>
                <a:spcPts val="0"/>
              </a:spcBef>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body" idx="1"/>
          </p:nvPr>
        </p:nvSpPr>
        <p:spPr>
          <a:xfrm>
            <a:off x="435894" y="1635372"/>
            <a:ext cx="8272200" cy="2758800"/>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70" name="Google Shape;70;p1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rotWithShape="1">
          <a:blip r:embed="rId2">
            <a:alphaModFix/>
          </a:blip>
          <a:srcRect/>
          <a:stretch/>
        </p:blipFill>
        <p:spPr>
          <a:xfrm>
            <a:off x="8096320" y="4824511"/>
            <a:ext cx="992210" cy="27891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6"/>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p:nvPr/>
        </p:nvSpPr>
        <p:spPr>
          <a:xfrm>
            <a:off x="335863" y="3856480"/>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400" cap="none">
                <a:solidFill>
                  <a:schemeClr val="accent2"/>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82" name="Google Shape;82;p1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7"/>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5"/>
        <p:cNvGrpSpPr/>
        <p:nvPr/>
      </p:nvGrpSpPr>
      <p:grpSpPr>
        <a:xfrm>
          <a:off x="0" y="0"/>
          <a:ext cx="0" cy="0"/>
          <a:chOff x="0" y="0"/>
          <a:chExt cx="0" cy="0"/>
        </a:xfrm>
      </p:grpSpPr>
      <p:sp>
        <p:nvSpPr>
          <p:cNvPr id="86" name="Google Shape;86;p18"/>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7" name="Google Shape;87;p18"/>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body" idx="1"/>
          </p:nvPr>
        </p:nvSpPr>
        <p:spPr>
          <a:xfrm>
            <a:off x="435895" y="1671002"/>
            <a:ext cx="4066792"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9" name="Google Shape;89;p18"/>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0" name="Google Shape;90;p1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19"/>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5" name="Google Shape;95;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7" name="Google Shape;97;p19"/>
          <p:cNvSpPr txBox="1">
            <a:spLocks noGrp="1"/>
          </p:cNvSpPr>
          <p:nvPr>
            <p:ph type="body" idx="2"/>
          </p:nvPr>
        </p:nvSpPr>
        <p:spPr>
          <a:xfrm>
            <a:off x="435895"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8" name="Google Shape;98;p19"/>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9" name="Google Shape;99;p19"/>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00" name="Google Shape;100;p1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0"/>
          <p:cNvSpPr/>
          <p:nvPr/>
        </p:nvSpPr>
        <p:spPr>
          <a:xfrm>
            <a:off x="330512"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8" name="Google Shape;108;p20"/>
          <p:cNvSpPr txBox="1">
            <a:spLocks noGrp="1"/>
          </p:cNvSpPr>
          <p:nvPr>
            <p:ph type="title"/>
          </p:nvPr>
        </p:nvSpPr>
        <p:spPr>
          <a:xfrm>
            <a:off x="431920"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21"/>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21"/>
          <p:cNvSpPr txBox="1">
            <a:spLocks noGrp="1"/>
          </p:cNvSpPr>
          <p:nvPr>
            <p:ph type="title"/>
          </p:nvPr>
        </p:nvSpPr>
        <p:spPr>
          <a:xfrm>
            <a:off x="435894" y="3946722"/>
            <a:ext cx="3682084" cy="517135"/>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1"/>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13" name="Google Shape;113;p21"/>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spcBef>
                <a:spcPts val="200"/>
              </a:spcBef>
              <a:spcAft>
                <a:spcPts val="0"/>
              </a:spcAft>
              <a:buSzPts val="800"/>
              <a:buNone/>
              <a:defRPr sz="800">
                <a:solidFill>
                  <a:schemeClr val="lt1"/>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35895" y="3520042"/>
            <a:ext cx="8272212" cy="42505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2"/>
          <p:cNvSpPr>
            <a:spLocks noGrp="1"/>
          </p:cNvSpPr>
          <p:nvPr>
            <p:ph type="pic" idx="2"/>
          </p:nvPr>
        </p:nvSpPr>
        <p:spPr>
          <a:xfrm>
            <a:off x="335863" y="449794"/>
            <a:ext cx="8468144" cy="2667939"/>
          </a:xfrm>
          <a:prstGeom prst="rect">
            <a:avLst/>
          </a:prstGeom>
          <a:noFill/>
          <a:ln>
            <a:noFill/>
          </a:ln>
        </p:spPr>
      </p:sp>
      <p:sp>
        <p:nvSpPr>
          <p:cNvPr id="120" name="Google Shape;120;p22"/>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spcBef>
                <a:spcPts val="200"/>
              </a:spcBef>
              <a:spcAft>
                <a:spcPts val="0"/>
              </a:spcAft>
              <a:buSzPts val="800"/>
              <a:buNone/>
              <a:defRPr sz="9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21" name="Google Shape;121;p2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23"/>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3"/>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298450" algn="l">
              <a:spcBef>
                <a:spcPts val="500"/>
              </a:spcBef>
              <a:spcAft>
                <a:spcPts val="0"/>
              </a:spcAft>
              <a:buSzPts val="1100"/>
              <a:buChar char="◼"/>
              <a:defRPr/>
            </a:lvl2pPr>
            <a:lvl3pPr marL="1371600" lvl="2" indent="-292100" algn="l">
              <a:spcBef>
                <a:spcPts val="500"/>
              </a:spcBef>
              <a:spcAft>
                <a:spcPts val="0"/>
              </a:spcAft>
              <a:buSzPts val="10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8" name="Google Shape;128;p2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4"/>
          <p:cNvSpPr/>
          <p:nvPr/>
        </p:nvSpPr>
        <p:spPr>
          <a:xfrm>
            <a:off x="6629401" y="449794"/>
            <a:ext cx="2180113" cy="4362712"/>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3" name="Google Shape;133;p24"/>
          <p:cNvSpPr txBox="1">
            <a:spLocks noGrp="1"/>
          </p:cNvSpPr>
          <p:nvPr>
            <p:ph type="title"/>
          </p:nvPr>
        </p:nvSpPr>
        <p:spPr>
          <a:xfrm rot="5400000">
            <a:off x="5437310" y="1698885"/>
            <a:ext cx="3887305" cy="150312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rot="5400000">
            <a:off x="1598645"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35" name="Google Shape;135;p24"/>
          <p:cNvSpPr txBox="1">
            <a:spLocks noGrp="1"/>
          </p:cNvSpPr>
          <p:nvPr>
            <p:ph type="dt" idx="10"/>
          </p:nvPr>
        </p:nvSpPr>
        <p:spPr>
          <a:xfrm>
            <a:off x="6745254" y="4467103"/>
            <a:ext cx="99610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4"/>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4"/>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7"/>
        <p:cNvGrpSpPr/>
        <p:nvPr/>
      </p:nvGrpSpPr>
      <p:grpSpPr>
        <a:xfrm>
          <a:off x="0" y="0"/>
          <a:ext cx="0" cy="0"/>
          <a:chOff x="0" y="0"/>
          <a:chExt cx="0" cy="0"/>
        </a:xfrm>
      </p:grpSpPr>
      <p:sp>
        <p:nvSpPr>
          <p:cNvPr id="148" name="Google Shape;148;p26"/>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6"/>
          <p:cNvSpPr txBox="1">
            <a:spLocks noGrp="1"/>
          </p:cNvSpPr>
          <p:nvPr>
            <p:ph type="subTitle" idx="1"/>
          </p:nvPr>
        </p:nvSpPr>
        <p:spPr>
          <a:xfrm>
            <a:off x="435895" y="1871584"/>
            <a:ext cx="8245159" cy="442741"/>
          </a:xfrm>
          <a:prstGeom prst="rect">
            <a:avLst/>
          </a:prstGeom>
          <a:noFill/>
          <a:ln>
            <a:noFill/>
          </a:ln>
        </p:spPr>
        <p:txBody>
          <a:bodyPr spcFirstLastPara="1" wrap="square" lIns="68575" tIns="34275" rIns="68575" bIns="34275" anchor="t" anchorCtr="0">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151" name="Google Shape;151;p26"/>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26"/>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2D58AC"/>
                </a:solidFill>
                <a:latin typeface="Gill Sans"/>
                <a:ea typeface="Gill Sans"/>
                <a:cs typeface="Gill Sans"/>
                <a:sym typeface="Gill Sans"/>
              </a:defRPr>
            </a:lvl1pPr>
            <a:lvl2pPr marL="0" lvl="1" indent="0" algn="r">
              <a:spcBef>
                <a:spcPts val="0"/>
              </a:spcBef>
              <a:buNone/>
              <a:defRPr sz="700" b="0" i="0" u="none" strike="noStrike" cap="none">
                <a:solidFill>
                  <a:srgbClr val="2D58AC"/>
                </a:solidFill>
                <a:latin typeface="Gill Sans"/>
                <a:ea typeface="Gill Sans"/>
                <a:cs typeface="Gill Sans"/>
                <a:sym typeface="Gill Sans"/>
              </a:defRPr>
            </a:lvl2pPr>
            <a:lvl3pPr marL="0" lvl="2" indent="0" algn="r">
              <a:spcBef>
                <a:spcPts val="0"/>
              </a:spcBef>
              <a:buNone/>
              <a:defRPr sz="700" b="0" i="0" u="none" strike="noStrike" cap="none">
                <a:solidFill>
                  <a:srgbClr val="2D58AC"/>
                </a:solidFill>
                <a:latin typeface="Gill Sans"/>
                <a:ea typeface="Gill Sans"/>
                <a:cs typeface="Gill Sans"/>
                <a:sym typeface="Gill Sans"/>
              </a:defRPr>
            </a:lvl3pPr>
            <a:lvl4pPr marL="0" lvl="3" indent="0" algn="r">
              <a:spcBef>
                <a:spcPts val="0"/>
              </a:spcBef>
              <a:buNone/>
              <a:defRPr sz="700" b="0" i="0" u="none" strike="noStrike" cap="none">
                <a:solidFill>
                  <a:srgbClr val="2D58AC"/>
                </a:solidFill>
                <a:latin typeface="Gill Sans"/>
                <a:ea typeface="Gill Sans"/>
                <a:cs typeface="Gill Sans"/>
                <a:sym typeface="Gill Sans"/>
              </a:defRPr>
            </a:lvl4pPr>
            <a:lvl5pPr marL="0" lvl="4" indent="0" algn="r">
              <a:spcBef>
                <a:spcPts val="0"/>
              </a:spcBef>
              <a:buNone/>
              <a:defRPr sz="700" b="0" i="0" u="none" strike="noStrike" cap="none">
                <a:solidFill>
                  <a:srgbClr val="2D58AC"/>
                </a:solidFill>
                <a:latin typeface="Gill Sans"/>
                <a:ea typeface="Gill Sans"/>
                <a:cs typeface="Gill Sans"/>
                <a:sym typeface="Gill Sans"/>
              </a:defRPr>
            </a:lvl5pPr>
            <a:lvl6pPr marL="0" lvl="5" indent="0" algn="r">
              <a:spcBef>
                <a:spcPts val="0"/>
              </a:spcBef>
              <a:buNone/>
              <a:defRPr sz="700" b="0" i="0" u="none" strike="noStrike" cap="none">
                <a:solidFill>
                  <a:srgbClr val="2D58AC"/>
                </a:solidFill>
                <a:latin typeface="Gill Sans"/>
                <a:ea typeface="Gill Sans"/>
                <a:cs typeface="Gill Sans"/>
                <a:sym typeface="Gill Sans"/>
              </a:defRPr>
            </a:lvl6pPr>
            <a:lvl7pPr marL="0" lvl="6" indent="0" algn="r">
              <a:spcBef>
                <a:spcPts val="0"/>
              </a:spcBef>
              <a:buNone/>
              <a:defRPr sz="700" b="0" i="0" u="none" strike="noStrike" cap="none">
                <a:solidFill>
                  <a:srgbClr val="2D58AC"/>
                </a:solidFill>
                <a:latin typeface="Gill Sans"/>
                <a:ea typeface="Gill Sans"/>
                <a:cs typeface="Gill Sans"/>
                <a:sym typeface="Gill Sans"/>
              </a:defRPr>
            </a:lvl7pPr>
            <a:lvl8pPr marL="0" lvl="7" indent="0" algn="r">
              <a:spcBef>
                <a:spcPts val="0"/>
              </a:spcBef>
              <a:buNone/>
              <a:defRPr sz="700" b="0" i="0" u="none" strike="noStrike" cap="none">
                <a:solidFill>
                  <a:srgbClr val="2D58AC"/>
                </a:solidFill>
                <a:latin typeface="Gill Sans"/>
                <a:ea typeface="Gill Sans"/>
                <a:cs typeface="Gill Sans"/>
                <a:sym typeface="Gill Sans"/>
              </a:defRPr>
            </a:lvl8pPr>
            <a:lvl9pPr marL="0" lvl="8" indent="0" algn="r">
              <a:spcBef>
                <a:spcPts val="0"/>
              </a:spcBef>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4"/>
        <p:cNvGrpSpPr/>
        <p:nvPr/>
      </p:nvGrpSpPr>
      <p:grpSpPr>
        <a:xfrm>
          <a:off x="0" y="0"/>
          <a:ext cx="0" cy="0"/>
          <a:chOff x="0" y="0"/>
          <a:chExt cx="0" cy="0"/>
        </a:xfrm>
      </p:grpSpPr>
      <p:sp>
        <p:nvSpPr>
          <p:cNvPr id="155" name="Google Shape;155;p27"/>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7"/>
          <p:cNvSpPr txBox="1">
            <a:spLocks noGrp="1"/>
          </p:cNvSpPr>
          <p:nvPr>
            <p:ph type="body" idx="1"/>
          </p:nvPr>
        </p:nvSpPr>
        <p:spPr>
          <a:xfrm>
            <a:off x="435894" y="1635372"/>
            <a:ext cx="8272211" cy="2758727"/>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58" name="Google Shape;158;p2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2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7"/>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61" name="Google Shape;161;p27"/>
          <p:cNvPicPr preferRelativeResize="0"/>
          <p:nvPr/>
        </p:nvPicPr>
        <p:blipFill rotWithShape="1">
          <a:blip r:embed="rId2">
            <a:alphaModFix/>
          </a:blip>
          <a:srcRect/>
          <a:stretch/>
        </p:blipFill>
        <p:spPr>
          <a:xfrm>
            <a:off x="8096320" y="4824511"/>
            <a:ext cx="992210" cy="27891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2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5" name="Google Shape;165;p2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66" name="Google Shape;166;p28"/>
          <p:cNvPicPr preferRelativeResize="0"/>
          <p:nvPr/>
        </p:nvPicPr>
        <p:blipFill rotWithShape="1">
          <a:blip r:embed="rId2">
            <a:alphaModFix/>
          </a:blip>
          <a:srcRect/>
          <a:stretch/>
        </p:blipFill>
        <p:spPr>
          <a:xfrm>
            <a:off x="8096323" y="4816865"/>
            <a:ext cx="992210" cy="27891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7"/>
        <p:cNvGrpSpPr/>
        <p:nvPr/>
      </p:nvGrpSpPr>
      <p:grpSpPr>
        <a:xfrm>
          <a:off x="0" y="0"/>
          <a:ext cx="0" cy="0"/>
          <a:chOff x="0" y="0"/>
          <a:chExt cx="0" cy="0"/>
        </a:xfrm>
      </p:grpSpPr>
      <p:sp>
        <p:nvSpPr>
          <p:cNvPr id="168" name="Google Shape;168;p29"/>
          <p:cNvSpPr/>
          <p:nvPr/>
        </p:nvSpPr>
        <p:spPr>
          <a:xfrm>
            <a:off x="335863" y="3856480"/>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29"/>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400" cap="none">
                <a:solidFill>
                  <a:schemeClr val="accent2"/>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171" name="Google Shape;171;p2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2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30"/>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6" name="Google Shape;176;p30"/>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30"/>
          <p:cNvSpPr txBox="1">
            <a:spLocks noGrp="1"/>
          </p:cNvSpPr>
          <p:nvPr>
            <p:ph type="body" idx="1"/>
          </p:nvPr>
        </p:nvSpPr>
        <p:spPr>
          <a:xfrm>
            <a:off x="435895" y="1671002"/>
            <a:ext cx="4066792"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78" name="Google Shape;178;p30"/>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79" name="Google Shape;179;p3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3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1" name="Google Shape;181;p3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2"/>
        <p:cNvGrpSpPr/>
        <p:nvPr/>
      </p:nvGrpSpPr>
      <p:grpSpPr>
        <a:xfrm>
          <a:off x="0" y="0"/>
          <a:ext cx="0" cy="0"/>
          <a:chOff x="0" y="0"/>
          <a:chExt cx="0" cy="0"/>
        </a:xfrm>
      </p:grpSpPr>
      <p:sp>
        <p:nvSpPr>
          <p:cNvPr id="183" name="Google Shape;183;p31"/>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4" name="Google Shape;184;p31"/>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31"/>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186" name="Google Shape;186;p31"/>
          <p:cNvSpPr txBox="1">
            <a:spLocks noGrp="1"/>
          </p:cNvSpPr>
          <p:nvPr>
            <p:ph type="body" idx="2"/>
          </p:nvPr>
        </p:nvSpPr>
        <p:spPr>
          <a:xfrm>
            <a:off x="435895"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87" name="Google Shape;187;p31"/>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188" name="Google Shape;188;p31"/>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89" name="Google Shape;189;p3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3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3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4" name="Google Shape;194;p3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5" name="Google Shape;195;p3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32"/>
          <p:cNvSpPr/>
          <p:nvPr/>
        </p:nvSpPr>
        <p:spPr>
          <a:xfrm>
            <a:off x="330512"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32"/>
          <p:cNvSpPr txBox="1">
            <a:spLocks noGrp="1"/>
          </p:cNvSpPr>
          <p:nvPr>
            <p:ph type="title"/>
          </p:nvPr>
        </p:nvSpPr>
        <p:spPr>
          <a:xfrm>
            <a:off x="431920"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8"/>
        <p:cNvGrpSpPr/>
        <p:nvPr/>
      </p:nvGrpSpPr>
      <p:grpSpPr>
        <a:xfrm>
          <a:off x="0" y="0"/>
          <a:ext cx="0" cy="0"/>
          <a:chOff x="0" y="0"/>
          <a:chExt cx="0" cy="0"/>
        </a:xfrm>
      </p:grpSpPr>
      <p:sp>
        <p:nvSpPr>
          <p:cNvPr id="199" name="Google Shape;199;p33"/>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200;p33"/>
          <p:cNvSpPr txBox="1">
            <a:spLocks noGrp="1"/>
          </p:cNvSpPr>
          <p:nvPr>
            <p:ph type="title"/>
          </p:nvPr>
        </p:nvSpPr>
        <p:spPr>
          <a:xfrm>
            <a:off x="435894" y="3946722"/>
            <a:ext cx="3682084" cy="517135"/>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33"/>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202" name="Google Shape;202;p33"/>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spcBef>
                <a:spcPts val="200"/>
              </a:spcBef>
              <a:spcAft>
                <a:spcPts val="0"/>
              </a:spcAft>
              <a:buSzPts val="800"/>
              <a:buNone/>
              <a:defRPr sz="800">
                <a:solidFill>
                  <a:schemeClr val="lt1"/>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203" name="Google Shape;203;p3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3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5" name="Google Shape;205;p3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435895" y="3520042"/>
            <a:ext cx="8272212" cy="42505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8" name="Google Shape;208;p34"/>
          <p:cNvSpPr>
            <a:spLocks noGrp="1"/>
          </p:cNvSpPr>
          <p:nvPr>
            <p:ph type="pic" idx="2"/>
          </p:nvPr>
        </p:nvSpPr>
        <p:spPr>
          <a:xfrm>
            <a:off x="335863" y="449794"/>
            <a:ext cx="8468144" cy="2667939"/>
          </a:xfrm>
          <a:prstGeom prst="rect">
            <a:avLst/>
          </a:prstGeom>
          <a:noFill/>
          <a:ln>
            <a:noFill/>
          </a:ln>
        </p:spPr>
      </p:sp>
      <p:sp>
        <p:nvSpPr>
          <p:cNvPr id="209" name="Google Shape;209;p34"/>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spcBef>
                <a:spcPts val="200"/>
              </a:spcBef>
              <a:spcAft>
                <a:spcPts val="0"/>
              </a:spcAft>
              <a:buSzPts val="800"/>
              <a:buNone/>
              <a:defRPr sz="9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210" name="Google Shape;210;p34"/>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1" name="Google Shape;211;p3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2" name="Google Shape;212;p34"/>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3"/>
        <p:cNvGrpSpPr/>
        <p:nvPr/>
      </p:nvGrpSpPr>
      <p:grpSpPr>
        <a:xfrm>
          <a:off x="0" y="0"/>
          <a:ext cx="0" cy="0"/>
          <a:chOff x="0" y="0"/>
          <a:chExt cx="0" cy="0"/>
        </a:xfrm>
      </p:grpSpPr>
      <p:sp>
        <p:nvSpPr>
          <p:cNvPr id="214" name="Google Shape;214;p35"/>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35"/>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298450" algn="l">
              <a:spcBef>
                <a:spcPts val="500"/>
              </a:spcBef>
              <a:spcAft>
                <a:spcPts val="0"/>
              </a:spcAft>
              <a:buSzPts val="1100"/>
              <a:buChar char="◼"/>
              <a:defRPr/>
            </a:lvl2pPr>
            <a:lvl3pPr marL="1371600" lvl="2" indent="-292100" algn="l">
              <a:spcBef>
                <a:spcPts val="500"/>
              </a:spcBef>
              <a:spcAft>
                <a:spcPts val="0"/>
              </a:spcAft>
              <a:buSzPts val="10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217" name="Google Shape;217;p3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3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35"/>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0"/>
        <p:cNvGrpSpPr/>
        <p:nvPr/>
      </p:nvGrpSpPr>
      <p:grpSpPr>
        <a:xfrm>
          <a:off x="0" y="0"/>
          <a:ext cx="0" cy="0"/>
          <a:chOff x="0" y="0"/>
          <a:chExt cx="0" cy="0"/>
        </a:xfrm>
      </p:grpSpPr>
      <p:sp>
        <p:nvSpPr>
          <p:cNvPr id="221" name="Google Shape;221;p36"/>
          <p:cNvSpPr/>
          <p:nvPr/>
        </p:nvSpPr>
        <p:spPr>
          <a:xfrm>
            <a:off x="6629401" y="449794"/>
            <a:ext cx="2180113" cy="4362712"/>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2" name="Google Shape;222;p36"/>
          <p:cNvSpPr txBox="1">
            <a:spLocks noGrp="1"/>
          </p:cNvSpPr>
          <p:nvPr>
            <p:ph type="title"/>
          </p:nvPr>
        </p:nvSpPr>
        <p:spPr>
          <a:xfrm rot="5400000">
            <a:off x="5437310" y="1698885"/>
            <a:ext cx="3887305" cy="150312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36"/>
          <p:cNvSpPr txBox="1">
            <a:spLocks noGrp="1"/>
          </p:cNvSpPr>
          <p:nvPr>
            <p:ph type="body" idx="1"/>
          </p:nvPr>
        </p:nvSpPr>
        <p:spPr>
          <a:xfrm rot="5400000">
            <a:off x="1598645"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224" name="Google Shape;224;p36"/>
          <p:cNvSpPr txBox="1">
            <a:spLocks noGrp="1"/>
          </p:cNvSpPr>
          <p:nvPr>
            <p:ph type="dt" idx="10"/>
          </p:nvPr>
        </p:nvSpPr>
        <p:spPr>
          <a:xfrm>
            <a:off x="6745254" y="4467103"/>
            <a:ext cx="99610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5" name="Google Shape;225;p36"/>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6" name="Google Shape;226;p36"/>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892165"/>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7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7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7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7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7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7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7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6031610" y="340232"/>
            <a:ext cx="2777490" cy="7391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435894" y="528843"/>
            <a:ext cx="8272212" cy="892165"/>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40" name="Google Shape;140;p25"/>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141" name="Google Shape;141;p2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142" name="Google Shape;142;p2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143" name="Google Shape;143;p25"/>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7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7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7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7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7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7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7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5"/>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5"/>
          <p:cNvSpPr/>
          <p:nvPr/>
        </p:nvSpPr>
        <p:spPr>
          <a:xfrm>
            <a:off x="6031610" y="340232"/>
            <a:ext cx="2777490" cy="7391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6" name="Google Shape;146;p25"/>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ieeexplore.ieee.org/abstract/document/905173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hyperlink" Target="https://ieeexplore.ieee.org/document/9626791"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hyperlink" Target="https://arxiv.org/pdf/1904.03657.pdf"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hyperlink" Target="https://ieeexplore.ieee.org/document/861834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youtube.com/watch?v=hQvHNVRv_ms&amp;ab_channel=SunnyClassro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searchmobilecomputing.techtarget.com/definition/MIM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carritech.com/news/massive-mim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www.youtube.com/watch?v=hQvHNVRv_ms&amp;ab_channel=SunnyClassro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www.metaswitch.com/knowledge-center/reference/what-is-beamforming-beam-steering-and-beam-switching-with-massive-mimo"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link.springer.com/article/10.1631%2FFITEE.160181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7"/>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232" name="Google Shape;232;p37"/>
          <p:cNvPicPr preferRelativeResize="0"/>
          <p:nvPr/>
        </p:nvPicPr>
        <p:blipFill rotWithShape="1">
          <a:blip r:embed="rId4">
            <a:alphaModFix/>
          </a:blip>
          <a:srcRect/>
          <a:stretch/>
        </p:blipFill>
        <p:spPr>
          <a:xfrm>
            <a:off x="0" y="0"/>
            <a:ext cx="9144000" cy="5143499"/>
          </a:xfrm>
          <a:prstGeom prst="rect">
            <a:avLst/>
          </a:prstGeom>
          <a:noFill/>
          <a:ln>
            <a:noFill/>
          </a:ln>
        </p:spPr>
      </p:pic>
      <p:sp>
        <p:nvSpPr>
          <p:cNvPr id="233" name="Google Shape;233;p37"/>
          <p:cNvSpPr txBox="1"/>
          <p:nvPr/>
        </p:nvSpPr>
        <p:spPr>
          <a:xfrm>
            <a:off x="1458790" y="1519171"/>
            <a:ext cx="6093000" cy="145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000" b="1" i="0" u="none" strike="noStrike" cap="none">
                <a:solidFill>
                  <a:srgbClr val="FFFFFF"/>
                </a:solidFill>
                <a:latin typeface="Gill Sans"/>
                <a:ea typeface="Gill Sans"/>
                <a:cs typeface="Gill Sans"/>
                <a:sym typeface="Gill Sans"/>
              </a:rPr>
              <a:t>5G Millimeter Wave – Beamforming Challenges and Techniques</a:t>
            </a:r>
            <a:endParaRPr sz="3000" b="0" i="0" u="none" strike="noStrike" cap="none">
              <a:solidFill>
                <a:schemeClr val="dk1"/>
              </a:solidFill>
              <a:latin typeface="Gill Sans"/>
              <a:ea typeface="Gill Sans"/>
              <a:cs typeface="Gill Sans"/>
              <a:sym typeface="Gill Sans"/>
            </a:endParaRPr>
          </a:p>
        </p:txBody>
      </p:sp>
      <p:grpSp>
        <p:nvGrpSpPr>
          <p:cNvPr id="234" name="Google Shape;234;p37"/>
          <p:cNvGrpSpPr/>
          <p:nvPr/>
        </p:nvGrpSpPr>
        <p:grpSpPr>
          <a:xfrm>
            <a:off x="4937625" y="3779234"/>
            <a:ext cx="4066876" cy="1111294"/>
            <a:chOff x="5605092" y="5077947"/>
            <a:chExt cx="5422501" cy="1481725"/>
          </a:xfrm>
        </p:grpSpPr>
        <p:sp>
          <p:nvSpPr>
            <p:cNvPr id="235" name="Google Shape;235;p37"/>
            <p:cNvSpPr txBox="1"/>
            <p:nvPr/>
          </p:nvSpPr>
          <p:spPr>
            <a:xfrm>
              <a:off x="5605092" y="5077947"/>
              <a:ext cx="4252200" cy="441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rial"/>
                <a:buNone/>
              </a:pPr>
              <a:r>
                <a:rPr lang="en" sz="1700" b="1" i="0" u="none" strike="noStrike" cap="none">
                  <a:solidFill>
                    <a:srgbClr val="FFFFFF"/>
                  </a:solidFill>
                  <a:latin typeface="Gill Sans"/>
                  <a:ea typeface="Gill Sans"/>
                  <a:cs typeface="Gill Sans"/>
                  <a:sym typeface="Gill Sans"/>
                </a:rPr>
                <a:t>Course: ECE 655</a:t>
              </a:r>
              <a:endParaRPr sz="1100">
                <a:latin typeface="Gill Sans"/>
                <a:ea typeface="Gill Sans"/>
                <a:cs typeface="Gill Sans"/>
                <a:sym typeface="Gill Sans"/>
              </a:endParaRPr>
            </a:p>
          </p:txBody>
        </p:sp>
        <p:sp>
          <p:nvSpPr>
            <p:cNvPr id="236" name="Google Shape;236;p37"/>
            <p:cNvSpPr txBox="1"/>
            <p:nvPr/>
          </p:nvSpPr>
          <p:spPr>
            <a:xfrm>
              <a:off x="5605093" y="5769472"/>
              <a:ext cx="5422500" cy="790200"/>
            </a:xfrm>
            <a:prstGeom prst="rect">
              <a:avLst/>
            </a:prstGeom>
            <a:noFill/>
            <a:ln>
              <a:noFill/>
            </a:ln>
          </p:spPr>
          <p:txBody>
            <a:bodyPr spcFirstLastPara="1" wrap="square" lIns="68575" tIns="34275" rIns="68575" bIns="34275" anchor="t" anchorCtr="0">
              <a:spAutoFit/>
            </a:bodyPr>
            <a:lstStyle/>
            <a:p>
              <a:pPr marL="254000" marR="0" lvl="0" indent="-260350" algn="l" rtl="0">
                <a:lnSpc>
                  <a:spcPct val="100000"/>
                </a:lnSpc>
                <a:spcBef>
                  <a:spcPts val="0"/>
                </a:spcBef>
                <a:spcAft>
                  <a:spcPts val="0"/>
                </a:spcAft>
                <a:buClr>
                  <a:srgbClr val="FFFFFF"/>
                </a:buClr>
                <a:buSzPts val="1700"/>
                <a:buFont typeface="Gill Sans"/>
                <a:buChar char="▪"/>
              </a:pPr>
              <a:r>
                <a:rPr lang="en" sz="1700" b="1" i="0" u="none" strike="noStrike" cap="none" dirty="0">
                  <a:solidFill>
                    <a:srgbClr val="FFFFFF"/>
                  </a:solidFill>
                  <a:latin typeface="Gill Sans"/>
                  <a:ea typeface="Gill Sans"/>
                  <a:cs typeface="Gill Sans"/>
                  <a:sym typeface="Gill Sans"/>
                </a:rPr>
                <a:t>Sai Anurag Neelisetty (20911061)</a:t>
              </a:r>
              <a:endParaRPr sz="1100" dirty="0">
                <a:latin typeface="Gill Sans"/>
                <a:ea typeface="Gill Sans"/>
                <a:cs typeface="Gill Sans"/>
                <a:sym typeface="Gill Sans"/>
              </a:endParaRPr>
            </a:p>
            <a:p>
              <a:pPr marL="254000" marR="0" lvl="0" indent="-260350" algn="l" rtl="0">
                <a:lnSpc>
                  <a:spcPct val="100000"/>
                </a:lnSpc>
                <a:spcBef>
                  <a:spcPts val="0"/>
                </a:spcBef>
                <a:spcAft>
                  <a:spcPts val="0"/>
                </a:spcAft>
                <a:buClr>
                  <a:srgbClr val="FFFFFF"/>
                </a:buClr>
                <a:buSzPts val="1700"/>
                <a:buFont typeface="Gill Sans"/>
                <a:buChar char="▪"/>
              </a:pPr>
              <a:r>
                <a:rPr lang="en" sz="1700" b="1" i="0" u="none" strike="noStrike" cap="none" dirty="0">
                  <a:solidFill>
                    <a:srgbClr val="FFFFFF"/>
                  </a:solidFill>
                  <a:latin typeface="Gill Sans"/>
                  <a:ea typeface="Gill Sans"/>
                  <a:cs typeface="Gill Sans"/>
                  <a:sym typeface="Gill Sans"/>
                </a:rPr>
                <a:t>Krishna Kanth </a:t>
              </a:r>
              <a:r>
                <a:rPr lang="en" sz="1700" b="1" dirty="0">
                  <a:solidFill>
                    <a:schemeClr val="lt1"/>
                  </a:solidFill>
                  <a:latin typeface="Gill Sans"/>
                  <a:ea typeface="Gill Sans"/>
                  <a:cs typeface="Gill Sans"/>
                  <a:sym typeface="Gill Sans"/>
                </a:rPr>
                <a:t>Mutta (20919166)</a:t>
              </a:r>
              <a:endParaRPr sz="1100" dirty="0">
                <a:latin typeface="Gill Sans"/>
                <a:ea typeface="Gill Sans"/>
                <a:cs typeface="Gill Sans"/>
                <a:sym typeface="Gill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ANALOG, DIGITAL, HYBRID BEAMFORMING</a:t>
            </a:r>
            <a:endParaRPr/>
          </a:p>
        </p:txBody>
      </p:sp>
      <p:pic>
        <p:nvPicPr>
          <p:cNvPr id="310" name="Google Shape;310;p46"/>
          <p:cNvPicPr preferRelativeResize="0">
            <a:picLocks noGrp="1"/>
          </p:cNvPicPr>
          <p:nvPr>
            <p:ph type="body" idx="1"/>
          </p:nvPr>
        </p:nvPicPr>
        <p:blipFill rotWithShape="1">
          <a:blip r:embed="rId3">
            <a:alphaModFix/>
          </a:blip>
          <a:srcRect/>
          <a:stretch/>
        </p:blipFill>
        <p:spPr>
          <a:xfrm>
            <a:off x="331126" y="1765377"/>
            <a:ext cx="3746100" cy="2995500"/>
          </a:xfrm>
          <a:prstGeom prst="rect">
            <a:avLst/>
          </a:prstGeom>
          <a:noFill/>
          <a:ln>
            <a:noFill/>
          </a:ln>
        </p:spPr>
      </p:pic>
      <p:sp>
        <p:nvSpPr>
          <p:cNvPr id="311" name="Google Shape;311;p46"/>
          <p:cNvSpPr txBox="1"/>
          <p:nvPr/>
        </p:nvSpPr>
        <p:spPr>
          <a:xfrm>
            <a:off x="4162425" y="1540675"/>
            <a:ext cx="49260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dirty="0">
                <a:latin typeface="Gill Sans"/>
                <a:ea typeface="Gill Sans"/>
                <a:cs typeface="Gill Sans"/>
                <a:sym typeface="Gill Sans"/>
              </a:rPr>
              <a:t>Pros:</a:t>
            </a:r>
            <a:endParaRPr sz="1200" u="sng"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Can be used at mm-wave frequencies</a:t>
            </a:r>
            <a:endParaRPr sz="1200"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No Complex signal routing</a:t>
            </a:r>
            <a:endParaRPr sz="1200"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Dynamic change in # of beams with no change in hardware</a:t>
            </a:r>
            <a:endParaRPr sz="1200"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No </a:t>
            </a:r>
            <a:r>
              <a:rPr lang="en" sz="1200" dirty="0">
                <a:solidFill>
                  <a:schemeClr val="dk1"/>
                </a:solidFill>
                <a:highlight>
                  <a:srgbClr val="FFFFFF"/>
                </a:highlight>
                <a:latin typeface="Gill Sans"/>
                <a:ea typeface="Gill Sans"/>
                <a:cs typeface="Gill Sans"/>
                <a:sym typeface="Gill Sans"/>
              </a:rPr>
              <a:t>full RF chain per element</a:t>
            </a:r>
            <a:endParaRPr sz="1200"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endParaRPr sz="1200"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sz="1200" u="sng" dirty="0">
                <a:solidFill>
                  <a:schemeClr val="dk1"/>
                </a:solidFill>
                <a:highlight>
                  <a:srgbClr val="FFFFFF"/>
                </a:highlight>
                <a:latin typeface="Gill Sans"/>
                <a:ea typeface="Gill Sans"/>
                <a:cs typeface="Gill Sans"/>
                <a:sym typeface="Gill Sans"/>
              </a:rPr>
              <a:t>Cons:</a:t>
            </a:r>
            <a:endParaRPr sz="1200" u="sng"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highlight>
                  <a:srgbClr val="FFFFFF"/>
                </a:highlight>
                <a:latin typeface="Gill Sans"/>
                <a:ea typeface="Gill Sans"/>
                <a:cs typeface="Gill Sans"/>
                <a:sym typeface="Gill Sans"/>
              </a:rPr>
              <a:t>Complex antenna design</a:t>
            </a:r>
            <a:endParaRPr sz="1200"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latin typeface="Gill Sans"/>
                <a:ea typeface="Gill Sans"/>
                <a:cs typeface="Gill Sans"/>
                <a:sym typeface="Gill Sans"/>
              </a:rPr>
              <a:t>Flexibility compared to Digital beamforming is less</a:t>
            </a: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latin typeface="Gill Sans"/>
                <a:ea typeface="Gill Sans"/>
                <a:cs typeface="Gill Sans"/>
                <a:sym typeface="Gill Sans"/>
              </a:rPr>
              <a:t>Digital beamforming is not suitable for mm-wave massive MIMO systems because of RF chains that follow each antenna array element in the system.</a:t>
            </a: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highlight>
                  <a:srgbClr val="FFFFFF"/>
                </a:highlight>
                <a:latin typeface="Gill Sans"/>
                <a:ea typeface="Gill Sans"/>
                <a:cs typeface="Gill Sans"/>
                <a:sym typeface="Gill Sans"/>
              </a:rPr>
              <a:t>Hybrid beamforming is  a cost-effective alternative, which requires small number of RF chains and thus can significantly reduce hardware cost and power consumption.</a:t>
            </a:r>
            <a:endParaRPr sz="1200" dirty="0">
              <a:solidFill>
                <a:schemeClr val="dk1"/>
              </a:solidFill>
              <a:highlight>
                <a:srgbClr val="FFFFFF"/>
              </a:highlight>
              <a:latin typeface="Gill Sans"/>
              <a:ea typeface="Gill Sans"/>
              <a:cs typeface="Gill Sans"/>
              <a:sym typeface="Gill Sans"/>
            </a:endParaRPr>
          </a:p>
        </p:txBody>
      </p:sp>
      <p:sp>
        <p:nvSpPr>
          <p:cNvPr id="312" name="Google Shape;312;p46"/>
          <p:cNvSpPr txBox="1"/>
          <p:nvPr/>
        </p:nvSpPr>
        <p:spPr>
          <a:xfrm>
            <a:off x="394550" y="1338625"/>
            <a:ext cx="3333300" cy="4002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Hybrid Beamforming</a:t>
            </a:r>
            <a:r>
              <a:rPr lang="en">
                <a:solidFill>
                  <a:schemeClr val="dk1"/>
                </a:solidFill>
                <a:latin typeface="Gill Sans"/>
                <a:ea typeface="Gill Sans"/>
                <a:cs typeface="Gill Sans"/>
                <a:sym typeface="Gill Sans"/>
              </a:rPr>
              <a:t> </a:t>
            </a:r>
            <a:endParaRPr>
              <a:latin typeface="Gill Sans"/>
              <a:ea typeface="Gill Sans"/>
              <a:cs typeface="Gill Sans"/>
              <a:sym typeface="Gill Sans"/>
            </a:endParaRPr>
          </a:p>
        </p:txBody>
      </p:sp>
      <p:sp>
        <p:nvSpPr>
          <p:cNvPr id="2" name="TextBox 1">
            <a:extLst>
              <a:ext uri="{FF2B5EF4-FFF2-40B4-BE49-F238E27FC236}">
                <a16:creationId xmlns:a16="http://schemas.microsoft.com/office/drawing/2014/main" id="{A19856FE-5775-42C4-9F89-EA7964C370E5}"/>
              </a:ext>
            </a:extLst>
          </p:cNvPr>
          <p:cNvSpPr txBox="1"/>
          <p:nvPr/>
        </p:nvSpPr>
        <p:spPr>
          <a:xfrm>
            <a:off x="3332922" y="4817165"/>
            <a:ext cx="960782" cy="246221"/>
          </a:xfrm>
          <a:prstGeom prst="rect">
            <a:avLst/>
          </a:prstGeom>
          <a:noFill/>
        </p:spPr>
        <p:txBody>
          <a:bodyPr wrap="square" rtlCol="0">
            <a:spAutoFit/>
          </a:bodyPr>
          <a:lstStyle/>
          <a:p>
            <a:r>
              <a:rPr lang="en-IN" sz="1000" dirty="0">
                <a:latin typeface="Gill Sans" panose="020B0604020202020204" charset="0"/>
                <a:hlinkClick r:id="rId4"/>
              </a:rPr>
              <a:t>Source</a:t>
            </a:r>
            <a:endParaRPr lang="en-IN" sz="1000" dirty="0">
              <a:latin typeface="Gill Sans"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1900"/>
              <a:buFont typeface="Gill Sans"/>
              <a:buNone/>
            </a:pPr>
            <a:r>
              <a:rPr lang="en" sz="1900"/>
              <a:t>HOW DEEP LEARNING ENHANCES SE IN HYBRID BEAMFORMING?</a:t>
            </a:r>
            <a:endParaRPr/>
          </a:p>
        </p:txBody>
      </p:sp>
      <p:pic>
        <p:nvPicPr>
          <p:cNvPr id="318" name="Google Shape;318;p47"/>
          <p:cNvPicPr preferRelativeResize="0"/>
          <p:nvPr/>
        </p:nvPicPr>
        <p:blipFill rotWithShape="1">
          <a:blip r:embed="rId3">
            <a:alphaModFix/>
          </a:blip>
          <a:srcRect t="18340"/>
          <a:stretch/>
        </p:blipFill>
        <p:spPr>
          <a:xfrm>
            <a:off x="435900" y="2395675"/>
            <a:ext cx="5026700" cy="2203700"/>
          </a:xfrm>
          <a:prstGeom prst="rect">
            <a:avLst/>
          </a:prstGeom>
          <a:noFill/>
          <a:ln>
            <a:noFill/>
          </a:ln>
        </p:spPr>
      </p:pic>
      <p:sp>
        <p:nvSpPr>
          <p:cNvPr id="319" name="Google Shape;319;p47"/>
          <p:cNvSpPr txBox="1"/>
          <p:nvPr/>
        </p:nvSpPr>
        <p:spPr>
          <a:xfrm>
            <a:off x="359700" y="1457325"/>
            <a:ext cx="5179200" cy="615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Hybrid Beamforming for Multiuser MIMO mmWave Systems Using Artificial Neural Networks</a:t>
            </a:r>
            <a:endParaRPr>
              <a:latin typeface="Gill Sans"/>
              <a:ea typeface="Gill Sans"/>
              <a:cs typeface="Gill Sans"/>
              <a:sym typeface="Gill Sans"/>
            </a:endParaRPr>
          </a:p>
        </p:txBody>
      </p:sp>
      <p:pic>
        <p:nvPicPr>
          <p:cNvPr id="320" name="Google Shape;320;p47"/>
          <p:cNvPicPr preferRelativeResize="0"/>
          <p:nvPr/>
        </p:nvPicPr>
        <p:blipFill>
          <a:blip r:embed="rId4">
            <a:alphaModFix/>
          </a:blip>
          <a:stretch>
            <a:fillRect/>
          </a:stretch>
        </p:blipFill>
        <p:spPr>
          <a:xfrm>
            <a:off x="5615000" y="2278900"/>
            <a:ext cx="3093100" cy="2427650"/>
          </a:xfrm>
          <a:prstGeom prst="rect">
            <a:avLst/>
          </a:prstGeom>
          <a:noFill/>
          <a:ln>
            <a:noFill/>
          </a:ln>
        </p:spPr>
      </p:pic>
      <p:sp>
        <p:nvSpPr>
          <p:cNvPr id="321" name="Google Shape;321;p47"/>
          <p:cNvSpPr txBox="1"/>
          <p:nvPr/>
        </p:nvSpPr>
        <p:spPr>
          <a:xfrm>
            <a:off x="5615000" y="1939525"/>
            <a:ext cx="29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      </a:t>
            </a:r>
            <a:r>
              <a:rPr lang="en" u="sng">
                <a:latin typeface="Gill Sans"/>
                <a:ea typeface="Gill Sans"/>
                <a:cs typeface="Gill Sans"/>
                <a:sym typeface="Gill Sans"/>
              </a:rPr>
              <a:t>Comparison of BF Techniques</a:t>
            </a:r>
            <a:r>
              <a:rPr lang="en">
                <a:latin typeface="Gill Sans"/>
                <a:ea typeface="Gill Sans"/>
                <a:cs typeface="Gill Sans"/>
                <a:sym typeface="Gill Sans"/>
              </a:rPr>
              <a:t> </a:t>
            </a:r>
            <a:endParaRPr>
              <a:latin typeface="Gill Sans"/>
              <a:ea typeface="Gill Sans"/>
              <a:cs typeface="Gill Sans"/>
              <a:sym typeface="Gill Sans"/>
            </a:endParaRPr>
          </a:p>
        </p:txBody>
      </p:sp>
      <p:sp>
        <p:nvSpPr>
          <p:cNvPr id="322" name="Google Shape;322;p47"/>
          <p:cNvSpPr txBox="1"/>
          <p:nvPr/>
        </p:nvSpPr>
        <p:spPr>
          <a:xfrm>
            <a:off x="2123600" y="2101450"/>
            <a:ext cx="14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Training Process</a:t>
            </a:r>
            <a:endParaRPr u="sng">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8"/>
          <p:cNvSpPr txBox="1"/>
          <p:nvPr/>
        </p:nvSpPr>
        <p:spPr>
          <a:xfrm>
            <a:off x="402625" y="692375"/>
            <a:ext cx="27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Simulation Results:</a:t>
            </a:r>
            <a:endParaRPr u="sng">
              <a:latin typeface="Gill Sans"/>
              <a:ea typeface="Gill Sans"/>
              <a:cs typeface="Gill Sans"/>
              <a:sym typeface="Gill Sans"/>
            </a:endParaRPr>
          </a:p>
        </p:txBody>
      </p:sp>
      <p:pic>
        <p:nvPicPr>
          <p:cNvPr id="328" name="Google Shape;328;p48"/>
          <p:cNvPicPr preferRelativeResize="0"/>
          <p:nvPr/>
        </p:nvPicPr>
        <p:blipFill rotWithShape="1">
          <a:blip r:embed="rId3">
            <a:alphaModFix/>
          </a:blip>
          <a:srcRect b="1594"/>
          <a:stretch/>
        </p:blipFill>
        <p:spPr>
          <a:xfrm>
            <a:off x="484575" y="1265200"/>
            <a:ext cx="3990549" cy="2320450"/>
          </a:xfrm>
          <a:prstGeom prst="rect">
            <a:avLst/>
          </a:prstGeom>
          <a:noFill/>
          <a:ln>
            <a:noFill/>
          </a:ln>
        </p:spPr>
      </p:pic>
      <p:pic>
        <p:nvPicPr>
          <p:cNvPr id="329" name="Google Shape;329;p48"/>
          <p:cNvPicPr preferRelativeResize="0"/>
          <p:nvPr/>
        </p:nvPicPr>
        <p:blipFill>
          <a:blip r:embed="rId4">
            <a:alphaModFix/>
          </a:blip>
          <a:stretch>
            <a:fillRect/>
          </a:stretch>
        </p:blipFill>
        <p:spPr>
          <a:xfrm>
            <a:off x="4623625" y="1331249"/>
            <a:ext cx="3863392" cy="2254400"/>
          </a:xfrm>
          <a:prstGeom prst="rect">
            <a:avLst/>
          </a:prstGeom>
          <a:noFill/>
          <a:ln>
            <a:noFill/>
          </a:ln>
        </p:spPr>
      </p:pic>
      <p:sp>
        <p:nvSpPr>
          <p:cNvPr id="330" name="Google Shape;330;p48"/>
          <p:cNvSpPr txBox="1"/>
          <p:nvPr/>
        </p:nvSpPr>
        <p:spPr>
          <a:xfrm>
            <a:off x="535775" y="3849300"/>
            <a:ext cx="3863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Achievable spectral efficiency in (bits/sec/Hz) for 16X4 MIMO cellular system for each of the 10 users.</a:t>
            </a:r>
            <a:endParaRPr>
              <a:latin typeface="Gill Sans"/>
              <a:ea typeface="Gill Sans"/>
              <a:cs typeface="Gill Sans"/>
              <a:sym typeface="Gill Sans"/>
            </a:endParaRPr>
          </a:p>
        </p:txBody>
      </p:sp>
      <p:sp>
        <p:nvSpPr>
          <p:cNvPr id="331" name="Google Shape;331;p48"/>
          <p:cNvSpPr txBox="1"/>
          <p:nvPr/>
        </p:nvSpPr>
        <p:spPr>
          <a:xfrm>
            <a:off x="4726775" y="3849300"/>
            <a:ext cx="3706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Achievable spectral efficiency in (bits/sec/Hz) for 46X16 MIMO cellular system for each of the 10 users.</a:t>
            </a:r>
            <a:endParaRPr>
              <a:latin typeface="Gill Sans"/>
              <a:ea typeface="Gill Sans"/>
              <a:cs typeface="Gill Sans"/>
              <a:sym typeface="Gill Sans"/>
            </a:endParaRPr>
          </a:p>
        </p:txBody>
      </p:sp>
      <p:sp>
        <p:nvSpPr>
          <p:cNvPr id="2" name="TextBox 1">
            <a:extLst>
              <a:ext uri="{FF2B5EF4-FFF2-40B4-BE49-F238E27FC236}">
                <a16:creationId xmlns:a16="http://schemas.microsoft.com/office/drawing/2014/main" id="{656CB40B-8B42-4731-9784-C70AC1075544}"/>
              </a:ext>
            </a:extLst>
          </p:cNvPr>
          <p:cNvSpPr txBox="1"/>
          <p:nvPr/>
        </p:nvSpPr>
        <p:spPr>
          <a:xfrm>
            <a:off x="602974" y="4790661"/>
            <a:ext cx="848139" cy="246221"/>
          </a:xfrm>
          <a:prstGeom prst="rect">
            <a:avLst/>
          </a:prstGeom>
          <a:noFill/>
        </p:spPr>
        <p:txBody>
          <a:bodyPr wrap="square" rtlCol="0">
            <a:spAutoFit/>
          </a:bodyPr>
          <a:lstStyle/>
          <a:p>
            <a:r>
              <a:rPr lang="en-IN" sz="1000" dirty="0">
                <a:latin typeface="Gill Sans" panose="020B0604020202020204" charset="0"/>
                <a:hlinkClick r:id="rId5"/>
              </a:rPr>
              <a:t>Source</a:t>
            </a:r>
            <a:endParaRPr lang="en-IN" sz="1000" dirty="0">
              <a:latin typeface="Gill Sans"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49"/>
          <p:cNvPicPr preferRelativeResize="0"/>
          <p:nvPr/>
        </p:nvPicPr>
        <p:blipFill>
          <a:blip r:embed="rId3">
            <a:alphaModFix/>
          </a:blip>
          <a:stretch>
            <a:fillRect/>
          </a:stretch>
        </p:blipFill>
        <p:spPr>
          <a:xfrm>
            <a:off x="573500" y="1619025"/>
            <a:ext cx="4453800" cy="2054900"/>
          </a:xfrm>
          <a:prstGeom prst="rect">
            <a:avLst/>
          </a:prstGeom>
          <a:noFill/>
          <a:ln>
            <a:noFill/>
          </a:ln>
        </p:spPr>
      </p:pic>
      <p:sp>
        <p:nvSpPr>
          <p:cNvPr id="337" name="Google Shape;337;p49"/>
          <p:cNvSpPr txBox="1"/>
          <p:nvPr/>
        </p:nvSpPr>
        <p:spPr>
          <a:xfrm>
            <a:off x="5154225" y="1135850"/>
            <a:ext cx="36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338" name="Google Shape;338;p49"/>
          <p:cNvPicPr preferRelativeResize="0"/>
          <p:nvPr/>
        </p:nvPicPr>
        <p:blipFill>
          <a:blip r:embed="rId4">
            <a:alphaModFix/>
          </a:blip>
          <a:stretch>
            <a:fillRect/>
          </a:stretch>
        </p:blipFill>
        <p:spPr>
          <a:xfrm>
            <a:off x="5502898" y="1211100"/>
            <a:ext cx="3096011" cy="2871550"/>
          </a:xfrm>
          <a:prstGeom prst="rect">
            <a:avLst/>
          </a:prstGeom>
          <a:noFill/>
          <a:ln>
            <a:noFill/>
          </a:ln>
        </p:spPr>
      </p:pic>
      <p:sp>
        <p:nvSpPr>
          <p:cNvPr id="339" name="Google Shape;339;p49"/>
          <p:cNvSpPr txBox="1"/>
          <p:nvPr/>
        </p:nvSpPr>
        <p:spPr>
          <a:xfrm>
            <a:off x="589350" y="728675"/>
            <a:ext cx="451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Beamforming Design for Large-Scale Antenna</a:t>
            </a:r>
            <a:endParaRPr b="1">
              <a:solidFill>
                <a:schemeClr val="dk1"/>
              </a:solidFill>
              <a:latin typeface="Gill Sans"/>
              <a:ea typeface="Gill Sans"/>
              <a:cs typeface="Gill Sans"/>
              <a:sym typeface="Gill Sans"/>
            </a:endParaRPr>
          </a:p>
          <a:p>
            <a:pPr marL="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Arrays Using Deep Learning</a:t>
            </a:r>
            <a:endParaRPr b="1">
              <a:latin typeface="Gill Sans"/>
              <a:ea typeface="Gill Sans"/>
              <a:cs typeface="Gill Sans"/>
              <a:sym typeface="Gill Sans"/>
            </a:endParaRPr>
          </a:p>
        </p:txBody>
      </p:sp>
      <p:sp>
        <p:nvSpPr>
          <p:cNvPr id="340" name="Google Shape;340;p49"/>
          <p:cNvSpPr txBox="1"/>
          <p:nvPr/>
        </p:nvSpPr>
        <p:spPr>
          <a:xfrm>
            <a:off x="642950" y="3829050"/>
            <a:ext cx="431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Two-stage DL-based HBF design approach: offline training and online deployment.</a:t>
            </a:r>
            <a:endParaRPr>
              <a:latin typeface="Gill Sans"/>
              <a:ea typeface="Gill Sans"/>
              <a:cs typeface="Gill Sans"/>
              <a:sym typeface="Gill Sans"/>
            </a:endParaRPr>
          </a:p>
        </p:txBody>
      </p:sp>
      <p:sp>
        <p:nvSpPr>
          <p:cNvPr id="341" name="Google Shape;341;p49"/>
          <p:cNvSpPr txBox="1"/>
          <p:nvPr/>
        </p:nvSpPr>
        <p:spPr>
          <a:xfrm>
            <a:off x="5544575" y="4082650"/>
            <a:ext cx="309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Simulation results of SE v.s. SNR for different BF algorithms with different PNRs.</a:t>
            </a:r>
            <a:endParaRPr>
              <a:latin typeface="Gill Sans"/>
              <a:ea typeface="Gill Sans"/>
              <a:cs typeface="Gill Sans"/>
              <a:sym typeface="Gill Sans"/>
            </a:endParaRPr>
          </a:p>
        </p:txBody>
      </p:sp>
      <p:sp>
        <p:nvSpPr>
          <p:cNvPr id="2" name="TextBox 1">
            <a:extLst>
              <a:ext uri="{FF2B5EF4-FFF2-40B4-BE49-F238E27FC236}">
                <a16:creationId xmlns:a16="http://schemas.microsoft.com/office/drawing/2014/main" id="{38AA0ECA-98B4-4E75-9DBD-F1D03FE75627}"/>
              </a:ext>
            </a:extLst>
          </p:cNvPr>
          <p:cNvSpPr txBox="1"/>
          <p:nvPr/>
        </p:nvSpPr>
        <p:spPr>
          <a:xfrm>
            <a:off x="642950" y="4651513"/>
            <a:ext cx="768407" cy="246221"/>
          </a:xfrm>
          <a:prstGeom prst="rect">
            <a:avLst/>
          </a:prstGeom>
          <a:noFill/>
        </p:spPr>
        <p:txBody>
          <a:bodyPr wrap="square" rtlCol="0">
            <a:spAutoFit/>
          </a:bodyPr>
          <a:lstStyle/>
          <a:p>
            <a:r>
              <a:rPr lang="en-IN" sz="1000" dirty="0">
                <a:latin typeface="Gill Sans" panose="020B0604020202020204" charset="0"/>
                <a:hlinkClick r:id="rId5"/>
              </a:rPr>
              <a:t>Source</a:t>
            </a:r>
            <a:endParaRPr lang="en-IN" sz="1000" dirty="0">
              <a:latin typeface="Gill Sans"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p:nvPr/>
        </p:nvSpPr>
        <p:spPr>
          <a:xfrm>
            <a:off x="336300" y="544025"/>
            <a:ext cx="49557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solidFill>
                <a:srgbClr val="333333"/>
              </a:solidFill>
              <a:highlight>
                <a:srgbClr val="FFFFFF"/>
              </a:highlight>
              <a:latin typeface="Gill Sans"/>
              <a:ea typeface="Gill Sans"/>
              <a:cs typeface="Gill Sans"/>
              <a:sym typeface="Gill Sans"/>
            </a:endParaRPr>
          </a:p>
        </p:txBody>
      </p:sp>
      <p:pic>
        <p:nvPicPr>
          <p:cNvPr id="347" name="Google Shape;347;p50"/>
          <p:cNvPicPr preferRelativeResize="0"/>
          <p:nvPr/>
        </p:nvPicPr>
        <p:blipFill>
          <a:blip r:embed="rId3">
            <a:alphaModFix/>
          </a:blip>
          <a:stretch>
            <a:fillRect/>
          </a:stretch>
        </p:blipFill>
        <p:spPr>
          <a:xfrm>
            <a:off x="257175" y="623150"/>
            <a:ext cx="3303700" cy="3368254"/>
          </a:xfrm>
          <a:prstGeom prst="rect">
            <a:avLst/>
          </a:prstGeom>
          <a:noFill/>
          <a:ln>
            <a:noFill/>
          </a:ln>
        </p:spPr>
      </p:pic>
      <p:sp>
        <p:nvSpPr>
          <p:cNvPr id="348" name="Google Shape;348;p50"/>
          <p:cNvSpPr txBox="1"/>
          <p:nvPr/>
        </p:nvSpPr>
        <p:spPr>
          <a:xfrm>
            <a:off x="312040" y="4017662"/>
            <a:ext cx="303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Gill Sans"/>
                <a:ea typeface="Gill Sans"/>
                <a:cs typeface="Gill Sans"/>
                <a:sym typeface="Gill Sans"/>
              </a:rPr>
              <a:t>The block diagram of (a) the training stage , (b) the prediction stage</a:t>
            </a:r>
            <a:endParaRPr sz="1000">
              <a:latin typeface="Gill Sans"/>
              <a:ea typeface="Gill Sans"/>
              <a:cs typeface="Gill Sans"/>
              <a:sym typeface="Gill Sans"/>
            </a:endParaRPr>
          </a:p>
        </p:txBody>
      </p:sp>
      <p:sp>
        <p:nvSpPr>
          <p:cNvPr id="349" name="Google Shape;349;p50"/>
          <p:cNvSpPr txBox="1"/>
          <p:nvPr/>
        </p:nvSpPr>
        <p:spPr>
          <a:xfrm>
            <a:off x="3798250" y="741850"/>
            <a:ext cx="5143500" cy="34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solidFill>
                  <a:schemeClr val="dk1"/>
                </a:solidFill>
                <a:latin typeface="Gill Sans"/>
                <a:ea typeface="Gill Sans"/>
                <a:cs typeface="Gill Sans"/>
                <a:sym typeface="Gill Sans"/>
              </a:rPr>
              <a:t>Deep learning-based hybrid beamforming design</a:t>
            </a:r>
            <a:r>
              <a:rPr lang="en">
                <a:solidFill>
                  <a:schemeClr val="dk1"/>
                </a:solidFill>
                <a:latin typeface="Gill Sans"/>
                <a:ea typeface="Gill Sans"/>
                <a:cs typeface="Gill Sans"/>
                <a:sym typeface="Gill Sans"/>
              </a:rPr>
              <a:t> for joint optimization of the precoder and combiner in massive MIMO mmWave communication systems.</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None/>
            </a:pPr>
            <a:r>
              <a:rPr lang="en">
                <a:solidFill>
                  <a:schemeClr val="dk1"/>
                </a:solidFill>
                <a:latin typeface="Gill Sans"/>
                <a:ea typeface="Gill Sans"/>
                <a:cs typeface="Gill Sans"/>
                <a:sym typeface="Gill Sans"/>
              </a:rPr>
              <a:t>Low complexity hybrid precoding &amp; Design of mmWave MIMO system.</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None/>
            </a:pPr>
            <a:r>
              <a:rPr lang="en">
                <a:solidFill>
                  <a:schemeClr val="dk1"/>
                </a:solidFill>
                <a:latin typeface="Gill Sans"/>
                <a:ea typeface="Gill Sans"/>
                <a:cs typeface="Gill Sans"/>
                <a:sym typeface="Gill Sans"/>
              </a:rPr>
              <a:t>MATLAB for simulating massive MIMO system.</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None/>
            </a:pPr>
            <a:r>
              <a:rPr lang="en">
                <a:solidFill>
                  <a:schemeClr val="dk1"/>
                </a:solidFill>
                <a:latin typeface="Gill Sans"/>
                <a:ea typeface="Gill Sans"/>
                <a:cs typeface="Gill Sans"/>
                <a:sym typeface="Gill Sans"/>
              </a:rPr>
              <a:t>Proposed technique has been compared with legacy optimization-based hybrid beamforming techniques and performs better.</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
        <p:nvSpPr>
          <p:cNvPr id="350" name="Google Shape;350;p50"/>
          <p:cNvSpPr txBox="1"/>
          <p:nvPr/>
        </p:nvSpPr>
        <p:spPr>
          <a:xfrm>
            <a:off x="7833950" y="4223600"/>
            <a:ext cx="11079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u="sng">
                <a:solidFill>
                  <a:schemeClr val="hlink"/>
                </a:solidFill>
                <a:latin typeface="Gill Sans"/>
                <a:ea typeface="Gill Sans"/>
                <a:cs typeface="Gill Sans"/>
                <a:sym typeface="Gill Sans"/>
                <a:hlinkClick r:id="rId4"/>
              </a:rPr>
              <a:t>Reference</a:t>
            </a:r>
            <a:endParaRPr sz="100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51"/>
          <p:cNvPicPr preferRelativeResize="0"/>
          <p:nvPr/>
        </p:nvPicPr>
        <p:blipFill>
          <a:blip r:embed="rId3">
            <a:alphaModFix/>
          </a:blip>
          <a:stretch>
            <a:fillRect/>
          </a:stretch>
        </p:blipFill>
        <p:spPr>
          <a:xfrm>
            <a:off x="402625" y="1151450"/>
            <a:ext cx="7240179" cy="2773576"/>
          </a:xfrm>
          <a:prstGeom prst="rect">
            <a:avLst/>
          </a:prstGeom>
          <a:noFill/>
          <a:ln>
            <a:noFill/>
          </a:ln>
        </p:spPr>
      </p:pic>
      <p:sp>
        <p:nvSpPr>
          <p:cNvPr id="356" name="Google Shape;356;p51"/>
          <p:cNvSpPr txBox="1"/>
          <p:nvPr/>
        </p:nvSpPr>
        <p:spPr>
          <a:xfrm>
            <a:off x="402625" y="3925025"/>
            <a:ext cx="6372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Figures indicate the effect of increasing the number of data streams (Ns) and RF chains equal to 2 and 4 on the spectral efficiency.</a:t>
            </a:r>
            <a:endParaRPr sz="1200">
              <a:latin typeface="Gill Sans"/>
              <a:ea typeface="Gill Sans"/>
              <a:cs typeface="Gill Sans"/>
              <a:sym typeface="Gill Sans"/>
            </a:endParaRPr>
          </a:p>
          <a:p>
            <a:pPr marL="0" lvl="0" indent="0" algn="l" rtl="0">
              <a:spcBef>
                <a:spcPts val="0"/>
              </a:spcBef>
              <a:spcAft>
                <a:spcPts val="0"/>
              </a:spcAft>
              <a:buNone/>
            </a:pPr>
            <a:endParaRPr sz="1200">
              <a:latin typeface="Gill Sans"/>
              <a:ea typeface="Gill Sans"/>
              <a:cs typeface="Gill Sans"/>
              <a:sym typeface="Gill Sans"/>
            </a:endParaRPr>
          </a:p>
          <a:p>
            <a:pPr marL="0" lvl="0" indent="0" algn="l" rtl="0">
              <a:spcBef>
                <a:spcPts val="0"/>
              </a:spcBef>
              <a:spcAft>
                <a:spcPts val="0"/>
              </a:spcAft>
              <a:buNone/>
            </a:pPr>
            <a:r>
              <a:rPr lang="en" sz="1200">
                <a:latin typeface="Gill Sans"/>
                <a:ea typeface="Gill Sans"/>
                <a:cs typeface="Gill Sans"/>
                <a:sym typeface="Gill Sans"/>
              </a:rPr>
              <a:t>The simulation result in Figures are obtained by assuming that the number of antenna array elements at the transmitter (Nt) and the receiver (Nr) are fixed and equal to 36 elements. </a:t>
            </a:r>
            <a:endParaRPr sz="1200">
              <a:latin typeface="Gill Sans"/>
              <a:ea typeface="Gill Sans"/>
              <a:cs typeface="Gill Sans"/>
              <a:sym typeface="Gill Sans"/>
            </a:endParaRPr>
          </a:p>
        </p:txBody>
      </p:sp>
      <p:sp>
        <p:nvSpPr>
          <p:cNvPr id="357" name="Google Shape;357;p51"/>
          <p:cNvSpPr txBox="1"/>
          <p:nvPr/>
        </p:nvSpPr>
        <p:spPr>
          <a:xfrm>
            <a:off x="402625" y="692375"/>
            <a:ext cx="27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Simulation Results:</a:t>
            </a:r>
            <a:endParaRPr u="sng">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p:nvPr/>
        </p:nvSpPr>
        <p:spPr>
          <a:xfrm>
            <a:off x="339598" y="811110"/>
            <a:ext cx="4681800" cy="1300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600">
                <a:solidFill>
                  <a:schemeClr val="dk1"/>
                </a:solidFill>
                <a:latin typeface="Gill Sans"/>
                <a:ea typeface="Gill Sans"/>
                <a:cs typeface="Gill Sans"/>
                <a:sym typeface="Gill Sans"/>
              </a:rPr>
              <a:t>Submissions:</a:t>
            </a:r>
            <a:endParaRPr sz="16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600">
              <a:solidFill>
                <a:schemeClr val="dk1"/>
              </a:solidFill>
              <a:latin typeface="Gill Sans"/>
              <a:ea typeface="Gill Sans"/>
              <a:cs typeface="Gill Sans"/>
              <a:sym typeface="Gill Sans"/>
            </a:endParaRPr>
          </a:p>
          <a:p>
            <a:pPr marL="457200" marR="0" lvl="0" indent="-330200" algn="l" rtl="0">
              <a:spcBef>
                <a:spcPts val="0"/>
              </a:spcBef>
              <a:spcAft>
                <a:spcPts val="0"/>
              </a:spcAft>
              <a:buClr>
                <a:schemeClr val="dk1"/>
              </a:buClr>
              <a:buSzPts val="1600"/>
              <a:buFont typeface="Gill Sans"/>
              <a:buChar char="★"/>
            </a:pPr>
            <a:r>
              <a:rPr lang="en" sz="1600">
                <a:solidFill>
                  <a:schemeClr val="dk1"/>
                </a:solidFill>
                <a:latin typeface="Gill Sans"/>
                <a:ea typeface="Gill Sans"/>
                <a:cs typeface="Gill Sans"/>
                <a:sym typeface="Gill Sans"/>
              </a:rPr>
              <a:t>Final report of the Literature Review</a:t>
            </a:r>
            <a:endParaRPr sz="1600">
              <a:solidFill>
                <a:schemeClr val="dk1"/>
              </a:solidFill>
              <a:latin typeface="Gill Sans"/>
              <a:ea typeface="Gill Sans"/>
              <a:cs typeface="Gill Sans"/>
              <a:sym typeface="Gill Sans"/>
            </a:endParaRPr>
          </a:p>
          <a:p>
            <a:pPr marL="457200" marR="0" lvl="0" indent="-330200" algn="l" rtl="0">
              <a:spcBef>
                <a:spcPts val="0"/>
              </a:spcBef>
              <a:spcAft>
                <a:spcPts val="0"/>
              </a:spcAft>
              <a:buClr>
                <a:schemeClr val="dk1"/>
              </a:buClr>
              <a:buSzPts val="1600"/>
              <a:buFont typeface="Gill Sans"/>
              <a:buChar char="★"/>
            </a:pPr>
            <a:r>
              <a:rPr lang="en" sz="1600">
                <a:solidFill>
                  <a:schemeClr val="dk1"/>
                </a:solidFill>
                <a:latin typeface="Gill Sans"/>
                <a:ea typeface="Gill Sans"/>
                <a:cs typeface="Gill Sans"/>
                <a:sym typeface="Gill Sans"/>
              </a:rPr>
              <a:t>Presentation Slides</a:t>
            </a:r>
            <a:endParaRPr sz="1600">
              <a:solidFill>
                <a:schemeClr val="dk1"/>
              </a:solidFill>
              <a:latin typeface="Gill Sans"/>
              <a:ea typeface="Gill Sans"/>
              <a:cs typeface="Gill Sans"/>
              <a:sym typeface="Gill Sans"/>
            </a:endParaRPr>
          </a:p>
          <a:p>
            <a:pPr marL="457200" marR="0" lvl="0" indent="-330200" algn="l" rtl="0">
              <a:spcBef>
                <a:spcPts val="0"/>
              </a:spcBef>
              <a:spcAft>
                <a:spcPts val="0"/>
              </a:spcAft>
              <a:buClr>
                <a:schemeClr val="dk1"/>
              </a:buClr>
              <a:buSzPts val="1600"/>
              <a:buFont typeface="Gill Sans"/>
              <a:buChar char="★"/>
            </a:pPr>
            <a:r>
              <a:rPr lang="en" sz="1600">
                <a:solidFill>
                  <a:schemeClr val="dk1"/>
                </a:solidFill>
                <a:latin typeface="Gill Sans"/>
                <a:ea typeface="Gill Sans"/>
                <a:cs typeface="Gill Sans"/>
                <a:sym typeface="Gill Sans"/>
              </a:rPr>
              <a:t>Video Presentation</a:t>
            </a:r>
            <a:endParaRPr sz="16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53"/>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68" name="Google Shape;368;p53"/>
          <p:cNvPicPr preferRelativeResize="0"/>
          <p:nvPr/>
        </p:nvPicPr>
        <p:blipFill rotWithShape="1">
          <a:blip r:embed="rId4">
            <a:alphaModFix/>
          </a:blip>
          <a:srcRect/>
          <a:stretch/>
        </p:blipFill>
        <p:spPr>
          <a:xfrm>
            <a:off x="0" y="0"/>
            <a:ext cx="9144000" cy="5143499"/>
          </a:xfrm>
          <a:prstGeom prst="rect">
            <a:avLst/>
          </a:prstGeom>
          <a:noFill/>
          <a:ln>
            <a:noFill/>
          </a:ln>
        </p:spPr>
      </p:pic>
      <p:sp>
        <p:nvSpPr>
          <p:cNvPr id="369" name="Google Shape;369;p53"/>
          <p:cNvSpPr txBox="1"/>
          <p:nvPr/>
        </p:nvSpPr>
        <p:spPr>
          <a:xfrm>
            <a:off x="1602398" y="2363233"/>
            <a:ext cx="6093070" cy="5309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000" b="1" i="0" u="none" strike="noStrike" cap="none">
                <a:solidFill>
                  <a:srgbClr val="FFFFFF"/>
                </a:solidFill>
                <a:latin typeface="Gill Sans"/>
                <a:ea typeface="Gill Sans"/>
                <a:cs typeface="Gill Sans"/>
                <a:sym typeface="Gill Sans"/>
              </a:rPr>
              <a:t>Thank You</a:t>
            </a:r>
            <a:endParaRPr sz="30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8"/>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242" name="Google Shape;242;p38"/>
          <p:cNvPicPr preferRelativeResize="0"/>
          <p:nvPr/>
        </p:nvPicPr>
        <p:blipFill rotWithShape="1">
          <a:blip r:embed="rId4">
            <a:alphaModFix/>
          </a:blip>
          <a:srcRect/>
          <a:stretch/>
        </p:blipFill>
        <p:spPr>
          <a:xfrm>
            <a:off x="0" y="0"/>
            <a:ext cx="9144000" cy="5143500"/>
          </a:xfrm>
          <a:prstGeom prst="rect">
            <a:avLst/>
          </a:prstGeom>
          <a:noFill/>
          <a:ln>
            <a:noFill/>
          </a:ln>
        </p:spPr>
      </p:pic>
      <p:pic>
        <p:nvPicPr>
          <p:cNvPr id="243" name="Google Shape;243;p38"/>
          <p:cNvPicPr preferRelativeResize="0"/>
          <p:nvPr/>
        </p:nvPicPr>
        <p:blipFill>
          <a:blip r:embed="rId5">
            <a:alphaModFix/>
          </a:blip>
          <a:stretch>
            <a:fillRect/>
          </a:stretch>
        </p:blipFill>
        <p:spPr>
          <a:xfrm>
            <a:off x="4572000" y="483965"/>
            <a:ext cx="4024775" cy="4237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BACKGROUND</a:t>
            </a:r>
            <a:endParaRPr/>
          </a:p>
        </p:txBody>
      </p:sp>
      <p:pic>
        <p:nvPicPr>
          <p:cNvPr id="249" name="Google Shape;249;p39"/>
          <p:cNvPicPr preferRelativeResize="0">
            <a:picLocks noGrp="1"/>
          </p:cNvPicPr>
          <p:nvPr>
            <p:ph type="body" idx="1"/>
          </p:nvPr>
        </p:nvPicPr>
        <p:blipFill rotWithShape="1">
          <a:blip r:embed="rId3">
            <a:alphaModFix/>
          </a:blip>
          <a:srcRect t="15278" r="3594" b="16357"/>
          <a:stretch/>
        </p:blipFill>
        <p:spPr>
          <a:xfrm>
            <a:off x="435900" y="1585846"/>
            <a:ext cx="5096700" cy="2370300"/>
          </a:xfrm>
          <a:prstGeom prst="rect">
            <a:avLst/>
          </a:prstGeom>
          <a:noFill/>
          <a:ln>
            <a:noFill/>
          </a:ln>
        </p:spPr>
      </p:pic>
      <p:sp>
        <p:nvSpPr>
          <p:cNvPr id="250" name="Google Shape;250;p39"/>
          <p:cNvSpPr txBox="1"/>
          <p:nvPr/>
        </p:nvSpPr>
        <p:spPr>
          <a:xfrm>
            <a:off x="435894" y="4526919"/>
            <a:ext cx="50967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chemeClr val="dk1"/>
                </a:solidFill>
                <a:latin typeface="Gill Sans"/>
                <a:ea typeface="Gill Sans"/>
                <a:cs typeface="Gill Sans"/>
                <a:sym typeface="Gill Sans"/>
              </a:rPr>
              <a:t>Current Spectrum Utilization:</a:t>
            </a:r>
            <a:r>
              <a:rPr lang="en" sz="1400" i="0" u="none" strike="noStrike" cap="none">
                <a:solidFill>
                  <a:schemeClr val="dk1"/>
                </a:solidFill>
                <a:latin typeface="Gill Sans"/>
                <a:ea typeface="Gill Sans"/>
                <a:cs typeface="Gill Sans"/>
                <a:sym typeface="Gill Sans"/>
              </a:rPr>
              <a:t> </a:t>
            </a:r>
            <a:r>
              <a:rPr lang="en" sz="1400" b="1" i="0" u="none" strike="noStrike" cap="none">
                <a:solidFill>
                  <a:srgbClr val="0E101A"/>
                </a:solidFill>
                <a:latin typeface="Gill Sans"/>
                <a:ea typeface="Gill Sans"/>
                <a:cs typeface="Gill Sans"/>
                <a:sym typeface="Gill Sans"/>
              </a:rPr>
              <a:t>1-6 GHz</a:t>
            </a:r>
            <a:endParaRPr sz="1100">
              <a:latin typeface="Gill Sans"/>
              <a:ea typeface="Gill Sans"/>
              <a:cs typeface="Gill Sans"/>
              <a:sym typeface="Gill Sans"/>
            </a:endParaRPr>
          </a:p>
          <a:p>
            <a:pPr marL="0" marR="0" lvl="0" indent="0" algn="l" rtl="0">
              <a:spcBef>
                <a:spcPts val="0"/>
              </a:spcBef>
              <a:spcAft>
                <a:spcPts val="0"/>
              </a:spcAft>
              <a:buNone/>
            </a:pPr>
            <a:r>
              <a:rPr lang="en" sz="1400">
                <a:solidFill>
                  <a:srgbClr val="0E101A"/>
                </a:solidFill>
                <a:latin typeface="Gill Sans"/>
                <a:ea typeface="Gill Sans"/>
                <a:cs typeface="Gill Sans"/>
                <a:sym typeface="Gill Sans"/>
              </a:rPr>
              <a:t>5G proposes: </a:t>
            </a:r>
            <a:r>
              <a:rPr lang="en" sz="1400" b="1">
                <a:solidFill>
                  <a:srgbClr val="0E101A"/>
                </a:solidFill>
                <a:latin typeface="Gill Sans"/>
                <a:ea typeface="Gill Sans"/>
                <a:cs typeface="Gill Sans"/>
                <a:sym typeface="Gill Sans"/>
              </a:rPr>
              <a:t>sub-6 GHz +</a:t>
            </a:r>
            <a:r>
              <a:rPr lang="en" sz="1400">
                <a:solidFill>
                  <a:srgbClr val="0E101A"/>
                </a:solidFill>
                <a:latin typeface="Gill Sans"/>
                <a:ea typeface="Gill Sans"/>
                <a:cs typeface="Gill Sans"/>
                <a:sym typeface="Gill Sans"/>
              </a:rPr>
              <a:t> </a:t>
            </a:r>
            <a:r>
              <a:rPr lang="en" sz="1400" b="1">
                <a:solidFill>
                  <a:srgbClr val="0E101A"/>
                </a:solidFill>
                <a:latin typeface="Gill Sans"/>
                <a:ea typeface="Gill Sans"/>
                <a:cs typeface="Gill Sans"/>
                <a:sym typeface="Gill Sans"/>
              </a:rPr>
              <a:t>24 -100 GHz </a:t>
            </a:r>
            <a:endParaRPr sz="1400" b="1">
              <a:solidFill>
                <a:schemeClr val="dk1"/>
              </a:solidFill>
              <a:latin typeface="Gill Sans"/>
              <a:ea typeface="Gill Sans"/>
              <a:cs typeface="Gill Sans"/>
              <a:sym typeface="Gill Sans"/>
            </a:endParaRPr>
          </a:p>
        </p:txBody>
      </p:sp>
      <p:sp>
        <p:nvSpPr>
          <p:cNvPr id="251" name="Google Shape;251;p39"/>
          <p:cNvSpPr txBox="1"/>
          <p:nvPr/>
        </p:nvSpPr>
        <p:spPr>
          <a:xfrm>
            <a:off x="5925289" y="1585844"/>
            <a:ext cx="2782800" cy="2609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u="sng">
                <a:solidFill>
                  <a:schemeClr val="dk1"/>
                </a:solidFill>
                <a:latin typeface="Gill Sans"/>
                <a:ea typeface="Gill Sans"/>
                <a:cs typeface="Gill Sans"/>
                <a:sym typeface="Gill Sans"/>
              </a:rPr>
              <a:t>MMWave:</a:t>
            </a:r>
            <a:endParaRPr sz="1100" u="sng"/>
          </a:p>
          <a:p>
            <a:pPr marL="0" marR="0" lvl="0" indent="0" algn="l" rtl="0">
              <a:spcBef>
                <a:spcPts val="0"/>
              </a:spcBef>
              <a:spcAft>
                <a:spcPts val="0"/>
              </a:spcAft>
              <a:buNone/>
            </a:pPr>
            <a:r>
              <a:rPr lang="en" sz="1400">
                <a:solidFill>
                  <a:schemeClr val="dk1"/>
                </a:solidFill>
                <a:latin typeface="Gill Sans"/>
                <a:ea typeface="Gill Sans"/>
                <a:cs typeface="Gill Sans"/>
                <a:sym typeface="Gill Sans"/>
              </a:rPr>
              <a:t>High frequency band: 30 – 300 GHz</a:t>
            </a:r>
            <a:endParaRPr sz="1100"/>
          </a:p>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r>
              <a:rPr lang="en" sz="1400" u="sng">
                <a:solidFill>
                  <a:schemeClr val="dk1"/>
                </a:solidFill>
                <a:latin typeface="Gill Sans"/>
                <a:ea typeface="Gill Sans"/>
                <a:cs typeface="Gill Sans"/>
                <a:sym typeface="Gill Sans"/>
              </a:rPr>
              <a:t>Pros:</a:t>
            </a:r>
            <a:endParaRPr sz="1400" u="sng">
              <a:solidFill>
                <a:schemeClr val="dk1"/>
              </a:solidFill>
              <a:latin typeface="Gill Sans"/>
              <a:ea typeface="Gill Sans"/>
              <a:cs typeface="Gill Sans"/>
              <a:sym typeface="Gill Sans"/>
            </a:endParaRPr>
          </a:p>
          <a:p>
            <a:pPr marL="0" marR="0" lvl="0" indent="0" algn="l" rtl="0">
              <a:spcBef>
                <a:spcPts val="0"/>
              </a:spcBef>
              <a:spcAft>
                <a:spcPts val="0"/>
              </a:spcAft>
              <a:buNone/>
            </a:pPr>
            <a:r>
              <a:rPr lang="en">
                <a:solidFill>
                  <a:schemeClr val="dk1"/>
                </a:solidFill>
                <a:latin typeface="Gill Sans"/>
                <a:ea typeface="Gill Sans"/>
                <a:cs typeface="Gill Sans"/>
                <a:sym typeface="Gill Sans"/>
              </a:rPr>
              <a:t>High Bandwidth</a:t>
            </a:r>
            <a:endParaRPr>
              <a:solidFill>
                <a:schemeClr val="dk1"/>
              </a:solidFill>
              <a:latin typeface="Gill Sans"/>
              <a:ea typeface="Gill Sans"/>
              <a:cs typeface="Gill Sans"/>
              <a:sym typeface="Gill Sans"/>
            </a:endParaRPr>
          </a:p>
          <a:p>
            <a:pPr marL="0" marR="0" lvl="0" indent="0" algn="l" rtl="0">
              <a:spcBef>
                <a:spcPts val="0"/>
              </a:spcBef>
              <a:spcAft>
                <a:spcPts val="0"/>
              </a:spcAft>
              <a:buNone/>
            </a:pPr>
            <a:r>
              <a:rPr lang="en" sz="1300">
                <a:solidFill>
                  <a:schemeClr val="dk1"/>
                </a:solidFill>
                <a:highlight>
                  <a:srgbClr val="FCFCFC"/>
                </a:highlight>
                <a:latin typeface="Gill Sans"/>
                <a:ea typeface="Gill Sans"/>
                <a:cs typeface="Gill Sans"/>
                <a:sym typeface="Gill Sans"/>
              </a:rPr>
              <a:t>Faster data transmission speeds</a:t>
            </a:r>
            <a:endParaRPr sz="1300">
              <a:solidFill>
                <a:schemeClr val="dk1"/>
              </a:solidFill>
              <a:highlight>
                <a:srgbClr val="FCFCFC"/>
              </a:highlight>
              <a:latin typeface="Gill Sans"/>
              <a:ea typeface="Gill Sans"/>
              <a:cs typeface="Gill Sans"/>
              <a:sym typeface="Gill Sans"/>
            </a:endParaRPr>
          </a:p>
          <a:p>
            <a:pPr marL="0" marR="0" lvl="0" indent="0" algn="l" rtl="0">
              <a:spcBef>
                <a:spcPts val="0"/>
              </a:spcBef>
              <a:spcAft>
                <a:spcPts val="0"/>
              </a:spcAft>
              <a:buNone/>
            </a:pPr>
            <a:r>
              <a:rPr lang="en" sz="1300">
                <a:solidFill>
                  <a:schemeClr val="dk1"/>
                </a:solidFill>
                <a:highlight>
                  <a:srgbClr val="FCFCFC"/>
                </a:highlight>
                <a:latin typeface="Gill Sans"/>
                <a:ea typeface="Gill Sans"/>
                <a:cs typeface="Gill Sans"/>
                <a:sym typeface="Gill Sans"/>
              </a:rPr>
              <a:t>Lesser n/w latency</a:t>
            </a:r>
            <a:endParaRPr sz="1300">
              <a:solidFill>
                <a:schemeClr val="dk1"/>
              </a:solidFill>
              <a:highlight>
                <a:srgbClr val="FCFCFC"/>
              </a:highlight>
              <a:latin typeface="Gill Sans"/>
              <a:ea typeface="Gill Sans"/>
              <a:cs typeface="Gill Sans"/>
              <a:sym typeface="Gill Sans"/>
            </a:endParaRPr>
          </a:p>
          <a:p>
            <a:pPr marL="0" marR="0" lvl="0" indent="0" algn="l" rtl="0">
              <a:spcBef>
                <a:spcPts val="0"/>
              </a:spcBef>
              <a:spcAft>
                <a:spcPts val="0"/>
              </a:spcAft>
              <a:buNone/>
            </a:pPr>
            <a:endParaRPr sz="1300">
              <a:solidFill>
                <a:srgbClr val="666666"/>
              </a:solidFill>
              <a:highlight>
                <a:srgbClr val="FCFCFC"/>
              </a:highlight>
            </a:endParaRPr>
          </a:p>
          <a:p>
            <a:pPr marL="0" marR="0" lvl="0" indent="0" algn="l" rtl="0">
              <a:spcBef>
                <a:spcPts val="0"/>
              </a:spcBef>
              <a:spcAft>
                <a:spcPts val="0"/>
              </a:spcAft>
              <a:buNone/>
            </a:pPr>
            <a:r>
              <a:rPr lang="en" u="sng">
                <a:solidFill>
                  <a:schemeClr val="dk1"/>
                </a:solidFill>
                <a:latin typeface="Gill Sans"/>
                <a:ea typeface="Gill Sans"/>
                <a:cs typeface="Gill Sans"/>
                <a:sym typeface="Gill Sans"/>
              </a:rPr>
              <a:t>C</a:t>
            </a:r>
            <a:r>
              <a:rPr lang="en" sz="1400" u="sng">
                <a:solidFill>
                  <a:schemeClr val="dk1"/>
                </a:solidFill>
                <a:latin typeface="Gill Sans"/>
                <a:ea typeface="Gill Sans"/>
                <a:cs typeface="Gill Sans"/>
                <a:sym typeface="Gill Sans"/>
              </a:rPr>
              <a:t>ons:</a:t>
            </a:r>
            <a:endParaRPr sz="1100" u="sng"/>
          </a:p>
          <a:p>
            <a:pPr marL="0" marR="0" lvl="0" indent="0" algn="l" rtl="0">
              <a:spcBef>
                <a:spcPts val="0"/>
              </a:spcBef>
              <a:spcAft>
                <a:spcPts val="0"/>
              </a:spcAft>
              <a:buNone/>
            </a:pPr>
            <a:r>
              <a:rPr lang="en">
                <a:solidFill>
                  <a:schemeClr val="dk1"/>
                </a:solidFill>
                <a:latin typeface="Gill Sans"/>
                <a:ea typeface="Gill Sans"/>
                <a:cs typeface="Gill Sans"/>
                <a:sym typeface="Gill Sans"/>
              </a:rPr>
              <a:t>Coverage,Range limitations</a:t>
            </a:r>
            <a:endParaRPr>
              <a:solidFill>
                <a:schemeClr val="dk1"/>
              </a:solidFill>
              <a:latin typeface="Gill Sans"/>
              <a:ea typeface="Gill Sans"/>
              <a:cs typeface="Gill Sans"/>
              <a:sym typeface="Gill Sans"/>
            </a:endParaRPr>
          </a:p>
          <a:p>
            <a:pPr marL="0" marR="0" lvl="0" indent="0" algn="l" rtl="0">
              <a:spcBef>
                <a:spcPts val="0"/>
              </a:spcBef>
              <a:spcAft>
                <a:spcPts val="0"/>
              </a:spcAft>
              <a:buNone/>
            </a:pPr>
            <a:r>
              <a:rPr lang="en">
                <a:solidFill>
                  <a:schemeClr val="dk1"/>
                </a:solidFill>
                <a:latin typeface="Gill Sans"/>
                <a:ea typeface="Gill Sans"/>
                <a:cs typeface="Gill Sans"/>
                <a:sym typeface="Gill Sans"/>
              </a:rPr>
              <a:t>High Propagation loss</a:t>
            </a:r>
            <a:endParaRPr>
              <a:solidFill>
                <a:schemeClr val="dk1"/>
              </a:solidFill>
              <a:latin typeface="Gill Sans"/>
              <a:ea typeface="Gill Sans"/>
              <a:cs typeface="Gill Sans"/>
              <a:sym typeface="Gill Sans"/>
            </a:endParaRPr>
          </a:p>
          <a:p>
            <a:pPr marL="0" marR="0" lvl="0" indent="0" algn="l" rtl="0">
              <a:spcBef>
                <a:spcPts val="0"/>
              </a:spcBef>
              <a:spcAft>
                <a:spcPts val="0"/>
              </a:spcAft>
              <a:buNone/>
            </a:pPr>
            <a:r>
              <a:rPr lang="en">
                <a:solidFill>
                  <a:schemeClr val="dk1"/>
                </a:solidFill>
                <a:latin typeface="Gill Sans"/>
                <a:ea typeface="Gill Sans"/>
                <a:cs typeface="Gill Sans"/>
                <a:sym typeface="Gill Sans"/>
              </a:rPr>
              <a:t>Easily Obstructed</a:t>
            </a:r>
            <a:endParaRPr>
              <a:solidFill>
                <a:schemeClr val="dk1"/>
              </a:solidFill>
              <a:latin typeface="Gill Sans"/>
              <a:ea typeface="Gill Sans"/>
              <a:cs typeface="Gill Sans"/>
              <a:sym typeface="Gill Sans"/>
            </a:endParaRPr>
          </a:p>
        </p:txBody>
      </p:sp>
      <p:sp>
        <p:nvSpPr>
          <p:cNvPr id="252" name="Google Shape;252;p39"/>
          <p:cNvSpPr txBox="1"/>
          <p:nvPr/>
        </p:nvSpPr>
        <p:spPr>
          <a:xfrm>
            <a:off x="435894" y="4026819"/>
            <a:ext cx="5096700" cy="2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b="1">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MIMO</a:t>
            </a:r>
            <a:endParaRPr/>
          </a:p>
        </p:txBody>
      </p:sp>
      <p:pic>
        <p:nvPicPr>
          <p:cNvPr id="258" name="Google Shape;258;p40"/>
          <p:cNvPicPr preferRelativeResize="0">
            <a:picLocks noGrp="1"/>
          </p:cNvPicPr>
          <p:nvPr>
            <p:ph type="body" idx="1"/>
          </p:nvPr>
        </p:nvPicPr>
        <p:blipFill rotWithShape="1">
          <a:blip r:embed="rId3">
            <a:alphaModFix/>
          </a:blip>
          <a:srcRect l="5316" t="37942" r="2390"/>
          <a:stretch/>
        </p:blipFill>
        <p:spPr>
          <a:xfrm>
            <a:off x="3406350" y="1452200"/>
            <a:ext cx="5404200" cy="2660700"/>
          </a:xfrm>
          <a:prstGeom prst="rect">
            <a:avLst/>
          </a:prstGeom>
          <a:noFill/>
          <a:ln>
            <a:noFill/>
          </a:ln>
        </p:spPr>
      </p:pic>
      <p:sp>
        <p:nvSpPr>
          <p:cNvPr id="259" name="Google Shape;259;p40"/>
          <p:cNvSpPr txBox="1"/>
          <p:nvPr/>
        </p:nvSpPr>
        <p:spPr>
          <a:xfrm>
            <a:off x="282150" y="1452200"/>
            <a:ext cx="2660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Single User - MIMO: Allows single device to communicate multiple data streams with the Router.</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Multiple User - MIMO: Allows multiple devices to communicate multiple data streams simultaneously with the Router.</a:t>
            </a:r>
            <a:endParaRPr>
              <a:latin typeface="Gill Sans"/>
              <a:ea typeface="Gill Sans"/>
              <a:cs typeface="Gill Sans"/>
              <a:sym typeface="Gill Sans"/>
            </a:endParaRPr>
          </a:p>
        </p:txBody>
      </p:sp>
      <p:sp>
        <p:nvSpPr>
          <p:cNvPr id="260" name="Google Shape;260;p40"/>
          <p:cNvSpPr txBox="1"/>
          <p:nvPr/>
        </p:nvSpPr>
        <p:spPr>
          <a:xfrm>
            <a:off x="282150" y="3360800"/>
            <a:ext cx="2848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Pros:</a:t>
            </a:r>
            <a:endParaRPr u="sng">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High network capacities</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More Coverage</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Enables stronger signals</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High throughput</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Better User Experience</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
        <p:nvSpPr>
          <p:cNvPr id="261" name="Google Shape;261;p40"/>
          <p:cNvSpPr txBox="1"/>
          <p:nvPr/>
        </p:nvSpPr>
        <p:spPr>
          <a:xfrm>
            <a:off x="3376200" y="4104175"/>
            <a:ext cx="1612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Massive MIMO</a:t>
            </a:r>
            <a:endParaRPr/>
          </a:p>
        </p:txBody>
      </p:sp>
      <p:sp>
        <p:nvSpPr>
          <p:cNvPr id="267" name="Google Shape;267;p41"/>
          <p:cNvSpPr txBox="1"/>
          <p:nvPr/>
        </p:nvSpPr>
        <p:spPr>
          <a:xfrm>
            <a:off x="347294" y="4610657"/>
            <a:ext cx="50967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a:solidFill>
                  <a:schemeClr val="dk1"/>
                </a:solidFill>
                <a:latin typeface="Gill Sans"/>
                <a:ea typeface="Gill Sans"/>
                <a:cs typeface="Gill Sans"/>
                <a:sym typeface="Gill Sans"/>
              </a:rPr>
              <a:t>Multiple Path Wireless Communication</a:t>
            </a:r>
            <a:endParaRPr sz="1400" b="1">
              <a:solidFill>
                <a:schemeClr val="dk1"/>
              </a:solidFill>
              <a:latin typeface="Gill Sans"/>
              <a:ea typeface="Gill Sans"/>
              <a:cs typeface="Gill Sans"/>
              <a:sym typeface="Gill Sans"/>
            </a:endParaRPr>
          </a:p>
        </p:txBody>
      </p:sp>
      <p:pic>
        <p:nvPicPr>
          <p:cNvPr id="268" name="Google Shape;268;p41"/>
          <p:cNvPicPr preferRelativeResize="0">
            <a:picLocks noGrp="1"/>
          </p:cNvPicPr>
          <p:nvPr>
            <p:ph type="body" idx="1"/>
          </p:nvPr>
        </p:nvPicPr>
        <p:blipFill rotWithShape="1">
          <a:blip r:embed="rId3">
            <a:alphaModFix/>
          </a:blip>
          <a:srcRect/>
          <a:stretch/>
        </p:blipFill>
        <p:spPr>
          <a:xfrm>
            <a:off x="347301" y="1690751"/>
            <a:ext cx="6799500" cy="2672700"/>
          </a:xfrm>
          <a:prstGeom prst="rect">
            <a:avLst/>
          </a:prstGeom>
          <a:noFill/>
          <a:ln>
            <a:noFill/>
          </a:ln>
        </p:spPr>
      </p:pic>
      <p:sp>
        <p:nvSpPr>
          <p:cNvPr id="269" name="Google Shape;269;p41"/>
          <p:cNvSpPr txBox="1"/>
          <p:nvPr/>
        </p:nvSpPr>
        <p:spPr>
          <a:xfrm>
            <a:off x="5753825" y="4397625"/>
            <a:ext cx="14691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BEAMFORMING</a:t>
            </a:r>
            <a:endParaRPr/>
          </a:p>
        </p:txBody>
      </p:sp>
      <p:pic>
        <p:nvPicPr>
          <p:cNvPr id="275" name="Google Shape;275;p42"/>
          <p:cNvPicPr preferRelativeResize="0">
            <a:picLocks noGrp="1"/>
          </p:cNvPicPr>
          <p:nvPr>
            <p:ph type="body" idx="1"/>
          </p:nvPr>
        </p:nvPicPr>
        <p:blipFill rotWithShape="1">
          <a:blip r:embed="rId3">
            <a:alphaModFix/>
          </a:blip>
          <a:srcRect/>
          <a:stretch/>
        </p:blipFill>
        <p:spPr>
          <a:xfrm>
            <a:off x="386100" y="1478650"/>
            <a:ext cx="5043900" cy="2999400"/>
          </a:xfrm>
          <a:prstGeom prst="rect">
            <a:avLst/>
          </a:prstGeom>
          <a:noFill/>
          <a:ln>
            <a:noFill/>
          </a:ln>
        </p:spPr>
      </p:pic>
      <p:sp>
        <p:nvSpPr>
          <p:cNvPr id="276" name="Google Shape;276;p42"/>
          <p:cNvSpPr txBox="1"/>
          <p:nvPr/>
        </p:nvSpPr>
        <p:spPr>
          <a:xfrm>
            <a:off x="405550" y="4767625"/>
            <a:ext cx="113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277" name="Google Shape;277;p42"/>
          <p:cNvSpPr txBox="1"/>
          <p:nvPr/>
        </p:nvSpPr>
        <p:spPr>
          <a:xfrm>
            <a:off x="359694" y="4593544"/>
            <a:ext cx="5096700" cy="2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b="1">
              <a:solidFill>
                <a:schemeClr val="dk1"/>
              </a:solidFill>
              <a:latin typeface="Gill Sans"/>
              <a:ea typeface="Gill Sans"/>
              <a:cs typeface="Gill Sans"/>
              <a:sym typeface="Gill Sans"/>
            </a:endParaRPr>
          </a:p>
        </p:txBody>
      </p:sp>
      <p:sp>
        <p:nvSpPr>
          <p:cNvPr id="278" name="Google Shape;278;p42"/>
          <p:cNvSpPr txBox="1"/>
          <p:nvPr/>
        </p:nvSpPr>
        <p:spPr>
          <a:xfrm>
            <a:off x="5691700" y="1311450"/>
            <a:ext cx="30960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Focus a wireless signal towards a specific user in a chosen direction with the help of antenna arrays.</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u="sng">
                <a:latin typeface="Gill Sans"/>
                <a:ea typeface="Gill Sans"/>
                <a:cs typeface="Gill Sans"/>
                <a:sym typeface="Gill Sans"/>
              </a:rPr>
              <a:t>Pros: </a:t>
            </a:r>
            <a:endParaRPr u="sng">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Enhance the precision of 5G connections</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Improves Throughput</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Mitigates mm-wave propagation loss</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Reduces Interference</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Improves SNR</a:t>
            </a:r>
            <a:endParaRPr>
              <a:solidFill>
                <a:schemeClr val="dk1"/>
              </a:solidFill>
              <a:highlight>
                <a:srgbClr val="FFFFFF"/>
              </a:highlight>
              <a:latin typeface="Gill Sans"/>
              <a:ea typeface="Gill Sans"/>
              <a:cs typeface="Gill Sans"/>
              <a:sym typeface="Gill Sans"/>
            </a:endParaRPr>
          </a:p>
        </p:txBody>
      </p:sp>
      <p:sp>
        <p:nvSpPr>
          <p:cNvPr id="279" name="Google Shape;279;p42"/>
          <p:cNvSpPr txBox="1"/>
          <p:nvPr/>
        </p:nvSpPr>
        <p:spPr>
          <a:xfrm>
            <a:off x="5691700" y="3884350"/>
            <a:ext cx="2908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Challenges:</a:t>
            </a:r>
            <a:endParaRPr u="sng">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Complex design</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Increased cost</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Health issues</a:t>
            </a:r>
            <a:endParaRPr>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BEAMFORMING</a:t>
            </a:r>
            <a:endParaRPr/>
          </a:p>
        </p:txBody>
      </p:sp>
      <p:sp>
        <p:nvSpPr>
          <p:cNvPr id="285" name="Google Shape;285;p43"/>
          <p:cNvSpPr txBox="1"/>
          <p:nvPr/>
        </p:nvSpPr>
        <p:spPr>
          <a:xfrm>
            <a:off x="435900" y="4431300"/>
            <a:ext cx="113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286" name="Google Shape;286;p43"/>
          <p:cNvPicPr preferRelativeResize="0"/>
          <p:nvPr/>
        </p:nvPicPr>
        <p:blipFill>
          <a:blip r:embed="rId3">
            <a:alphaModFix/>
          </a:blip>
          <a:stretch>
            <a:fillRect/>
          </a:stretch>
        </p:blipFill>
        <p:spPr>
          <a:xfrm>
            <a:off x="435900" y="1820571"/>
            <a:ext cx="4099946" cy="2325086"/>
          </a:xfrm>
          <a:prstGeom prst="rect">
            <a:avLst/>
          </a:prstGeom>
          <a:noFill/>
          <a:ln>
            <a:noFill/>
          </a:ln>
        </p:spPr>
      </p:pic>
      <p:pic>
        <p:nvPicPr>
          <p:cNvPr id="287" name="Google Shape;287;p43"/>
          <p:cNvPicPr preferRelativeResize="0"/>
          <p:nvPr/>
        </p:nvPicPr>
        <p:blipFill>
          <a:blip r:embed="rId4">
            <a:alphaModFix/>
          </a:blip>
          <a:stretch>
            <a:fillRect/>
          </a:stretch>
        </p:blipFill>
        <p:spPr>
          <a:xfrm>
            <a:off x="4682676" y="2028487"/>
            <a:ext cx="4025423" cy="2454688"/>
          </a:xfrm>
          <a:prstGeom prst="rect">
            <a:avLst/>
          </a:prstGeom>
          <a:noFill/>
          <a:ln>
            <a:noFill/>
          </a:ln>
        </p:spPr>
      </p:pic>
      <p:sp>
        <p:nvSpPr>
          <p:cNvPr id="288" name="Google Shape;288;p43"/>
          <p:cNvSpPr txBox="1"/>
          <p:nvPr/>
        </p:nvSpPr>
        <p:spPr>
          <a:xfrm>
            <a:off x="521300" y="4747850"/>
            <a:ext cx="1335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Gill Sans"/>
                <a:ea typeface="Gill Sans"/>
                <a:cs typeface="Gill Sans"/>
                <a:sym typeface="Gill Sans"/>
                <a:hlinkClick r:id="rId5"/>
              </a:rPr>
              <a:t>Image Source</a:t>
            </a:r>
            <a:endParaRPr sz="10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CLASSIFICATION</a:t>
            </a:r>
            <a:endParaRPr/>
          </a:p>
        </p:txBody>
      </p:sp>
      <p:pic>
        <p:nvPicPr>
          <p:cNvPr id="294" name="Google Shape;294;p44"/>
          <p:cNvPicPr preferRelativeResize="0">
            <a:picLocks noGrp="1"/>
          </p:cNvPicPr>
          <p:nvPr>
            <p:ph type="body" idx="1"/>
          </p:nvPr>
        </p:nvPicPr>
        <p:blipFill rotWithShape="1">
          <a:blip r:embed="rId3">
            <a:alphaModFix/>
          </a:blip>
          <a:srcRect/>
          <a:stretch/>
        </p:blipFill>
        <p:spPr>
          <a:xfrm>
            <a:off x="336300" y="1461075"/>
            <a:ext cx="3363000" cy="3479100"/>
          </a:xfrm>
          <a:prstGeom prst="rect">
            <a:avLst/>
          </a:prstGeom>
          <a:noFill/>
          <a:ln>
            <a:noFill/>
          </a:ln>
        </p:spPr>
      </p:pic>
      <p:sp>
        <p:nvSpPr>
          <p:cNvPr id="295" name="Google Shape;295;p44"/>
          <p:cNvSpPr txBox="1"/>
          <p:nvPr/>
        </p:nvSpPr>
        <p:spPr>
          <a:xfrm>
            <a:off x="4070425" y="2109125"/>
            <a:ext cx="4772400" cy="15777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 dirty="0">
                <a:solidFill>
                  <a:schemeClr val="dk1"/>
                </a:solidFill>
                <a:latin typeface="Gill Sans"/>
                <a:ea typeface="Gill Sans"/>
                <a:cs typeface="Gill Sans"/>
                <a:sym typeface="Gill Sans"/>
              </a:rPr>
              <a:t>Beamforming classification is based on Physical characteristics, Algorithms, Signal processing, and Bandwidth</a:t>
            </a:r>
            <a:endParaRPr dirty="0">
              <a:solidFill>
                <a:schemeClr val="dk1"/>
              </a:solidFill>
              <a:latin typeface="Gill Sans"/>
              <a:ea typeface="Gill Sans"/>
              <a:cs typeface="Gill Sans"/>
              <a:sym typeface="Gill Sans"/>
            </a:endParaRPr>
          </a:p>
          <a:p>
            <a:pPr marL="914400" marR="0" lvl="1" indent="-317500" algn="l" rtl="0">
              <a:lnSpc>
                <a:spcPct val="150000"/>
              </a:lnSpc>
              <a:spcBef>
                <a:spcPts val="0"/>
              </a:spcBef>
              <a:spcAft>
                <a:spcPts val="0"/>
              </a:spcAft>
              <a:buClr>
                <a:schemeClr val="dk1"/>
              </a:buClr>
              <a:buSzPts val="1400"/>
              <a:buFont typeface="Gill Sans"/>
              <a:buChar char="○"/>
            </a:pPr>
            <a:r>
              <a:rPr lang="en" u="sng" dirty="0">
                <a:solidFill>
                  <a:schemeClr val="dk1"/>
                </a:solidFill>
                <a:latin typeface="Gill Sans"/>
                <a:ea typeface="Gill Sans"/>
                <a:cs typeface="Gill Sans"/>
                <a:sym typeface="Gill Sans"/>
              </a:rPr>
              <a:t>Bandwidth </a:t>
            </a:r>
            <a:r>
              <a:rPr lang="en" dirty="0">
                <a:solidFill>
                  <a:schemeClr val="dk1"/>
                </a:solidFill>
                <a:latin typeface="Gill Sans"/>
                <a:ea typeface="Gill Sans"/>
                <a:cs typeface="Gill Sans"/>
                <a:sym typeface="Gill Sans"/>
              </a:rPr>
              <a:t>- Narrow-band and Wide-band</a:t>
            </a:r>
            <a:endParaRPr dirty="0">
              <a:solidFill>
                <a:schemeClr val="dk1"/>
              </a:solidFill>
              <a:latin typeface="Gill Sans"/>
              <a:ea typeface="Gill Sans"/>
              <a:cs typeface="Gill Sans"/>
              <a:sym typeface="Gill Sans"/>
            </a:endParaRPr>
          </a:p>
          <a:p>
            <a:pPr marL="914400" marR="0" lvl="1" indent="-317500" algn="l" rtl="0">
              <a:lnSpc>
                <a:spcPct val="150000"/>
              </a:lnSpc>
              <a:spcBef>
                <a:spcPts val="0"/>
              </a:spcBef>
              <a:spcAft>
                <a:spcPts val="0"/>
              </a:spcAft>
              <a:buClr>
                <a:schemeClr val="dk1"/>
              </a:buClr>
              <a:buSzPts val="1400"/>
              <a:buFont typeface="Gill Sans"/>
              <a:buChar char="○"/>
            </a:pPr>
            <a:r>
              <a:rPr lang="en" u="sng" dirty="0">
                <a:solidFill>
                  <a:schemeClr val="dk1"/>
                </a:solidFill>
                <a:latin typeface="Gill Sans"/>
                <a:ea typeface="Gill Sans"/>
                <a:cs typeface="Gill Sans"/>
                <a:sym typeface="Gill Sans"/>
              </a:rPr>
              <a:t>Physical Characteristics</a:t>
            </a:r>
            <a:r>
              <a:rPr lang="en" dirty="0">
                <a:solidFill>
                  <a:schemeClr val="dk1"/>
                </a:solidFill>
                <a:latin typeface="Gill Sans"/>
                <a:ea typeface="Gill Sans"/>
                <a:cs typeface="Gill Sans"/>
                <a:sym typeface="Gill Sans"/>
              </a:rPr>
              <a:t> - Switched and Adaptive</a:t>
            </a:r>
            <a:endParaRPr dirty="0">
              <a:solidFill>
                <a:schemeClr val="dk1"/>
              </a:solidFill>
              <a:latin typeface="Gill Sans"/>
              <a:ea typeface="Gill Sans"/>
              <a:cs typeface="Gill Sans"/>
              <a:sym typeface="Gill Sans"/>
            </a:endParaRPr>
          </a:p>
          <a:p>
            <a:pPr marL="914400" marR="0" lvl="1" indent="-317500" algn="l" rtl="0">
              <a:lnSpc>
                <a:spcPct val="150000"/>
              </a:lnSpc>
              <a:spcBef>
                <a:spcPts val="0"/>
              </a:spcBef>
              <a:spcAft>
                <a:spcPts val="0"/>
              </a:spcAft>
              <a:buClr>
                <a:schemeClr val="dk1"/>
              </a:buClr>
              <a:buSzPts val="1400"/>
              <a:buFont typeface="Gill Sans"/>
              <a:buChar char="○"/>
            </a:pPr>
            <a:r>
              <a:rPr lang="en" u="sng" dirty="0">
                <a:solidFill>
                  <a:schemeClr val="dk1"/>
                </a:solidFill>
                <a:latin typeface="Gill Sans"/>
                <a:ea typeface="Gill Sans"/>
                <a:cs typeface="Gill Sans"/>
                <a:sym typeface="Gill Sans"/>
              </a:rPr>
              <a:t>Signal Processing</a:t>
            </a:r>
            <a:r>
              <a:rPr lang="en" dirty="0">
                <a:solidFill>
                  <a:schemeClr val="dk1"/>
                </a:solidFill>
                <a:latin typeface="Gill Sans"/>
                <a:ea typeface="Gill Sans"/>
                <a:cs typeface="Gill Sans"/>
                <a:sym typeface="Gill Sans"/>
              </a:rPr>
              <a:t> - Analog, Digital, and Hybrid</a:t>
            </a:r>
            <a:endParaRPr dirty="0">
              <a:solidFill>
                <a:schemeClr val="dk1"/>
              </a:solidFill>
              <a:latin typeface="Gill Sans"/>
              <a:ea typeface="Gill Sans"/>
              <a:cs typeface="Gill Sans"/>
              <a:sym typeface="Gill Sans"/>
            </a:endParaRPr>
          </a:p>
        </p:txBody>
      </p:sp>
      <p:sp>
        <p:nvSpPr>
          <p:cNvPr id="2" name="TextBox 1">
            <a:hlinkClick r:id="rId4"/>
            <a:extLst>
              <a:ext uri="{FF2B5EF4-FFF2-40B4-BE49-F238E27FC236}">
                <a16:creationId xmlns:a16="http://schemas.microsoft.com/office/drawing/2014/main" id="{F20D5DEA-99D4-4A40-83DA-204C1711A561}"/>
              </a:ext>
            </a:extLst>
          </p:cNvPr>
          <p:cNvSpPr txBox="1"/>
          <p:nvPr/>
        </p:nvSpPr>
        <p:spPr>
          <a:xfrm>
            <a:off x="2843563" y="4861586"/>
            <a:ext cx="1384852" cy="246221"/>
          </a:xfrm>
          <a:prstGeom prst="rect">
            <a:avLst/>
          </a:prstGeom>
          <a:noFill/>
        </p:spPr>
        <p:txBody>
          <a:bodyPr wrap="square" rtlCol="0">
            <a:spAutoFit/>
          </a:bodyPr>
          <a:lstStyle/>
          <a:p>
            <a:r>
              <a:rPr lang="en-IN" sz="1000" dirty="0">
                <a:latin typeface="Gill Sans" panose="020B0604020202020204" charset="0"/>
                <a:hlinkClick r:id="rId4"/>
              </a:rPr>
              <a:t>Image Source</a:t>
            </a:r>
            <a:endParaRPr lang="en-IN" sz="1000" dirty="0">
              <a:latin typeface="Gill Sans"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ANALOG, DIGITAL, HYBRID BEAMFORMING</a:t>
            </a:r>
            <a:endParaRPr/>
          </a:p>
        </p:txBody>
      </p:sp>
      <p:pic>
        <p:nvPicPr>
          <p:cNvPr id="301" name="Google Shape;301;p45"/>
          <p:cNvPicPr preferRelativeResize="0">
            <a:picLocks noGrp="1"/>
          </p:cNvPicPr>
          <p:nvPr>
            <p:ph type="body" idx="1"/>
          </p:nvPr>
        </p:nvPicPr>
        <p:blipFill rotWithShape="1">
          <a:blip r:embed="rId3">
            <a:alphaModFix/>
          </a:blip>
          <a:srcRect/>
          <a:stretch/>
        </p:blipFill>
        <p:spPr>
          <a:xfrm>
            <a:off x="668725" y="1535775"/>
            <a:ext cx="3020400" cy="2394300"/>
          </a:xfrm>
          <a:prstGeom prst="rect">
            <a:avLst/>
          </a:prstGeom>
          <a:noFill/>
          <a:ln>
            <a:noFill/>
          </a:ln>
        </p:spPr>
      </p:pic>
      <p:pic>
        <p:nvPicPr>
          <p:cNvPr id="302" name="Google Shape;302;p45"/>
          <p:cNvPicPr preferRelativeResize="0"/>
          <p:nvPr/>
        </p:nvPicPr>
        <p:blipFill rotWithShape="1">
          <a:blip r:embed="rId4">
            <a:alphaModFix/>
          </a:blip>
          <a:srcRect/>
          <a:stretch/>
        </p:blipFill>
        <p:spPr>
          <a:xfrm>
            <a:off x="5244643" y="1491429"/>
            <a:ext cx="2392272" cy="2394172"/>
          </a:xfrm>
          <a:prstGeom prst="rect">
            <a:avLst/>
          </a:prstGeom>
          <a:noFill/>
          <a:ln>
            <a:noFill/>
          </a:ln>
        </p:spPr>
      </p:pic>
      <p:sp>
        <p:nvSpPr>
          <p:cNvPr id="303" name="Google Shape;303;p45"/>
          <p:cNvSpPr txBox="1"/>
          <p:nvPr/>
        </p:nvSpPr>
        <p:spPr>
          <a:xfrm>
            <a:off x="159550" y="3963600"/>
            <a:ext cx="4114800" cy="10467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b="1">
                <a:latin typeface="Gill Sans"/>
                <a:ea typeface="Gill Sans"/>
                <a:cs typeface="Gill Sans"/>
                <a:sym typeface="Gill Sans"/>
              </a:rPr>
              <a:t>    Analog Beamforming</a:t>
            </a:r>
            <a:r>
              <a:rPr lang="en">
                <a:latin typeface="Gill Sans"/>
                <a:ea typeface="Gill Sans"/>
                <a:cs typeface="Gill Sans"/>
                <a:sym typeface="Gill Sans"/>
              </a:rPr>
              <a:t> </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Pros: Inexpensive phase shifters, Consume low power</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Cons: Less flexible, Low Performance</a:t>
            </a:r>
            <a:endParaRPr>
              <a:latin typeface="Gill Sans"/>
              <a:ea typeface="Gill Sans"/>
              <a:cs typeface="Gill Sans"/>
              <a:sym typeface="Gill Sans"/>
            </a:endParaRPr>
          </a:p>
        </p:txBody>
      </p:sp>
      <p:sp>
        <p:nvSpPr>
          <p:cNvPr id="304" name="Google Shape;304;p45"/>
          <p:cNvSpPr txBox="1"/>
          <p:nvPr/>
        </p:nvSpPr>
        <p:spPr>
          <a:xfrm>
            <a:off x="4274350" y="3887400"/>
            <a:ext cx="4480200" cy="10467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b="1">
                <a:latin typeface="Gill Sans"/>
                <a:ea typeface="Gill Sans"/>
                <a:cs typeface="Gill Sans"/>
                <a:sym typeface="Gill Sans"/>
              </a:rPr>
              <a:t>    Digital Beamforming</a:t>
            </a:r>
            <a:r>
              <a:rPr lang="en">
                <a:latin typeface="Gill Sans"/>
                <a:ea typeface="Gill Sans"/>
                <a:cs typeface="Gill Sans"/>
                <a:sym typeface="Gill Sans"/>
              </a:rPr>
              <a:t> </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Pros: Cost Effective &amp; Flexible, Accurate &amp; high resolution</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Cons: Difficult to implement, Consume high power </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110</Paragraphs>
  <Slides>17</Slides>
  <Notes>17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Gill Sans</vt:lpstr>
      <vt:lpstr>Noto Sans Symbols</vt:lpstr>
      <vt:lpstr>Simple Light</vt:lpstr>
      <vt:lpstr>Dividend</vt:lpstr>
      <vt:lpstr>Dividend</vt:lpstr>
      <vt:lpstr>PowerPoint Presentation</vt:lpstr>
      <vt:lpstr>PowerPoint Presentation</vt:lpstr>
      <vt:lpstr>BACKGROUND</vt:lpstr>
      <vt:lpstr>MIMO</vt:lpstr>
      <vt:lpstr>Massive MIMO</vt:lpstr>
      <vt:lpstr>BEAMFORMING</vt:lpstr>
      <vt:lpstr>BEAMFORMING</vt:lpstr>
      <vt:lpstr>CLASSIFICATION</vt:lpstr>
      <vt:lpstr>ANALOG, DIGITAL, HYBRID BEAMFORMING</vt:lpstr>
      <vt:lpstr>ANALOG, DIGITAL, HYBRID BEAMFORMING</vt:lpstr>
      <vt:lpstr>HOW DEEP LEARNING ENHANCES SE IN HYBRID BEAMFORMING?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Anurag Neelisetty</dc:creator>
  <cp:lastModifiedBy>Sai Anurag Neelisetty</cp:lastModifiedBy>
  <cp:revision>1</cp:revision>
  <dcterms:modified xsi:type="dcterms:W3CDTF">2021-12-18T23:28:11Z</dcterms:modified>
</cp:coreProperties>
</file>