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2"/>
  </p:notesMasterIdLst>
  <p:handoutMasterIdLst>
    <p:handoutMasterId r:id="rId33"/>
  </p:handoutMasterIdLst>
  <p:sldIdLst>
    <p:sldId id="278" r:id="rId5"/>
    <p:sldId id="282" r:id="rId6"/>
    <p:sldId id="271" r:id="rId7"/>
    <p:sldId id="283" r:id="rId8"/>
    <p:sldId id="284" r:id="rId9"/>
    <p:sldId id="293" r:id="rId10"/>
    <p:sldId id="317" r:id="rId11"/>
    <p:sldId id="312" r:id="rId12"/>
    <p:sldId id="314" r:id="rId13"/>
    <p:sldId id="285" r:id="rId14"/>
    <p:sldId id="294" r:id="rId15"/>
    <p:sldId id="295" r:id="rId16"/>
    <p:sldId id="299" r:id="rId17"/>
    <p:sldId id="297" r:id="rId18"/>
    <p:sldId id="300" r:id="rId19"/>
    <p:sldId id="301" r:id="rId20"/>
    <p:sldId id="316" r:id="rId21"/>
    <p:sldId id="302" r:id="rId22"/>
    <p:sldId id="303" r:id="rId23"/>
    <p:sldId id="304" r:id="rId24"/>
    <p:sldId id="305" r:id="rId25"/>
    <p:sldId id="306" r:id="rId26"/>
    <p:sldId id="308" r:id="rId27"/>
    <p:sldId id="309" r:id="rId28"/>
    <p:sldId id="310" r:id="rId29"/>
    <p:sldId id="311" r:id="rId30"/>
    <p:sldId id="31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03B69F-B830-A263-786D-AFC523801E54}" name="Kaushal Madupalli" initials="KM" userId="35fb2e78ff9d4c5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9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37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7A3A4-A60B-4E91-AD35-E6D47ACFAB22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320606B-FE94-4D80-B3DF-8014FA53F0DC}">
      <dgm:prSet custT="1"/>
      <dgm:spPr/>
      <dgm:t>
        <a:bodyPr/>
        <a:lstStyle/>
        <a:p>
          <a:pPr algn="just"/>
          <a:r>
            <a:rPr lang="en-IN" sz="2000" b="1" dirty="0"/>
            <a:t>Objective</a:t>
          </a:r>
          <a:r>
            <a:rPr lang="en-IN" sz="2000" dirty="0"/>
            <a:t>: Develop an interactive web app to streamline Exploratory Data Analysis (EDA) through dynamic visualizations. Users can upload datasets and generate customizable charts, enabling quick exploration of data trends and relationships.</a:t>
          </a:r>
          <a:endParaRPr lang="en-US" sz="2000" dirty="0"/>
        </a:p>
      </dgm:t>
    </dgm:pt>
    <dgm:pt modelId="{C4607378-CDC1-46B4-82AF-9F3567A557EC}" type="parTrans" cxnId="{995B61A9-4DAF-4B17-AC32-386F538EEDE2}">
      <dgm:prSet/>
      <dgm:spPr/>
      <dgm:t>
        <a:bodyPr/>
        <a:lstStyle/>
        <a:p>
          <a:endParaRPr lang="en-US"/>
        </a:p>
      </dgm:t>
    </dgm:pt>
    <dgm:pt modelId="{B6E824A5-E4AF-4720-AD5F-BB7C234C7B54}" type="sibTrans" cxnId="{995B61A9-4DAF-4B17-AC32-386F538EEDE2}">
      <dgm:prSet/>
      <dgm:spPr/>
      <dgm:t>
        <a:bodyPr/>
        <a:lstStyle/>
        <a:p>
          <a:endParaRPr lang="en-US"/>
        </a:p>
      </dgm:t>
    </dgm:pt>
    <dgm:pt modelId="{5C3AAB2E-6723-425B-8A0B-35DB7A5DB1A9}">
      <dgm:prSet custT="1"/>
      <dgm:spPr/>
      <dgm:t>
        <a:bodyPr/>
        <a:lstStyle/>
        <a:p>
          <a:pPr algn="just"/>
          <a:r>
            <a:rPr lang="en-US" sz="2000" b="1" dirty="0"/>
            <a:t>Motivation</a:t>
          </a:r>
          <a:r>
            <a:rPr lang="en-US" sz="2000" dirty="0"/>
            <a:t>: Simplify the traditionally complex EDA process, reducing the need for coding while enhancing speed, accuracy, and flexibility for data analysts. Address the growing demand for efficient, user-friendly tools.</a:t>
          </a:r>
        </a:p>
      </dgm:t>
    </dgm:pt>
    <dgm:pt modelId="{59DBBC2A-4AD3-478D-8BD7-9A74545E4DD0}" type="parTrans" cxnId="{26479D11-9106-4ACD-8986-E0D579A35931}">
      <dgm:prSet/>
      <dgm:spPr/>
      <dgm:t>
        <a:bodyPr/>
        <a:lstStyle/>
        <a:p>
          <a:endParaRPr lang="en-US"/>
        </a:p>
      </dgm:t>
    </dgm:pt>
    <dgm:pt modelId="{121B1246-FD7B-4DEF-AD6E-8D45FCB0E674}" type="sibTrans" cxnId="{26479D11-9106-4ACD-8986-E0D579A35931}">
      <dgm:prSet/>
      <dgm:spPr/>
      <dgm:t>
        <a:bodyPr/>
        <a:lstStyle/>
        <a:p>
          <a:endParaRPr lang="en-US"/>
        </a:p>
      </dgm:t>
    </dgm:pt>
    <dgm:pt modelId="{A4D15357-AA0F-4684-8604-D11020F54ED3}">
      <dgm:prSet custT="1"/>
      <dgm:spPr/>
      <dgm:t>
        <a:bodyPr/>
        <a:lstStyle/>
        <a:p>
          <a:r>
            <a:rPr lang="en-US" sz="2000" b="1" dirty="0"/>
            <a:t>Background</a:t>
          </a:r>
          <a:r>
            <a:rPr lang="en-US" sz="2000" dirty="0"/>
            <a:t>: EDA helps in understanding data patterns, detecting outliers, and finding variable relationships. Tools like this enables non-technical users to perform EDA without requiring advanced coding skills, making the process faster and more accessible.</a:t>
          </a:r>
        </a:p>
      </dgm:t>
    </dgm:pt>
    <dgm:pt modelId="{D5AB381F-716B-4A5E-9FD4-EFA649A9E00A}" type="parTrans" cxnId="{4B1ACE31-BE17-4F2A-B6DC-D7EB6F2F3348}">
      <dgm:prSet/>
      <dgm:spPr/>
      <dgm:t>
        <a:bodyPr/>
        <a:lstStyle/>
        <a:p>
          <a:endParaRPr lang="en-US"/>
        </a:p>
      </dgm:t>
    </dgm:pt>
    <dgm:pt modelId="{FB0775C7-F5CF-4336-8DBF-EA7F680E6767}" type="sibTrans" cxnId="{4B1ACE31-BE17-4F2A-B6DC-D7EB6F2F3348}">
      <dgm:prSet/>
      <dgm:spPr/>
      <dgm:t>
        <a:bodyPr/>
        <a:lstStyle/>
        <a:p>
          <a:endParaRPr lang="en-US"/>
        </a:p>
      </dgm:t>
    </dgm:pt>
    <dgm:pt modelId="{F6F976AB-9F5B-4D2F-A20D-F54DACE0AB4F}" type="pres">
      <dgm:prSet presAssocID="{F627A3A4-A60B-4E91-AD35-E6D47ACFAB22}" presName="vert0" presStyleCnt="0">
        <dgm:presLayoutVars>
          <dgm:dir/>
          <dgm:animOne val="branch"/>
          <dgm:animLvl val="lvl"/>
        </dgm:presLayoutVars>
      </dgm:prSet>
      <dgm:spPr/>
    </dgm:pt>
    <dgm:pt modelId="{3F03AC65-44CA-42EE-BD03-BA3EA1FCD025}" type="pres">
      <dgm:prSet presAssocID="{C320606B-FE94-4D80-B3DF-8014FA53F0DC}" presName="thickLine" presStyleLbl="alignNode1" presStyleIdx="0" presStyleCnt="3"/>
      <dgm:spPr/>
    </dgm:pt>
    <dgm:pt modelId="{E232B484-8FED-4F7F-B2E2-3E12BABAB860}" type="pres">
      <dgm:prSet presAssocID="{C320606B-FE94-4D80-B3DF-8014FA53F0DC}" presName="horz1" presStyleCnt="0"/>
      <dgm:spPr/>
    </dgm:pt>
    <dgm:pt modelId="{A81F348B-E1FE-4AF0-A3C8-131B8DDF3784}" type="pres">
      <dgm:prSet presAssocID="{C320606B-FE94-4D80-B3DF-8014FA53F0DC}" presName="tx1" presStyleLbl="revTx" presStyleIdx="0" presStyleCnt="3"/>
      <dgm:spPr/>
    </dgm:pt>
    <dgm:pt modelId="{A4205D43-2F9A-4051-B75C-82C653873C80}" type="pres">
      <dgm:prSet presAssocID="{C320606B-FE94-4D80-B3DF-8014FA53F0DC}" presName="vert1" presStyleCnt="0"/>
      <dgm:spPr/>
    </dgm:pt>
    <dgm:pt modelId="{8C206EBE-FE37-4109-BA9C-99E1579805D6}" type="pres">
      <dgm:prSet presAssocID="{5C3AAB2E-6723-425B-8A0B-35DB7A5DB1A9}" presName="thickLine" presStyleLbl="alignNode1" presStyleIdx="1" presStyleCnt="3"/>
      <dgm:spPr/>
    </dgm:pt>
    <dgm:pt modelId="{6A46358B-52DE-4943-9617-5C0BA0734BFC}" type="pres">
      <dgm:prSet presAssocID="{5C3AAB2E-6723-425B-8A0B-35DB7A5DB1A9}" presName="horz1" presStyleCnt="0"/>
      <dgm:spPr/>
    </dgm:pt>
    <dgm:pt modelId="{198DC432-B0DB-43AC-A586-A6EA0B865526}" type="pres">
      <dgm:prSet presAssocID="{5C3AAB2E-6723-425B-8A0B-35DB7A5DB1A9}" presName="tx1" presStyleLbl="revTx" presStyleIdx="1" presStyleCnt="3"/>
      <dgm:spPr/>
    </dgm:pt>
    <dgm:pt modelId="{F8495FC3-8A23-437B-80A9-CF1A1D8CBD4E}" type="pres">
      <dgm:prSet presAssocID="{5C3AAB2E-6723-425B-8A0B-35DB7A5DB1A9}" presName="vert1" presStyleCnt="0"/>
      <dgm:spPr/>
    </dgm:pt>
    <dgm:pt modelId="{6035158E-D5A4-4A4F-A19F-7AB57190E932}" type="pres">
      <dgm:prSet presAssocID="{A4D15357-AA0F-4684-8604-D11020F54ED3}" presName="thickLine" presStyleLbl="alignNode1" presStyleIdx="2" presStyleCnt="3"/>
      <dgm:spPr/>
    </dgm:pt>
    <dgm:pt modelId="{48067BE8-8646-43B5-AA94-8811FBEFC4DD}" type="pres">
      <dgm:prSet presAssocID="{A4D15357-AA0F-4684-8604-D11020F54ED3}" presName="horz1" presStyleCnt="0"/>
      <dgm:spPr/>
    </dgm:pt>
    <dgm:pt modelId="{0EA4FD9C-E0AA-4661-9CD4-A72CC48822E9}" type="pres">
      <dgm:prSet presAssocID="{A4D15357-AA0F-4684-8604-D11020F54ED3}" presName="tx1" presStyleLbl="revTx" presStyleIdx="2" presStyleCnt="3"/>
      <dgm:spPr/>
    </dgm:pt>
    <dgm:pt modelId="{EE5CE21C-B0C7-4628-B999-902DA0151CE8}" type="pres">
      <dgm:prSet presAssocID="{A4D15357-AA0F-4684-8604-D11020F54ED3}" presName="vert1" presStyleCnt="0"/>
      <dgm:spPr/>
    </dgm:pt>
  </dgm:ptLst>
  <dgm:cxnLst>
    <dgm:cxn modelId="{26479D11-9106-4ACD-8986-E0D579A35931}" srcId="{F627A3A4-A60B-4E91-AD35-E6D47ACFAB22}" destId="{5C3AAB2E-6723-425B-8A0B-35DB7A5DB1A9}" srcOrd="1" destOrd="0" parTransId="{59DBBC2A-4AD3-478D-8BD7-9A74545E4DD0}" sibTransId="{121B1246-FD7B-4DEF-AD6E-8D45FCB0E674}"/>
    <dgm:cxn modelId="{4B1ACE31-BE17-4F2A-B6DC-D7EB6F2F3348}" srcId="{F627A3A4-A60B-4E91-AD35-E6D47ACFAB22}" destId="{A4D15357-AA0F-4684-8604-D11020F54ED3}" srcOrd="2" destOrd="0" parTransId="{D5AB381F-716B-4A5E-9FD4-EFA649A9E00A}" sibTransId="{FB0775C7-F5CF-4336-8DBF-EA7F680E6767}"/>
    <dgm:cxn modelId="{32E15646-6470-4BAE-9CAF-395744396AA9}" type="presOf" srcId="{F627A3A4-A60B-4E91-AD35-E6D47ACFAB22}" destId="{F6F976AB-9F5B-4D2F-A20D-F54DACE0AB4F}" srcOrd="0" destOrd="0" presId="urn:microsoft.com/office/officeart/2008/layout/LinedList"/>
    <dgm:cxn modelId="{55771EA2-0B7D-4F5A-A92D-71C6EB7F1936}" type="presOf" srcId="{C320606B-FE94-4D80-B3DF-8014FA53F0DC}" destId="{A81F348B-E1FE-4AF0-A3C8-131B8DDF3784}" srcOrd="0" destOrd="0" presId="urn:microsoft.com/office/officeart/2008/layout/LinedList"/>
    <dgm:cxn modelId="{995B61A9-4DAF-4B17-AC32-386F538EEDE2}" srcId="{F627A3A4-A60B-4E91-AD35-E6D47ACFAB22}" destId="{C320606B-FE94-4D80-B3DF-8014FA53F0DC}" srcOrd="0" destOrd="0" parTransId="{C4607378-CDC1-46B4-82AF-9F3567A557EC}" sibTransId="{B6E824A5-E4AF-4720-AD5F-BB7C234C7B54}"/>
    <dgm:cxn modelId="{61CE64BC-60BE-405E-B89E-FBD29218DE91}" type="presOf" srcId="{5C3AAB2E-6723-425B-8A0B-35DB7A5DB1A9}" destId="{198DC432-B0DB-43AC-A586-A6EA0B865526}" srcOrd="0" destOrd="0" presId="urn:microsoft.com/office/officeart/2008/layout/LinedList"/>
    <dgm:cxn modelId="{4CD909D9-9957-4FFF-AF59-0435E7390796}" type="presOf" srcId="{A4D15357-AA0F-4684-8604-D11020F54ED3}" destId="{0EA4FD9C-E0AA-4661-9CD4-A72CC48822E9}" srcOrd="0" destOrd="0" presId="urn:microsoft.com/office/officeart/2008/layout/LinedList"/>
    <dgm:cxn modelId="{F9F8704F-E8ED-4F5B-83D3-FD0E2A8D1ACD}" type="presParOf" srcId="{F6F976AB-9F5B-4D2F-A20D-F54DACE0AB4F}" destId="{3F03AC65-44CA-42EE-BD03-BA3EA1FCD025}" srcOrd="0" destOrd="0" presId="urn:microsoft.com/office/officeart/2008/layout/LinedList"/>
    <dgm:cxn modelId="{7166F76B-615E-4B81-A938-54B492EC3324}" type="presParOf" srcId="{F6F976AB-9F5B-4D2F-A20D-F54DACE0AB4F}" destId="{E232B484-8FED-4F7F-B2E2-3E12BABAB860}" srcOrd="1" destOrd="0" presId="urn:microsoft.com/office/officeart/2008/layout/LinedList"/>
    <dgm:cxn modelId="{01576F67-338C-49D4-BA66-01C30C3C723D}" type="presParOf" srcId="{E232B484-8FED-4F7F-B2E2-3E12BABAB860}" destId="{A81F348B-E1FE-4AF0-A3C8-131B8DDF3784}" srcOrd="0" destOrd="0" presId="urn:microsoft.com/office/officeart/2008/layout/LinedList"/>
    <dgm:cxn modelId="{AF2A8EF6-8A5B-46C6-9C35-90F7BD98CBC3}" type="presParOf" srcId="{E232B484-8FED-4F7F-B2E2-3E12BABAB860}" destId="{A4205D43-2F9A-4051-B75C-82C653873C80}" srcOrd="1" destOrd="0" presId="urn:microsoft.com/office/officeart/2008/layout/LinedList"/>
    <dgm:cxn modelId="{D22B1F64-D3D1-4D7F-80C2-9D300F1C4EF0}" type="presParOf" srcId="{F6F976AB-9F5B-4D2F-A20D-F54DACE0AB4F}" destId="{8C206EBE-FE37-4109-BA9C-99E1579805D6}" srcOrd="2" destOrd="0" presId="urn:microsoft.com/office/officeart/2008/layout/LinedList"/>
    <dgm:cxn modelId="{90FE25EE-0285-4CB9-ABC1-A0279A5D3F2B}" type="presParOf" srcId="{F6F976AB-9F5B-4D2F-A20D-F54DACE0AB4F}" destId="{6A46358B-52DE-4943-9617-5C0BA0734BFC}" srcOrd="3" destOrd="0" presId="urn:microsoft.com/office/officeart/2008/layout/LinedList"/>
    <dgm:cxn modelId="{4BAE141E-1E57-445D-8E9D-20FDEA36653B}" type="presParOf" srcId="{6A46358B-52DE-4943-9617-5C0BA0734BFC}" destId="{198DC432-B0DB-43AC-A586-A6EA0B865526}" srcOrd="0" destOrd="0" presId="urn:microsoft.com/office/officeart/2008/layout/LinedList"/>
    <dgm:cxn modelId="{8C16328D-47BE-4C9A-83EE-743A953286B1}" type="presParOf" srcId="{6A46358B-52DE-4943-9617-5C0BA0734BFC}" destId="{F8495FC3-8A23-437B-80A9-CF1A1D8CBD4E}" srcOrd="1" destOrd="0" presId="urn:microsoft.com/office/officeart/2008/layout/LinedList"/>
    <dgm:cxn modelId="{B87D4131-8DB9-45C5-B7AC-D9339F81AC67}" type="presParOf" srcId="{F6F976AB-9F5B-4D2F-A20D-F54DACE0AB4F}" destId="{6035158E-D5A4-4A4F-A19F-7AB57190E932}" srcOrd="4" destOrd="0" presId="urn:microsoft.com/office/officeart/2008/layout/LinedList"/>
    <dgm:cxn modelId="{A188451C-59E3-4A4C-B742-9F60BDA5FCA9}" type="presParOf" srcId="{F6F976AB-9F5B-4D2F-A20D-F54DACE0AB4F}" destId="{48067BE8-8646-43B5-AA94-8811FBEFC4DD}" srcOrd="5" destOrd="0" presId="urn:microsoft.com/office/officeart/2008/layout/LinedList"/>
    <dgm:cxn modelId="{DBF9B3A2-1ED3-4F3B-B46C-2134EB438346}" type="presParOf" srcId="{48067BE8-8646-43B5-AA94-8811FBEFC4DD}" destId="{0EA4FD9C-E0AA-4661-9CD4-A72CC48822E9}" srcOrd="0" destOrd="0" presId="urn:microsoft.com/office/officeart/2008/layout/LinedList"/>
    <dgm:cxn modelId="{E7C83970-1913-4665-ADAF-5D017923C8D9}" type="presParOf" srcId="{48067BE8-8646-43B5-AA94-8811FBEFC4DD}" destId="{EE5CE21C-B0C7-4628-B999-902DA0151C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3AC65-44CA-42EE-BD03-BA3EA1FCD025}">
      <dsp:nvSpPr>
        <dsp:cNvPr id="0" name=""/>
        <dsp:cNvSpPr/>
      </dsp:nvSpPr>
      <dsp:spPr>
        <a:xfrm>
          <a:off x="0" y="2812"/>
          <a:ext cx="647984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F348B-E1FE-4AF0-A3C8-131B8DDF3784}">
      <dsp:nvSpPr>
        <dsp:cNvPr id="0" name=""/>
        <dsp:cNvSpPr/>
      </dsp:nvSpPr>
      <dsp:spPr>
        <a:xfrm>
          <a:off x="0" y="2812"/>
          <a:ext cx="6479845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Objective</a:t>
          </a:r>
          <a:r>
            <a:rPr lang="en-IN" sz="2000" kern="1200" dirty="0"/>
            <a:t>: Develop an interactive web app to streamline Exploratory Data Analysis (EDA) through dynamic visualizations. Users can upload datasets and generate customizable charts, enabling quick exploration of data trends and relationships.</a:t>
          </a:r>
          <a:endParaRPr lang="en-US" sz="2000" kern="1200" dirty="0"/>
        </a:p>
      </dsp:txBody>
      <dsp:txXfrm>
        <a:off x="0" y="2812"/>
        <a:ext cx="6479845" cy="1917941"/>
      </dsp:txXfrm>
    </dsp:sp>
    <dsp:sp modelId="{8C206EBE-FE37-4109-BA9C-99E1579805D6}">
      <dsp:nvSpPr>
        <dsp:cNvPr id="0" name=""/>
        <dsp:cNvSpPr/>
      </dsp:nvSpPr>
      <dsp:spPr>
        <a:xfrm>
          <a:off x="0" y="1920754"/>
          <a:ext cx="647984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DC432-B0DB-43AC-A586-A6EA0B865526}">
      <dsp:nvSpPr>
        <dsp:cNvPr id="0" name=""/>
        <dsp:cNvSpPr/>
      </dsp:nvSpPr>
      <dsp:spPr>
        <a:xfrm>
          <a:off x="0" y="1920754"/>
          <a:ext cx="6479845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Motivation</a:t>
          </a:r>
          <a:r>
            <a:rPr lang="en-US" sz="2000" kern="1200" dirty="0"/>
            <a:t>: Simplify the traditionally complex EDA process, reducing the need for coding while enhancing speed, accuracy, and flexibility for data analysts. Address the growing demand for efficient, user-friendly tools.</a:t>
          </a:r>
        </a:p>
      </dsp:txBody>
      <dsp:txXfrm>
        <a:off x="0" y="1920754"/>
        <a:ext cx="6479845" cy="1917941"/>
      </dsp:txXfrm>
    </dsp:sp>
    <dsp:sp modelId="{6035158E-D5A4-4A4F-A19F-7AB57190E932}">
      <dsp:nvSpPr>
        <dsp:cNvPr id="0" name=""/>
        <dsp:cNvSpPr/>
      </dsp:nvSpPr>
      <dsp:spPr>
        <a:xfrm>
          <a:off x="0" y="3838695"/>
          <a:ext cx="647984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FD9C-E0AA-4661-9CD4-A72CC48822E9}">
      <dsp:nvSpPr>
        <dsp:cNvPr id="0" name=""/>
        <dsp:cNvSpPr/>
      </dsp:nvSpPr>
      <dsp:spPr>
        <a:xfrm>
          <a:off x="0" y="3838695"/>
          <a:ext cx="6479845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Background</a:t>
          </a:r>
          <a:r>
            <a:rPr lang="en-US" sz="2000" kern="1200" dirty="0"/>
            <a:t>: EDA helps in understanding data patterns, detecting outliers, and finding variable relationships. Tools like this enables non-technical users to perform EDA without requiring advanced coding skills, making the process faster and more accessible.</a:t>
          </a:r>
        </a:p>
      </dsp:txBody>
      <dsp:txXfrm>
        <a:off x="0" y="3838695"/>
        <a:ext cx="6479845" cy="1917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tool.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close up of a piece of paper with a pencil laying on top">
            <a:extLst>
              <a:ext uri="{FF2B5EF4-FFF2-40B4-BE49-F238E27FC236}">
                <a16:creationId xmlns:a16="http://schemas.microsoft.com/office/drawing/2014/main" id="{2537C85F-4B56-9484-01B0-8F4BAC3D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6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2E2A-7EFF-2463-EF60-2A9BB8575E86}"/>
              </a:ext>
            </a:extLst>
          </p:cNvPr>
          <p:cNvSpPr txBox="1"/>
          <p:nvPr/>
        </p:nvSpPr>
        <p:spPr>
          <a:xfrm>
            <a:off x="177987" y="4220885"/>
            <a:ext cx="4434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</a:p>
          <a:p>
            <a:br>
              <a:rPr lang="en-IN" dirty="0"/>
            </a:br>
            <a:r>
              <a:rPr lang="en-IN" dirty="0" err="1"/>
              <a:t>Appana</a:t>
            </a:r>
            <a:r>
              <a:rPr lang="en-IN" dirty="0"/>
              <a:t> Venkata Raju Sai	-21BIT0589</a:t>
            </a:r>
          </a:p>
          <a:p>
            <a:r>
              <a:rPr lang="en-IN" dirty="0" err="1"/>
              <a:t>Komaravolu</a:t>
            </a:r>
            <a:r>
              <a:rPr lang="en-IN" dirty="0"/>
              <a:t> Sriram		-21BIT0491</a:t>
            </a:r>
          </a:p>
          <a:p>
            <a:r>
              <a:rPr lang="en-IN" dirty="0"/>
              <a:t>Madupalli Kaushal		-21BIT0506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User Interface (UI)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EBE0A-E600-C8CD-E22C-DF1D43EB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1534160"/>
            <a:ext cx="11972925" cy="5357884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3F292-4CEB-3B7B-947F-45319943A2CB}"/>
              </a:ext>
            </a:extLst>
          </p:cNvPr>
          <p:cNvSpPr/>
          <p:nvPr/>
        </p:nvSpPr>
        <p:spPr>
          <a:xfrm>
            <a:off x="-1" y="0"/>
            <a:ext cx="12192000" cy="68579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58DFC-2B67-395F-477D-9384A76F9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UI Element: Navigation Bar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EF0584-07B5-1673-83B0-5E7DACFA0E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0863" y="2677306"/>
            <a:ext cx="5437187" cy="341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Provides easy access to core functionalities of the app.</a:t>
            </a:r>
          </a:p>
          <a:p>
            <a:pPr marL="0" marR="0" lvl="0" indent="-228600" algn="l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</a:t>
            </a:r>
          </a:p>
          <a:p>
            <a:pPr lvl="1" indent="-228600" algn="l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Dataset Upload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Quickly upload new datasets with minimal clicks.</a:t>
            </a:r>
          </a:p>
          <a:p>
            <a:pPr lvl="1" indent="-228600" algn="l" fontAlgn="base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Visualization 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Access various visualization options for data analysis.</a:t>
            </a:r>
          </a:p>
          <a:p>
            <a:pPr marL="0" marR="0" lvl="0" indent="-228600" algn="l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User 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Streamlined navigation enhances workflow efficiency for both technical and non-technical users.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26B898-8441-68F6-F4BC-3477C454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571" y="549275"/>
            <a:ext cx="2822130" cy="575945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993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5" name="Rectangle 21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green lines&#10;&#10;Description automatically generated">
            <a:extLst>
              <a:ext uri="{FF2B5EF4-FFF2-40B4-BE49-F238E27FC236}">
                <a16:creationId xmlns:a16="http://schemas.microsoft.com/office/drawing/2014/main" id="{AD50919E-1D99-ACFE-71DB-1F582776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77" b="-1"/>
          <a:stretch/>
        </p:blipFill>
        <p:spPr>
          <a:xfrm>
            <a:off x="20" y="11"/>
            <a:ext cx="12191960" cy="68579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00B20-8A6F-6F2A-E20E-1A323A127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Element: Visualization Panel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FB4838-50F9-D2B4-71D4-D6BF7572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5014195" cy="2523817"/>
          </a:xfrm>
        </p:spPr>
        <p:txBody>
          <a:bodyPr vert="horz" wrap="square" lIns="0" tIns="0" rIns="0" bIns="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kern="1200" dirty="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Displays charts and graphs generated from user-selected data, making it easy to switch between different types of visual representations.</a:t>
            </a:r>
            <a:endParaRPr lang="en-US" sz="2400" kern="1200" dirty="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EAA85-9E4A-340D-9255-C72099FC2C39}"/>
              </a:ext>
            </a:extLst>
          </p:cNvPr>
          <p:cNvSpPr/>
          <p:nvPr/>
        </p:nvSpPr>
        <p:spPr>
          <a:xfrm>
            <a:off x="-1" y="0"/>
            <a:ext cx="12192001" cy="685799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B5A6C-AD8B-AD87-FCEA-6293FE34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8" y="1626051"/>
            <a:ext cx="5437188" cy="229169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4800" dirty="0"/>
              <a:t>Understanding EDA Tool: Page-by-Page Breakdown</a:t>
            </a:r>
            <a:r>
              <a:rPr lang="en-US" sz="6200" dirty="0"/>
              <a:t>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712C6-3B6A-8D54-0C9A-023DCCBC4376}"/>
              </a:ext>
            </a:extLst>
          </p:cNvPr>
          <p:cNvSpPr txBox="1"/>
          <p:nvPr/>
        </p:nvSpPr>
        <p:spPr>
          <a:xfrm>
            <a:off x="6619875" y="1522184"/>
            <a:ext cx="4101881" cy="4570641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Each page plays a critical role in the EDA process, guiding users through data upload, analysis, visualization, and correlation matrix generation.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The sidebar allows easy navigation between key pages such as ‘Upload dataset,’ ‘Dataset Analysis,’ ‘Plots,’ and ‘Correlation Matrix,’ making the workflow seamless.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Users can interact with their data in real-time, with customizable options that enhance both usability and insights.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3262674-A504-4C90-BBBB-94D20F9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4653" y="4120355"/>
            <a:ext cx="1237347" cy="1972470"/>
          </a:xfrm>
          <a:custGeom>
            <a:avLst/>
            <a:gdLst>
              <a:gd name="connsiteX0" fmla="*/ 986235 w 1237347"/>
              <a:gd name="connsiteY0" fmla="*/ 0 h 1972470"/>
              <a:gd name="connsiteX1" fmla="*/ 1184996 w 1237347"/>
              <a:gd name="connsiteY1" fmla="*/ 20037 h 1972470"/>
              <a:gd name="connsiteX2" fmla="*/ 1237347 w 1237347"/>
              <a:gd name="connsiteY2" fmla="*/ 33498 h 1972470"/>
              <a:gd name="connsiteX3" fmla="*/ 1237347 w 1237347"/>
              <a:gd name="connsiteY3" fmla="*/ 1938973 h 1972470"/>
              <a:gd name="connsiteX4" fmla="*/ 1184996 w 1237347"/>
              <a:gd name="connsiteY4" fmla="*/ 1952433 h 1972470"/>
              <a:gd name="connsiteX5" fmla="*/ 986235 w 1237347"/>
              <a:gd name="connsiteY5" fmla="*/ 1972470 h 1972470"/>
              <a:gd name="connsiteX6" fmla="*/ 0 w 1237347"/>
              <a:gd name="connsiteY6" fmla="*/ 986235 h 1972470"/>
              <a:gd name="connsiteX7" fmla="*/ 986235 w 1237347"/>
              <a:gd name="connsiteY7" fmla="*/ 0 h 197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7347" h="1972470">
                <a:moveTo>
                  <a:pt x="986235" y="0"/>
                </a:moveTo>
                <a:cubicBezTo>
                  <a:pt x="1054320" y="0"/>
                  <a:pt x="1120794" y="6899"/>
                  <a:pt x="1184996" y="20037"/>
                </a:cubicBezTo>
                <a:lnTo>
                  <a:pt x="1237347" y="33498"/>
                </a:lnTo>
                <a:lnTo>
                  <a:pt x="1237347" y="1938973"/>
                </a:lnTo>
                <a:lnTo>
                  <a:pt x="1184996" y="1952433"/>
                </a:lnTo>
                <a:cubicBezTo>
                  <a:pt x="1120794" y="1965571"/>
                  <a:pt x="1054320" y="1972470"/>
                  <a:pt x="986235" y="1972470"/>
                </a:cubicBezTo>
                <a:cubicBezTo>
                  <a:pt x="441552" y="1972470"/>
                  <a:pt x="0" y="1530918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76200" dir="1548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699BE5-D716-ADCB-77EE-82C751A0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80" y="801636"/>
            <a:ext cx="5437188" cy="103659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Dataset Upload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BEA5CD0-2154-AB9F-988C-E0D09FC7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0" y="2137662"/>
            <a:ext cx="5773738" cy="310338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E7D6979-4692-E66C-1ADB-4596C44FD8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87058" y="1649661"/>
            <a:ext cx="4500562" cy="3801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Step 1: Upload Dataset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Users upload datasets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XLSX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 format through a simple interface.</a:t>
            </a:r>
          </a:p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Step 2: Validation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Immediate validation to ensure data integrity and compatibility.</a:t>
            </a:r>
          </a:p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Step 3: Preview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Display a preview of the uploaded data for user verification before analysis.</a:t>
            </a:r>
          </a:p>
          <a:p>
            <a:pPr marR="0" lvl="0" algn="l" fontAlgn="base">
              <a:spcBef>
                <a:spcPct val="0"/>
              </a:spcBef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799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669F4-1FC1-03D9-173B-8D048F163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8" y="601987"/>
            <a:ext cx="6589713" cy="133563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4400" i="0" dirty="0">
                <a:effectLst/>
              </a:rPr>
              <a:t>Dataset Analysis </a:t>
            </a:r>
            <a:r>
              <a:rPr lang="en-US" sz="4400" dirty="0"/>
              <a:t>:</a:t>
            </a:r>
            <a:br>
              <a:rPr lang="en-US" sz="4400" i="0" dirty="0">
                <a:effectLst/>
              </a:rPr>
            </a:br>
            <a:r>
              <a:rPr lang="en-US" sz="4400" i="0" dirty="0">
                <a:effectLst/>
              </a:rPr>
              <a:t>Data Type Analysis</a:t>
            </a:r>
            <a:endParaRPr lang="en-US" sz="4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A985D2-3E70-F084-5F39-9DDDBF34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7" y="2281351"/>
            <a:ext cx="5773738" cy="326216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B541A-45D4-17A9-395B-5CF069DC2A39}"/>
              </a:ext>
            </a:extLst>
          </p:cNvPr>
          <p:cNvSpPr txBox="1"/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Data Types Analysis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section provides a detailed breakdown of the numerical and categorical features within the dataset.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A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donut chart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illustrates the percentage distribution of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Categorical Features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Numerical Features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, giving users an immediate understanding of the dataset’s composition.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bar chart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to the right shows the count of each data type, revealing that the dataset includes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Object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(categorical) data,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Integer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, and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Float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types, with Object being the most frequent.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Users can toggle between </a:t>
            </a:r>
            <a:r>
              <a:rPr lang="en-US" sz="1700" b="1" dirty="0" err="1">
                <a:solidFill>
                  <a:schemeClr val="tx1">
                    <a:alpha val="60000"/>
                  </a:schemeClr>
                </a:solidFill>
              </a:rPr>
              <a:t>DataTypes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 Analysis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and </a:t>
            </a:r>
            <a:r>
              <a:rPr lang="en-US" sz="1700" b="1" dirty="0">
                <a:solidFill>
                  <a:schemeClr val="tx1">
                    <a:alpha val="60000"/>
                  </a:schemeClr>
                </a:solidFill>
              </a:rPr>
              <a:t>Missing Values Analysis</a:t>
            </a:r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at the top, enabling a flexible approach to examining the dataset.</a:t>
            </a:r>
          </a:p>
        </p:txBody>
      </p:sp>
    </p:spTree>
    <p:extLst>
      <p:ext uri="{BB962C8B-B14F-4D97-AF65-F5344CB8AC3E}">
        <p14:creationId xmlns:p14="http://schemas.microsoft.com/office/powerpoint/2010/main" val="351430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82066-1A35-082F-FA8B-F1777571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18" y="662898"/>
            <a:ext cx="5944322" cy="1475846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4400" i="0" dirty="0">
                <a:effectLst/>
              </a:rPr>
              <a:t>Dataset Analysis:</a:t>
            </a:r>
            <a:br>
              <a:rPr lang="en-US" sz="4400" i="0" dirty="0">
                <a:effectLst/>
              </a:rPr>
            </a:br>
            <a:r>
              <a:rPr lang="en-US" sz="4400" i="0" dirty="0">
                <a:effectLst/>
              </a:rPr>
              <a:t>Missing Values Analysis</a:t>
            </a:r>
            <a:endParaRPr lang="en-US" sz="4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103E982-0C2F-95B3-B932-C183D10F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2" y="2426465"/>
            <a:ext cx="5773738" cy="329103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FFC83A-1003-B646-58B0-85A18EDBEAB2}"/>
              </a:ext>
            </a:extLst>
          </p:cNvPr>
          <p:cNvSpPr txBox="1"/>
          <p:nvPr/>
        </p:nvSpPr>
        <p:spPr>
          <a:xfrm>
            <a:off x="6829821" y="1528916"/>
            <a:ext cx="5013661" cy="4971608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This page highlights the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percentage of missing values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across different columns, displayed via a </a:t>
            </a: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donut chart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 bar chart further details the count of missing values in each column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This analysis allows users to quickly identify columns with significant missing data, helping them make decisions about data cleaning or imputation strategies.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Implement functionality to selectively include or exclude specific columns when generating the missing values donut graph, enhancing the visual representation and focus on relevant data.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We offer features that allow users to zoom in on the graph for detailed analysis, download the analysis image, and utilize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autoscale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and reset axes functionalities for enhanced data visualization.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32EBE-17DC-778B-B11A-9534187DB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9946" y="-72049"/>
            <a:ext cx="11920211" cy="864005"/>
          </a:xfrm>
        </p:spPr>
        <p:txBody>
          <a:bodyPr/>
          <a:lstStyle/>
          <a:p>
            <a:r>
              <a:rPr lang="en-US" sz="4400"/>
              <a:t>Image Customization and Interaction Options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CEFB6-3D0B-B647-C5F4-808801B6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2" y="1896714"/>
            <a:ext cx="386799" cy="320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B0B0F-8EEF-7B98-FE2C-4712B13EBADD}"/>
              </a:ext>
            </a:extLst>
          </p:cNvPr>
          <p:cNvSpPr txBox="1"/>
          <p:nvPr/>
        </p:nvSpPr>
        <p:spPr>
          <a:xfrm>
            <a:off x="1269094" y="1849846"/>
            <a:ext cx="901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feature allows users to download the analysis graph for easy access and sharing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8862E-8851-3BE6-2EA7-9C88BB5F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81" y="2395930"/>
            <a:ext cx="386799" cy="320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3A593A-5553-573B-6361-BAB2636D7D0A}"/>
              </a:ext>
            </a:extLst>
          </p:cNvPr>
          <p:cNvSpPr txBox="1"/>
          <p:nvPr/>
        </p:nvSpPr>
        <p:spPr>
          <a:xfrm>
            <a:off x="1269094" y="2320498"/>
            <a:ext cx="7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selected area can be zoomed in for a more detailed view of the data.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011D3-D9E0-79CA-34CC-790DD935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17" y="2905455"/>
            <a:ext cx="386799" cy="326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65AF1E-597B-F114-CAEF-7662DD568645}"/>
              </a:ext>
            </a:extLst>
          </p:cNvPr>
          <p:cNvSpPr txBox="1"/>
          <p:nvPr/>
        </p:nvSpPr>
        <p:spPr>
          <a:xfrm>
            <a:off x="1238922" y="2791150"/>
            <a:ext cx="1020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pan feature allows users to smoothly navigate across the graph for exploring different data sections without altering the zoom level.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DABD57-1EAF-8B80-73A3-28E6E6F41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06" y="3490198"/>
            <a:ext cx="382875" cy="3208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553678-5852-3AEC-326E-4093AE1C568F}"/>
              </a:ext>
            </a:extLst>
          </p:cNvPr>
          <p:cNvSpPr txBox="1"/>
          <p:nvPr/>
        </p:nvSpPr>
        <p:spPr>
          <a:xfrm>
            <a:off x="1269094" y="3491966"/>
            <a:ext cx="995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Clicking the plus icon zooms in on the entire graph, providing a closer view of the data.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7CB754-456B-8265-94D5-59BE8D6B8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6" y="4024628"/>
            <a:ext cx="382875" cy="3208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ECE829-3E59-DD9C-B8CC-9D8F57BBF308}"/>
              </a:ext>
            </a:extLst>
          </p:cNvPr>
          <p:cNvSpPr txBox="1"/>
          <p:nvPr/>
        </p:nvSpPr>
        <p:spPr>
          <a:xfrm>
            <a:off x="1269094" y="3976160"/>
            <a:ext cx="887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Clicking the minus icon zooms out, offering a broader view of the entire graph.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E25C9E-DA8F-7290-FE34-C522FC277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81" y="4559056"/>
            <a:ext cx="382875" cy="3208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026CCE-DA80-986F-36DB-9556F3F55CCF}"/>
              </a:ext>
            </a:extLst>
          </p:cNvPr>
          <p:cNvSpPr txBox="1"/>
          <p:nvPr/>
        </p:nvSpPr>
        <p:spPr>
          <a:xfrm>
            <a:off x="1269093" y="4395124"/>
            <a:ext cx="1035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Autoscale feature automatically adjusts the graph's axes to fit the data, ensuring optimal visibility and a clear representation of all data points without manual scaling.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4D41F8-9BEF-8524-BAC5-2B6703642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80" y="5070038"/>
            <a:ext cx="382875" cy="458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7D11E0-CFB1-72C9-1AC2-543AD3A0A7F3}"/>
              </a:ext>
            </a:extLst>
          </p:cNvPr>
          <p:cNvSpPr txBox="1"/>
          <p:nvPr/>
        </p:nvSpPr>
        <p:spPr>
          <a:xfrm>
            <a:off x="1269093" y="5041455"/>
            <a:ext cx="864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reset axis functionality restores the graph's axes to their default scale, undoing any zooming, panning, or custom adjustments, and returning the view to its original state.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FABCEF-8189-9A2D-F8BC-8A91F791D8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817" y="5870804"/>
            <a:ext cx="355785" cy="4269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6EEC4A-ED6A-EC81-1782-C1A6B133681D}"/>
              </a:ext>
            </a:extLst>
          </p:cNvPr>
          <p:cNvSpPr txBox="1"/>
          <p:nvPr/>
        </p:nvSpPr>
        <p:spPr>
          <a:xfrm>
            <a:off x="1269093" y="5761109"/>
            <a:ext cx="1046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full screen button expands the graph to occupy the entire screen, providing an immersive, detailed view for enhanced analysis. 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D522976-5C48-B6C2-DC4E-D6AEC0765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307" y="980617"/>
            <a:ext cx="3309780" cy="4270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DADF39-3F44-11D7-B472-B4C97ED0491D}"/>
              </a:ext>
            </a:extLst>
          </p:cNvPr>
          <p:cNvSpPr txBox="1"/>
          <p:nvPr/>
        </p:nvSpPr>
        <p:spPr>
          <a:xfrm>
            <a:off x="3516087" y="976152"/>
            <a:ext cx="84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image illustrates the buttons utilized for an enhanced examination of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82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AA8AA-16DF-FD8B-6A41-ED7A093D9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50" y="2291037"/>
            <a:ext cx="1973261" cy="6349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Plots: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A873C-1ED1-0920-E539-9C1A7FF05401}"/>
              </a:ext>
            </a:extLst>
          </p:cNvPr>
          <p:cNvSpPr txBox="1"/>
          <p:nvPr/>
        </p:nvSpPr>
        <p:spPr>
          <a:xfrm>
            <a:off x="330350" y="3267079"/>
            <a:ext cx="3565525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On the Plots page, users must first select the columns they wish to analyze.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After selecting the desired columns, users can choose a specific column for analysis based on their requirements.</a:t>
            </a:r>
          </a:p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7ACD19-091C-FFB0-2D0B-2FC66236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60" y="4545406"/>
            <a:ext cx="7524750" cy="1648481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3BC6D2D-FD15-A79B-F661-2DB525C0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60" y="2072294"/>
            <a:ext cx="7549232" cy="1997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25D4C0-F248-7812-AD38-BFC6BF697F45}"/>
              </a:ext>
            </a:extLst>
          </p:cNvPr>
          <p:cNvSpPr txBox="1"/>
          <p:nvPr/>
        </p:nvSpPr>
        <p:spPr>
          <a:xfrm>
            <a:off x="363888" y="161591"/>
            <a:ext cx="10010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Visual Insights: Exploring EDA Features in the EDA TOOL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0719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8B411-081D-64D4-5D49-4DB509C8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420" y="583487"/>
            <a:ext cx="4500562" cy="1562959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Feature Analysis</a:t>
            </a:r>
            <a:br>
              <a:rPr lang="en-US" sz="4800" dirty="0"/>
            </a:br>
            <a:r>
              <a:rPr lang="en-US" sz="3600" dirty="0"/>
              <a:t>(for categorial variable)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8FCF0-1975-C1C4-6F33-F53468A48D2E}"/>
              </a:ext>
            </a:extLst>
          </p:cNvPr>
          <p:cNvSpPr txBox="1"/>
          <p:nvPr/>
        </p:nvSpPr>
        <p:spPr>
          <a:xfrm>
            <a:off x="5463084" y="919390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If the selected attribute is a categorical variable, a pie chart will be displayed to illustrate the distribution of values, along with a bar graph showcasing the count of each value within that attribute.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A4F836D-3C3F-A233-CAD0-66D47536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74" r="-3" b="-3"/>
          <a:stretch/>
        </p:blipFill>
        <p:spPr>
          <a:xfrm>
            <a:off x="610143" y="2668363"/>
            <a:ext cx="4382000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pic>
        <p:nvPicPr>
          <p:cNvPr id="13" name="Picture 12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0AEF460D-9F50-6A1B-D3D8-5BF62B994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2807451"/>
            <a:ext cx="6373813" cy="3362186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0"/>
            <a:ext cx="11090275" cy="9417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76" y="1603271"/>
            <a:ext cx="10739949" cy="48261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Core Features of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Architectural design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Interface (UI)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Page-by-Page Breakdown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Insights: Exploring EDA Features in the EDA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Summary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EDFCB-6C4E-229A-E29A-F96041B9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30" y="635955"/>
            <a:ext cx="5712619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300" dirty="0"/>
              <a:t>Feature Analysis</a:t>
            </a:r>
            <a:br>
              <a:rPr lang="en-US" dirty="0"/>
            </a:br>
            <a:r>
              <a:rPr lang="en-US" sz="3200" dirty="0"/>
              <a:t>(for numerical variable)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B74C3-4821-CEE1-50D1-68F726A79593}"/>
              </a:ext>
            </a:extLst>
          </p:cNvPr>
          <p:cNvSpPr txBox="1"/>
          <p:nvPr/>
        </p:nvSpPr>
        <p:spPr>
          <a:xfrm>
            <a:off x="5929426" y="1061264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If the selected attribute is a numerical variable, a histogram will be presented along with outlier analysis using a box plot for that attribute.</a:t>
            </a:r>
          </a:p>
        </p:txBody>
      </p:sp>
      <p:pic>
        <p:nvPicPr>
          <p:cNvPr id="8" name="Picture 7" descr="A graph on a screen&#10;&#10;Description automatically generated">
            <a:extLst>
              <a:ext uri="{FF2B5EF4-FFF2-40B4-BE49-F238E27FC236}">
                <a16:creationId xmlns:a16="http://schemas.microsoft.com/office/drawing/2014/main" id="{C299CBE4-0FC0-5735-4451-E1B2FA5A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0" y="2611343"/>
            <a:ext cx="6373813" cy="3362186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E87260-BB80-5515-F87E-8BCA216A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03" y="2198914"/>
            <a:ext cx="3640900" cy="45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F441D-14F2-18CA-7FE9-A83FF13D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93810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Plots-Line graph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6EC1C9-5CE3-3AA9-E17F-D4080C235FCF}"/>
              </a:ext>
            </a:extLst>
          </p:cNvPr>
          <p:cNvSpPr txBox="1"/>
          <p:nvPr/>
        </p:nvSpPr>
        <p:spPr>
          <a:xfrm>
            <a:off x="7140575" y="1520825"/>
            <a:ext cx="4500562" cy="45720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Dynamic Visualization: 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Provides an effective visual representation of trends over time, enabling easy identification of patterns.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Statistical Metrics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Options included</a:t>
            </a:r>
          </a:p>
          <a:p>
            <a:pPr marL="1200150" lvl="2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Mean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Average value for central tendency.</a:t>
            </a:r>
          </a:p>
          <a:p>
            <a:pPr marL="1200150" lvl="2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Sum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Total value for cumulative analysis.</a:t>
            </a:r>
          </a:p>
          <a:p>
            <a:pPr marL="1200150" lvl="2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Count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Total observations for data volume.</a:t>
            </a:r>
          </a:p>
          <a:p>
            <a:pPr marL="1200150" lvl="2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Min/Max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Range insights from minimum and maximum values.</a:t>
            </a:r>
          </a:p>
          <a:p>
            <a:pPr marL="1200150" lvl="2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Median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Middle value, robust against outliers.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Y-Axis Customization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Allows selection of another attribute for analysis, enhancing focus and clarity.	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Interactive </a:t>
            </a:r>
            <a:r>
              <a:rPr lang="en-US" sz="1300" b="1" dirty="0" err="1">
                <a:solidFill>
                  <a:schemeClr val="tx1">
                    <a:alpha val="60000"/>
                  </a:schemeClr>
                </a:solidFill>
              </a:rPr>
              <a:t>Elements</a:t>
            </a:r>
            <a:r>
              <a:rPr lang="en-US" sz="1300" dirty="0" err="1">
                <a:solidFill>
                  <a:schemeClr val="tx1">
                    <a:alpha val="60000"/>
                  </a:schemeClr>
                </a:solidFill>
              </a:rPr>
              <a:t>:Tooltips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 provide detailed data insights on hover.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>
                    <a:alpha val="60000"/>
                  </a:schemeClr>
                </a:solidFill>
              </a:rPr>
              <a:t>Export Options</a:t>
            </a:r>
            <a:r>
              <a:rPr lang="en-US" sz="1300" dirty="0">
                <a:solidFill>
                  <a:schemeClr val="tx1">
                    <a:alpha val="60000"/>
                  </a:schemeClr>
                </a:solidFill>
              </a:rPr>
              <a:t>: Downloadable as an image or data file for reporting purposes.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0" name="Picture 19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BCE050-72AA-A20F-8347-1DD2DF7E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009317"/>
            <a:ext cx="5912749" cy="44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04347-60EF-BAA0-62C0-55E9E0016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48" y="569175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 plot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47A4D22-6F0E-C1BE-645A-DA76FD6A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52082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71450" marR="0" lvl="0" indent="-17145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Comprehensive Visualization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The box plot provides a clear summary of data distribution, highlighting the central tendency, spread, and variability of values for the selected y-axis attribute.</a:t>
            </a:r>
          </a:p>
          <a:p>
            <a:pPr marL="171450" marR="0" lvl="0" indent="-17145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Y-Axis Customization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Users can choose another attribute to analyze, allowing for focused insights into specific data relationships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Display Options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</a:t>
            </a:r>
          </a:p>
          <a:p>
            <a:pPr marL="628650"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No Points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Presents only the box plot without individual data points for a cleaner view.</a:t>
            </a:r>
          </a:p>
          <a:p>
            <a:pPr marL="628650"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Outliers Only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Displays only the outlier points, helping to identify anomalies in the dataset.</a:t>
            </a:r>
          </a:p>
          <a:p>
            <a:pPr marL="628650"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All Points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Shows all individual data points alongside the box plot, facilitating detailed analysis of data distribution.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Statistical Insights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Visualizes key statistics, including the median, quartiles, and potential outliers, providing a robust summary of the dataset.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Comparison Across Groups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Enables easy comparison of distributions across different categories or groups within the dataset.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Interactive Features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Users can interact with the plot for detailed insights, enhancing data exploration.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Export Options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The box plot can be downloaded as an image or data file for reporting and further analysis.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BD2A52-B815-7C7E-2DF0-A4A432EC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9" y="1770468"/>
            <a:ext cx="6794331" cy="43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04347-60EF-BAA0-62C0-55E9E0016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Pivot Chart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47A4D22-6F0E-C1BE-645A-DA76FD6A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651" y="87939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Dynamic Data Summarization: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The pivot chart allows users to visualize aggregated data effectively, making it easy to interpret complex datasets.</a:t>
            </a:r>
          </a:p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Select Y-Axis: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Choose a specific attribute for focused analysis.</a:t>
            </a:r>
          </a:p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Select Column Group: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Group by additional columns for comparative insights.</a:t>
            </a:r>
          </a:p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Aggregation Selection: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Options included:</a:t>
            </a:r>
          </a:p>
          <a:p>
            <a:pPr marL="857250" lvl="2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Mean: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Average value for central tendency.</a:t>
            </a:r>
          </a:p>
          <a:p>
            <a:pPr marL="857250" lvl="2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Sum: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Total value for cumulative insights.</a:t>
            </a:r>
          </a:p>
          <a:p>
            <a:pPr marL="857250" lvl="2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Count: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Total observations for data volume.</a:t>
            </a:r>
          </a:p>
          <a:p>
            <a:pPr marL="857250" lvl="2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Min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Minimum value for lower bound analysis.</a:t>
            </a:r>
          </a:p>
          <a:p>
            <a:pPr marL="857250" lvl="2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Max: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Maximum value for upper limit perspective.</a:t>
            </a:r>
          </a:p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Comprehensive Insights: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Uncover trends and relationships to enhance decision- making. Export Options: Downloadable as an image or data file for reporting.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3DE2EF-2D36-323C-544C-5AE86E32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9" y="1494138"/>
            <a:ext cx="6834802" cy="45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0E9CDA-3FF6-ED82-F502-EFD774E85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9AD660F7-7BB8-FDCB-9B7A-A50F3FAB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52082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Scatter plot is only available for numerical attributes.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Visualizing Relationships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Displays the relationship between two numerical attributes to identify correlations and patterns.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Select X and Y Axes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Customize axes by choosing specific numerical attributes for focused analysis.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Data Points Customization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</a:t>
            </a:r>
          </a:p>
          <a:p>
            <a:pPr marL="742950"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Color Coding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Differentiate data points by categories for better visualization.</a:t>
            </a:r>
          </a:p>
          <a:p>
            <a:pPr marL="742950"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Size Variation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Adjust point sizes to represent an additional variable.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Trend Line Option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Add a trend line to highlight overall trends and relationships.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Outlier Identification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Visually identify outliers for deeper analysis of anomalies.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Interactive Features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Hover over points for detailed information, enhancing exploration.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Export Options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Downloadable as an image or data file for reporting purposes.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A graph with colorful dots&#10;&#10;Description automatically generated">
            <a:extLst>
              <a:ext uri="{FF2B5EF4-FFF2-40B4-BE49-F238E27FC236}">
                <a16:creationId xmlns:a16="http://schemas.microsoft.com/office/drawing/2014/main" id="{21F6229A-DE79-AAA9-8B21-654B7AFA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" y="1683400"/>
            <a:ext cx="5916933" cy="44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3928E-5677-0390-D398-4217DFD21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/>
              <a:t>Correlation Matrix: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A81DBB3-A825-1E9C-157A-61BD39EB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52082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Visualizing Relationships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The correlation matrix provides a comprehensive view of the relationships between multiple numerical attributes, highlighting how variables are related.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Select and Deselect Columns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Users can customize the matrix by selecting or deselecting specific columns to focus on relevant variables for analysis.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Heatmap Customization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</a:t>
            </a:r>
          </a:p>
          <a:p>
            <a:pPr lvl="1" indent="-228600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Color Selection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Users can change the color scheme of the heatmap to enhance visual appeal and clarity, making it easier to interpret correlation strengths.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Correlation Coefficients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The matrix displays correlation coefficients, ranging from -1 to 1, indicating the strength and direction of relationships between variables.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Interactive Features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Users can hover over cells to view specific correlation values, facilitating a deeper understanding of data relationships.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Export Options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The correlation matrix can be downloaded as an image or data file for reporting and further analysis.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5758D1F8-54DF-3B98-586B-77A29BAF5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" y="2110586"/>
            <a:ext cx="6962213" cy="32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58386-FD16-6190-A7D2-2F11BB811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30" y="319717"/>
            <a:ext cx="3674712" cy="90534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670A5-2C90-6B10-13C4-072B40E76EAE}"/>
              </a:ext>
            </a:extLst>
          </p:cNvPr>
          <p:cNvSpPr txBox="1"/>
          <p:nvPr/>
        </p:nvSpPr>
        <p:spPr>
          <a:xfrm>
            <a:off x="569367" y="1913162"/>
            <a:ext cx="11053266" cy="4535738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Streamlit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web app is designed for interactive data visualization and exploratory data analysis (EDA), providing a user-friendly tool for data analysts. Key features include: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Easy Dataset Upload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Users can upload datasets effortlessly and perform essential tasks.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Wide Range of Visualizations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Generates histograms, scatter plots, box plots, line graphs, heatmaps, and more to illustrate trends and relationships in the data.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Customizable Features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Offers customizable color schemes and graph types to adapt visualizations to specific analytical needs.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Streamlined EDA Process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Automates parts of the EDA workflow, reducing complexity and allowing users to extract insights without extensive technical expertise.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Open-Source Technology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Built using Python, Pandas, and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Streamlit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, ensuring accessibility and no licensing costs, while handling diverse datasets efficiently.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Overall, the app enhances the analytical process, allowing users to focus on gaining meaningful insights quickly and efficiently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9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D321AA-B44C-96D1-A305-221E1E537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8223" y="1540289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8000" dirty="0"/>
              <a:t>Thank you</a:t>
            </a:r>
            <a:br>
              <a:rPr lang="en-US" sz="8000" dirty="0"/>
            </a:br>
            <a:endParaRPr lang="en-US" sz="8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02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Introduction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extBox 12">
            <a:extLst>
              <a:ext uri="{FF2B5EF4-FFF2-40B4-BE49-F238E27FC236}">
                <a16:creationId xmlns:a16="http://schemas.microsoft.com/office/drawing/2014/main" id="{46B7BE1D-CB81-BA94-59D8-3A3786663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605159"/>
              </p:ext>
            </p:extLst>
          </p:nvPr>
        </p:nvGraphicFramePr>
        <p:xfrm>
          <a:off x="5038725" y="593414"/>
          <a:ext cx="6479845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Technology Images – Browse 57,717,350 Stock Photos, Vectors ...">
            <a:extLst>
              <a:ext uri="{FF2B5EF4-FFF2-40B4-BE49-F238E27FC236}">
                <a16:creationId xmlns:a16="http://schemas.microsoft.com/office/drawing/2014/main" id="{68AE4CE9-3196-42D8-612D-AE38538F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8" r="608" b="-2"/>
          <a:stretch/>
        </p:blipFill>
        <p:spPr bwMode="auto"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Streamlit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Python</a:t>
            </a:r>
          </a:p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Pandas</a:t>
            </a:r>
          </a:p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Ploty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Base64</a:t>
            </a:r>
          </a:p>
          <a:p>
            <a:pPr marL="34290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Numpy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1" y="552396"/>
            <a:ext cx="7327855" cy="75279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Dataset Upload Overview</a:t>
            </a:r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CF76F17B-15E2-1C45-A31E-42CD264A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67A9B2E-2D1C-26F1-B63F-2F263EA63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9698" y="2137292"/>
            <a:ext cx="5437187" cy="341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Formats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XLSX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Simple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Easy file selection with drag-and-drop.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Real-Time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Preview data immediately after upload. 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713E9-7BD9-45D0-03E8-C20887C6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1" y="343642"/>
            <a:ext cx="7587342" cy="94206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dirty="0"/>
              <a:t>Data Visualization Overview</a:t>
            </a:r>
          </a:p>
        </p:txBody>
      </p:sp>
      <p:pic>
        <p:nvPicPr>
          <p:cNvPr id="8" name="Graphic 7" descr="Presentation with Pie Chart">
            <a:extLst>
              <a:ext uri="{FF2B5EF4-FFF2-40B4-BE49-F238E27FC236}">
                <a16:creationId xmlns:a16="http://schemas.microsoft.com/office/drawing/2014/main" id="{13A34A57-1476-AD45-D0BB-9F2F8C10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969" y="128570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5C4C934-09C3-03D0-731B-2BF72B0EB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5492" y="1934461"/>
            <a:ext cx="5767695" cy="341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Diverse Visualization Options: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The tool provides a wide range of graphical representations, enabling users to uncover data distributions, trends, and relationships effectively.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Customization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Adjust color schemes and filters interactively.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Data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: Explore and refine insights with real-time filtering for better analysis. </a:t>
            </a:r>
          </a:p>
        </p:txBody>
      </p:sp>
    </p:spTree>
    <p:extLst>
      <p:ext uri="{BB962C8B-B14F-4D97-AF65-F5344CB8AC3E}">
        <p14:creationId xmlns:p14="http://schemas.microsoft.com/office/powerpoint/2010/main" val="406824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541D2-C92C-AD6D-B47B-D2DF5E7AAAEF}"/>
              </a:ext>
            </a:extLst>
          </p:cNvPr>
          <p:cNvSpPr txBox="1"/>
          <p:nvPr/>
        </p:nvSpPr>
        <p:spPr>
          <a:xfrm>
            <a:off x="189473" y="1430657"/>
            <a:ext cx="6373812" cy="9848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F1B037FB-A71B-AD90-F347-704F448C9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2617500"/>
            <a:ext cx="11526907" cy="25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E2B80-808D-F8A8-1A7E-AA44BD15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Architectural design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491CE-45FF-DD0B-D353-31C7CEF168EF}"/>
              </a:ext>
            </a:extLst>
          </p:cNvPr>
          <p:cNvSpPr txBox="1"/>
          <p:nvPr/>
        </p:nvSpPr>
        <p:spPr>
          <a:xfrm>
            <a:off x="550863" y="2677306"/>
            <a:ext cx="3565525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Architecture of </a:t>
            </a:r>
            <a:r>
              <a:rPr lang="en-US" sz="1100" dirty="0" err="1">
                <a:solidFill>
                  <a:schemeClr val="tx1">
                    <a:alpha val="60000"/>
                  </a:schemeClr>
                </a:solidFill>
              </a:rPr>
              <a:t>Streamlit</a:t>
            </a: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-based EDA App</a:t>
            </a:r>
          </a:p>
          <a:p>
            <a:pPr>
              <a:spcAft>
                <a:spcPts val="800"/>
              </a:spcAft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1. User Interface (</a:t>
            </a:r>
            <a:r>
              <a:rPr lang="en-US" sz="1100" dirty="0" err="1">
                <a:solidFill>
                  <a:schemeClr val="tx1">
                    <a:alpha val="60000"/>
                  </a:schemeClr>
                </a:solidFill>
              </a:rPr>
              <a:t>Streamlit</a:t>
            </a: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) 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Page Navigation: Easy transitions between features.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About Page: Overview and instructions.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Upload Page: Upload and preview datasets (CSV/XLSX).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 Dataset Analysis: Analyze missing values and data types.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Plot Analysis:</a:t>
            </a:r>
          </a:p>
          <a:p>
            <a:pPr marL="742950" lvl="1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Categorical: Pie, Bar, Box, Line, Pivot Charts.</a:t>
            </a:r>
          </a:p>
          <a:p>
            <a:pPr marL="742950" lvl="1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Numerical: Histograms, Box, Line, Scatter, Pivot Charts.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Correlation Matrix: Heatmap for numerical correlations.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A screenshot of a diagram&#10;&#10;Description automatically generated">
            <a:extLst>
              <a:ext uri="{FF2B5EF4-FFF2-40B4-BE49-F238E27FC236}">
                <a16:creationId xmlns:a16="http://schemas.microsoft.com/office/drawing/2014/main" id="{290B6589-6DB0-DAF6-9A8F-F27BB7078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027183"/>
            <a:ext cx="7090237" cy="480363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923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F0A97-69FF-6CAC-12D9-E607859D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Architectural design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2C329-1162-F613-7BB4-705EDD253676}"/>
              </a:ext>
            </a:extLst>
          </p:cNvPr>
          <p:cNvSpPr txBox="1"/>
          <p:nvPr/>
        </p:nvSpPr>
        <p:spPr>
          <a:xfrm>
            <a:off x="550863" y="2677306"/>
            <a:ext cx="3565525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2. Backend Logic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Core Libraries: </a:t>
            </a:r>
            <a:r>
              <a:rPr lang="en-US" sz="1100" dirty="0" err="1">
                <a:solidFill>
                  <a:schemeClr val="tx1">
                    <a:alpha val="60000"/>
                  </a:schemeClr>
                </a:solidFill>
              </a:rPr>
              <a:t>Numpy</a:t>
            </a: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, Pandas for data manipulation.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File Handler: Manages dataset uploads.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Data Processor: Analyzes missing values and data types.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 Analytics Generator: Transforms data for visualizations.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3. Visualization Engine (</a:t>
            </a:r>
            <a:r>
              <a:rPr lang="en-US" sz="1100" dirty="0" err="1">
                <a:solidFill>
                  <a:schemeClr val="tx1">
                    <a:alpha val="60000"/>
                  </a:schemeClr>
                </a:solidFill>
              </a:rPr>
              <a:t>Plotly</a:t>
            </a: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Plot Generator: Creates interactive graphs.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Interactive Controls: Customizable visualizations.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</a:rPr>
              <a:t>    Download Option: Save visualizations.</a:t>
            </a:r>
          </a:p>
        </p:txBody>
      </p:sp>
      <p:pic>
        <p:nvPicPr>
          <p:cNvPr id="7" name="Picture 6" descr="A screenshot of a diagram&#10;&#10;Description automatically generated">
            <a:extLst>
              <a:ext uri="{FF2B5EF4-FFF2-40B4-BE49-F238E27FC236}">
                <a16:creationId xmlns:a16="http://schemas.microsoft.com/office/drawing/2014/main" id="{A9C91979-4B3E-749B-6935-9CC830FF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027183"/>
            <a:ext cx="7090237" cy="4803634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63563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D07A59-5742-407A-BCC4-832FC664454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993</TotalTime>
  <Words>2074</Words>
  <Application>Microsoft Office PowerPoint</Application>
  <PresentationFormat>Widescreen</PresentationFormat>
  <Paragraphs>195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Walbaum Display</vt:lpstr>
      <vt:lpstr>3DFloatVTI</vt:lpstr>
      <vt:lpstr>Exploratory data analysis tool.</vt:lpstr>
      <vt:lpstr>Agenda</vt:lpstr>
      <vt:lpstr>Introduction</vt:lpstr>
      <vt:lpstr>Technologies Used</vt:lpstr>
      <vt:lpstr>Dataset Upload Overview</vt:lpstr>
      <vt:lpstr>Data Visualization Overview</vt:lpstr>
      <vt:lpstr>PowerPoint Presentation</vt:lpstr>
      <vt:lpstr>Architectural design</vt:lpstr>
      <vt:lpstr>Architectural design</vt:lpstr>
      <vt:lpstr>User Interface (UI)</vt:lpstr>
      <vt:lpstr>UI Element: Navigation Bar</vt:lpstr>
      <vt:lpstr>UI Element: Visualization Panel</vt:lpstr>
      <vt:lpstr>Understanding EDA Tool: Page-by-Page Breakdown"</vt:lpstr>
      <vt:lpstr>Dataset Upload</vt:lpstr>
      <vt:lpstr>Dataset Analysis : Data Type Analysis</vt:lpstr>
      <vt:lpstr>Dataset Analysis: Missing Values Analysis</vt:lpstr>
      <vt:lpstr>Image Customization and Interaction Options</vt:lpstr>
      <vt:lpstr>Plots:</vt:lpstr>
      <vt:lpstr>Feature Analysis (for categorial variable)</vt:lpstr>
      <vt:lpstr>Feature Analysis (for numerical variable)</vt:lpstr>
      <vt:lpstr>Plots-Line graph</vt:lpstr>
      <vt:lpstr>Box plot</vt:lpstr>
      <vt:lpstr>Pivot Chart</vt:lpstr>
      <vt:lpstr>Scatter plot</vt:lpstr>
      <vt:lpstr>Correlation Matrix: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Kaushal Madupalli</dc:creator>
  <cp:lastModifiedBy>Appana Venkata Raju Sai</cp:lastModifiedBy>
  <cp:revision>17</cp:revision>
  <dcterms:created xsi:type="dcterms:W3CDTF">2024-10-20T07:09:26Z</dcterms:created>
  <dcterms:modified xsi:type="dcterms:W3CDTF">2024-11-19T15:47:07Z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