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Nunito" panose="020B0604020202020204"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288372f1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288372f1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288372f1b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2288372f1b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288372f1b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288372f1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288372f1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288372f1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288372f1b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288372f1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288372f1b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288372f1b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288372f1b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288372f1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288372f1b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288372f1b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288372f1b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288372f1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288372f1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288372f1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288372f1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288372f1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288372f1b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288372f1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288372f1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288372f1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288372f1b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288372f1b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288372f1b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288372f1b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288372f1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288372f1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539750" lvl="0" indent="0" algn="ctr" rtl="0">
              <a:lnSpc>
                <a:spcPct val="115000"/>
              </a:lnSpc>
              <a:spcBef>
                <a:spcPts val="0"/>
              </a:spcBef>
              <a:spcAft>
                <a:spcPts val="0"/>
              </a:spcAft>
              <a:buNone/>
            </a:pPr>
            <a:r>
              <a:rPr lang="en-GB" sz="2200" b="1">
                <a:solidFill>
                  <a:srgbClr val="000000"/>
                </a:solidFill>
                <a:latin typeface="Times New Roman"/>
                <a:ea typeface="Times New Roman"/>
                <a:cs typeface="Times New Roman"/>
                <a:sym typeface="Times New Roman"/>
              </a:rPr>
              <a:t>A Hybrid Approach for Detecting Automated Spammers in Twitter</a:t>
            </a:r>
            <a:endParaRPr/>
          </a:p>
        </p:txBody>
      </p:sp>
      <p:sp>
        <p:nvSpPr>
          <p:cNvPr id="129" name="Google Shape;129;p13"/>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70" b="1">
                <a:solidFill>
                  <a:srgbClr val="000000"/>
                </a:solidFill>
              </a:rPr>
              <a:t>BY:</a:t>
            </a:r>
            <a:endParaRPr sz="2070" b="1">
              <a:solidFill>
                <a:srgbClr val="000000"/>
              </a:solidFill>
            </a:endParaRPr>
          </a:p>
          <a:p>
            <a:pPr marL="0" lvl="0" indent="0" algn="l" rtl="0">
              <a:spcBef>
                <a:spcPts val="1200"/>
              </a:spcBef>
              <a:spcAft>
                <a:spcPts val="0"/>
              </a:spcAft>
              <a:buNone/>
            </a:pPr>
            <a:r>
              <a:rPr lang="en-GB" sz="1846">
                <a:solidFill>
                  <a:srgbClr val="000000"/>
                </a:solidFill>
              </a:rPr>
              <a:t>Polu Sai Ashish</a:t>
            </a:r>
            <a:br>
              <a:rPr lang="en-GB" sz="1846">
                <a:solidFill>
                  <a:srgbClr val="000000"/>
                </a:solidFill>
              </a:rPr>
            </a:br>
            <a:r>
              <a:rPr lang="en-GB" sz="1846">
                <a:solidFill>
                  <a:srgbClr val="000000"/>
                </a:solidFill>
              </a:rPr>
              <a:t>Roll No: 1009-19-862-028</a:t>
            </a:r>
            <a:endParaRPr sz="1846">
              <a:solidFill>
                <a:srgbClr val="000000"/>
              </a:solidFill>
            </a:endParaRPr>
          </a:p>
          <a:p>
            <a:pPr marL="0" lvl="0" indent="0" algn="l" rtl="0">
              <a:spcBef>
                <a:spcPts val="1200"/>
              </a:spcBef>
              <a:spcAft>
                <a:spcPts val="0"/>
              </a:spcAft>
              <a:buNone/>
            </a:pPr>
            <a:r>
              <a:rPr lang="en-GB" sz="1846">
                <a:solidFill>
                  <a:srgbClr val="000000"/>
                </a:solidFill>
              </a:rPr>
              <a:t>Masters of Computer Applications</a:t>
            </a:r>
            <a:endParaRPr sz="1846">
              <a:solidFill>
                <a:srgbClr val="000000"/>
              </a:solidFill>
            </a:endParaRPr>
          </a:p>
          <a:p>
            <a:pPr marL="0" lvl="0" indent="0" algn="l" rtl="0">
              <a:spcBef>
                <a:spcPts val="1200"/>
              </a:spcBef>
              <a:spcAft>
                <a:spcPts val="0"/>
              </a:spcAft>
              <a:buNone/>
            </a:pPr>
            <a:r>
              <a:rPr lang="en-GB" sz="1846">
                <a:solidFill>
                  <a:srgbClr val="000000"/>
                </a:solidFill>
              </a:rPr>
              <a:t>Nizam College, Hyderabad.</a:t>
            </a:r>
            <a:endParaRPr sz="1846">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solidFill>
                <a:srgbClr val="000000"/>
              </a:solidFill>
            </a:endParaRPr>
          </a:p>
        </p:txBody>
      </p:sp>
      <p:sp>
        <p:nvSpPr>
          <p:cNvPr id="130" name="Google Shape;130;p13"/>
          <p:cNvSpPr txBox="1">
            <a:spLocks noGrp="1"/>
          </p:cNvSpPr>
          <p:nvPr>
            <p:ph type="body" idx="2"/>
          </p:nvPr>
        </p:nvSpPr>
        <p:spPr>
          <a:xfrm>
            <a:off x="4830125" y="2063875"/>
            <a:ext cx="3317400" cy="1955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3272" b="1"/>
              <a:t>Under Supervision of:</a:t>
            </a:r>
            <a:endParaRPr/>
          </a:p>
          <a:p>
            <a:pPr marL="0" lvl="0" indent="0" algn="l" rtl="0">
              <a:spcBef>
                <a:spcPts val="1200"/>
              </a:spcBef>
              <a:spcAft>
                <a:spcPts val="0"/>
              </a:spcAft>
              <a:buNone/>
            </a:pPr>
            <a:r>
              <a:rPr lang="en-GB" sz="2883"/>
              <a:t>Prof. Humera Shaziya</a:t>
            </a:r>
            <a:br>
              <a:rPr lang="en-GB" sz="2883"/>
            </a:br>
            <a:r>
              <a:rPr lang="en-GB" sz="2883"/>
              <a:t>Department of Informatics</a:t>
            </a:r>
            <a:endParaRPr sz="2883"/>
          </a:p>
          <a:p>
            <a:pPr marL="0" lvl="0" indent="0" algn="l" rtl="0">
              <a:spcBef>
                <a:spcPts val="1200"/>
              </a:spcBef>
              <a:spcAft>
                <a:spcPts val="0"/>
              </a:spcAft>
              <a:buNone/>
            </a:pPr>
            <a:r>
              <a:rPr lang="en-GB" sz="2883"/>
              <a:t>Nizam College, Hyderabad.</a:t>
            </a:r>
            <a:endParaRPr sz="2883"/>
          </a:p>
          <a:p>
            <a:pPr marL="0" lvl="0" indent="0" algn="l" rtl="0">
              <a:spcBef>
                <a:spcPts val="1200"/>
              </a:spcBef>
              <a:spcAft>
                <a:spcPts val="12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819150" y="456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rPr>
              <a:t>UML Diagrams</a:t>
            </a:r>
            <a:endParaRPr b="1">
              <a:solidFill>
                <a:srgbClr val="000000"/>
              </a:solidFill>
            </a:endParaRPr>
          </a:p>
        </p:txBody>
      </p:sp>
      <p:sp>
        <p:nvSpPr>
          <p:cNvPr id="184" name="Google Shape;184;p22"/>
          <p:cNvSpPr txBox="1">
            <a:spLocks noGrp="1"/>
          </p:cNvSpPr>
          <p:nvPr>
            <p:ph type="body" idx="1"/>
          </p:nvPr>
        </p:nvSpPr>
        <p:spPr>
          <a:xfrm>
            <a:off x="819150" y="1210225"/>
            <a:ext cx="7505700" cy="3468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sz="2154" b="1">
                <a:solidFill>
                  <a:srgbClr val="000000"/>
                </a:solidFill>
              </a:rPr>
              <a:t>Use case diagrams</a:t>
            </a:r>
            <a:r>
              <a:rPr lang="en-GB" sz="1954">
                <a:solidFill>
                  <a:srgbClr val="000000"/>
                </a:solidFill>
              </a:rPr>
              <a:t> -Use cases are used during requirements elicitation and analysis to represent the functionality of the system. Use cases focus on the behavior of the system from the external point of view.</a:t>
            </a:r>
            <a:endParaRPr sz="1954">
              <a:solidFill>
                <a:srgbClr val="000000"/>
              </a:solidFill>
            </a:endParaRPr>
          </a:p>
          <a:p>
            <a:pPr marL="0" lvl="0" indent="0" algn="l" rtl="0">
              <a:spcBef>
                <a:spcPts val="1200"/>
              </a:spcBef>
              <a:spcAft>
                <a:spcPts val="0"/>
              </a:spcAft>
              <a:buNone/>
            </a:pPr>
            <a:r>
              <a:rPr lang="en-GB" sz="2154" b="1">
                <a:solidFill>
                  <a:srgbClr val="000000"/>
                </a:solidFill>
              </a:rPr>
              <a:t>Class Diagrams </a:t>
            </a:r>
            <a:r>
              <a:rPr lang="en-GB" sz="2154">
                <a:solidFill>
                  <a:srgbClr val="000000"/>
                </a:solidFill>
              </a:rPr>
              <a:t>-</a:t>
            </a:r>
            <a:r>
              <a:rPr lang="en-GB" sz="1954">
                <a:solidFill>
                  <a:srgbClr val="000000"/>
                </a:solidFill>
              </a:rPr>
              <a:t> Class diagrams are used to describe the structure of the system. Classes are abstraction that specify the common structure and behavior of a set Class diagrams describe the system in terms of objects, classes, attributes, operations and their associations. </a:t>
            </a:r>
            <a:endParaRPr sz="1954">
              <a:solidFill>
                <a:srgbClr val="000000"/>
              </a:solidFill>
            </a:endParaRPr>
          </a:p>
          <a:p>
            <a:pPr marL="0" lvl="0" indent="0" algn="l" rtl="0">
              <a:spcBef>
                <a:spcPts val="1200"/>
              </a:spcBef>
              <a:spcAft>
                <a:spcPts val="0"/>
              </a:spcAft>
              <a:buNone/>
            </a:pPr>
            <a:r>
              <a:rPr lang="en-GB" sz="2154" b="1">
                <a:solidFill>
                  <a:srgbClr val="000000"/>
                </a:solidFill>
              </a:rPr>
              <a:t>Sequence diagrams</a:t>
            </a:r>
            <a:r>
              <a:rPr lang="en-GB" sz="1954">
                <a:solidFill>
                  <a:srgbClr val="000000"/>
                </a:solidFill>
              </a:rPr>
              <a:t> - Sequence diagrams are used to formalize the behavior of the system and to visualize the communication among objects. They are useful for identifying additional objects that participate in the use cases. A Sequence diagram represents the interaction that take place among these objects.</a:t>
            </a:r>
            <a:endParaRPr sz="1954">
              <a:solidFill>
                <a:srgbClr val="000000"/>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654900" y="466950"/>
            <a:ext cx="7834200" cy="420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solidFill>
                  <a:srgbClr val="000000"/>
                </a:solidFill>
              </a:rPr>
              <a:t>State chart diagrams</a:t>
            </a:r>
            <a:r>
              <a:rPr lang="en-GB" sz="1600">
                <a:solidFill>
                  <a:srgbClr val="000000"/>
                </a:solidFill>
              </a:rPr>
              <a:t> – State chart diagrams describe the behaviour of an object as a number of states and transitions between states. A state represents a particular set of values for an object and focuses between states.</a:t>
            </a:r>
            <a:endParaRPr sz="1600">
              <a:solidFill>
                <a:srgbClr val="000000"/>
              </a:solidFill>
            </a:endParaRPr>
          </a:p>
          <a:p>
            <a:pPr marL="0" lvl="0" indent="0" algn="l" rtl="0">
              <a:spcBef>
                <a:spcPts val="0"/>
              </a:spcBef>
              <a:spcAft>
                <a:spcPts val="0"/>
              </a:spcAft>
              <a:buNone/>
            </a:pPr>
            <a:r>
              <a:rPr lang="en-GB" sz="1600" b="1">
                <a:solidFill>
                  <a:srgbClr val="000000"/>
                </a:solidFill>
              </a:rPr>
              <a:t>Activity Diagram </a:t>
            </a:r>
            <a:r>
              <a:rPr lang="en-GB" sz="1600">
                <a:solidFill>
                  <a:srgbClr val="000000"/>
                </a:solidFill>
              </a:rPr>
              <a:t>-An activity diagram describes a system in terms of activities. Activities are states that represents the execution of a set of operations. Activity diagrams are similar to flowchart diagram and data flow.</a:t>
            </a:r>
            <a:endParaRPr sz="16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237725" y="226925"/>
            <a:ext cx="8655300" cy="462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solidFill>
                  <a:srgbClr val="000000"/>
                </a:solidFill>
              </a:rPr>
              <a:t>Architecture Diagram:</a:t>
            </a:r>
            <a:endParaRPr sz="1800" b="1">
              <a:solidFill>
                <a:srgbClr val="000000"/>
              </a:solidFill>
            </a:endParaRPr>
          </a:p>
        </p:txBody>
      </p:sp>
      <p:pic>
        <p:nvPicPr>
          <p:cNvPr id="195" name="Google Shape;195;p24"/>
          <p:cNvPicPr preferRelativeResize="0"/>
          <p:nvPr/>
        </p:nvPicPr>
        <p:blipFill>
          <a:blip r:embed="rId3">
            <a:alphaModFix/>
          </a:blip>
          <a:stretch>
            <a:fillRect/>
          </a:stretch>
        </p:blipFill>
        <p:spPr>
          <a:xfrm>
            <a:off x="3641525" y="43225"/>
            <a:ext cx="5402824" cy="504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453825" y="371850"/>
            <a:ext cx="3684900" cy="253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Use Case Diagram:</a:t>
            </a:r>
            <a:endParaRPr>
              <a:solidFill>
                <a:srgbClr val="000000"/>
              </a:solidFill>
            </a:endParaRPr>
          </a:p>
        </p:txBody>
      </p:sp>
      <p:pic>
        <p:nvPicPr>
          <p:cNvPr id="3" name="Picture 2">
            <a:extLst>
              <a:ext uri="{FF2B5EF4-FFF2-40B4-BE49-F238E27FC236}">
                <a16:creationId xmlns:a16="http://schemas.microsoft.com/office/drawing/2014/main" id="{2552B2EE-5C5D-E7A0-EF6A-12A9D1114495}"/>
              </a:ext>
            </a:extLst>
          </p:cNvPr>
          <p:cNvPicPr>
            <a:picLocks noChangeAspect="1"/>
          </p:cNvPicPr>
          <p:nvPr/>
        </p:nvPicPr>
        <p:blipFill>
          <a:blip r:embed="rId3"/>
          <a:stretch>
            <a:fillRect/>
          </a:stretch>
        </p:blipFill>
        <p:spPr>
          <a:xfrm>
            <a:off x="4478764" y="225028"/>
            <a:ext cx="4459441" cy="4693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291725" y="350250"/>
            <a:ext cx="4030500" cy="297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Class Diagram:</a:t>
            </a:r>
            <a:endParaRPr>
              <a:solidFill>
                <a:srgbClr val="000000"/>
              </a:solidFill>
            </a:endParaRPr>
          </a:p>
        </p:txBody>
      </p:sp>
      <p:pic>
        <p:nvPicPr>
          <p:cNvPr id="207" name="Google Shape;207;p26"/>
          <p:cNvPicPr preferRelativeResize="0"/>
          <p:nvPr/>
        </p:nvPicPr>
        <p:blipFill>
          <a:blip r:embed="rId3">
            <a:alphaModFix/>
          </a:blip>
          <a:stretch>
            <a:fillRect/>
          </a:stretch>
        </p:blipFill>
        <p:spPr>
          <a:xfrm>
            <a:off x="4474625" y="64825"/>
            <a:ext cx="4516975" cy="497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302550" y="285400"/>
            <a:ext cx="3328200" cy="306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Sequence Diagram:</a:t>
            </a:r>
            <a:endParaRPr>
              <a:solidFill>
                <a:srgbClr val="000000"/>
              </a:solidFill>
            </a:endParaRPr>
          </a:p>
        </p:txBody>
      </p:sp>
      <p:pic>
        <p:nvPicPr>
          <p:cNvPr id="213" name="Google Shape;213;p27"/>
          <p:cNvPicPr preferRelativeResize="0"/>
          <p:nvPr/>
        </p:nvPicPr>
        <p:blipFill>
          <a:blip r:embed="rId3">
            <a:alphaModFix/>
          </a:blip>
          <a:stretch>
            <a:fillRect/>
          </a:stretch>
        </p:blipFill>
        <p:spPr>
          <a:xfrm>
            <a:off x="4048513" y="152400"/>
            <a:ext cx="4943087" cy="4883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248525" y="86450"/>
            <a:ext cx="8525700" cy="75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Flow chart diagram:</a:t>
            </a:r>
            <a:endParaRPr>
              <a:solidFill>
                <a:srgbClr val="000000"/>
              </a:solidFill>
            </a:endParaRPr>
          </a:p>
        </p:txBody>
      </p:sp>
      <p:pic>
        <p:nvPicPr>
          <p:cNvPr id="219" name="Google Shape;219;p28"/>
          <p:cNvPicPr preferRelativeResize="0"/>
          <p:nvPr/>
        </p:nvPicPr>
        <p:blipFill>
          <a:blip r:embed="rId3">
            <a:alphaModFix/>
          </a:blip>
          <a:stretch>
            <a:fillRect/>
          </a:stretch>
        </p:blipFill>
        <p:spPr>
          <a:xfrm>
            <a:off x="167550" y="723350"/>
            <a:ext cx="8687649" cy="4214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500">
                <a:solidFill>
                  <a:srgbClr val="000000"/>
                </a:solidFill>
              </a:rPr>
              <a:t>Thank you!</a:t>
            </a:r>
            <a:endParaRPr sz="3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424200"/>
            <a:ext cx="7505700" cy="8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solidFill>
                  <a:srgbClr val="000000"/>
                </a:solidFill>
              </a:rPr>
              <a:t>Contents:</a:t>
            </a:r>
            <a:endParaRPr sz="2500" b="1">
              <a:solidFill>
                <a:srgbClr val="000000"/>
              </a:solidFill>
            </a:endParaRPr>
          </a:p>
        </p:txBody>
      </p:sp>
      <p:sp>
        <p:nvSpPr>
          <p:cNvPr id="136" name="Google Shape;136;p14"/>
          <p:cNvSpPr txBox="1">
            <a:spLocks noGrp="1"/>
          </p:cNvSpPr>
          <p:nvPr>
            <p:ph type="body" idx="1"/>
          </p:nvPr>
        </p:nvSpPr>
        <p:spPr>
          <a:xfrm>
            <a:off x="819150" y="1231800"/>
            <a:ext cx="7505700" cy="3207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600"/>
              <a:t>Objective</a:t>
            </a:r>
            <a:endParaRPr sz="6600"/>
          </a:p>
          <a:p>
            <a:pPr marL="0" lvl="0" indent="0" algn="l" rtl="0">
              <a:spcBef>
                <a:spcPts val="1200"/>
              </a:spcBef>
              <a:spcAft>
                <a:spcPts val="0"/>
              </a:spcAft>
              <a:buNone/>
            </a:pPr>
            <a:r>
              <a:rPr lang="en-GB" sz="6600"/>
              <a:t>Purpose</a:t>
            </a:r>
            <a:endParaRPr sz="6600"/>
          </a:p>
          <a:p>
            <a:pPr marL="0" lvl="0" indent="0" algn="l" rtl="0">
              <a:spcBef>
                <a:spcPts val="1200"/>
              </a:spcBef>
              <a:spcAft>
                <a:spcPts val="0"/>
              </a:spcAft>
              <a:buNone/>
            </a:pPr>
            <a:r>
              <a:rPr lang="en-GB" sz="6600"/>
              <a:t>Existing System</a:t>
            </a:r>
            <a:endParaRPr sz="6600"/>
          </a:p>
          <a:p>
            <a:pPr marL="0" lvl="0" indent="0" algn="l" rtl="0">
              <a:spcBef>
                <a:spcPts val="1200"/>
              </a:spcBef>
              <a:spcAft>
                <a:spcPts val="0"/>
              </a:spcAft>
              <a:buNone/>
            </a:pPr>
            <a:r>
              <a:rPr lang="en-GB" sz="6600"/>
              <a:t>Proposed System</a:t>
            </a:r>
            <a:endParaRPr sz="6600"/>
          </a:p>
          <a:p>
            <a:pPr marL="0" lvl="0" indent="0" algn="l" rtl="0">
              <a:spcBef>
                <a:spcPts val="1200"/>
              </a:spcBef>
              <a:spcAft>
                <a:spcPts val="0"/>
              </a:spcAft>
              <a:buNone/>
            </a:pPr>
            <a:r>
              <a:rPr lang="en-GB" sz="6600"/>
              <a:t>Software Requirements</a:t>
            </a:r>
            <a:endParaRPr sz="6600"/>
          </a:p>
          <a:p>
            <a:pPr marL="0" lvl="0" indent="0" algn="l" rtl="0">
              <a:spcBef>
                <a:spcPts val="1200"/>
              </a:spcBef>
              <a:spcAft>
                <a:spcPts val="0"/>
              </a:spcAft>
              <a:buNone/>
            </a:pPr>
            <a:r>
              <a:rPr lang="en-GB" sz="6600"/>
              <a:t>Hardware Requirements</a:t>
            </a:r>
            <a:endParaRPr sz="6600"/>
          </a:p>
          <a:p>
            <a:pPr marL="0" lvl="0" indent="0" algn="l" rtl="0">
              <a:spcBef>
                <a:spcPts val="1200"/>
              </a:spcBef>
              <a:spcAft>
                <a:spcPts val="0"/>
              </a:spcAft>
              <a:buNone/>
            </a:pPr>
            <a:r>
              <a:rPr lang="en-GB" sz="6600"/>
              <a:t>Modules</a:t>
            </a:r>
            <a:endParaRPr sz="6600"/>
          </a:p>
          <a:p>
            <a:pPr marL="0" lvl="0" indent="0" algn="l" rtl="0">
              <a:spcBef>
                <a:spcPts val="1200"/>
              </a:spcBef>
              <a:spcAft>
                <a:spcPts val="0"/>
              </a:spcAft>
              <a:buNone/>
            </a:pPr>
            <a:r>
              <a:rPr lang="en-GB" sz="6600"/>
              <a:t>UML Diagrams</a:t>
            </a:r>
            <a:endParaRPr sz="660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305325"/>
            <a:ext cx="7505700" cy="81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Objective</a:t>
            </a:r>
            <a:endParaRPr>
              <a:solidFill>
                <a:srgbClr val="000000"/>
              </a:solidFill>
            </a:endParaRPr>
          </a:p>
        </p:txBody>
      </p:sp>
      <p:sp>
        <p:nvSpPr>
          <p:cNvPr id="142" name="Google Shape;142;p15"/>
          <p:cNvSpPr txBox="1">
            <a:spLocks noGrp="1"/>
          </p:cNvSpPr>
          <p:nvPr>
            <p:ph type="body" idx="1"/>
          </p:nvPr>
        </p:nvSpPr>
        <p:spPr>
          <a:xfrm>
            <a:off x="819150" y="1050625"/>
            <a:ext cx="7505700" cy="3595800"/>
          </a:xfrm>
          <a:prstGeom prst="rect">
            <a:avLst/>
          </a:prstGeom>
        </p:spPr>
        <p:txBody>
          <a:bodyPr spcFirstLastPara="1" wrap="square" lIns="91425" tIns="91425" rIns="91425" bIns="91425" anchor="t" anchorCtr="0">
            <a:normAutofit lnSpcReduction="10000"/>
          </a:bodyPr>
          <a:lstStyle/>
          <a:p>
            <a:pPr marL="0" lvl="0" indent="0" algn="just" rtl="0">
              <a:lnSpc>
                <a:spcPct val="115000"/>
              </a:lnSpc>
              <a:spcBef>
                <a:spcPts val="1200"/>
              </a:spcBef>
              <a:spcAft>
                <a:spcPts val="0"/>
              </a:spcAft>
              <a:buNone/>
            </a:pPr>
            <a:r>
              <a:rPr lang="en-GB" sz="2200">
                <a:solidFill>
                  <a:srgbClr val="000000"/>
                </a:solidFill>
                <a:latin typeface="Times New Roman"/>
                <a:ea typeface="Times New Roman"/>
                <a:cs typeface="Times New Roman"/>
                <a:sym typeface="Times New Roman"/>
              </a:rPr>
              <a:t>Twitter is one of the most popular microblogging services, which is generally used to share news and updates through short messages restricted to 280 characters. However, its open nature and large user base are frequently exploited by automated spammers, content polluters, and other ill-intended users to commit various cybercrimes, such as cyber bullying, trolling, rumor dissemination, and stalking. Accordingly, a number of approaches have been proposed by researchers to address these problems.</a:t>
            </a:r>
            <a:endParaRPr sz="22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413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Purpose:</a:t>
            </a:r>
            <a:endParaRPr>
              <a:solidFill>
                <a:srgbClr val="000000"/>
              </a:solidFill>
            </a:endParaRPr>
          </a:p>
        </p:txBody>
      </p:sp>
      <p:sp>
        <p:nvSpPr>
          <p:cNvPr id="148" name="Google Shape;148;p16"/>
          <p:cNvSpPr txBox="1">
            <a:spLocks noGrp="1"/>
          </p:cNvSpPr>
          <p:nvPr>
            <p:ph type="body" idx="1"/>
          </p:nvPr>
        </p:nvSpPr>
        <p:spPr>
          <a:xfrm>
            <a:off x="819150" y="1347750"/>
            <a:ext cx="7505700" cy="3255600"/>
          </a:xfrm>
          <a:prstGeom prst="rect">
            <a:avLst/>
          </a:prstGeom>
        </p:spPr>
        <p:txBody>
          <a:bodyPr spcFirstLastPara="1" wrap="square" lIns="91425" tIns="91425" rIns="91425" bIns="91425" anchor="t" anchorCtr="0">
            <a:normAutofit fontScale="55000" lnSpcReduction="20000"/>
          </a:bodyPr>
          <a:lstStyle/>
          <a:p>
            <a:pPr marL="0" lvl="0" indent="0" algn="just" rtl="0">
              <a:lnSpc>
                <a:spcPct val="115000"/>
              </a:lnSpc>
              <a:spcBef>
                <a:spcPts val="1200"/>
              </a:spcBef>
              <a:spcAft>
                <a:spcPts val="0"/>
              </a:spcAft>
              <a:buNone/>
            </a:pPr>
            <a:r>
              <a:rPr lang="en-GB" sz="2828">
                <a:solidFill>
                  <a:srgbClr val="000000"/>
                </a:solidFill>
                <a:latin typeface="Times New Roman"/>
                <a:ea typeface="Times New Roman"/>
                <a:cs typeface="Times New Roman"/>
                <a:sym typeface="Times New Roman"/>
              </a:rPr>
              <a:t>In this project, we present a hybrid approach for detecting automated spammers by amalgamating community-based features with other feature categories, namely metadata-, content-, and interaction-based features. The novelty of the proposed approach lies in the characterization of users based on their interactions with their followers given that a user can evade features that are related to his/her own activities, but evading those based on the followers is difficult. Nineteen different features, including six newly defined features and two redefined features, are identified for learning three classifiers, namely, random forest, decision tree, and Bayesian network, on a real dataset that comprises benign users and spammers. The discrimination power of different feature categories is also analyzed, and interaction- and community-based features are determined to be the most effective for spam detection, whereas metadata-based features are proven to be the least effective.</a:t>
            </a:r>
            <a:r>
              <a:rPr lang="en-GB" sz="3028">
                <a:solidFill>
                  <a:srgbClr val="000000"/>
                </a:solidFill>
                <a:latin typeface="Times New Roman"/>
                <a:ea typeface="Times New Roman"/>
                <a:cs typeface="Times New Roman"/>
                <a:sym typeface="Times New Roman"/>
              </a:rPr>
              <a:t>  </a:t>
            </a:r>
            <a:endParaRPr sz="3028">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2620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rPr>
              <a:t>Existing System:</a:t>
            </a:r>
            <a:endParaRPr b="1">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sp>
        <p:nvSpPr>
          <p:cNvPr id="154" name="Google Shape;154;p17"/>
          <p:cNvSpPr txBox="1">
            <a:spLocks noGrp="1"/>
          </p:cNvSpPr>
          <p:nvPr>
            <p:ph type="body" idx="1"/>
          </p:nvPr>
        </p:nvSpPr>
        <p:spPr>
          <a:xfrm>
            <a:off x="819150" y="994100"/>
            <a:ext cx="7505700" cy="3598500"/>
          </a:xfrm>
          <a:prstGeom prst="rect">
            <a:avLst/>
          </a:prstGeom>
        </p:spPr>
        <p:txBody>
          <a:bodyPr spcFirstLastPara="1" wrap="square" lIns="91425" tIns="91425" rIns="91425" bIns="91425" anchor="t" anchorCtr="0">
            <a:normAutofit fontScale="25000" lnSpcReduction="20000"/>
          </a:bodyPr>
          <a:lstStyle/>
          <a:p>
            <a:pPr marL="685800" lvl="0" indent="-322262" algn="l" rtl="0">
              <a:lnSpc>
                <a:spcPct val="115000"/>
              </a:lnSpc>
              <a:spcBef>
                <a:spcPts val="1200"/>
              </a:spcBef>
              <a:spcAft>
                <a:spcPts val="0"/>
              </a:spcAft>
              <a:buClr>
                <a:srgbClr val="000000"/>
              </a:buClr>
              <a:buSzPct val="100000"/>
              <a:buFont typeface="Times New Roman"/>
              <a:buChar char="●"/>
            </a:pPr>
            <a:r>
              <a:rPr lang="en-GB" sz="5900">
                <a:solidFill>
                  <a:srgbClr val="000000"/>
                </a:solidFill>
                <a:latin typeface="Times New Roman"/>
                <a:ea typeface="Times New Roman"/>
                <a:cs typeface="Times New Roman"/>
                <a:sym typeface="Times New Roman"/>
              </a:rPr>
              <a:t>Sahami et al. [14] proposed textual and non-textual and domain-specific features and learned naive Bayes classifier to segregate spam emails from legitimate ones. Schafer [15] and [16] proposed metadata-based approaches to detect botnets based on compromised email accounts to diffuse mail spams. Spam campaigns on Facebook were analyzed by Gao et al. [10] using a similarity graph based on semantic similarity between posts and URLs that point to the same destination.  </a:t>
            </a:r>
            <a:endParaRPr sz="5900">
              <a:solidFill>
                <a:srgbClr val="000000"/>
              </a:solidFill>
              <a:latin typeface="Times New Roman"/>
              <a:ea typeface="Times New Roman"/>
              <a:cs typeface="Times New Roman"/>
              <a:sym typeface="Times New Roman"/>
            </a:endParaRPr>
          </a:p>
          <a:p>
            <a:pPr marL="685800" lvl="0" indent="-322262" algn="l" rtl="0">
              <a:lnSpc>
                <a:spcPct val="115000"/>
              </a:lnSpc>
              <a:spcBef>
                <a:spcPts val="0"/>
              </a:spcBef>
              <a:spcAft>
                <a:spcPts val="0"/>
              </a:spcAft>
              <a:buClr>
                <a:srgbClr val="000000"/>
              </a:buClr>
              <a:buSzPct val="100000"/>
              <a:buFont typeface="Times New Roman"/>
              <a:buChar char="●"/>
            </a:pPr>
            <a:r>
              <a:rPr lang="en-GB" sz="5900">
                <a:solidFill>
                  <a:srgbClr val="000000"/>
                </a:solidFill>
                <a:latin typeface="Times New Roman"/>
                <a:ea typeface="Times New Roman"/>
                <a:cs typeface="Times New Roman"/>
                <a:sym typeface="Times New Roman"/>
              </a:rPr>
              <a:t>Furthermore, they extracted clusters from a similarity graph, wherein each cluster represents a specific spam campaign. Upon analysis, they determined that most spam sources were hijacked accounts, which exploited the trust of users to redirect legitimate users to phishing sites. In [7] and [8], honey profiles were created and deployed on OSNs to observe the behavior of spammer. Both studies presented different sets of features to discriminate benign users from spammers and evaluated them on different sets of OSNs.  </a:t>
            </a:r>
            <a:endParaRPr sz="590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365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4242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rPr>
              <a:t>Proposed System:</a:t>
            </a:r>
            <a:endParaRPr b="1">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sp>
        <p:nvSpPr>
          <p:cNvPr id="160" name="Google Shape;160;p18"/>
          <p:cNvSpPr txBox="1">
            <a:spLocks noGrp="1"/>
          </p:cNvSpPr>
          <p:nvPr>
            <p:ph type="body" idx="1"/>
          </p:nvPr>
        </p:nvSpPr>
        <p:spPr>
          <a:xfrm>
            <a:off x="465900" y="1223525"/>
            <a:ext cx="8212200" cy="3358200"/>
          </a:xfrm>
          <a:prstGeom prst="rect">
            <a:avLst/>
          </a:prstGeom>
        </p:spPr>
        <p:txBody>
          <a:bodyPr spcFirstLastPara="1" wrap="square" lIns="91425" tIns="91425" rIns="91425" bIns="91425" anchor="t" anchorCtr="0">
            <a:normAutofit lnSpcReduction="10000"/>
          </a:bodyPr>
          <a:lstStyle/>
          <a:p>
            <a:pPr marL="685800" lvl="0" indent="-317500" algn="l" rtl="0">
              <a:lnSpc>
                <a:spcPct val="115000"/>
              </a:lnSpc>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In the proposed system, the system proposes a hybrid approach for detecting  social spam bots in Twitter, which utilizes an amalgamation of metadata-, content-, interaction-, and community-based features. In the analysis of characterizing features of existing approaches, most network-based features are not defined using user followers and underlying community structures, thereby disregarding the fact that the reputation of user in a network is inherited from the followers (rather than from the ones user is following) and community members. Therefore, the system emphasizes the use of followers and community structures to define the network-based features of a user.  </a:t>
            </a:r>
            <a:endParaRPr sz="1400">
              <a:solidFill>
                <a:srgbClr val="000000"/>
              </a:solidFill>
              <a:latin typeface="Times New Roman"/>
              <a:ea typeface="Times New Roman"/>
              <a:cs typeface="Times New Roman"/>
              <a:sym typeface="Times New Roman"/>
            </a:endParaRPr>
          </a:p>
          <a:p>
            <a:pPr marL="685800" lvl="0" indent="-317500" algn="l" rtl="0">
              <a:lnSpc>
                <a:spcPct val="115000"/>
              </a:lnSpc>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The system classifies set of features into three broad categories, namely, metadata, content, and network, wherein the network category is further classified into interaction- and community-based features. Metadata features are extracted from available additional information regarding the tweets of a user, whereas content-based features aim to observe the message posting behavior of a user and the quality of the text that the user uses in posts. Network-based features are extracted from user interaction network.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4025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rPr>
              <a:t>System Requirements:</a:t>
            </a:r>
            <a:endParaRPr b="1">
              <a:solidFill>
                <a:srgbClr val="000000"/>
              </a:solidFill>
            </a:endParaRPr>
          </a:p>
        </p:txBody>
      </p:sp>
      <p:sp>
        <p:nvSpPr>
          <p:cNvPr id="166" name="Google Shape;166;p19"/>
          <p:cNvSpPr txBox="1">
            <a:spLocks noGrp="1"/>
          </p:cNvSpPr>
          <p:nvPr>
            <p:ph type="body" idx="1"/>
          </p:nvPr>
        </p:nvSpPr>
        <p:spPr>
          <a:xfrm>
            <a:off x="765125" y="1347750"/>
            <a:ext cx="7505700" cy="3374400"/>
          </a:xfrm>
          <a:prstGeom prst="rect">
            <a:avLst/>
          </a:prstGeom>
        </p:spPr>
        <p:txBody>
          <a:bodyPr spcFirstLastPara="1" wrap="square" lIns="91425" tIns="91425" rIns="91425" bIns="91425" anchor="t" anchorCtr="0">
            <a:normAutofit/>
          </a:bodyPr>
          <a:lstStyle/>
          <a:p>
            <a:pPr marL="685800" lvl="0" indent="-330200" algn="l" rtl="0">
              <a:lnSpc>
                <a:spcPct val="115000"/>
              </a:lnSpc>
              <a:spcBef>
                <a:spcPts val="120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Operating System 		-	Windows XP </a:t>
            </a:r>
            <a:endParaRPr sz="1600">
              <a:solidFill>
                <a:srgbClr val="000000"/>
              </a:solidFill>
              <a:latin typeface="Times New Roman"/>
              <a:ea typeface="Times New Roman"/>
              <a:cs typeface="Times New Roman"/>
              <a:sym typeface="Times New Roman"/>
            </a:endParaRPr>
          </a:p>
          <a:p>
            <a:pPr marL="685800" lvl="0" indent="-330200" algn="l" rtl="0">
              <a:lnSpc>
                <a:spcPct val="115000"/>
              </a:lnSpc>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Coding Language		- 	Java/J2EE(JSP,Servlet) </a:t>
            </a:r>
            <a:endParaRPr sz="1600">
              <a:solidFill>
                <a:srgbClr val="000000"/>
              </a:solidFill>
              <a:latin typeface="Times New Roman"/>
              <a:ea typeface="Times New Roman"/>
              <a:cs typeface="Times New Roman"/>
              <a:sym typeface="Times New Roman"/>
            </a:endParaRPr>
          </a:p>
          <a:p>
            <a:pPr marL="685800" lvl="0" indent="-330200" algn="l" rtl="0">
              <a:lnSpc>
                <a:spcPct val="115000"/>
              </a:lnSpc>
              <a:spcBef>
                <a:spcPts val="0"/>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Front End			-	J2EE </a:t>
            </a:r>
            <a:endParaRPr sz="1600">
              <a:solidFill>
                <a:srgbClr val="000000"/>
              </a:solidFill>
              <a:latin typeface="Times New Roman"/>
              <a:ea typeface="Times New Roman"/>
              <a:cs typeface="Times New Roman"/>
              <a:sym typeface="Times New Roman"/>
            </a:endParaRPr>
          </a:p>
          <a:p>
            <a:pPr marL="685800" lvl="0" indent="-317500" algn="l" rtl="0">
              <a:lnSpc>
                <a:spcPct val="115000"/>
              </a:lnSpc>
              <a:spcBef>
                <a:spcPts val="0"/>
              </a:spcBef>
              <a:spcAft>
                <a:spcPts val="0"/>
              </a:spcAft>
              <a:buClr>
                <a:srgbClr val="000000"/>
              </a:buClr>
              <a:buSzPts val="1400"/>
              <a:buFont typeface="Times New Roman"/>
              <a:buChar char="●"/>
            </a:pPr>
            <a:r>
              <a:rPr lang="en-GB" sz="1600">
                <a:solidFill>
                  <a:srgbClr val="000000"/>
                </a:solidFill>
                <a:latin typeface="Times New Roman"/>
                <a:ea typeface="Times New Roman"/>
                <a:cs typeface="Times New Roman"/>
                <a:sym typeface="Times New Roman"/>
              </a:rPr>
              <a:t>Back End			-	MySQL </a:t>
            </a:r>
            <a:br>
              <a:rPr lang="en-GB" sz="1400">
                <a:solidFill>
                  <a:srgbClr val="000000"/>
                </a:solidFill>
                <a:latin typeface="Times New Roman"/>
                <a:ea typeface="Times New Roman"/>
                <a:cs typeface="Times New Roman"/>
                <a:sym typeface="Times New Roman"/>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19150" y="413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000000"/>
                </a:solidFill>
              </a:rPr>
              <a:t>Hardware Requirements :</a:t>
            </a:r>
            <a:endParaRPr>
              <a:solidFill>
                <a:srgbClr val="000000"/>
              </a:solidFill>
            </a:endParaRPr>
          </a:p>
        </p:txBody>
      </p:sp>
      <p:sp>
        <p:nvSpPr>
          <p:cNvPr id="172" name="Google Shape;172;p20"/>
          <p:cNvSpPr txBox="1">
            <a:spLocks noGrp="1"/>
          </p:cNvSpPr>
          <p:nvPr>
            <p:ph type="body" idx="1"/>
          </p:nvPr>
        </p:nvSpPr>
        <p:spPr>
          <a:xfrm>
            <a:off x="775925" y="1169500"/>
            <a:ext cx="7505700" cy="31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GB" sz="1400">
                <a:solidFill>
                  <a:srgbClr val="000000"/>
                </a:solidFill>
                <a:latin typeface="Arial"/>
                <a:ea typeface="Arial"/>
                <a:cs typeface="Arial"/>
                <a:sym typeface="Arial"/>
              </a:rPr>
              <a:t>➢    </a:t>
            </a:r>
            <a:r>
              <a:rPr lang="en-GB" sz="1600">
                <a:solidFill>
                  <a:srgbClr val="000000"/>
                </a:solidFill>
                <a:latin typeface="Times New Roman"/>
                <a:ea typeface="Times New Roman"/>
                <a:cs typeface="Times New Roman"/>
                <a:sym typeface="Times New Roman"/>
              </a:rPr>
              <a:t>Processor                      -   Pentium –IV </a:t>
            </a: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600">
                <a:solidFill>
                  <a:srgbClr val="000000"/>
                </a:solidFill>
                <a:latin typeface="Arial"/>
                <a:ea typeface="Arial"/>
                <a:cs typeface="Arial"/>
                <a:sym typeface="Arial"/>
              </a:rPr>
              <a:t>➢   </a:t>
            </a:r>
            <a:r>
              <a:rPr lang="en-GB" sz="1600">
                <a:solidFill>
                  <a:srgbClr val="000000"/>
                </a:solidFill>
                <a:latin typeface="Times New Roman"/>
                <a:ea typeface="Times New Roman"/>
                <a:cs typeface="Times New Roman"/>
                <a:sym typeface="Times New Roman"/>
              </a:rPr>
              <a:t>RAM                              - 4 GB (min) </a:t>
            </a: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600">
                <a:solidFill>
                  <a:srgbClr val="000000"/>
                </a:solidFill>
                <a:latin typeface="Arial"/>
                <a:ea typeface="Arial"/>
                <a:cs typeface="Arial"/>
                <a:sym typeface="Arial"/>
              </a:rPr>
              <a:t>➢   </a:t>
            </a:r>
            <a:r>
              <a:rPr lang="en-GB" sz="1600">
                <a:solidFill>
                  <a:srgbClr val="000000"/>
                </a:solidFill>
                <a:latin typeface="Times New Roman"/>
                <a:ea typeface="Times New Roman"/>
                <a:cs typeface="Times New Roman"/>
                <a:sym typeface="Times New Roman"/>
              </a:rPr>
              <a:t>Hard Disk                      -   20 GB </a:t>
            </a: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600">
                <a:solidFill>
                  <a:srgbClr val="000000"/>
                </a:solidFill>
                <a:latin typeface="Arial"/>
                <a:ea typeface="Arial"/>
                <a:cs typeface="Arial"/>
                <a:sym typeface="Arial"/>
              </a:rPr>
              <a:t>➢   </a:t>
            </a:r>
            <a:r>
              <a:rPr lang="en-GB" sz="1600">
                <a:solidFill>
                  <a:srgbClr val="000000"/>
                </a:solidFill>
                <a:latin typeface="Times New Roman"/>
                <a:ea typeface="Times New Roman"/>
                <a:cs typeface="Times New Roman"/>
                <a:sym typeface="Times New Roman"/>
              </a:rPr>
              <a:t>Key Board                     -    Standard Windows Keyboard </a:t>
            </a: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600">
                <a:solidFill>
                  <a:srgbClr val="000000"/>
                </a:solidFill>
                <a:latin typeface="Arial"/>
                <a:ea typeface="Arial"/>
                <a:cs typeface="Arial"/>
                <a:sym typeface="Arial"/>
              </a:rPr>
              <a:t>➢   </a:t>
            </a:r>
            <a:r>
              <a:rPr lang="en-GB" sz="1600">
                <a:solidFill>
                  <a:srgbClr val="000000"/>
                </a:solidFill>
                <a:latin typeface="Times New Roman"/>
                <a:ea typeface="Times New Roman"/>
                <a:cs typeface="Times New Roman"/>
                <a:sym typeface="Times New Roman"/>
              </a:rPr>
              <a:t>Mouse                            -    Two or Three Button Mouse </a:t>
            </a: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GB" sz="1600">
                <a:solidFill>
                  <a:srgbClr val="000000"/>
                </a:solidFill>
                <a:latin typeface="Arial"/>
                <a:ea typeface="Arial"/>
                <a:cs typeface="Arial"/>
                <a:sym typeface="Arial"/>
              </a:rPr>
              <a:t>➢   </a:t>
            </a:r>
            <a:r>
              <a:rPr lang="en-GB" sz="1600">
                <a:solidFill>
                  <a:srgbClr val="000000"/>
                </a:solidFill>
                <a:latin typeface="Times New Roman"/>
                <a:ea typeface="Times New Roman"/>
                <a:cs typeface="Times New Roman"/>
                <a:sym typeface="Times New Roman"/>
              </a:rPr>
              <a:t>Monitor                          -   SVGA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819150" y="4457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rPr>
              <a:t>Modules :</a:t>
            </a:r>
            <a:endParaRPr b="1">
              <a:solidFill>
                <a:srgbClr val="000000"/>
              </a:solidFill>
            </a:endParaRPr>
          </a:p>
        </p:txBody>
      </p:sp>
      <p:sp>
        <p:nvSpPr>
          <p:cNvPr id="178" name="Google Shape;178;p21"/>
          <p:cNvSpPr txBox="1">
            <a:spLocks noGrp="1"/>
          </p:cNvSpPr>
          <p:nvPr>
            <p:ph type="body" idx="1"/>
          </p:nvPr>
        </p:nvSpPr>
        <p:spPr>
          <a:xfrm>
            <a:off x="819150" y="1347750"/>
            <a:ext cx="7505700" cy="32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33">
                <a:solidFill>
                  <a:srgbClr val="000000"/>
                </a:solidFill>
              </a:rPr>
              <a:t>After looking at the functional requirements it is identified that we can divide the system into the following modules such as:</a:t>
            </a:r>
            <a:endParaRPr sz="1933">
              <a:solidFill>
                <a:srgbClr val="000000"/>
              </a:solidFill>
            </a:endParaRPr>
          </a:p>
          <a:p>
            <a:pPr marL="0" lvl="0" indent="0" algn="l" rtl="0">
              <a:spcBef>
                <a:spcPts val="1200"/>
              </a:spcBef>
              <a:spcAft>
                <a:spcPts val="0"/>
              </a:spcAft>
              <a:buNone/>
            </a:pPr>
            <a:r>
              <a:rPr lang="en-GB" sz="1933">
                <a:solidFill>
                  <a:srgbClr val="000000"/>
                </a:solidFill>
              </a:rPr>
              <a:t>a)Tweet admin</a:t>
            </a:r>
            <a:endParaRPr sz="1933">
              <a:solidFill>
                <a:srgbClr val="000000"/>
              </a:solidFill>
            </a:endParaRPr>
          </a:p>
          <a:p>
            <a:pPr marL="0" lvl="0" indent="0" algn="l" rtl="0">
              <a:spcBef>
                <a:spcPts val="1200"/>
              </a:spcBef>
              <a:spcAft>
                <a:spcPts val="0"/>
              </a:spcAft>
              <a:buNone/>
            </a:pPr>
            <a:r>
              <a:rPr lang="en-GB" sz="1933">
                <a:solidFill>
                  <a:srgbClr val="000000"/>
                </a:solidFill>
              </a:rPr>
              <a:t>b)Friend Request and Response</a:t>
            </a:r>
            <a:endParaRPr sz="1933">
              <a:solidFill>
                <a:srgbClr val="000000"/>
              </a:solidFill>
            </a:endParaRPr>
          </a:p>
          <a:p>
            <a:pPr marL="0" lvl="0" indent="0" algn="l" rtl="0">
              <a:spcBef>
                <a:spcPts val="1200"/>
              </a:spcBef>
              <a:spcAft>
                <a:spcPts val="0"/>
              </a:spcAft>
              <a:buNone/>
            </a:pPr>
            <a:r>
              <a:rPr lang="en-GB" sz="1933">
                <a:solidFill>
                  <a:srgbClr val="000000"/>
                </a:solidFill>
              </a:rPr>
              <a:t>c)User</a:t>
            </a:r>
            <a:endParaRPr sz="1933">
              <a:solidFill>
                <a:srgbClr val="000000"/>
              </a:solidFill>
            </a:endParaRPr>
          </a:p>
          <a:p>
            <a:pPr marL="0" lvl="0" indent="0" algn="l" rtl="0">
              <a:spcBef>
                <a:spcPts val="1200"/>
              </a:spcBef>
              <a:spcAft>
                <a:spcPts val="0"/>
              </a:spcAft>
              <a:buNone/>
            </a:pPr>
            <a:r>
              <a:rPr lang="en-GB" sz="1933">
                <a:solidFill>
                  <a:srgbClr val="000000"/>
                </a:solidFill>
              </a:rPr>
              <a:t>d)Searching users to make friends</a:t>
            </a:r>
            <a:endParaRPr sz="1933">
              <a:solidFill>
                <a:srgbClr val="000000"/>
              </a:solidFill>
            </a:endParaRPr>
          </a:p>
          <a:p>
            <a:pPr marL="0" lvl="0" indent="0" algn="l" rtl="0">
              <a:spcBef>
                <a:spcPts val="1200"/>
              </a:spcBef>
              <a:spcAft>
                <a:spcPts val="0"/>
              </a:spcAft>
              <a:buNone/>
            </a:pPr>
            <a:endParaRPr sz="1600">
              <a:solidFill>
                <a:srgbClr val="000000"/>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1040</Words>
  <Application>Microsoft Office PowerPoint</Application>
  <PresentationFormat>On-screen Show (16:9)</PresentationFormat>
  <Paragraphs>58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Nunito</vt:lpstr>
      <vt:lpstr>Arial</vt:lpstr>
      <vt:lpstr>Calibri</vt:lpstr>
      <vt:lpstr>Times New Roman</vt:lpstr>
      <vt:lpstr>Shift</vt:lpstr>
      <vt:lpstr>A Hybrid Approach for Detecting Automated Spammers in Twitter</vt:lpstr>
      <vt:lpstr>Contents:</vt:lpstr>
      <vt:lpstr>Objective</vt:lpstr>
      <vt:lpstr>Purpose:</vt:lpstr>
      <vt:lpstr>Existing System:  </vt:lpstr>
      <vt:lpstr>Proposed System:  </vt:lpstr>
      <vt:lpstr>System Requirements:</vt:lpstr>
      <vt:lpstr>Hardware Requirements :</vt:lpstr>
      <vt:lpstr>Modules :</vt:lpstr>
      <vt:lpstr>UML Diagrams</vt:lpstr>
      <vt:lpstr>State chart diagrams – State chart diagrams describe the behaviour of an object as a number of states and transitions between states. A state represents a particular set of values for an object and focuses between states. Activity Diagram -An activity diagram describes a system in terms of activities. Activities are states that represents the execution of a set of operations. Activity diagrams are similar to flowchart diagram and data flow.  </vt:lpstr>
      <vt:lpstr>Architecture Diagram:</vt:lpstr>
      <vt:lpstr>Use Case Diagram:</vt:lpstr>
      <vt:lpstr>Class Diagram:</vt:lpstr>
      <vt:lpstr>Sequence Diagram:</vt:lpstr>
      <vt:lpstr>Flow chart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Hybrid Approach for Detecting Automated Spammers in Twitter</dc:title>
  <cp:lastModifiedBy>Polu Sai Ashish</cp:lastModifiedBy>
  <cp:revision>2</cp:revision>
  <dcterms:modified xsi:type="dcterms:W3CDTF">2022-07-20T06:16:56Z</dcterms:modified>
</cp:coreProperties>
</file>