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8" r:id="rId3"/>
    <p:sldId id="259" r:id="rId4"/>
    <p:sldId id="299" r:id="rId5"/>
    <p:sldId id="257" r:id="rId6"/>
    <p:sldId id="293" r:id="rId7"/>
    <p:sldId id="289" r:id="rId8"/>
    <p:sldId id="290" r:id="rId9"/>
    <p:sldId id="325" r:id="rId10"/>
    <p:sldId id="333" r:id="rId11"/>
    <p:sldId id="331" r:id="rId12"/>
    <p:sldId id="334" r:id="rId13"/>
    <p:sldId id="292" r:id="rId14"/>
    <p:sldId id="294" r:id="rId15"/>
    <p:sldId id="336" r:id="rId16"/>
    <p:sldId id="335" r:id="rId17"/>
    <p:sldId id="340" r:id="rId18"/>
    <p:sldId id="341" r:id="rId19"/>
    <p:sldId id="342" r:id="rId20"/>
    <p:sldId id="343" r:id="rId21"/>
    <p:sldId id="337" r:id="rId22"/>
    <p:sldId id="338" r:id="rId23"/>
    <p:sldId id="339" r:id="rId24"/>
    <p:sldId id="332" r:id="rId25"/>
    <p:sldId id="279" r:id="rId26"/>
    <p:sldId id="261" r:id="rId27"/>
    <p:sldId id="264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114E903-039E-443F-9AAD-AD959791CF76}">
          <p14:sldIdLst>
            <p14:sldId id="256"/>
            <p14:sldId id="268"/>
            <p14:sldId id="259"/>
          </p14:sldIdLst>
        </p14:section>
        <p14:section name="1. Introduction to Spatial Analysis" id="{21D2EB0D-E0CE-4A1A-BB83-33BEC827CD0A}">
          <p14:sldIdLst>
            <p14:sldId id="299"/>
            <p14:sldId id="257"/>
            <p14:sldId id="293"/>
            <p14:sldId id="289"/>
            <p14:sldId id="290"/>
            <p14:sldId id="325"/>
            <p14:sldId id="333"/>
            <p14:sldId id="331"/>
            <p14:sldId id="334"/>
            <p14:sldId id="292"/>
            <p14:sldId id="294"/>
            <p14:sldId id="336"/>
            <p14:sldId id="335"/>
            <p14:sldId id="340"/>
            <p14:sldId id="341"/>
            <p14:sldId id="342"/>
            <p14:sldId id="343"/>
            <p14:sldId id="337"/>
            <p14:sldId id="338"/>
            <p14:sldId id="339"/>
            <p14:sldId id="332"/>
          </p14:sldIdLst>
        </p14:section>
        <p14:section name="Final" id="{068EDBC8-B145-472E-9B8B-623C295FB78D}">
          <p14:sldIdLst>
            <p14:sldId id="279"/>
            <p14:sldId id="261"/>
            <p14:sldId id="264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Thurmond" initials="N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F9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-11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55B5-0101-447E-A713-B8B9BC44D6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542-13BB-4451-9D21-FF76E021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https://projectmosaic.uncc.edu/make-a-consulting-appointment/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>
                <a:solidFill>
                  <a:schemeClr val="tx1"/>
                </a:solidFill>
              </a:rPr>
              <a:t>Let me tell you a personal story about this analogy.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In last spring, my father was very sick so he went to the big general hospital at South Korea and stayed at there for a while.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Since one of my friend works there, I called her and asked whatever she can do in regards to my dad.</a:t>
            </a: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I had a chance to talk with a lot about Radiology in general hospital, as a geographer, I found she and I have many things in common.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Do you know Radiologists are very powerful in cooperative</a:t>
            </a:r>
            <a:r>
              <a:rPr lang="en-US" sz="1200" baseline="0" dirty="0" smtClean="0">
                <a:solidFill>
                  <a:schemeClr val="tx1"/>
                </a:solidFill>
              </a:rPr>
              <a:t> operation </a:t>
            </a:r>
            <a:r>
              <a:rPr lang="en-US" sz="1200" dirty="0" smtClean="0">
                <a:solidFill>
                  <a:schemeClr val="tx1"/>
                </a:solidFill>
              </a:rPr>
              <a:t>between doctors?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Radiologists do not focus on a specific section of body. But they </a:t>
            </a:r>
            <a:r>
              <a:rPr lang="en-US" dirty="0" smtClean="0">
                <a:solidFill>
                  <a:schemeClr val="tx1"/>
                </a:solidFill>
              </a:rPr>
              <a:t>draw a map of inside of body and </a:t>
            </a:r>
            <a:r>
              <a:rPr lang="en-US" sz="1200" dirty="0" smtClean="0">
                <a:solidFill>
                  <a:schemeClr val="tx1"/>
                </a:solidFill>
              </a:rPr>
              <a:t>diagnose in general and whole view.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With high-tech</a:t>
            </a:r>
            <a:r>
              <a:rPr lang="en-US" sz="1200" baseline="0" dirty="0" smtClean="0">
                <a:solidFill>
                  <a:schemeClr val="tx1"/>
                </a:solidFill>
              </a:rPr>
              <a:t> like X-ray, MRI, CT, t</a:t>
            </a:r>
            <a:r>
              <a:rPr lang="en-US" sz="1200" dirty="0" smtClean="0">
                <a:solidFill>
                  <a:schemeClr val="tx1"/>
                </a:solidFill>
              </a:rPr>
              <a:t>hey see inside of the body</a:t>
            </a:r>
            <a:r>
              <a:rPr lang="en-US" sz="1200" baseline="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which is not easily revealed to outside. They</a:t>
            </a:r>
            <a:r>
              <a:rPr lang="en-US" sz="1200" baseline="0" dirty="0" smtClean="0">
                <a:solidFill>
                  <a:schemeClr val="tx1"/>
                </a:solidFill>
              </a:rPr>
              <a:t> analyze the pattern of mysterious spots and relate them to other parts of body.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They consult other doctors who focus on specific part like brain,</a:t>
            </a:r>
            <a:r>
              <a:rPr lang="en-US" sz="1200" baseline="0" dirty="0" smtClean="0">
                <a:solidFill>
                  <a:schemeClr val="tx1"/>
                </a:solidFill>
              </a:rPr>
              <a:t> bone, liver and so on.</a:t>
            </a:r>
          </a:p>
          <a:p>
            <a:endParaRPr lang="en-US" sz="1200" baseline="0" dirty="0" smtClean="0">
              <a:solidFill>
                <a:schemeClr val="tx1"/>
              </a:solidFill>
            </a:endParaRPr>
          </a:p>
          <a:p>
            <a:r>
              <a:rPr lang="en-US" sz="1200" baseline="0" dirty="0" smtClean="0">
                <a:solidFill>
                  <a:schemeClr val="tx1"/>
                </a:solidFill>
              </a:rPr>
              <a:t>Surely, spatial analysts are usually specialized in a specific area, but rather they see the pattern of social subjects and how they are related to each other spatially. We can say that spatial analyst take an X-ray picture of specific regions or area. They relate economic feature to social feature or educational features and analyze how they are related.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Government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Government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7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-one-stop.go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sus.gov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graphynetwork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pmart.com/" TargetMode="External"/><Relationship Id="rId4" Type="http://schemas.openxmlformats.org/officeDocument/2006/relationships/hyperlink" Target="http://data.geocomm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Claude.Thill@uncc.edu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mailto:projectmosaic@uncc.ed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shaoyu.li@uncc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mailto:kvenkita@uncc.edu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84" y="2404534"/>
            <a:ext cx="8632319" cy="1646302"/>
          </a:xfrm>
        </p:spPr>
        <p:txBody>
          <a:bodyPr/>
          <a:lstStyle/>
          <a:p>
            <a:r>
              <a:rPr lang="en-US" sz="4400" dirty="0" smtClean="0"/>
              <a:t>Mapping and Spatial Analysis</a:t>
            </a:r>
            <a:br>
              <a:rPr lang="en-US" sz="4400" dirty="0" smtClean="0"/>
            </a:br>
            <a:r>
              <a:rPr lang="en-US" sz="4400" dirty="0" smtClean="0"/>
              <a:t>with ArcGIS and GeoDa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50273"/>
            <a:ext cx="7766936" cy="1604900"/>
          </a:xfrm>
        </p:spPr>
        <p:txBody>
          <a:bodyPr>
            <a:normAutofit/>
          </a:bodyPr>
          <a:lstStyle/>
          <a:p>
            <a:r>
              <a:rPr lang="en-US" dirty="0"/>
              <a:t>Project Mosaic Workshop</a:t>
            </a:r>
          </a:p>
          <a:p>
            <a:r>
              <a:rPr lang="en-US" dirty="0" smtClean="0"/>
              <a:t>Date Feb 23</a:t>
            </a:r>
            <a:r>
              <a:rPr lang="en-US" baseline="30000" dirty="0" smtClean="0"/>
              <a:t>rd</a:t>
            </a:r>
            <a:r>
              <a:rPr lang="en-US" dirty="0" smtClean="0"/>
              <a:t> 2017</a:t>
            </a:r>
            <a:endParaRPr lang="en-US" dirty="0"/>
          </a:p>
          <a:p>
            <a:r>
              <a:rPr lang="en-US" dirty="0" smtClean="0"/>
              <a:t>Paul H. Jung, Behnam Nikparvar  </a:t>
            </a:r>
            <a:endParaRPr lang="en-US" dirty="0"/>
          </a:p>
          <a:p>
            <a:r>
              <a:rPr lang="en-US" dirty="0" smtClean="0"/>
              <a:t>pjung1@uncc.edu, bnikparv@uncc.edu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56" y="160486"/>
            <a:ext cx="5915728" cy="10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427"/>
          </a:xfrm>
        </p:spPr>
        <p:txBody>
          <a:bodyPr/>
          <a:lstStyle/>
          <a:p>
            <a:r>
              <a:rPr lang="en-US" dirty="0" smtClean="0"/>
              <a:t>Tasks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1: Create a map document, load data, and explore ArcMap</a:t>
            </a:r>
          </a:p>
          <a:p>
            <a:r>
              <a:rPr lang="en-US" dirty="0" smtClean="0"/>
              <a:t>Task 2: Joining table, select by location/attribute</a:t>
            </a:r>
          </a:p>
          <a:p>
            <a:r>
              <a:rPr lang="en-US" dirty="0" smtClean="0"/>
              <a:t>Task 3: Changing data </a:t>
            </a:r>
            <a:r>
              <a:rPr lang="en-US" dirty="0" err="1" smtClean="0"/>
              <a:t>symbology</a:t>
            </a:r>
            <a:endParaRPr lang="en-US" dirty="0" smtClean="0"/>
          </a:p>
          <a:p>
            <a:r>
              <a:rPr lang="en-US" dirty="0" smtClean="0"/>
              <a:t>Task 4: Edit a map layout</a:t>
            </a:r>
          </a:p>
          <a:p>
            <a:r>
              <a:rPr lang="en-US" dirty="0" smtClean="0"/>
              <a:t>Task 5: Explore </a:t>
            </a:r>
            <a:r>
              <a:rPr lang="en-US" dirty="0" err="1" smtClean="0"/>
              <a:t>ArcCatalog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9800"/>
            <a:ext cx="8596668" cy="9779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 to H </a:t>
            </a:r>
            <a:r>
              <a:rPr lang="en-US" dirty="0" smtClean="0"/>
              <a:t>drive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1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1:Explore ArcMap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menu &gt; ArcMap</a:t>
            </a:r>
          </a:p>
          <a:p>
            <a:r>
              <a:rPr lang="en-US" dirty="0" smtClean="0"/>
              <a:t>Adding data &gt; Add these layers:</a:t>
            </a:r>
          </a:p>
          <a:p>
            <a:pPr lvl="1"/>
            <a:r>
              <a:rPr lang="en-US" dirty="0" err="1" smtClean="0"/>
              <a:t>NC_blckgrps.shp</a:t>
            </a:r>
            <a:endParaRPr lang="en-US" dirty="0" smtClean="0"/>
          </a:p>
          <a:p>
            <a:pPr lvl="1"/>
            <a:r>
              <a:rPr lang="en-US" dirty="0" err="1" smtClean="0"/>
              <a:t>NC_roads.shp</a:t>
            </a:r>
            <a:endParaRPr lang="en-US" dirty="0" smtClean="0"/>
          </a:p>
          <a:p>
            <a:pPr lvl="1"/>
            <a:r>
              <a:rPr lang="en-US" dirty="0" err="1" smtClean="0"/>
              <a:t>NC_zipcode.shp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Two fundamental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dirty="0" smtClean="0"/>
              <a:t>Vector Data vs. Raster Data</a:t>
            </a:r>
          </a:p>
        </p:txBody>
      </p:sp>
      <p:pic>
        <p:nvPicPr>
          <p:cNvPr id="4" name="Picture 3" descr="D:\Courses\GIS\Lecture\ras_ve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1"/>
          <a:stretch>
            <a:fillRect/>
          </a:stretch>
        </p:blipFill>
        <p:spPr bwMode="auto">
          <a:xfrm>
            <a:off x="6662507" y="4966906"/>
            <a:ext cx="3576800" cy="153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97088" y="1514851"/>
            <a:ext cx="178387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Vector</a:t>
            </a:r>
          </a:p>
          <a:p>
            <a:pPr>
              <a:lnSpc>
                <a:spcPct val="250000"/>
              </a:lnSpc>
              <a:spcBef>
                <a:spcPct val="5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250000"/>
              </a:lnSpc>
              <a:spcBef>
                <a:spcPct val="50000"/>
              </a:spcBef>
            </a:pPr>
            <a:r>
              <a:rPr lang="en-US" altLang="en-US" sz="2000" dirty="0" smtClean="0">
                <a:latin typeface="Arial" panose="020B0604020202020204" pitchFamily="34" charset="0"/>
              </a:rPr>
              <a:t>Raster</a:t>
            </a:r>
          </a:p>
          <a:p>
            <a:pPr>
              <a:lnSpc>
                <a:spcPct val="250000"/>
              </a:lnSpc>
              <a:spcBef>
                <a:spcPct val="5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250000"/>
              </a:lnSpc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 Real World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6" name="Picture 5" descr="D:\Courses\GIS\Lecture\ras_ve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2"/>
          <a:stretch>
            <a:fillRect/>
          </a:stretch>
        </p:blipFill>
        <p:spPr bwMode="auto">
          <a:xfrm>
            <a:off x="6662507" y="3043888"/>
            <a:ext cx="3576800" cy="142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:\Courses\GIS\Lecture\ras_ve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1" b="33821"/>
          <a:stretch>
            <a:fillRect/>
          </a:stretch>
        </p:blipFill>
        <p:spPr bwMode="auto">
          <a:xfrm>
            <a:off x="6759683" y="1327879"/>
            <a:ext cx="3576800" cy="142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srh.noaa.gov/images/bmx/gislay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2132472"/>
            <a:ext cx="3804827" cy="393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dirty="0" smtClean="0"/>
              <a:t>Vector Data</a:t>
            </a:r>
          </a:p>
          <a:p>
            <a:pPr lvl="1"/>
            <a:r>
              <a:rPr lang="en-US" dirty="0" smtClean="0"/>
              <a:t>Types of Vector Data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197566" y="2893275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927566" y="3440168"/>
            <a:ext cx="2540000" cy="965200"/>
          </a:xfrm>
          <a:custGeom>
            <a:avLst/>
            <a:gdLst>
              <a:gd name="T0" fmla="*/ 0 w 1920"/>
              <a:gd name="T1" fmla="*/ 0 h 912"/>
              <a:gd name="T2" fmla="*/ 288 w 1920"/>
              <a:gd name="T3" fmla="*/ 528 h 912"/>
              <a:gd name="T4" fmla="*/ 624 w 1920"/>
              <a:gd name="T5" fmla="*/ 720 h 912"/>
              <a:gd name="T6" fmla="*/ 1104 w 1920"/>
              <a:gd name="T7" fmla="*/ 912 h 912"/>
              <a:gd name="T8" fmla="*/ 1536 w 1920"/>
              <a:gd name="T9" fmla="*/ 864 h 912"/>
              <a:gd name="T10" fmla="*/ 1920 w 1920"/>
              <a:gd name="T11" fmla="*/ 528 h 912"/>
              <a:gd name="T12" fmla="*/ 1872 w 1920"/>
              <a:gd name="T13" fmla="*/ 48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0" h="912">
                <a:moveTo>
                  <a:pt x="0" y="0"/>
                </a:moveTo>
                <a:lnTo>
                  <a:pt x="288" y="528"/>
                </a:lnTo>
                <a:lnTo>
                  <a:pt x="624" y="720"/>
                </a:lnTo>
                <a:lnTo>
                  <a:pt x="1104" y="912"/>
                </a:lnTo>
                <a:lnTo>
                  <a:pt x="1536" y="864"/>
                </a:lnTo>
                <a:lnTo>
                  <a:pt x="1920" y="528"/>
                </a:lnTo>
                <a:lnTo>
                  <a:pt x="1872" y="48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558178" y="2737700"/>
            <a:ext cx="40386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Points</a:t>
            </a:r>
            <a:r>
              <a:rPr lang="en-US" altLang="en-US" sz="2800" dirty="0">
                <a:latin typeface="Arial" panose="020B0604020202020204" pitchFamily="34" charset="0"/>
              </a:rPr>
              <a:t> - simplest element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Lines</a:t>
            </a:r>
            <a:r>
              <a:rPr lang="en-US" altLang="en-US" sz="2800" dirty="0">
                <a:latin typeface="Arial" panose="020B0604020202020204" pitchFamily="34" charset="0"/>
              </a:rPr>
              <a:t> (arcs) - set of connected points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Polygons</a:t>
            </a:r>
            <a:r>
              <a:rPr lang="en-US" altLang="en-US" sz="2800" dirty="0">
                <a:latin typeface="Arial" panose="020B0604020202020204" pitchFamily="34" charset="0"/>
              </a:rPr>
              <a:t> - set of connected lines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206966" y="4737156"/>
            <a:ext cx="2133600" cy="1066800"/>
          </a:xfrm>
          <a:custGeom>
            <a:avLst/>
            <a:gdLst>
              <a:gd name="T0" fmla="*/ 0 w 1488"/>
              <a:gd name="T1" fmla="*/ 288 h 912"/>
              <a:gd name="T2" fmla="*/ 576 w 1488"/>
              <a:gd name="T3" fmla="*/ 0 h 912"/>
              <a:gd name="T4" fmla="*/ 1104 w 1488"/>
              <a:gd name="T5" fmla="*/ 96 h 912"/>
              <a:gd name="T6" fmla="*/ 1488 w 1488"/>
              <a:gd name="T7" fmla="*/ 336 h 912"/>
              <a:gd name="T8" fmla="*/ 1296 w 1488"/>
              <a:gd name="T9" fmla="*/ 624 h 912"/>
              <a:gd name="T10" fmla="*/ 1008 w 1488"/>
              <a:gd name="T11" fmla="*/ 864 h 912"/>
              <a:gd name="T12" fmla="*/ 576 w 1488"/>
              <a:gd name="T13" fmla="*/ 912 h 912"/>
              <a:gd name="T14" fmla="*/ 240 w 1488"/>
              <a:gd name="T15" fmla="*/ 720 h 912"/>
              <a:gd name="T16" fmla="*/ 96 w 1488"/>
              <a:gd name="T17" fmla="*/ 528 h 912"/>
              <a:gd name="T18" fmla="*/ 0 w 1488"/>
              <a:gd name="T19" fmla="*/ 288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8" h="912">
                <a:moveTo>
                  <a:pt x="0" y="288"/>
                </a:moveTo>
                <a:lnTo>
                  <a:pt x="576" y="0"/>
                </a:lnTo>
                <a:lnTo>
                  <a:pt x="1104" y="96"/>
                </a:lnTo>
                <a:lnTo>
                  <a:pt x="1488" y="336"/>
                </a:lnTo>
                <a:lnTo>
                  <a:pt x="1296" y="624"/>
                </a:lnTo>
                <a:lnTo>
                  <a:pt x="1008" y="864"/>
                </a:lnTo>
                <a:lnTo>
                  <a:pt x="576" y="912"/>
                </a:lnTo>
                <a:lnTo>
                  <a:pt x="240" y="720"/>
                </a:lnTo>
                <a:lnTo>
                  <a:pt x="96" y="528"/>
                </a:lnTo>
                <a:lnTo>
                  <a:pt x="0" y="288"/>
                </a:lnTo>
                <a:close/>
              </a:path>
            </a:pathLst>
          </a:custGeom>
          <a:solidFill>
            <a:srgbClr val="66FFFF"/>
          </a:solidFill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1:Explore ArcMap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on/off layers, move them up/down, change symbol</a:t>
            </a:r>
          </a:p>
          <a:p>
            <a:r>
              <a:rPr lang="en-US" dirty="0" err="1" smtClean="0"/>
              <a:t>Basemap</a:t>
            </a:r>
            <a:endParaRPr lang="en-US" dirty="0" smtClean="0"/>
          </a:p>
          <a:p>
            <a:r>
              <a:rPr lang="en-US" dirty="0" smtClean="0"/>
              <a:t>Attribute table</a:t>
            </a:r>
          </a:p>
          <a:p>
            <a:r>
              <a:rPr lang="en-US" dirty="0" smtClean="0"/>
              <a:t>Layer properties</a:t>
            </a:r>
          </a:p>
        </p:txBody>
      </p:sp>
    </p:spTree>
    <p:extLst>
      <p:ext uri="{BB962C8B-B14F-4D97-AF65-F5344CB8AC3E}">
        <p14:creationId xmlns:p14="http://schemas.microsoft.com/office/powerpoint/2010/main" val="3022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2:Query and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Mcklnbrg.shp</a:t>
            </a:r>
            <a:endParaRPr lang="en-US" dirty="0" smtClean="0"/>
          </a:p>
          <a:p>
            <a:r>
              <a:rPr lang="en-US" dirty="0" smtClean="0"/>
              <a:t>Selection menu &gt; Select by location</a:t>
            </a:r>
          </a:p>
          <a:p>
            <a:r>
              <a:rPr lang="en-US" dirty="0" smtClean="0"/>
              <a:t>Select features within </a:t>
            </a:r>
            <a:r>
              <a:rPr lang="en-US" dirty="0" err="1" smtClean="0"/>
              <a:t>Mcklnbrg.shp</a:t>
            </a:r>
            <a:endParaRPr lang="en-US" dirty="0" smtClean="0"/>
          </a:p>
          <a:p>
            <a:r>
              <a:rPr lang="en-US" dirty="0" smtClean="0"/>
              <a:t>Right click on layer &gt; Data &gt; export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Spatial Data: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ea typeface="宋体" pitchFamily="2" charset="-122"/>
              </a:rPr>
              <a:t>Federal </a:t>
            </a:r>
            <a:r>
              <a:rPr lang="en-US" altLang="zh-CN" dirty="0">
                <a:ea typeface="宋体" pitchFamily="2" charset="-122"/>
              </a:rPr>
              <a:t>Geographic Data Committee (FGDC)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www.fgdc.gov</a:t>
            </a:r>
          </a:p>
          <a:p>
            <a:r>
              <a:rPr lang="en-US" altLang="zh-CN" dirty="0">
                <a:ea typeface="宋体" pitchFamily="2" charset="-122"/>
              </a:rPr>
              <a:t>Geospatial One-Stop</a:t>
            </a:r>
          </a:p>
          <a:p>
            <a:pPr lvl="2"/>
            <a:r>
              <a:rPr lang="en-US" altLang="zh-CN" sz="1600" dirty="0">
                <a:ea typeface="宋体" pitchFamily="2" charset="-122"/>
                <a:hlinkClick r:id="rId3"/>
              </a:rPr>
              <a:t>www.geo-one-stop.gov</a:t>
            </a:r>
            <a:endParaRPr lang="en-US" altLang="zh-CN" sz="16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U.S. Geological Survey (USGS)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www.usgs.gov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The major provider of GIS data in the US</a:t>
            </a:r>
          </a:p>
          <a:p>
            <a:r>
              <a:rPr lang="en-US" altLang="zh-CN" dirty="0" smtClean="0">
                <a:ea typeface="宋体" pitchFamily="2" charset="-122"/>
              </a:rPr>
              <a:t>US Census Bureau</a:t>
            </a:r>
          </a:p>
          <a:p>
            <a:pPr lvl="2"/>
            <a:r>
              <a:rPr lang="en-US" altLang="zh-CN" sz="1600" dirty="0" smtClean="0">
                <a:ea typeface="宋体" pitchFamily="2" charset="-122"/>
                <a:hlinkClick r:id="rId4"/>
              </a:rPr>
              <a:t>www.census.gov</a:t>
            </a:r>
            <a:endParaRPr lang="en-US" altLang="zh-CN" sz="1600" dirty="0" smtClean="0">
              <a:ea typeface="宋体" pitchFamily="2" charset="-122"/>
            </a:endParaRP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TIGER Line Files (Streets with addresses, Boundary Units: Counties, zip codes, metro areas, tracts, block groups, blocks)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5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Spatial Data: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The Geography Network (ESRI)</a:t>
            </a:r>
          </a:p>
          <a:p>
            <a:pPr lvl="2"/>
            <a:r>
              <a:rPr lang="en-US" altLang="zh-CN" sz="1600" dirty="0">
                <a:ea typeface="宋体" pitchFamily="2" charset="-122"/>
                <a:hlinkClick r:id="rId3"/>
              </a:rPr>
              <a:t>www.geographynetwork.com</a:t>
            </a:r>
            <a:endParaRPr lang="en-US" altLang="zh-CN" sz="1600" dirty="0">
              <a:ea typeface="宋体" pitchFamily="2" charset="-122"/>
            </a:endParaRPr>
          </a:p>
          <a:p>
            <a:pPr lvl="2"/>
            <a:r>
              <a:rPr lang="en-US" altLang="zh-CN" sz="1600" dirty="0">
                <a:ea typeface="宋体" pitchFamily="2" charset="-122"/>
              </a:rPr>
              <a:t>Clearinghouse of data from providers around the world.</a:t>
            </a:r>
          </a:p>
          <a:p>
            <a:r>
              <a:rPr lang="en-US" altLang="zh-CN" dirty="0">
                <a:ea typeface="宋体" pitchFamily="2" charset="-122"/>
              </a:rPr>
              <a:t>GIS Data Depot</a:t>
            </a:r>
          </a:p>
          <a:p>
            <a:pPr lvl="2"/>
            <a:r>
              <a:rPr lang="en-US" altLang="zh-CN" sz="1600" dirty="0">
                <a:ea typeface="宋体" pitchFamily="2" charset="-122"/>
                <a:hlinkClick r:id="rId4"/>
              </a:rPr>
              <a:t>http://data.geocomm.com</a:t>
            </a:r>
            <a:endParaRPr lang="en-US" altLang="zh-CN" sz="1600" dirty="0">
              <a:ea typeface="宋体" pitchFamily="2" charset="-122"/>
            </a:endParaRPr>
          </a:p>
          <a:p>
            <a:pPr lvl="2"/>
            <a:r>
              <a:rPr lang="en-US" altLang="zh-CN" sz="1600" dirty="0">
                <a:ea typeface="宋体" pitchFamily="2" charset="-122"/>
              </a:rPr>
              <a:t>Lots of Free data, some luxury datasets require a small CD Writing fee ($1-$5)</a:t>
            </a:r>
          </a:p>
          <a:p>
            <a:r>
              <a:rPr lang="en-US" altLang="zh-CN" dirty="0">
                <a:ea typeface="宋体" pitchFamily="2" charset="-122"/>
              </a:rPr>
              <a:t>Map-Mart</a:t>
            </a:r>
          </a:p>
          <a:p>
            <a:pPr lvl="2"/>
            <a:r>
              <a:rPr lang="en-US" altLang="zh-CN" sz="1600" dirty="0">
                <a:ea typeface="宋体" pitchFamily="2" charset="-122"/>
                <a:hlinkClick r:id="rId5"/>
              </a:rPr>
              <a:t>http://www.mapmart.com</a:t>
            </a:r>
            <a:endParaRPr lang="en-US" altLang="zh-CN" sz="1600" dirty="0">
              <a:ea typeface="宋体" pitchFamily="2" charset="-122"/>
            </a:endParaRPr>
          </a:p>
          <a:p>
            <a:pPr lvl="2"/>
            <a:r>
              <a:rPr lang="en-US" altLang="zh-CN" sz="1600" dirty="0">
                <a:ea typeface="宋体" pitchFamily="2" charset="-122"/>
              </a:rPr>
              <a:t>Free and Non-Free data</a:t>
            </a:r>
          </a:p>
          <a:p>
            <a:r>
              <a:rPr lang="en-US" altLang="zh-CN" dirty="0">
                <a:ea typeface="宋体" pitchFamily="2" charset="-122"/>
              </a:rPr>
              <a:t>Tele Atlas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Creates street network and database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Very </a:t>
            </a:r>
            <a:r>
              <a:rPr lang="en-US" altLang="zh-CN" sz="1600" dirty="0" smtClean="0">
                <a:ea typeface="宋体" pitchFamily="2" charset="-122"/>
              </a:rPr>
              <a:t>extensive but expensive</a:t>
            </a:r>
            <a:endParaRPr lang="en-US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geographic data formats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222313" cy="2666905"/>
          </a:xfrm>
        </p:spPr>
        <p:txBody>
          <a:bodyPr/>
          <a:lstStyle/>
          <a:p>
            <a:r>
              <a:rPr lang="en-US" dirty="0" smtClean="0"/>
              <a:t>Shp </a:t>
            </a:r>
          </a:p>
          <a:p>
            <a:r>
              <a:rPr lang="en-US" dirty="0" smtClean="0"/>
              <a:t>KML, KMZ</a:t>
            </a:r>
          </a:p>
          <a:p>
            <a:r>
              <a:rPr lang="en-US" dirty="0" smtClean="0"/>
              <a:t>gdb</a:t>
            </a:r>
          </a:p>
          <a:p>
            <a:r>
              <a:rPr lang="en-US" dirty="0" smtClean="0"/>
              <a:t>GeoJSON, GML</a:t>
            </a:r>
          </a:p>
          <a:p>
            <a:r>
              <a:rPr lang="en-US" dirty="0" smtClean="0"/>
              <a:t>TIFF, GRID</a:t>
            </a:r>
            <a:r>
              <a:rPr lang="en-US" dirty="0"/>
              <a:t>, </a:t>
            </a:r>
            <a:r>
              <a:rPr lang="en-US" dirty="0" smtClean="0"/>
              <a:t>GeoTIFF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2852" y="2160589"/>
            <a:ext cx="3437466" cy="2666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ArcGIS (Proprietary)</a:t>
            </a:r>
          </a:p>
          <a:p>
            <a:r>
              <a:rPr lang="en-US" dirty="0" smtClean="0"/>
              <a:t>QGIS (Open source)</a:t>
            </a:r>
          </a:p>
          <a:p>
            <a:r>
              <a:rPr lang="en-US" dirty="0" smtClean="0"/>
              <a:t>GeoDa</a:t>
            </a:r>
          </a:p>
          <a:p>
            <a:r>
              <a:rPr lang="en-US" dirty="0" smtClean="0"/>
              <a:t>SAGA GIS</a:t>
            </a:r>
          </a:p>
          <a:p>
            <a:r>
              <a:rPr lang="en-US" dirty="0" smtClean="0"/>
              <a:t>Grass GIS (Open source)</a:t>
            </a:r>
          </a:p>
          <a:p>
            <a:r>
              <a:rPr lang="en-US" dirty="0" smtClean="0"/>
              <a:t>ILwis</a:t>
            </a:r>
          </a:p>
          <a:p>
            <a:r>
              <a:rPr lang="en-US" dirty="0" smtClean="0"/>
              <a:t>Gvsig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790" y="144675"/>
            <a:ext cx="8017487" cy="834189"/>
          </a:xfrm>
        </p:spPr>
        <p:txBody>
          <a:bodyPr/>
          <a:lstStyle/>
          <a:p>
            <a:r>
              <a:rPr lang="en-US" dirty="0"/>
              <a:t>Project Mosaic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96" y="1001341"/>
            <a:ext cx="8126885" cy="5557262"/>
          </a:xfrm>
        </p:spPr>
        <p:txBody>
          <a:bodyPr>
            <a:normAutofit/>
          </a:bodyPr>
          <a:lstStyle/>
          <a:p>
            <a:r>
              <a:rPr lang="en-US" dirty="0" smtClean="0"/>
              <a:t>Project Mosaic: What do we do?</a:t>
            </a:r>
            <a:endParaRPr lang="en-US" dirty="0"/>
          </a:p>
          <a:p>
            <a:pPr lvl="1"/>
            <a:r>
              <a:rPr lang="en-US" dirty="0" smtClean="0"/>
              <a:t>Build and enhance research analytics capability in social sciences</a:t>
            </a:r>
          </a:p>
          <a:p>
            <a:pPr lvl="1"/>
            <a:r>
              <a:rPr lang="en-US" dirty="0" smtClean="0"/>
              <a:t>Facilitate research across social sciences </a:t>
            </a:r>
          </a:p>
          <a:p>
            <a:pPr lvl="1"/>
            <a:r>
              <a:rPr lang="en-US" dirty="0" smtClean="0"/>
              <a:t>Coordinate and incubate social science research strategically</a:t>
            </a:r>
          </a:p>
          <a:p>
            <a:r>
              <a:rPr lang="en-US" dirty="0" smtClean="0"/>
              <a:t>Project Mosaic Services</a:t>
            </a:r>
            <a:endParaRPr lang="en-US" dirty="0"/>
          </a:p>
          <a:p>
            <a:pPr lvl="1"/>
            <a:r>
              <a:rPr lang="en-US" dirty="0" smtClean="0"/>
              <a:t>Social sciences research incubator </a:t>
            </a:r>
          </a:p>
          <a:p>
            <a:pPr lvl="2"/>
            <a:r>
              <a:rPr lang="en-US" dirty="0"/>
              <a:t>Facilitate connections </a:t>
            </a:r>
            <a:endParaRPr lang="en-US" dirty="0" smtClean="0"/>
          </a:p>
          <a:p>
            <a:pPr lvl="2"/>
            <a:r>
              <a:rPr lang="en-US" dirty="0" smtClean="0"/>
              <a:t>Bring people together to exchange ideas and pursue external funding</a:t>
            </a:r>
          </a:p>
          <a:p>
            <a:pPr lvl="2"/>
            <a:r>
              <a:rPr lang="en-US" dirty="0" smtClean="0"/>
              <a:t>Information sharing on research funding opportunities </a:t>
            </a:r>
          </a:p>
          <a:p>
            <a:pPr lvl="1"/>
            <a:r>
              <a:rPr lang="en-US" dirty="0" smtClean="0"/>
              <a:t>Consulting</a:t>
            </a:r>
          </a:p>
          <a:p>
            <a:pPr lvl="2"/>
            <a:r>
              <a:rPr lang="en-US" dirty="0" smtClean="0"/>
              <a:t>Free to UNC Charlotte faculty, staff and graduate students </a:t>
            </a:r>
          </a:p>
          <a:p>
            <a:pPr lvl="1"/>
            <a:r>
              <a:rPr lang="en-US" dirty="0" smtClean="0"/>
              <a:t>Workshops</a:t>
            </a:r>
          </a:p>
          <a:p>
            <a:pPr lvl="2"/>
            <a:r>
              <a:rPr lang="en-US" dirty="0" smtClean="0"/>
              <a:t>Open to entire campus community</a:t>
            </a:r>
          </a:p>
          <a:p>
            <a:pPr lvl="2"/>
            <a:r>
              <a:rPr lang="en-US" dirty="0" smtClean="0"/>
              <a:t>Provides cutting-edge tools for research and a forum for researchers to network within campus </a:t>
            </a:r>
            <a:endParaRPr lang="en-US" dirty="0"/>
          </a:p>
        </p:txBody>
      </p:sp>
      <p:pic>
        <p:nvPicPr>
          <p:cNvPr id="9" name="Picture 8" descr="IMG_067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8910" y="1190135"/>
            <a:ext cx="2772978" cy="2079733"/>
          </a:xfrm>
          <a:prstGeom prst="rect">
            <a:avLst/>
          </a:prstGeom>
        </p:spPr>
      </p:pic>
      <p:pic>
        <p:nvPicPr>
          <p:cNvPr id="7" name="Picture 6" descr="IMG_0953 copy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/>
          <a:stretch/>
        </p:blipFill>
        <p:spPr>
          <a:xfrm>
            <a:off x="8106060" y="3882242"/>
            <a:ext cx="2583449" cy="1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2:Query and table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Census.csv</a:t>
            </a:r>
          </a:p>
          <a:p>
            <a:r>
              <a:rPr lang="en-US" dirty="0" smtClean="0"/>
              <a:t>RC on blockgroup layer &gt; join</a:t>
            </a:r>
          </a:p>
          <a:p>
            <a:endParaRPr lang="en-US" dirty="0"/>
          </a:p>
          <a:p>
            <a:r>
              <a:rPr lang="en-US" dirty="0" smtClean="0"/>
              <a:t> Selection &gt; select by attribute</a:t>
            </a:r>
          </a:p>
          <a:p>
            <a:r>
              <a:rPr lang="en-US" dirty="0" smtClean="0"/>
              <a:t>Select blockgroups with median income &gt; 100,000</a:t>
            </a:r>
          </a:p>
        </p:txBody>
      </p:sp>
    </p:spTree>
    <p:extLst>
      <p:ext uri="{BB962C8B-B14F-4D97-AF65-F5344CB8AC3E}">
        <p14:creationId xmlns:p14="http://schemas.microsoft.com/office/powerpoint/2010/main" val="14199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3:Changing Data Symbology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RC on blockgroups layer &gt; properties &gt; </a:t>
            </a:r>
            <a:r>
              <a:rPr lang="en-US" dirty="0" err="1" smtClean="0"/>
              <a:t>symbology</a:t>
            </a:r>
            <a:endParaRPr lang="en-US" dirty="0" smtClean="0"/>
          </a:p>
          <a:p>
            <a:r>
              <a:rPr lang="en-US" dirty="0" smtClean="0"/>
              <a:t>Quantities</a:t>
            </a:r>
          </a:p>
          <a:p>
            <a:r>
              <a:rPr lang="en-US" dirty="0"/>
              <a:t>Visualize</a:t>
            </a:r>
          </a:p>
          <a:p>
            <a:pPr lvl="1"/>
            <a:r>
              <a:rPr lang="en-US" dirty="0"/>
              <a:t>1) Black population density</a:t>
            </a:r>
          </a:p>
          <a:p>
            <a:pPr lvl="1"/>
            <a:r>
              <a:rPr lang="en-US" dirty="0"/>
              <a:t>2) White population density</a:t>
            </a:r>
          </a:p>
          <a:p>
            <a:pPr lvl="1"/>
            <a:r>
              <a:rPr lang="en-US" dirty="0"/>
              <a:t>3) Income per capita</a:t>
            </a:r>
          </a:p>
          <a:p>
            <a:pPr lvl="1"/>
            <a:r>
              <a:rPr lang="en-US" dirty="0"/>
              <a:t>4) Median Income</a:t>
            </a:r>
          </a:p>
          <a:p>
            <a:pPr lvl="1"/>
            <a:r>
              <a:rPr lang="en-US" dirty="0"/>
              <a:t>5) Foreclosure rate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47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&gt; Layout view</a:t>
            </a:r>
          </a:p>
          <a:p>
            <a:r>
              <a:rPr lang="en-US" dirty="0" smtClean="0"/>
              <a:t>Add legend, North arrow, title, and scale bar</a:t>
            </a:r>
          </a:p>
          <a:p>
            <a:r>
              <a:rPr lang="en-US" dirty="0" smtClean="0"/>
              <a:t>To export map &gt; File &gt; export map </a:t>
            </a:r>
          </a:p>
          <a:p>
            <a:r>
              <a:rPr lang="en-US" dirty="0" smtClean="0"/>
              <a:t>Save map document </a:t>
            </a:r>
          </a:p>
          <a:p>
            <a:r>
              <a:rPr lang="en-US" dirty="0" smtClean="0"/>
              <a:t>Relative paths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6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5:ArcCatalog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 to data folder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shp</a:t>
            </a:r>
            <a:r>
              <a:rPr lang="en-US" dirty="0"/>
              <a:t>: the feature of geometry itself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shx</a:t>
            </a:r>
            <a:r>
              <a:rPr lang="en-US" dirty="0"/>
              <a:t>: a positional index of the feature geometry</a:t>
            </a:r>
          </a:p>
          <a:p>
            <a:pPr marL="0" indent="0">
              <a:buNone/>
            </a:pPr>
            <a:r>
              <a:rPr lang="en-US" dirty="0"/>
              <a:t>	dbf: columnar attributes for each shape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ArcCatalog</a:t>
            </a:r>
            <a:r>
              <a:rPr lang="en-US" dirty="0" smtClean="0"/>
              <a:t>: Windows explorer of GIS data</a:t>
            </a:r>
          </a:p>
          <a:p>
            <a:r>
              <a:rPr lang="en-US" dirty="0" smtClean="0"/>
              <a:t>Only ArcGIS compatible files </a:t>
            </a:r>
            <a:r>
              <a:rPr lang="en-US" dirty="0" err="1" smtClean="0"/>
              <a:t>apear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7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3" y="1703561"/>
            <a:ext cx="7825221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Task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1: Types of communities in Charlotte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Area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How is each income group distributed in Charlotte area?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we detect High/low income region in Charlotte?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How severe is the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income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segregation problem in Charlotte?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Task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2: Cluster analysis of crash incidents in Washington DC 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/>
              <a:t>Is there clusters of crashes in DC?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/>
              <a:t>Can we detect region with high/low crash level?</a:t>
            </a:r>
          </a:p>
          <a:p>
            <a:pPr lvl="1" defTabSz="457200">
              <a:spcBef>
                <a:spcPts val="1000"/>
              </a:spcBef>
              <a:buClr>
                <a:srgbClr val="00703C"/>
              </a:buClr>
              <a:buSzPct val="80000"/>
            </a:pPr>
            <a:endParaRPr lang="en-US" sz="1600" dirty="0" smtClean="0"/>
          </a:p>
          <a:p>
            <a:pPr marL="342900" indent="-342900" defTabSz="457200">
              <a:spcBef>
                <a:spcPts val="1000"/>
              </a:spcBef>
              <a:buClr>
                <a:srgbClr val="00703C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GeoDa</a:t>
            </a:r>
          </a:p>
          <a:p>
            <a:pPr lvl="1" defTabSz="457200">
              <a:spcBef>
                <a:spcPts val="1000"/>
              </a:spcBef>
              <a:buClr>
                <a:srgbClr val="00703C"/>
              </a:buClr>
              <a:buSzPct val="80000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57" y="1405064"/>
            <a:ext cx="8596668" cy="50088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Incubator</a:t>
            </a:r>
          </a:p>
          <a:p>
            <a:pPr lvl="1"/>
            <a:r>
              <a:rPr lang="en-US" dirty="0" smtClean="0"/>
              <a:t>Affiliates Program</a:t>
            </a:r>
          </a:p>
          <a:p>
            <a:pPr lvl="2"/>
            <a:r>
              <a:rPr lang="en-US" dirty="0" smtClean="0"/>
              <a:t>Faculty Affiliates are invited for their research expertise in priority research areas </a:t>
            </a:r>
          </a:p>
          <a:p>
            <a:pPr lvl="2"/>
            <a:r>
              <a:rPr lang="en-US" dirty="0" smtClean="0"/>
              <a:t>Our affiliates leverage the core functionality and expertise of Project Mosaic </a:t>
            </a:r>
          </a:p>
          <a:p>
            <a:pPr lvl="1"/>
            <a:r>
              <a:rPr lang="en-US" dirty="0" smtClean="0"/>
              <a:t>Seed Grants Program </a:t>
            </a:r>
          </a:p>
          <a:p>
            <a:pPr lvl="2"/>
            <a:r>
              <a:rPr lang="en-US" dirty="0" smtClean="0"/>
              <a:t>Geared towards the formation of new teams of researchers in the social, behavioral and economic sciences </a:t>
            </a:r>
          </a:p>
          <a:p>
            <a:pPr lvl="2"/>
            <a:r>
              <a:rPr lang="en-US" dirty="0" smtClean="0"/>
              <a:t>Aim is to pursue external funding</a:t>
            </a:r>
          </a:p>
          <a:p>
            <a:r>
              <a:rPr lang="en-US" dirty="0" smtClean="0"/>
              <a:t>Consulting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Mosaic offers three types of consulting:</a:t>
            </a:r>
          </a:p>
          <a:p>
            <a:pPr lvl="2"/>
            <a:r>
              <a:rPr lang="en-US" dirty="0"/>
              <a:t>Software-centric</a:t>
            </a:r>
          </a:p>
          <a:p>
            <a:pPr lvl="2"/>
            <a:r>
              <a:rPr lang="en-US" dirty="0"/>
              <a:t>Dissertation/thesis assistance </a:t>
            </a:r>
          </a:p>
          <a:p>
            <a:pPr lvl="2"/>
            <a:r>
              <a:rPr lang="en-US" dirty="0"/>
              <a:t>Research </a:t>
            </a:r>
            <a:r>
              <a:rPr lang="en-US" dirty="0" smtClean="0"/>
              <a:t>deign &amp; collaboration </a:t>
            </a:r>
          </a:p>
          <a:p>
            <a:r>
              <a:rPr lang="en-US" dirty="0" smtClean="0"/>
              <a:t>Workshops </a:t>
            </a:r>
          </a:p>
          <a:p>
            <a:pPr lvl="1"/>
            <a:r>
              <a:rPr lang="en-US" dirty="0" smtClean="0"/>
              <a:t>Our workshops fulfill a commitment to enhance data literacy and analytical capabilities of UNC Charlotte researchers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58638" y="4677828"/>
            <a:ext cx="2684772" cy="584776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an appointment on our website!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90794" y="6131294"/>
            <a:ext cx="2524004" cy="584776"/>
          </a:xfrm>
          <a:prstGeom prst="rect">
            <a:avLst/>
          </a:prstGeom>
          <a:solidFill>
            <a:srgbClr val="00703C">
              <a:alpha val="5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Find workshops online on  our Events List.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Project Mosaic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31090" y="932351"/>
            <a:ext cx="6942912" cy="519222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Jean</a:t>
            </a:r>
            <a:r>
              <a:rPr lang="en-US" sz="1600" dirty="0"/>
              <a:t>-Claude </a:t>
            </a:r>
            <a:r>
              <a:rPr lang="en-US" sz="1600" dirty="0" err="1"/>
              <a:t>Thill</a:t>
            </a:r>
            <a:r>
              <a:rPr lang="en-US" sz="1600" dirty="0"/>
              <a:t> is the director of Project Mosaic. A broadly trained geographer, he is a ‘Knight’ Distinguished Professor of Public Policy at UNC </a:t>
            </a:r>
            <a:r>
              <a:rPr lang="en-US" sz="1600" dirty="0" smtClean="0"/>
              <a:t>Charlotte.</a:t>
            </a:r>
          </a:p>
          <a:p>
            <a:r>
              <a:rPr lang="en-US" sz="1600" dirty="0" smtClean="0"/>
              <a:t>Contact Jean-Claude: </a:t>
            </a:r>
          </a:p>
          <a:p>
            <a:pPr lvl="2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Jean-Claude.Thill@uncc.edu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Phone: </a:t>
            </a:r>
            <a:r>
              <a:rPr lang="en-US" dirty="0" smtClean="0"/>
              <a:t>704-687-5909 </a:t>
            </a:r>
            <a:endParaRPr lang="en-US" dirty="0"/>
          </a:p>
          <a:p>
            <a:pPr marL="342900" lvl="1" indent="-342900"/>
            <a:endParaRPr lang="en-US" sz="1600" dirty="0" smtClean="0"/>
          </a:p>
          <a:p>
            <a:pPr marL="342900" lvl="1" indent="-342900"/>
            <a:r>
              <a:rPr lang="en-US" dirty="0" smtClean="0"/>
              <a:t>Leonora </a:t>
            </a:r>
            <a:r>
              <a:rPr lang="en-US" dirty="0"/>
              <a:t>is the Administrative Support for Project Mosaic. She manages our not-so-massive paperwork, coordinates meetings and assists with administrative functions.</a:t>
            </a:r>
          </a:p>
          <a:p>
            <a:r>
              <a:rPr lang="en-US" sz="1600" dirty="0" smtClean="0"/>
              <a:t>Contact Leonora: 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projectmosaic@uncc.edu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Phone: </a:t>
            </a:r>
            <a:r>
              <a:rPr lang="en-US" dirty="0"/>
              <a:t>704-687-5931 </a:t>
            </a:r>
            <a:endParaRPr lang="en-US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pic>
        <p:nvPicPr>
          <p:cNvPr id="18" name="Picture 17" descr="Screen Shot 2016-09-20 at 11.1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" y="1734602"/>
            <a:ext cx="1828800" cy="1803400"/>
          </a:xfrm>
          <a:prstGeom prst="rect">
            <a:avLst/>
          </a:prstGeom>
        </p:spPr>
      </p:pic>
      <p:pic>
        <p:nvPicPr>
          <p:cNvPr id="19" name="Picture 18" descr="Screen Shot 2016-09-20 at 11.14.3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4030752"/>
            <a:ext cx="1824382" cy="1836626"/>
          </a:xfrm>
          <a:prstGeom prst="rect">
            <a:avLst/>
          </a:prstGeom>
        </p:spPr>
      </p:pic>
      <p:pic>
        <p:nvPicPr>
          <p:cNvPr id="20" name="Picture 19" descr="Screen Shot 2016-09-20 at 11.20.4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7" y="5995423"/>
            <a:ext cx="5793561" cy="7201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59486" y="5304752"/>
            <a:ext cx="3359984" cy="584776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Visit our website! </a:t>
            </a:r>
          </a:p>
          <a:p>
            <a:pPr algn="ctr"/>
            <a:r>
              <a:rPr lang="en-US" sz="1600" dirty="0" err="1" smtClean="0"/>
              <a:t>Projectmosaic.uncc.edu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335" y="4147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Resources: Consultants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407" y="1736099"/>
            <a:ext cx="7009345" cy="479035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Shaoyu Li is </a:t>
            </a:r>
            <a:r>
              <a:rPr lang="en-US" sz="1600" dirty="0"/>
              <a:t>the head consultant in the Center of Statistics and Applied Mathematics Consulting Center (CSAMC) and works with Project Mosaic to coordinate consulting requests for </a:t>
            </a:r>
            <a:r>
              <a:rPr lang="en-US" sz="1600" dirty="0" smtClean="0"/>
              <a:t>data sampling designs </a:t>
            </a:r>
            <a:r>
              <a:rPr lang="en-US" sz="1600" dirty="0"/>
              <a:t>and </a:t>
            </a:r>
            <a:r>
              <a:rPr lang="en-US" sz="1600" smtClean="0"/>
              <a:t>statistical analysis.</a:t>
            </a:r>
            <a:endParaRPr lang="en-US" sz="1600" dirty="0" smtClean="0"/>
          </a:p>
          <a:p>
            <a:r>
              <a:rPr lang="en-US" sz="1600" dirty="0" smtClean="0"/>
              <a:t>Contact </a:t>
            </a:r>
            <a:r>
              <a:rPr lang="en-US" sz="1600" dirty="0" err="1" smtClean="0"/>
              <a:t>Shaoyu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3"/>
              </a:rPr>
              <a:t>shaoyu.li@uncc.edu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600" dirty="0" smtClean="0"/>
              <a:t>Kailas </a:t>
            </a:r>
            <a:r>
              <a:rPr lang="en-US" sz="1600" dirty="0" err="1" smtClean="0"/>
              <a:t>Venkitasubramanian</a:t>
            </a:r>
            <a:r>
              <a:rPr lang="en-US" sz="1600" dirty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 research methodologist and manages the consulting service and the workshop program of Project </a:t>
            </a:r>
            <a:r>
              <a:rPr lang="en-US" sz="1600" dirty="0" smtClean="0"/>
              <a:t>Mosaic. Kailas is </a:t>
            </a:r>
            <a:r>
              <a:rPr lang="en-US" sz="1600" dirty="0"/>
              <a:t>experienced in a variety of applied statistical techniques and works fluently on multiple software platforms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Kailas: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kvenkita@uncc.edu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2" y="1930398"/>
            <a:ext cx="1718163" cy="1706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32" y="4464842"/>
            <a:ext cx="1595016" cy="1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5" y="1256714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199"/>
            <a:ext cx="8596668" cy="431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Session I – Mapping and Spatial Analysis with ArcGIS</a:t>
            </a:r>
          </a:p>
          <a:p>
            <a:pPr lvl="1"/>
            <a:r>
              <a:rPr lang="en-US" dirty="0" smtClean="0"/>
              <a:t>Introduction to Spatial Analysis</a:t>
            </a:r>
          </a:p>
          <a:p>
            <a:pPr lvl="1"/>
            <a:r>
              <a:rPr lang="en-US" dirty="0" smtClean="0"/>
              <a:t>Introduction to ArcGIS</a:t>
            </a:r>
          </a:p>
          <a:p>
            <a:pPr lvl="1"/>
            <a:r>
              <a:rPr lang="en-US" dirty="0" smtClean="0"/>
              <a:t>Exercise with Real Data: Segregation in Charlotte</a:t>
            </a:r>
          </a:p>
          <a:p>
            <a:pPr lvl="1"/>
            <a:r>
              <a:rPr lang="en-US" dirty="0" smtClean="0"/>
              <a:t>Mapping and Visualization</a:t>
            </a:r>
          </a:p>
          <a:p>
            <a:r>
              <a:rPr lang="en-US" sz="2000" dirty="0" smtClean="0"/>
              <a:t>Session II </a:t>
            </a:r>
            <a:r>
              <a:rPr lang="en-US" sz="2000" dirty="0"/>
              <a:t>– Mapping and Spatial Analysis with ArcGIS</a:t>
            </a:r>
          </a:p>
          <a:p>
            <a:pPr lvl="1">
              <a:buClr>
                <a:srgbClr val="00703C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Spatial Autocorrelation: Moran’s I Statistics</a:t>
            </a:r>
          </a:p>
          <a:p>
            <a:pPr lvl="1">
              <a:buClr>
                <a:srgbClr val="00703C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Hot-Spot Analysis: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LISA</a:t>
            </a:r>
          </a:p>
          <a:p>
            <a:pPr lvl="1">
              <a:buClr>
                <a:srgbClr val="00703C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GeoDa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3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Spatial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dirty="0" smtClean="0"/>
              <a:t>Spatial Analysis</a:t>
            </a:r>
          </a:p>
          <a:p>
            <a:pPr lvl="1"/>
            <a:r>
              <a:rPr lang="en-US" sz="1600" dirty="0" smtClean="0"/>
              <a:t>Spatial Analysis includes any of the formal techniques which study entitles using their topological, geometric, or geographic properties.</a:t>
            </a:r>
          </a:p>
          <a:p>
            <a:pPr lvl="1"/>
            <a:r>
              <a:rPr lang="en-US" sz="1600" dirty="0" smtClean="0"/>
              <a:t>In other words, Spatial Analysis is a statistical or non-statistical analysis which considers geographical traits of the subjects.</a:t>
            </a:r>
          </a:p>
          <a:p>
            <a:pPr lvl="1"/>
            <a:r>
              <a:rPr lang="en-US" dirty="0" smtClean="0"/>
              <a:t>It deals with how the subjects are related with each other in spatial perspective: </a:t>
            </a:r>
            <a:r>
              <a:rPr lang="en-US" dirty="0" smtClean="0">
                <a:solidFill>
                  <a:schemeClr val="accent4"/>
                </a:solidFill>
              </a:rPr>
              <a:t>Spatial Distributional Pattern, Spatial Dependency, Spatial Association, Spatial Regression, Spatial Optimization, Location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548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dirty="0" smtClean="0"/>
              <a:t>Spatial Analysis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Spatial Analysis functions as </a:t>
            </a:r>
            <a:r>
              <a:rPr lang="en-US" sz="1600" dirty="0" smtClean="0">
                <a:solidFill>
                  <a:schemeClr val="accent4"/>
                </a:solidFill>
              </a:rPr>
              <a:t>radiology</a:t>
            </a:r>
            <a:r>
              <a:rPr lang="en-US" sz="1600" dirty="0" smtClean="0">
                <a:solidFill>
                  <a:schemeClr val="tx1"/>
                </a:solidFill>
              </a:rPr>
              <a:t> at a general hospital.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0" y="2555321"/>
            <a:ext cx="5333536" cy="4197486"/>
            <a:chOff x="5501640" y="2555321"/>
            <a:chExt cx="5333536" cy="4197486"/>
          </a:xfrm>
        </p:grpSpPr>
        <p:pic>
          <p:nvPicPr>
            <p:cNvPr id="3074" name="Picture 2" descr="C:\Users\pjung1\Dropbox\Class\03 Doctor\2016-02 Fall\Project Mosaic\Spatial Analysis\image\head-mr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640" y="2555321"/>
              <a:ext cx="5333536" cy="384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501640" y="6445030"/>
              <a:ext cx="4503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http://www.wisegeek.org/what-is-a-radiologist.htm#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1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Why 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dirty="0"/>
              <a:t>London Cholera Map by John </a:t>
            </a:r>
            <a:r>
              <a:rPr lang="en-US" dirty="0" smtClean="0"/>
              <a:t>Snow (1854)</a:t>
            </a:r>
          </a:p>
        </p:txBody>
      </p:sp>
      <p:pic>
        <p:nvPicPr>
          <p:cNvPr id="1026" name="Picture 2" descr="C:\Users\pjung1\Dropbox\Class\03 Doctor\2016-02 Fall\Project Mosaic\Spatial Analysis\image\Snow-cholera-ma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"/>
          <a:stretch/>
        </p:blipFill>
        <p:spPr bwMode="auto">
          <a:xfrm>
            <a:off x="5400941" y="114560"/>
            <a:ext cx="6776718" cy="674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Why 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pPr marL="0" indent="-400050"/>
            <a:r>
              <a:rPr lang="en-US" dirty="0" smtClean="0"/>
              <a:t>Napoleon’s </a:t>
            </a:r>
            <a:r>
              <a:rPr lang="en-US" dirty="0"/>
              <a:t>Russian Campaign by Charles Joseph </a:t>
            </a:r>
            <a:r>
              <a:rPr lang="en-US" dirty="0" err="1"/>
              <a:t>Minard</a:t>
            </a:r>
            <a:r>
              <a:rPr lang="en-US" dirty="0"/>
              <a:t> (1812)</a:t>
            </a:r>
          </a:p>
          <a:p>
            <a:endParaRPr lang="en-US" dirty="0" smtClean="0"/>
          </a:p>
        </p:txBody>
      </p:sp>
      <p:pic>
        <p:nvPicPr>
          <p:cNvPr id="2050" name="Picture 2" descr="C:\Users\pjung1\Dropbox\Class\03 Doctor\2016-02 Fall\Project Mosaic\Spatial Analysis\image\Min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t="1658" r="593" b="1299"/>
          <a:stretch/>
        </p:blipFill>
        <p:spPr bwMode="auto">
          <a:xfrm>
            <a:off x="1227267" y="2126427"/>
            <a:ext cx="10104045" cy="47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3687"/>
            <a:ext cx="8596668" cy="1320800"/>
          </a:xfrm>
        </p:spPr>
        <p:txBody>
          <a:bodyPr/>
          <a:lstStyle/>
          <a:p>
            <a:r>
              <a:rPr lang="en-US" dirty="0" smtClean="0"/>
              <a:t>Spatial Analysis with 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>
            <a:noAutofit/>
          </a:bodyPr>
          <a:lstStyle/>
          <a:p>
            <a:r>
              <a:rPr lang="en-US" dirty="0" smtClean="0"/>
              <a:t>Geographic Information System (GIS)</a:t>
            </a:r>
          </a:p>
          <a:p>
            <a:pPr lvl="1"/>
            <a:r>
              <a:rPr lang="en-US" dirty="0" smtClean="0"/>
              <a:t>A GIS system helps you to store, manipulate, analyze, manage and present all types of spatial and geographical data</a:t>
            </a:r>
          </a:p>
          <a:p>
            <a:pPr lvl="1"/>
            <a:r>
              <a:rPr lang="en-US" dirty="0" smtClean="0"/>
              <a:t>People can easily handle and browse spatial data at once and conduct analysis based on their questions</a:t>
            </a:r>
          </a:p>
        </p:txBody>
      </p:sp>
    </p:spTree>
    <p:extLst>
      <p:ext uri="{BB962C8B-B14F-4D97-AF65-F5344CB8AC3E}">
        <p14:creationId xmlns:p14="http://schemas.microsoft.com/office/powerpoint/2010/main" val="34558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3C"/>
      </a:accent1>
      <a:accent2>
        <a:srgbClr val="FFFF00"/>
      </a:accent2>
      <a:accent3>
        <a:srgbClr val="54A021"/>
      </a:accent3>
      <a:accent4>
        <a:srgbClr val="00703C"/>
      </a:accent4>
      <a:accent5>
        <a:srgbClr val="C42F1A"/>
      </a:accent5>
      <a:accent6>
        <a:srgbClr val="918655"/>
      </a:accent6>
      <a:hlink>
        <a:srgbClr val="00703C"/>
      </a:hlink>
      <a:folHlink>
        <a:srgbClr val="00703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8526</TotalTime>
  <Words>1363</Words>
  <Application>Microsoft Office PowerPoint</Application>
  <PresentationFormat>Custom</PresentationFormat>
  <Paragraphs>238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Mapping and Spatial Analysis with ArcGIS and GeoDa</vt:lpstr>
      <vt:lpstr>Project Mosaic </vt:lpstr>
      <vt:lpstr>Mapping and Spatial Analysis</vt:lpstr>
      <vt:lpstr>Introduction to Spatial Analysis</vt:lpstr>
      <vt:lpstr>What is Spatial Analysis?</vt:lpstr>
      <vt:lpstr>What is Spatial Analysis?</vt:lpstr>
      <vt:lpstr>Why Spatial Analysis?</vt:lpstr>
      <vt:lpstr>Why Spatial Analysis?</vt:lpstr>
      <vt:lpstr>Spatial Analysis with GIS</vt:lpstr>
      <vt:lpstr>Tasks to do</vt:lpstr>
      <vt:lpstr>Data</vt:lpstr>
      <vt:lpstr>Task 1:Explore ArcMap</vt:lpstr>
      <vt:lpstr>Two fundamental data type</vt:lpstr>
      <vt:lpstr>Spatial Data</vt:lpstr>
      <vt:lpstr>Task 1:Explore ArcMap</vt:lpstr>
      <vt:lpstr>Task 2:Query and table join</vt:lpstr>
      <vt:lpstr>Spatial Data: Data Source</vt:lpstr>
      <vt:lpstr>Spatial Data: Data Source</vt:lpstr>
      <vt:lpstr>Popular geographic data formats and software</vt:lpstr>
      <vt:lpstr>Task 2:Query and table join</vt:lpstr>
      <vt:lpstr>Task 3:Changing Data Symbology</vt:lpstr>
      <vt:lpstr>Task 4:Map Layout</vt:lpstr>
      <vt:lpstr>Task 5:ArcCatalog</vt:lpstr>
      <vt:lpstr>Next session</vt:lpstr>
      <vt:lpstr>More About Services </vt:lpstr>
      <vt:lpstr>Contact Project Mosaic </vt:lpstr>
      <vt:lpstr>Additional Resources: Consultants </vt:lpstr>
      <vt:lpstr>Questions?</vt:lpstr>
    </vt:vector>
  </TitlesOfParts>
  <Company>Ingersoll Rand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Gur, Shahar</dc:creator>
  <cp:lastModifiedBy>test</cp:lastModifiedBy>
  <cp:revision>169</cp:revision>
  <dcterms:created xsi:type="dcterms:W3CDTF">2016-01-28T19:29:20Z</dcterms:created>
  <dcterms:modified xsi:type="dcterms:W3CDTF">2017-02-22T17:31:14Z</dcterms:modified>
</cp:coreProperties>
</file>