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8" r:id="rId3"/>
    <p:sldId id="259" r:id="rId4"/>
    <p:sldId id="301" r:id="rId5"/>
    <p:sldId id="330" r:id="rId6"/>
    <p:sldId id="302" r:id="rId7"/>
    <p:sldId id="306" r:id="rId8"/>
    <p:sldId id="308" r:id="rId9"/>
    <p:sldId id="309" r:id="rId10"/>
    <p:sldId id="310" r:id="rId11"/>
    <p:sldId id="332" r:id="rId12"/>
    <p:sldId id="333" r:id="rId13"/>
    <p:sldId id="311" r:id="rId14"/>
    <p:sldId id="307" r:id="rId15"/>
    <p:sldId id="312" r:id="rId16"/>
    <p:sldId id="313" r:id="rId17"/>
    <p:sldId id="334" r:id="rId18"/>
    <p:sldId id="335" r:id="rId19"/>
    <p:sldId id="324" r:id="rId20"/>
    <p:sldId id="279" r:id="rId21"/>
    <p:sldId id="261" r:id="rId22"/>
    <p:sldId id="264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114E903-039E-443F-9AAD-AD959791CF76}">
          <p14:sldIdLst>
            <p14:sldId id="256"/>
            <p14:sldId id="268"/>
            <p14:sldId id="259"/>
          </p14:sldIdLst>
        </p14:section>
        <p14:section name="1. Excercise with Real Data" id="{998DFA65-B6D0-470C-8817-41CEB7F05309}">
          <p14:sldIdLst>
            <p14:sldId id="301"/>
            <p14:sldId id="330"/>
            <p14:sldId id="302"/>
            <p14:sldId id="306"/>
            <p14:sldId id="308"/>
            <p14:sldId id="309"/>
            <p14:sldId id="310"/>
            <p14:sldId id="332"/>
            <p14:sldId id="333"/>
            <p14:sldId id="311"/>
            <p14:sldId id="307"/>
            <p14:sldId id="312"/>
            <p14:sldId id="313"/>
            <p14:sldId id="334"/>
            <p14:sldId id="335"/>
            <p14:sldId id="324"/>
          </p14:sldIdLst>
        </p14:section>
        <p14:section name="Final" id="{068EDBC8-B145-472E-9B8B-623C295FB78D}">
          <p14:sldIdLst>
            <p14:sldId id="279"/>
            <p14:sldId id="261"/>
            <p14:sldId id="264"/>
            <p14:sldId id="28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e Thurmond" initials="NT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FF90"/>
    <a:srgbClr val="007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434" autoAdjust="0"/>
  </p:normalViewPr>
  <p:slideViewPr>
    <p:cSldViewPr snapToGrid="0">
      <p:cViewPr varScale="1">
        <p:scale>
          <a:sx n="78" d="100"/>
          <a:sy n="78" d="100"/>
        </p:scale>
        <p:origin x="-114" y="-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555B5-0101-447E-A713-B8B9BC44D6D4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542-13BB-4451-9D21-FF76E021B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7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68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44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00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https://projectmosaic.uncc.edu/make-a-consulting-appointment/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542-13BB-4451-9D21-FF76E021B8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6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9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8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876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43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376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09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67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9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3342" y="162222"/>
            <a:ext cx="2457563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5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8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9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4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9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6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5FB81-36F1-4611-A75C-AD94DBDCC54F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098EDE-3869-49ED-9FD7-888CE8043E48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73342" y="162222"/>
            <a:ext cx="2457563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6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Jean-Claude.Thill@uncc.edu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mailto:projectmosaic@uncc.edu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shaoyu.li@uncc.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mailto:kvenkita@uncc.edu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684" y="2404534"/>
            <a:ext cx="8632319" cy="1646302"/>
          </a:xfrm>
        </p:spPr>
        <p:txBody>
          <a:bodyPr/>
          <a:lstStyle/>
          <a:p>
            <a:r>
              <a:rPr lang="en-US" sz="4400" dirty="0" smtClean="0"/>
              <a:t>Mapping and Spatial Analysis</a:t>
            </a:r>
            <a:br>
              <a:rPr lang="en-US" sz="4400" dirty="0" smtClean="0"/>
            </a:br>
            <a:r>
              <a:rPr lang="en-US" sz="4400" dirty="0" smtClean="0"/>
              <a:t>with ArcGIS and GeoDa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650273"/>
            <a:ext cx="7766936" cy="1604900"/>
          </a:xfrm>
        </p:spPr>
        <p:txBody>
          <a:bodyPr>
            <a:normAutofit/>
          </a:bodyPr>
          <a:lstStyle/>
          <a:p>
            <a:r>
              <a:rPr lang="en-US" dirty="0"/>
              <a:t>Project Mosaic Workshop</a:t>
            </a:r>
          </a:p>
          <a:p>
            <a:r>
              <a:rPr lang="en-US" dirty="0" smtClean="0"/>
              <a:t>Date Feb 28</a:t>
            </a:r>
            <a:r>
              <a:rPr lang="en-US" baseline="30000" dirty="0" smtClean="0"/>
              <a:t>th</a:t>
            </a:r>
            <a:r>
              <a:rPr lang="en-US" dirty="0" smtClean="0"/>
              <a:t> 2017</a:t>
            </a:r>
            <a:endParaRPr lang="en-US" dirty="0"/>
          </a:p>
          <a:p>
            <a:r>
              <a:rPr lang="en-US" dirty="0" smtClean="0"/>
              <a:t>Paul H. Jung, Behnam Nikparvar  </a:t>
            </a:r>
            <a:endParaRPr lang="en-US" dirty="0"/>
          </a:p>
          <a:p>
            <a:r>
              <a:rPr lang="en-US" dirty="0" smtClean="0"/>
              <a:t>pjung1@uncc.edu, bnikparv@uncc.edu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356" y="160486"/>
            <a:ext cx="5915728" cy="104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Autocorrelation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Moran’s I Statistics</a:t>
            </a:r>
          </a:p>
          <a:p>
            <a:pPr marL="0" indent="0">
              <a:buNone/>
            </a:pPr>
            <a:r>
              <a:rPr lang="en-US" dirty="0" smtClean="0"/>
              <a:t>	Null Hypothesis H0: Not significant pattern (spatial randomness)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If I is close to “1” : Positive spatial autocorrelation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I is close to “-1”: Negative spatial autocorrelation</a:t>
            </a:r>
          </a:p>
        </p:txBody>
      </p:sp>
      <p:pic>
        <p:nvPicPr>
          <p:cNvPr id="5122" name="Picture 2" descr="C:\Users\pjung1\Dropbox\Class\03 Doctor\2016-02 Fall\Project Mosaic\Spatial Analysis\image\Spatial_Autocorrel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285" y="4338247"/>
            <a:ext cx="6132860" cy="235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5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“ArcMap”</a:t>
            </a:r>
          </a:p>
          <a:p>
            <a:endParaRPr lang="en-US" dirty="0"/>
          </a:p>
          <a:p>
            <a:r>
              <a:rPr lang="en-US" dirty="0" smtClean="0"/>
              <a:t>Add Data: </a:t>
            </a:r>
            <a:r>
              <a:rPr lang="en-US" dirty="0"/>
              <a:t>“McklnbrgCnty_BlckGrps.shp” </a:t>
            </a:r>
            <a:r>
              <a:rPr lang="en-US" dirty="0" smtClean="0"/>
              <a:t>(Census Block Map, 2010)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81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Census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 Spatial Data + Census Data</a:t>
            </a:r>
          </a:p>
          <a:p>
            <a:endParaRPr lang="en-US" dirty="0"/>
          </a:p>
          <a:p>
            <a:r>
              <a:rPr lang="en-US" dirty="0" smtClean="0"/>
              <a:t>We should match spatial data with census data by “census block number”</a:t>
            </a:r>
          </a:p>
          <a:p>
            <a:endParaRPr lang="en-US" dirty="0"/>
          </a:p>
          <a:p>
            <a:r>
              <a:rPr lang="en-US" dirty="0" smtClean="0"/>
              <a:t>Right-click </a:t>
            </a:r>
            <a:r>
              <a:rPr lang="en-US" dirty="0"/>
              <a:t>“McklnbrgCnty_BlckGrps.shp” </a:t>
            </a:r>
            <a:r>
              <a:rPr lang="en-US" dirty="0" smtClean="0"/>
              <a:t>-&gt; Joins and Relates -&gt; Join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Autocorrelation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ArcToolbox</a:t>
            </a:r>
            <a:endParaRPr lang="en-US" dirty="0" smtClean="0"/>
          </a:p>
          <a:p>
            <a:r>
              <a:rPr lang="en-US" dirty="0" smtClean="0"/>
              <a:t>“Spatial Statistics Tools” -&gt; “Analyzing Patterns” -&gt; Spatial Autocorrelation</a:t>
            </a:r>
          </a:p>
          <a:p>
            <a:endParaRPr lang="en-US" dirty="0"/>
          </a:p>
          <a:p>
            <a:r>
              <a:rPr lang="en-US" dirty="0" smtClean="0"/>
              <a:t>Input Feature Class: </a:t>
            </a:r>
            <a:r>
              <a:rPr lang="en-US" dirty="0"/>
              <a:t>“McklnbrgCnty_BlckGrps.shp”</a:t>
            </a:r>
            <a:endParaRPr lang="en-US" dirty="0" smtClean="0"/>
          </a:p>
          <a:p>
            <a:r>
              <a:rPr lang="en-US" dirty="0" smtClean="0"/>
              <a:t>Input Field: variable you want</a:t>
            </a:r>
          </a:p>
          <a:p>
            <a:r>
              <a:rPr lang="en-US" dirty="0" smtClean="0"/>
              <a:t>Conceptualization of Spatial Relationships: How is contiguity defined?</a:t>
            </a:r>
          </a:p>
          <a:p>
            <a:r>
              <a:rPr lang="en-US" dirty="0" smtClean="0"/>
              <a:t>Standardization: Controlling the number of neighborhoods</a:t>
            </a:r>
          </a:p>
        </p:txBody>
      </p:sp>
    </p:spTree>
    <p:extLst>
      <p:ext uri="{BB962C8B-B14F-4D97-AF65-F5344CB8AC3E}">
        <p14:creationId xmlns:p14="http://schemas.microsoft.com/office/powerpoint/2010/main" val="37828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Spot – Cold Spot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Detecting Spatial Clusters of Income Groups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Okay, we could see there is strong spatial autocorrelation, but where?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Where does high income people live much near to high income area?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income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7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Spot – Cold Spot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Anselin</a:t>
            </a:r>
            <a:r>
              <a:rPr lang="en-US" dirty="0" smtClean="0"/>
              <a:t> Local Moran’s I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Moran’s I Statistics only detects global spatial association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Local Indicator of Spatial Association (LISA) such as </a:t>
            </a:r>
            <a:r>
              <a:rPr lang="en-US" dirty="0" err="1" smtClean="0"/>
              <a:t>Anselin</a:t>
            </a:r>
            <a:r>
              <a:rPr lang="en-US" dirty="0" smtClean="0"/>
              <a:t> Local Moran’s I can detect clusters.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4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Spot – Cold Spot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err="1"/>
              <a:t>ArcToolbox</a:t>
            </a:r>
            <a:endParaRPr lang="en-US" dirty="0"/>
          </a:p>
          <a:p>
            <a:r>
              <a:rPr lang="en-US" dirty="0"/>
              <a:t>“Spatial Statistics Tools” -&gt; </a:t>
            </a:r>
            <a:r>
              <a:rPr lang="en-US" dirty="0" smtClean="0"/>
              <a:t>“Mapping Clusters” </a:t>
            </a:r>
            <a:r>
              <a:rPr lang="en-US" dirty="0"/>
              <a:t>-&gt; </a:t>
            </a:r>
            <a:r>
              <a:rPr lang="en-US" dirty="0" smtClean="0"/>
              <a:t>Cluster and Outlier Analysis</a:t>
            </a:r>
            <a:endParaRPr lang="en-US" dirty="0"/>
          </a:p>
          <a:p>
            <a:endParaRPr lang="en-US" dirty="0"/>
          </a:p>
          <a:p>
            <a:r>
              <a:rPr lang="en-US" dirty="0"/>
              <a:t>Input Feature Class: “McklnbrgCnty_BlckGrps.shp”</a:t>
            </a:r>
          </a:p>
          <a:p>
            <a:r>
              <a:rPr lang="en-US" dirty="0"/>
              <a:t>Input Field: variable you want</a:t>
            </a:r>
          </a:p>
          <a:p>
            <a:r>
              <a:rPr lang="en-US" dirty="0"/>
              <a:t>Conceptualization of Spatial Relationships: How is contiguity defined?</a:t>
            </a:r>
          </a:p>
          <a:p>
            <a:r>
              <a:rPr lang="en-US" dirty="0"/>
              <a:t>Standardization: Controlling the number of neighborhoods</a:t>
            </a:r>
          </a:p>
        </p:txBody>
      </p:sp>
    </p:spTree>
    <p:extLst>
      <p:ext uri="{BB962C8B-B14F-4D97-AF65-F5344CB8AC3E}">
        <p14:creationId xmlns:p14="http://schemas.microsoft.com/office/powerpoint/2010/main" val="20877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Autocorrelation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5496"/>
            <a:ext cx="8596668" cy="3880773"/>
          </a:xfrm>
        </p:spPr>
        <p:txBody>
          <a:bodyPr/>
          <a:lstStyle/>
          <a:p>
            <a:r>
              <a:rPr lang="en-US" dirty="0" smtClean="0"/>
              <a:t>Sometimes we have incidents data. Like crashes or disease occurrence</a:t>
            </a:r>
          </a:p>
          <a:p>
            <a:pPr lvl="1"/>
            <a:r>
              <a:rPr lang="en-US" sz="1800" dirty="0" smtClean="0"/>
              <a:t>This means we have no specific attributes</a:t>
            </a:r>
          </a:p>
          <a:p>
            <a:pPr lvl="1"/>
            <a:r>
              <a:rPr lang="en-US" sz="1800" dirty="0" smtClean="0"/>
              <a:t>The hot spot analysis still needs to have attribute values which are associated with features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98" y="2965135"/>
            <a:ext cx="5104263" cy="34837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2472" y="6444407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http://pro.arcgis.com/en/pro-app/tool-reference/spatial-statistics/h-how-hot-spot-analysis-getis-ord-gi-spatial-stati.htm</a:t>
            </a:r>
          </a:p>
        </p:txBody>
      </p:sp>
    </p:spTree>
    <p:extLst>
      <p:ext uri="{BB962C8B-B14F-4D97-AF65-F5344CB8AC3E}">
        <p14:creationId xmlns:p14="http://schemas.microsoft.com/office/powerpoint/2010/main" val="18249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Autocorrelation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0212"/>
            <a:ext cx="8596668" cy="46087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“accdnt_2016_1.shp” and “blckgrps.shp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Right Click </a:t>
            </a:r>
            <a:r>
              <a:rPr lang="en-US" dirty="0"/>
              <a:t>on “blckgrps.shp</a:t>
            </a:r>
            <a:r>
              <a:rPr lang="en-US" dirty="0" smtClean="0"/>
              <a:t>” &gt; join &gt; Spatial join</a:t>
            </a:r>
          </a:p>
          <a:p>
            <a:endParaRPr lang="en-US" dirty="0"/>
          </a:p>
          <a:p>
            <a:r>
              <a:rPr lang="en-US" dirty="0" smtClean="0"/>
              <a:t>Open </a:t>
            </a:r>
            <a:r>
              <a:rPr lang="en-US" dirty="0" err="1" smtClean="0"/>
              <a:t>ArcToolbox</a:t>
            </a:r>
            <a:endParaRPr lang="en-US" dirty="0" smtClean="0"/>
          </a:p>
          <a:p>
            <a:r>
              <a:rPr lang="en-US" dirty="0" smtClean="0"/>
              <a:t>“Spatial Statistics Tools” -&gt; “Analyzing Patterns” -&gt; Spatial Autocorrelation</a:t>
            </a:r>
          </a:p>
          <a:p>
            <a:endParaRPr lang="en-US" dirty="0"/>
          </a:p>
          <a:p>
            <a:r>
              <a:rPr lang="en-US" dirty="0" smtClean="0"/>
              <a:t>Input Feature Class: </a:t>
            </a:r>
            <a:r>
              <a:rPr lang="en-US" dirty="0"/>
              <a:t>“blckgrps.shp”</a:t>
            </a:r>
            <a:endParaRPr lang="en-US" dirty="0" smtClean="0"/>
          </a:p>
          <a:p>
            <a:r>
              <a:rPr lang="en-US" dirty="0" smtClean="0"/>
              <a:t>Input Field: variable you want</a:t>
            </a:r>
          </a:p>
          <a:p>
            <a:r>
              <a:rPr lang="en-US" dirty="0" smtClean="0"/>
              <a:t>Conceptualization of Spatial Relationships: How is contiguity defined?</a:t>
            </a:r>
          </a:p>
          <a:p>
            <a:r>
              <a:rPr lang="en-US" dirty="0" smtClean="0"/>
              <a:t>Standardization: Controlling the number of neighborhoods</a:t>
            </a:r>
          </a:p>
          <a:p>
            <a:endParaRPr lang="en-US" dirty="0"/>
          </a:p>
          <a:p>
            <a:r>
              <a:rPr lang="en-US" dirty="0" smtClean="0"/>
              <a:t>Now we can also find hot/cold spots</a:t>
            </a:r>
          </a:p>
        </p:txBody>
      </p:sp>
    </p:spTree>
    <p:extLst>
      <p:ext uri="{BB962C8B-B14F-4D97-AF65-F5344CB8AC3E}">
        <p14:creationId xmlns:p14="http://schemas.microsoft.com/office/powerpoint/2010/main" val="9760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6790" y="144675"/>
            <a:ext cx="8017487" cy="834189"/>
          </a:xfrm>
        </p:spPr>
        <p:txBody>
          <a:bodyPr/>
          <a:lstStyle/>
          <a:p>
            <a:r>
              <a:rPr lang="en-US" dirty="0"/>
              <a:t>Project Mosaic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796" y="1001341"/>
            <a:ext cx="8126885" cy="5557262"/>
          </a:xfrm>
        </p:spPr>
        <p:txBody>
          <a:bodyPr>
            <a:normAutofit/>
          </a:bodyPr>
          <a:lstStyle/>
          <a:p>
            <a:r>
              <a:rPr lang="en-US" dirty="0" smtClean="0"/>
              <a:t>Project Mosaic: What do we do?</a:t>
            </a:r>
            <a:endParaRPr lang="en-US" dirty="0"/>
          </a:p>
          <a:p>
            <a:pPr lvl="1"/>
            <a:r>
              <a:rPr lang="en-US" dirty="0" smtClean="0"/>
              <a:t>Build and enhance research analytics capability in social sciences</a:t>
            </a:r>
          </a:p>
          <a:p>
            <a:pPr lvl="1"/>
            <a:r>
              <a:rPr lang="en-US" dirty="0" smtClean="0"/>
              <a:t>Facilitate research across social sciences </a:t>
            </a:r>
          </a:p>
          <a:p>
            <a:pPr lvl="1"/>
            <a:r>
              <a:rPr lang="en-US" dirty="0" smtClean="0"/>
              <a:t>Coordinate and incubate social science research strategically</a:t>
            </a:r>
          </a:p>
          <a:p>
            <a:r>
              <a:rPr lang="en-US" dirty="0" smtClean="0"/>
              <a:t>Project Mosaic Services</a:t>
            </a:r>
            <a:endParaRPr lang="en-US" dirty="0"/>
          </a:p>
          <a:p>
            <a:pPr lvl="1"/>
            <a:r>
              <a:rPr lang="en-US" dirty="0" smtClean="0"/>
              <a:t>Social sciences research incubator </a:t>
            </a:r>
          </a:p>
          <a:p>
            <a:pPr lvl="2"/>
            <a:r>
              <a:rPr lang="en-US" dirty="0"/>
              <a:t>Facilitate connections </a:t>
            </a:r>
            <a:endParaRPr lang="en-US" dirty="0" smtClean="0"/>
          </a:p>
          <a:p>
            <a:pPr lvl="2"/>
            <a:r>
              <a:rPr lang="en-US" dirty="0" smtClean="0"/>
              <a:t>Bring people together to exchange ideas and pursue external funding</a:t>
            </a:r>
          </a:p>
          <a:p>
            <a:pPr lvl="2"/>
            <a:r>
              <a:rPr lang="en-US" dirty="0" smtClean="0"/>
              <a:t>Information sharing on research funding opportunities </a:t>
            </a:r>
          </a:p>
          <a:p>
            <a:pPr lvl="1"/>
            <a:r>
              <a:rPr lang="en-US" dirty="0" smtClean="0"/>
              <a:t>Consulting</a:t>
            </a:r>
          </a:p>
          <a:p>
            <a:pPr lvl="2"/>
            <a:r>
              <a:rPr lang="en-US" dirty="0" smtClean="0"/>
              <a:t>Free to UNC Charlotte faculty, staff and graduate students </a:t>
            </a:r>
          </a:p>
          <a:p>
            <a:pPr lvl="1"/>
            <a:r>
              <a:rPr lang="en-US" dirty="0" smtClean="0"/>
              <a:t>Workshops</a:t>
            </a:r>
          </a:p>
          <a:p>
            <a:pPr lvl="2"/>
            <a:r>
              <a:rPr lang="en-US" dirty="0" smtClean="0"/>
              <a:t>Open to entire campus community</a:t>
            </a:r>
          </a:p>
          <a:p>
            <a:pPr lvl="2"/>
            <a:r>
              <a:rPr lang="en-US" dirty="0" smtClean="0"/>
              <a:t>Provides cutting-edge tools for research and a forum for researchers to network within campus </a:t>
            </a:r>
            <a:endParaRPr lang="en-US" dirty="0"/>
          </a:p>
        </p:txBody>
      </p:sp>
      <p:pic>
        <p:nvPicPr>
          <p:cNvPr id="9" name="Picture 8" descr="IMG_0676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68910" y="1190135"/>
            <a:ext cx="2772978" cy="2079733"/>
          </a:xfrm>
          <a:prstGeom prst="rect">
            <a:avLst/>
          </a:prstGeom>
        </p:spPr>
      </p:pic>
      <p:pic>
        <p:nvPicPr>
          <p:cNvPr id="7" name="Picture 6" descr="IMG_0953 copy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9"/>
          <a:stretch/>
        </p:blipFill>
        <p:spPr>
          <a:xfrm>
            <a:off x="8106060" y="3882242"/>
            <a:ext cx="2583449" cy="17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Services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257" y="1405064"/>
            <a:ext cx="8596668" cy="50088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Research Incubator</a:t>
            </a:r>
          </a:p>
          <a:p>
            <a:pPr lvl="1"/>
            <a:r>
              <a:rPr lang="en-US" dirty="0" smtClean="0"/>
              <a:t>Affiliates Program</a:t>
            </a:r>
          </a:p>
          <a:p>
            <a:pPr lvl="2"/>
            <a:r>
              <a:rPr lang="en-US" dirty="0" smtClean="0"/>
              <a:t>Faculty Affiliates are invited for their research expertise in priority research areas </a:t>
            </a:r>
          </a:p>
          <a:p>
            <a:pPr lvl="2"/>
            <a:r>
              <a:rPr lang="en-US" dirty="0" smtClean="0"/>
              <a:t>Our affiliates leverage the core functionality and expertise of Project Mosaic </a:t>
            </a:r>
          </a:p>
          <a:p>
            <a:pPr lvl="1"/>
            <a:r>
              <a:rPr lang="en-US" dirty="0" smtClean="0"/>
              <a:t>Seed Grants Program </a:t>
            </a:r>
          </a:p>
          <a:p>
            <a:pPr lvl="2"/>
            <a:r>
              <a:rPr lang="en-US" dirty="0" smtClean="0"/>
              <a:t>Geared towards the formation of new teams of researchers in the social, behavioral and economic sciences </a:t>
            </a:r>
          </a:p>
          <a:p>
            <a:pPr lvl="2"/>
            <a:r>
              <a:rPr lang="en-US" dirty="0" smtClean="0"/>
              <a:t>Aim is to pursue external funding</a:t>
            </a:r>
          </a:p>
          <a:p>
            <a:r>
              <a:rPr lang="en-US" dirty="0" smtClean="0"/>
              <a:t>Consulting </a:t>
            </a:r>
          </a:p>
          <a:p>
            <a:pPr lvl="1"/>
            <a:r>
              <a:rPr lang="en-US" dirty="0" smtClean="0"/>
              <a:t>Project </a:t>
            </a:r>
            <a:r>
              <a:rPr lang="en-US" dirty="0"/>
              <a:t>Mosaic offers three types of consulting:</a:t>
            </a:r>
          </a:p>
          <a:p>
            <a:pPr lvl="2"/>
            <a:r>
              <a:rPr lang="en-US" dirty="0"/>
              <a:t>Software-centric</a:t>
            </a:r>
          </a:p>
          <a:p>
            <a:pPr lvl="2"/>
            <a:r>
              <a:rPr lang="en-US" dirty="0"/>
              <a:t>Dissertation/thesis assistance </a:t>
            </a:r>
          </a:p>
          <a:p>
            <a:pPr lvl="2"/>
            <a:r>
              <a:rPr lang="en-US" dirty="0"/>
              <a:t>Research </a:t>
            </a:r>
            <a:r>
              <a:rPr lang="en-US" dirty="0" smtClean="0"/>
              <a:t>deign &amp; collaboration </a:t>
            </a:r>
          </a:p>
          <a:p>
            <a:r>
              <a:rPr lang="en-US" dirty="0" smtClean="0"/>
              <a:t>Workshops </a:t>
            </a:r>
          </a:p>
          <a:p>
            <a:pPr lvl="1"/>
            <a:r>
              <a:rPr lang="en-US" dirty="0" smtClean="0"/>
              <a:t>Our workshops fulfill a commitment to enhance data literacy and analytical capabilities of UNC Charlotte researchers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58638" y="4677828"/>
            <a:ext cx="2684772" cy="584776"/>
          </a:xfrm>
          <a:prstGeom prst="rect">
            <a:avLst/>
          </a:prstGeom>
          <a:solidFill>
            <a:schemeClr val="accent4"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Make an appointment on our website! 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790794" y="6131294"/>
            <a:ext cx="2524004" cy="584776"/>
          </a:xfrm>
          <a:prstGeom prst="rect">
            <a:avLst/>
          </a:prstGeom>
          <a:solidFill>
            <a:srgbClr val="00703C">
              <a:alpha val="52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Find workshops online on  our Events List.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06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Project Mosaic 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2331090" y="932351"/>
            <a:ext cx="6942912" cy="5192227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 smtClean="0"/>
          </a:p>
          <a:p>
            <a:r>
              <a:rPr lang="en-US" sz="1600" dirty="0" smtClean="0"/>
              <a:t>Jean</a:t>
            </a:r>
            <a:r>
              <a:rPr lang="en-US" sz="1600" dirty="0"/>
              <a:t>-Claude </a:t>
            </a:r>
            <a:r>
              <a:rPr lang="en-US" sz="1600" dirty="0" err="1"/>
              <a:t>Thill</a:t>
            </a:r>
            <a:r>
              <a:rPr lang="en-US" sz="1600" dirty="0"/>
              <a:t> is the director of Project Mosaic. A broadly trained geographer, he is a ‘Knight’ Distinguished Professor of Public Policy at UNC </a:t>
            </a:r>
            <a:r>
              <a:rPr lang="en-US" sz="1600" dirty="0" smtClean="0"/>
              <a:t>Charlotte.</a:t>
            </a:r>
          </a:p>
          <a:p>
            <a:r>
              <a:rPr lang="en-US" sz="1600" dirty="0" smtClean="0"/>
              <a:t>Contact Jean-Claude: </a:t>
            </a:r>
          </a:p>
          <a:p>
            <a:pPr lvl="2"/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Jean-Claude.Thill@uncc.edu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Phone: </a:t>
            </a:r>
            <a:r>
              <a:rPr lang="en-US" dirty="0" smtClean="0"/>
              <a:t>704-687-5909 </a:t>
            </a:r>
            <a:endParaRPr lang="en-US" dirty="0"/>
          </a:p>
          <a:p>
            <a:pPr marL="342900" lvl="1" indent="-342900"/>
            <a:endParaRPr lang="en-US" sz="1600" dirty="0" smtClean="0"/>
          </a:p>
          <a:p>
            <a:pPr marL="342900" lvl="1" indent="-342900"/>
            <a:r>
              <a:rPr lang="en-US" dirty="0" smtClean="0"/>
              <a:t>Leonora </a:t>
            </a:r>
            <a:r>
              <a:rPr lang="en-US" dirty="0"/>
              <a:t>is the Administrative Support for Project Mosaic. She manages our not-so-massive paperwork, coordinates meetings and assists with administrative functions.</a:t>
            </a:r>
          </a:p>
          <a:p>
            <a:r>
              <a:rPr lang="en-US" sz="1600" dirty="0" smtClean="0"/>
              <a:t>Contact Leonora: </a:t>
            </a:r>
          </a:p>
          <a:p>
            <a:pPr lvl="2"/>
            <a:r>
              <a:rPr lang="en-US" dirty="0" smtClean="0"/>
              <a:t>Email: </a:t>
            </a:r>
            <a:r>
              <a:rPr lang="en-US" dirty="0" smtClean="0">
                <a:hlinkClick r:id="rId4"/>
              </a:rPr>
              <a:t>projectmosaic@uncc.edu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Phone: </a:t>
            </a:r>
            <a:r>
              <a:rPr lang="en-US" dirty="0"/>
              <a:t>704-687-5931 </a:t>
            </a:r>
            <a:endParaRPr lang="en-US" dirty="0" smtClean="0"/>
          </a:p>
          <a:p>
            <a:endParaRPr lang="en-US" sz="16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 smtClean="0"/>
          </a:p>
        </p:txBody>
      </p:sp>
      <p:pic>
        <p:nvPicPr>
          <p:cNvPr id="18" name="Picture 17" descr="Screen Shot 2016-09-20 at 11.11.11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3" y="1734602"/>
            <a:ext cx="1828800" cy="1803400"/>
          </a:xfrm>
          <a:prstGeom prst="rect">
            <a:avLst/>
          </a:prstGeom>
        </p:spPr>
      </p:pic>
      <p:pic>
        <p:nvPicPr>
          <p:cNvPr id="19" name="Picture 18" descr="Screen Shot 2016-09-20 at 11.14.36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9" y="4030752"/>
            <a:ext cx="1824382" cy="1836626"/>
          </a:xfrm>
          <a:prstGeom prst="rect">
            <a:avLst/>
          </a:prstGeom>
        </p:spPr>
      </p:pic>
      <p:pic>
        <p:nvPicPr>
          <p:cNvPr id="20" name="Picture 19" descr="Screen Shot 2016-09-20 at 11.20.42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597" y="5995423"/>
            <a:ext cx="5793561" cy="72010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459486" y="5304752"/>
            <a:ext cx="3359984" cy="584776"/>
          </a:xfrm>
          <a:prstGeom prst="rect">
            <a:avLst/>
          </a:prstGeom>
          <a:solidFill>
            <a:schemeClr val="accent4">
              <a:lumMod val="7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Visit our website! </a:t>
            </a:r>
          </a:p>
          <a:p>
            <a:pPr algn="ctr"/>
            <a:r>
              <a:rPr lang="en-US" sz="1600" dirty="0" err="1" smtClean="0"/>
              <a:t>Projectmosaic.uncc.edu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0160335" y="41473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20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Resources: Consultants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407" y="1736099"/>
            <a:ext cx="7009345" cy="479035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Shaoyu Li is </a:t>
            </a:r>
            <a:r>
              <a:rPr lang="en-US" sz="1600" dirty="0"/>
              <a:t>the head consultant in the Center of Statistics and Applied Mathematics Consulting Center (CSAMC) and works with Project Mosaic to coordinate consulting requests for </a:t>
            </a:r>
            <a:r>
              <a:rPr lang="en-US" sz="1600" dirty="0" smtClean="0"/>
              <a:t>data sampling designs </a:t>
            </a:r>
            <a:r>
              <a:rPr lang="en-US" sz="1600" dirty="0"/>
              <a:t>and </a:t>
            </a:r>
            <a:r>
              <a:rPr lang="en-US" sz="1600" smtClean="0"/>
              <a:t>statistical analysis.</a:t>
            </a:r>
            <a:endParaRPr lang="en-US" sz="1600" dirty="0" smtClean="0"/>
          </a:p>
          <a:p>
            <a:r>
              <a:rPr lang="en-US" sz="1600" dirty="0" smtClean="0"/>
              <a:t>Contact </a:t>
            </a:r>
            <a:r>
              <a:rPr lang="en-US" sz="1600" dirty="0" err="1" smtClean="0"/>
              <a:t>Shaoyu</a:t>
            </a:r>
            <a:r>
              <a:rPr lang="en-US" sz="1600" dirty="0" smtClean="0"/>
              <a:t>:</a:t>
            </a:r>
          </a:p>
          <a:p>
            <a:pPr lvl="1"/>
            <a:r>
              <a:rPr lang="en-US" sz="1400" dirty="0" smtClean="0"/>
              <a:t>Email: </a:t>
            </a:r>
            <a:r>
              <a:rPr lang="en-US" sz="1400" dirty="0" smtClean="0">
                <a:hlinkClick r:id="rId3"/>
              </a:rPr>
              <a:t>shaoyu.li@uncc.edu</a:t>
            </a:r>
            <a:endParaRPr lang="en-US" sz="14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sz="1600" dirty="0" smtClean="0"/>
              <a:t>Kailas </a:t>
            </a:r>
            <a:r>
              <a:rPr lang="en-US" sz="1600" dirty="0" err="1" smtClean="0"/>
              <a:t>Venkitasubramanian</a:t>
            </a:r>
            <a:r>
              <a:rPr lang="en-US" sz="1600" dirty="0"/>
              <a:t> </a:t>
            </a:r>
            <a:r>
              <a:rPr lang="en-US" sz="1600" dirty="0" smtClean="0"/>
              <a:t>is </a:t>
            </a:r>
            <a:r>
              <a:rPr lang="en-US" sz="1600" dirty="0"/>
              <a:t>a research methodologist and manages the consulting service and the workshop program of Project </a:t>
            </a:r>
            <a:r>
              <a:rPr lang="en-US" sz="1600" dirty="0" smtClean="0"/>
              <a:t>Mosaic. Kailas is </a:t>
            </a:r>
            <a:r>
              <a:rPr lang="en-US" sz="1600" dirty="0"/>
              <a:t>experienced in a variety of applied statistical techniques and works fluently on multiple software platforms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Contact Kailas:</a:t>
            </a:r>
          </a:p>
          <a:p>
            <a:pPr lvl="1"/>
            <a:r>
              <a:rPr lang="en-US" sz="1400" dirty="0" smtClean="0"/>
              <a:t>Email: </a:t>
            </a:r>
            <a:r>
              <a:rPr lang="en-US" sz="1400" dirty="0" smtClean="0">
                <a:hlinkClick r:id="rId4"/>
              </a:rPr>
              <a:t>kvenkita@uncc.edu</a:t>
            </a:r>
            <a:r>
              <a:rPr lang="en-US" sz="1400" dirty="0" smtClean="0"/>
              <a:t> </a:t>
            </a:r>
          </a:p>
          <a:p>
            <a:pPr lvl="1"/>
            <a:endParaRPr lang="en-US" sz="1400" dirty="0" smtClean="0"/>
          </a:p>
          <a:p>
            <a:pPr marL="457200" lvl="1" indent="0">
              <a:buNone/>
            </a:pPr>
            <a:endParaRPr lang="en-US" sz="14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92" y="1930398"/>
            <a:ext cx="1718163" cy="17067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932" y="4464842"/>
            <a:ext cx="1595016" cy="19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05" y="1256714"/>
            <a:ext cx="8596668" cy="13208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19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and Spatial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7199"/>
            <a:ext cx="8596668" cy="43141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Session I – Mapping and Spatial Analysis with ArcGIS</a:t>
            </a:r>
          </a:p>
          <a:p>
            <a:pPr lvl="1"/>
            <a:r>
              <a:rPr lang="en-US" dirty="0" smtClean="0"/>
              <a:t>Introduction to Spatial Analysis</a:t>
            </a:r>
          </a:p>
          <a:p>
            <a:pPr lvl="1"/>
            <a:r>
              <a:rPr lang="en-US" dirty="0" smtClean="0"/>
              <a:t>Interface of ArcGIS</a:t>
            </a:r>
          </a:p>
          <a:p>
            <a:pPr lvl="1"/>
            <a:r>
              <a:rPr lang="en-US" dirty="0" smtClean="0"/>
              <a:t>Exercise with Real Data: Segregation in Charlotte</a:t>
            </a:r>
          </a:p>
          <a:p>
            <a:pPr lvl="1"/>
            <a:r>
              <a:rPr lang="en-US" dirty="0" smtClean="0"/>
              <a:t>Mapping and Visualization</a:t>
            </a:r>
          </a:p>
          <a:p>
            <a:r>
              <a:rPr lang="en-US" sz="2000" dirty="0" smtClean="0"/>
              <a:t>Session II </a:t>
            </a:r>
            <a:r>
              <a:rPr lang="en-US" sz="2000" dirty="0"/>
              <a:t>– Mapping and Spatial Analysis with ArcGIS</a:t>
            </a:r>
          </a:p>
          <a:p>
            <a:pPr lvl="1">
              <a:buClr>
                <a:srgbClr val="00703C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Spatial Autocorrelation: Moran’s I Statistics</a:t>
            </a:r>
          </a:p>
          <a:p>
            <a:pPr lvl="1">
              <a:buClr>
                <a:srgbClr val="00703C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Hot-Spot Analysis: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LISA</a:t>
            </a:r>
          </a:p>
          <a:p>
            <a:pPr lvl="1">
              <a:buClr>
                <a:srgbClr val="00703C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Introduction to GeoDa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336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with Real Data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1: Types of communities in Charlotte Area</a:t>
            </a:r>
          </a:p>
          <a:p>
            <a:pPr lvl="1"/>
            <a:r>
              <a:rPr lang="en-US" dirty="0" smtClean="0"/>
              <a:t>Mecklenburg County economic development office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oing outreach and fund raising &gt; high income communities </a:t>
            </a:r>
          </a:p>
          <a:p>
            <a:pPr lvl="1"/>
            <a:r>
              <a:rPr lang="en-US" dirty="0" smtClean="0"/>
              <a:t>Development efforts &gt; low income communities</a:t>
            </a:r>
          </a:p>
          <a:p>
            <a:pPr lvl="1"/>
            <a:r>
              <a:rPr lang="en-US" dirty="0" smtClean="0"/>
              <a:t>Data type: polygon features (blockgroups)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Research questions</a:t>
            </a:r>
          </a:p>
          <a:p>
            <a:pPr lvl="1"/>
            <a:r>
              <a:rPr lang="en-US" dirty="0"/>
              <a:t>How is each income group distributed in Charlotte area?</a:t>
            </a:r>
          </a:p>
          <a:p>
            <a:pPr lvl="1"/>
            <a:r>
              <a:rPr lang="en-US" dirty="0"/>
              <a:t>Can we detect High/low income region in Charlotte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severe is the segregation problem in Charlotte?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8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with Real Data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2: Cluster analysis of crash incidents in Washington DC  </a:t>
            </a:r>
          </a:p>
          <a:p>
            <a:pPr lvl="1"/>
            <a:r>
              <a:rPr lang="en-US" dirty="0" smtClean="0"/>
              <a:t>Department of transportation in Washington DC </a:t>
            </a:r>
          </a:p>
          <a:p>
            <a:pPr lvl="1"/>
            <a:r>
              <a:rPr lang="en-US" dirty="0" smtClean="0"/>
              <a:t>Is there any clusters in crash incidents in DC </a:t>
            </a:r>
          </a:p>
          <a:p>
            <a:pPr lvl="1"/>
            <a:r>
              <a:rPr lang="en-US" dirty="0" smtClean="0"/>
              <a:t>They want to know regions with high/low reports of crashes</a:t>
            </a:r>
          </a:p>
          <a:p>
            <a:pPr lvl="1"/>
            <a:r>
              <a:rPr lang="en-US" dirty="0" smtClean="0"/>
              <a:t>We have point data with no attribute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Research questions</a:t>
            </a:r>
          </a:p>
          <a:p>
            <a:pPr lvl="1"/>
            <a:r>
              <a:rPr lang="en-US" dirty="0" smtClean="0"/>
              <a:t>Is there clusters of crashes in DC?</a:t>
            </a:r>
          </a:p>
          <a:p>
            <a:pPr lvl="1"/>
            <a:r>
              <a:rPr lang="en-US" dirty="0" smtClean="0"/>
              <a:t>Can we detect region with high/low crash level?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94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with Real Data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Moran’s I : Spatial Autocorrelation</a:t>
            </a:r>
          </a:p>
          <a:p>
            <a:pPr lvl="1"/>
            <a:r>
              <a:rPr lang="en-US" dirty="0" smtClean="0"/>
              <a:t>LISA: Local Indicator of Spatial Association</a:t>
            </a:r>
          </a:p>
        </p:txBody>
      </p:sp>
    </p:spTree>
    <p:extLst>
      <p:ext uri="{BB962C8B-B14F-4D97-AF65-F5344CB8AC3E}">
        <p14:creationId xmlns:p14="http://schemas.microsoft.com/office/powerpoint/2010/main" val="401089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Autocorrelation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Charlotte Area is much segregated by income. How much?</a:t>
            </a:r>
          </a:p>
          <a:p>
            <a:pPr lvl="1"/>
            <a:r>
              <a:rPr lang="en-US" dirty="0" smtClean="0"/>
              <a:t>i.e., Are blocks with high median income near to other blocks with high </a:t>
            </a:r>
            <a:r>
              <a:rPr lang="en-US" dirty="0" err="1" smtClean="0"/>
              <a:t>high</a:t>
            </a:r>
            <a:r>
              <a:rPr lang="en-US" dirty="0" smtClean="0"/>
              <a:t> median income?</a:t>
            </a:r>
          </a:p>
          <a:p>
            <a:pPr lvl="1"/>
            <a:r>
              <a:rPr lang="en-US" dirty="0" smtClean="0"/>
              <a:t>To investigate this, we use Moran’s I Statistics.</a:t>
            </a:r>
          </a:p>
        </p:txBody>
      </p:sp>
    </p:spTree>
    <p:extLst>
      <p:ext uri="{BB962C8B-B14F-4D97-AF65-F5344CB8AC3E}">
        <p14:creationId xmlns:p14="http://schemas.microsoft.com/office/powerpoint/2010/main" val="288049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Autocorrelation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Spatial Autocorrelation</a:t>
            </a:r>
          </a:p>
          <a:p>
            <a:pPr marL="0" lvl="1" indent="0">
              <a:buNone/>
            </a:pPr>
            <a:r>
              <a:rPr lang="en-US" dirty="0"/>
              <a:t>	</a:t>
            </a:r>
            <a:r>
              <a:rPr lang="en-US" dirty="0" smtClean="0"/>
              <a:t>Tobler’s 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Law of Geography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“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Everything is related to everything else, but near things are more related than distance things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</a:p>
          <a:p>
            <a:pPr marL="0" lvl="1" indent="0">
              <a:buNone/>
            </a:pPr>
            <a:r>
              <a:rPr lang="en-US" dirty="0" smtClean="0"/>
              <a:t>	Based </a:t>
            </a:r>
            <a:r>
              <a:rPr lang="en-US" dirty="0"/>
              <a:t>on the fact that data from locations near one another in space are more likely to be similar than data from locations further from one another.</a:t>
            </a:r>
          </a:p>
          <a:p>
            <a:pPr marL="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895825"/>
              </p:ext>
            </p:extLst>
          </p:nvPr>
        </p:nvGraphicFramePr>
        <p:xfrm>
          <a:off x="1635806" y="4564970"/>
          <a:ext cx="3740150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" name="Equation" r:id="rId3" imgW="1828800" imgH="711000" progId="Equation.3">
                  <p:embed/>
                </p:oleObj>
              </mc:Choice>
              <mc:Fallback>
                <p:oleObj name="Equation" r:id="rId3" imgW="182880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806" y="4564970"/>
                        <a:ext cx="3740150" cy="146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696680"/>
              </p:ext>
            </p:extLst>
          </p:nvPr>
        </p:nvGraphicFramePr>
        <p:xfrm>
          <a:off x="5929086" y="4645478"/>
          <a:ext cx="193357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4" name="Equation" r:id="rId5" imgW="1016000" imgH="533400" progId="Equation.3">
                  <p:embed/>
                </p:oleObj>
              </mc:Choice>
              <mc:Fallback>
                <p:oleObj name="Equation" r:id="rId5" imgW="1016000" imgH="533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086" y="4645478"/>
                        <a:ext cx="193357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88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Autocorrelation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Neighborhoods</a:t>
            </a:r>
          </a:p>
          <a:p>
            <a:pPr marL="0" indent="0">
              <a:buNone/>
            </a:pPr>
            <a:r>
              <a:rPr lang="en-US" dirty="0" smtClean="0"/>
              <a:t>	1) Contiguity </a:t>
            </a:r>
            <a:r>
              <a:rPr lang="en-US" dirty="0"/>
              <a:t>(polygons share a common </a:t>
            </a:r>
            <a:r>
              <a:rPr lang="en-US" dirty="0" smtClean="0"/>
              <a:t>boundary)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2) Distance-based measures</a:t>
            </a:r>
          </a:p>
          <a:p>
            <a:pPr marL="0" indent="0">
              <a:buNone/>
            </a:pPr>
            <a:r>
              <a:rPr lang="en-US" dirty="0" smtClean="0"/>
              <a:t>	3) K-nearest neighbors</a:t>
            </a:r>
          </a:p>
          <a:p>
            <a:pPr marL="0" indent="0">
              <a:buNone/>
            </a:pPr>
            <a:r>
              <a:rPr lang="en-US" dirty="0" smtClean="0"/>
              <a:t>	4) Distance Threshold</a:t>
            </a:r>
          </a:p>
          <a:p>
            <a:pPr marL="0" indent="0">
              <a:buNone/>
            </a:pPr>
            <a:r>
              <a:rPr lang="en-US" dirty="0" smtClean="0"/>
              <a:t>	5) Other measures</a:t>
            </a:r>
          </a:p>
          <a:p>
            <a:pPr lvl="1"/>
            <a:r>
              <a:rPr lang="en-US" dirty="0" smtClean="0"/>
              <a:t>Travel time</a:t>
            </a:r>
          </a:p>
          <a:p>
            <a:pPr lvl="1"/>
            <a:r>
              <a:rPr lang="en-US" dirty="0" smtClean="0"/>
              <a:t>Social </a:t>
            </a:r>
            <a:r>
              <a:rPr lang="en-US" dirty="0"/>
              <a:t>network distance</a:t>
            </a:r>
          </a:p>
          <a:p>
            <a:endParaRPr lang="en-US" dirty="0" smtClean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6" y="2947761"/>
            <a:ext cx="3713163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074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703C"/>
      </a:accent1>
      <a:accent2>
        <a:srgbClr val="FFFF00"/>
      </a:accent2>
      <a:accent3>
        <a:srgbClr val="54A021"/>
      </a:accent3>
      <a:accent4>
        <a:srgbClr val="00703C"/>
      </a:accent4>
      <a:accent5>
        <a:srgbClr val="C42F1A"/>
      </a:accent5>
      <a:accent6>
        <a:srgbClr val="918655"/>
      </a:accent6>
      <a:hlink>
        <a:srgbClr val="00703C"/>
      </a:hlink>
      <a:folHlink>
        <a:srgbClr val="00703C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8455</TotalTime>
  <Words>917</Words>
  <Application>Microsoft Office PowerPoint</Application>
  <PresentationFormat>Custom</PresentationFormat>
  <Paragraphs>192</Paragraphs>
  <Slides>23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Facet</vt:lpstr>
      <vt:lpstr>Equation</vt:lpstr>
      <vt:lpstr>Mapping and Spatial Analysis with ArcGIS and GeoDa</vt:lpstr>
      <vt:lpstr>Project Mosaic </vt:lpstr>
      <vt:lpstr>Mapping and Spatial Analysis</vt:lpstr>
      <vt:lpstr>Exercise with Real Data</vt:lpstr>
      <vt:lpstr>Exercise with Real Data</vt:lpstr>
      <vt:lpstr>Exercise with Real Data</vt:lpstr>
      <vt:lpstr>Spatial Autocorrelation</vt:lpstr>
      <vt:lpstr>Spatial Autocorrelation</vt:lpstr>
      <vt:lpstr>Spatial Autocorrelation</vt:lpstr>
      <vt:lpstr>Spatial Autocorrelation</vt:lpstr>
      <vt:lpstr>Spatial Data</vt:lpstr>
      <vt:lpstr>Joining Census Data</vt:lpstr>
      <vt:lpstr>Spatial Autocorrelation</vt:lpstr>
      <vt:lpstr>Hot Spot – Cold Spot Detection</vt:lpstr>
      <vt:lpstr>Hot Spot – Cold Spot Detection</vt:lpstr>
      <vt:lpstr>Hot Spot – Cold Spot Detection</vt:lpstr>
      <vt:lpstr>Spatial Autocorrelation</vt:lpstr>
      <vt:lpstr>Spatial Autocorrelation</vt:lpstr>
      <vt:lpstr>GeoDa</vt:lpstr>
      <vt:lpstr>More About Services </vt:lpstr>
      <vt:lpstr>Contact Project Mosaic </vt:lpstr>
      <vt:lpstr>Additional Resources: Consultants </vt:lpstr>
      <vt:lpstr>Questions?</vt:lpstr>
    </vt:vector>
  </TitlesOfParts>
  <Company>Ingersoll Rand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Gur, Shahar</dc:creator>
  <cp:lastModifiedBy>test</cp:lastModifiedBy>
  <cp:revision>163</cp:revision>
  <dcterms:created xsi:type="dcterms:W3CDTF">2016-01-28T19:29:20Z</dcterms:created>
  <dcterms:modified xsi:type="dcterms:W3CDTF">2017-02-22T17:34:01Z</dcterms:modified>
</cp:coreProperties>
</file>