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74"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D557C-7C70-47C5-905D-44A8CB271CEE}"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2231D1-AB64-47D3-B031-F7CC8FEF860F}" type="slidenum">
              <a:rPr lang="en-US" smtClean="0"/>
              <a:t>‹#›</a:t>
            </a:fld>
            <a:endParaRPr lang="en-US"/>
          </a:p>
        </p:txBody>
      </p:sp>
    </p:spTree>
    <p:extLst>
      <p:ext uri="{BB962C8B-B14F-4D97-AF65-F5344CB8AC3E}">
        <p14:creationId xmlns:p14="http://schemas.microsoft.com/office/powerpoint/2010/main" val="4197897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662231D1-AB64-47D3-B031-F7CC8FEF860F}" type="slidenum">
              <a:rPr lang="en-US" smtClean="0"/>
              <a:t>1</a:t>
            </a:fld>
            <a:endParaRPr lang="en-US"/>
          </a:p>
        </p:txBody>
      </p:sp>
    </p:spTree>
    <p:extLst>
      <p:ext uri="{BB962C8B-B14F-4D97-AF65-F5344CB8AC3E}">
        <p14:creationId xmlns:p14="http://schemas.microsoft.com/office/powerpoint/2010/main" val="1428460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BE47D2-E8AC-414B-AE25-97216706017D}"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BADDC-DB9F-4636-B1CA-14340CB0A5D1}" type="slidenum">
              <a:rPr lang="en-US" smtClean="0"/>
              <a:t>‹#›</a:t>
            </a:fld>
            <a:endParaRPr lang="en-US"/>
          </a:p>
        </p:txBody>
      </p:sp>
    </p:spTree>
    <p:extLst>
      <p:ext uri="{BB962C8B-B14F-4D97-AF65-F5344CB8AC3E}">
        <p14:creationId xmlns:p14="http://schemas.microsoft.com/office/powerpoint/2010/main" val="1102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BE47D2-E8AC-414B-AE25-97216706017D}"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BADDC-DB9F-4636-B1CA-14340CB0A5D1}" type="slidenum">
              <a:rPr lang="en-US" smtClean="0"/>
              <a:t>‹#›</a:t>
            </a:fld>
            <a:endParaRPr lang="en-US"/>
          </a:p>
        </p:txBody>
      </p:sp>
    </p:spTree>
    <p:extLst>
      <p:ext uri="{BB962C8B-B14F-4D97-AF65-F5344CB8AC3E}">
        <p14:creationId xmlns:p14="http://schemas.microsoft.com/office/powerpoint/2010/main" val="57629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BE47D2-E8AC-414B-AE25-97216706017D}"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BADDC-DB9F-4636-B1CA-14340CB0A5D1}" type="slidenum">
              <a:rPr lang="en-US" smtClean="0"/>
              <a:t>‹#›</a:t>
            </a:fld>
            <a:endParaRPr lang="en-US"/>
          </a:p>
        </p:txBody>
      </p:sp>
    </p:spTree>
    <p:extLst>
      <p:ext uri="{BB962C8B-B14F-4D97-AF65-F5344CB8AC3E}">
        <p14:creationId xmlns:p14="http://schemas.microsoft.com/office/powerpoint/2010/main" val="332601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BE47D2-E8AC-414B-AE25-97216706017D}"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BADDC-DB9F-4636-B1CA-14340CB0A5D1}" type="slidenum">
              <a:rPr lang="en-US" smtClean="0"/>
              <a:t>‹#›</a:t>
            </a:fld>
            <a:endParaRPr lang="en-US"/>
          </a:p>
        </p:txBody>
      </p:sp>
    </p:spTree>
    <p:extLst>
      <p:ext uri="{BB962C8B-B14F-4D97-AF65-F5344CB8AC3E}">
        <p14:creationId xmlns:p14="http://schemas.microsoft.com/office/powerpoint/2010/main" val="36021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BE47D2-E8AC-414B-AE25-97216706017D}"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BADDC-DB9F-4636-B1CA-14340CB0A5D1}" type="slidenum">
              <a:rPr lang="en-US" smtClean="0"/>
              <a:t>‹#›</a:t>
            </a:fld>
            <a:endParaRPr lang="en-US"/>
          </a:p>
        </p:txBody>
      </p:sp>
    </p:spTree>
    <p:extLst>
      <p:ext uri="{BB962C8B-B14F-4D97-AF65-F5344CB8AC3E}">
        <p14:creationId xmlns:p14="http://schemas.microsoft.com/office/powerpoint/2010/main" val="19387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BE47D2-E8AC-414B-AE25-97216706017D}"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BADDC-DB9F-4636-B1CA-14340CB0A5D1}" type="slidenum">
              <a:rPr lang="en-US" smtClean="0"/>
              <a:t>‹#›</a:t>
            </a:fld>
            <a:endParaRPr lang="en-US"/>
          </a:p>
        </p:txBody>
      </p:sp>
    </p:spTree>
    <p:extLst>
      <p:ext uri="{BB962C8B-B14F-4D97-AF65-F5344CB8AC3E}">
        <p14:creationId xmlns:p14="http://schemas.microsoft.com/office/powerpoint/2010/main" val="2594341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BE47D2-E8AC-414B-AE25-97216706017D}" type="datetimeFigureOut">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1BADDC-DB9F-4636-B1CA-14340CB0A5D1}" type="slidenum">
              <a:rPr lang="en-US" smtClean="0"/>
              <a:t>‹#›</a:t>
            </a:fld>
            <a:endParaRPr lang="en-US"/>
          </a:p>
        </p:txBody>
      </p:sp>
    </p:spTree>
    <p:extLst>
      <p:ext uri="{BB962C8B-B14F-4D97-AF65-F5344CB8AC3E}">
        <p14:creationId xmlns:p14="http://schemas.microsoft.com/office/powerpoint/2010/main" val="116672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BE47D2-E8AC-414B-AE25-97216706017D}" type="datetimeFigureOut">
              <a:rPr lang="en-US" smtClean="0"/>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1BADDC-DB9F-4636-B1CA-14340CB0A5D1}" type="slidenum">
              <a:rPr lang="en-US" smtClean="0"/>
              <a:t>‹#›</a:t>
            </a:fld>
            <a:endParaRPr lang="en-US"/>
          </a:p>
        </p:txBody>
      </p:sp>
    </p:spTree>
    <p:extLst>
      <p:ext uri="{BB962C8B-B14F-4D97-AF65-F5344CB8AC3E}">
        <p14:creationId xmlns:p14="http://schemas.microsoft.com/office/powerpoint/2010/main" val="207627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BE47D2-E8AC-414B-AE25-97216706017D}" type="datetimeFigureOut">
              <a:rPr lang="en-US" smtClean="0"/>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1BADDC-DB9F-4636-B1CA-14340CB0A5D1}" type="slidenum">
              <a:rPr lang="en-US" smtClean="0"/>
              <a:t>‹#›</a:t>
            </a:fld>
            <a:endParaRPr lang="en-US"/>
          </a:p>
        </p:txBody>
      </p:sp>
    </p:spTree>
    <p:extLst>
      <p:ext uri="{BB962C8B-B14F-4D97-AF65-F5344CB8AC3E}">
        <p14:creationId xmlns:p14="http://schemas.microsoft.com/office/powerpoint/2010/main" val="3139513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BE47D2-E8AC-414B-AE25-97216706017D}"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BADDC-DB9F-4636-B1CA-14340CB0A5D1}" type="slidenum">
              <a:rPr lang="en-US" smtClean="0"/>
              <a:t>‹#›</a:t>
            </a:fld>
            <a:endParaRPr lang="en-US"/>
          </a:p>
        </p:txBody>
      </p:sp>
    </p:spTree>
    <p:extLst>
      <p:ext uri="{BB962C8B-B14F-4D97-AF65-F5344CB8AC3E}">
        <p14:creationId xmlns:p14="http://schemas.microsoft.com/office/powerpoint/2010/main" val="861340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BE47D2-E8AC-414B-AE25-97216706017D}"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BADDC-DB9F-4636-B1CA-14340CB0A5D1}" type="slidenum">
              <a:rPr lang="en-US" smtClean="0"/>
              <a:t>‹#›</a:t>
            </a:fld>
            <a:endParaRPr lang="en-US"/>
          </a:p>
        </p:txBody>
      </p:sp>
    </p:spTree>
    <p:extLst>
      <p:ext uri="{BB962C8B-B14F-4D97-AF65-F5344CB8AC3E}">
        <p14:creationId xmlns:p14="http://schemas.microsoft.com/office/powerpoint/2010/main" val="2743773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BE47D2-E8AC-414B-AE25-97216706017D}" type="datetimeFigureOut">
              <a:rPr lang="en-US" smtClean="0"/>
              <a:t>11/10/2024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1BADDC-DB9F-4636-B1CA-14340CB0A5D1}" type="slidenum">
              <a:rPr lang="en-US" smtClean="0"/>
              <a:t>‹#›</a:t>
            </a:fld>
            <a:endParaRPr lang="en-US"/>
          </a:p>
        </p:txBody>
      </p:sp>
    </p:spTree>
    <p:extLst>
      <p:ext uri="{BB962C8B-B14F-4D97-AF65-F5344CB8AC3E}">
        <p14:creationId xmlns:p14="http://schemas.microsoft.com/office/powerpoint/2010/main" val="154980042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Recommendation</a:t>
            </a:r>
            <a:r>
              <a:rPr lang="en-US" dirty="0" smtClean="0"/>
              <a:t/>
            </a:r>
            <a:br>
              <a:rPr lang="en-US" dirty="0" smtClean="0"/>
            </a:br>
            <a:r>
              <a:rPr lang="en-US" dirty="0"/>
              <a:t>System</a:t>
            </a:r>
          </a:p>
        </p:txBody>
      </p:sp>
      <p:sp>
        <p:nvSpPr>
          <p:cNvPr id="3" name="Subtitle 2"/>
          <p:cNvSpPr>
            <a:spLocks noGrp="1"/>
          </p:cNvSpPr>
          <p:nvPr>
            <p:ph type="subTitle" idx="1"/>
          </p:nvPr>
        </p:nvSpPr>
        <p:spPr/>
        <p:txBody>
          <a:bodyPr/>
          <a:lstStyle/>
          <a:p>
            <a:r>
              <a:rPr lang="en-US" dirty="0"/>
              <a:t>A Case study on </a:t>
            </a:r>
            <a:r>
              <a:rPr lang="en-US" dirty="0" smtClean="0"/>
              <a:t> YouTube Recommendation</a:t>
            </a:r>
            <a:br>
              <a:rPr lang="en-US" dirty="0" smtClean="0"/>
            </a:br>
            <a:r>
              <a:rPr lang="en-US" dirty="0"/>
              <a:t>System</a:t>
            </a:r>
          </a:p>
        </p:txBody>
      </p:sp>
    </p:spTree>
    <p:extLst>
      <p:ext uri="{BB962C8B-B14F-4D97-AF65-F5344CB8AC3E}">
        <p14:creationId xmlns:p14="http://schemas.microsoft.com/office/powerpoint/2010/main" val="1492594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5840" y="979714"/>
            <a:ext cx="4198585" cy="738664"/>
          </a:xfrm>
          <a:prstGeom prst="rect">
            <a:avLst/>
          </a:prstGeom>
          <a:noFill/>
        </p:spPr>
        <p:txBody>
          <a:bodyPr wrap="none" rtlCol="0">
            <a:spAutoFit/>
          </a:bodyPr>
          <a:lstStyle/>
          <a:p>
            <a:r>
              <a:rPr lang="en-US" sz="2400" b="1" dirty="0" smtClean="0">
                <a:solidFill>
                  <a:srgbClr val="000000"/>
                </a:solidFill>
                <a:latin typeface="Canva Sans Bold"/>
                <a:ea typeface="Canva Sans Bold"/>
                <a:cs typeface="Canva Sans Bold"/>
                <a:sym typeface="Canva Sans Bold"/>
              </a:rPr>
              <a:t>Lets go Through the CASE!</a:t>
            </a:r>
          </a:p>
          <a:p>
            <a:endParaRPr lang="en-US" dirty="0"/>
          </a:p>
        </p:txBody>
      </p:sp>
      <p:sp>
        <p:nvSpPr>
          <p:cNvPr id="3" name="TextBox 2"/>
          <p:cNvSpPr txBox="1"/>
          <p:nvPr/>
        </p:nvSpPr>
        <p:spPr>
          <a:xfrm>
            <a:off x="862150" y="1718378"/>
            <a:ext cx="10802982" cy="1569660"/>
          </a:xfrm>
          <a:prstGeom prst="rect">
            <a:avLst/>
          </a:prstGeom>
          <a:noFill/>
        </p:spPr>
        <p:txBody>
          <a:bodyPr wrap="square" rtlCol="0">
            <a:spAutoFit/>
          </a:bodyPr>
          <a:lstStyle/>
          <a:p>
            <a:r>
              <a:rPr lang="en-US" sz="2000" dirty="0" smtClean="0"/>
              <a:t>In this case study, we’re exploring how YouTube can improve its recommendation system to provide more personalized and engaging video suggestions for users. With a massive user base and diverse content, YouTube faces unique challenges, including:</a:t>
            </a:r>
          </a:p>
          <a:p>
            <a:r>
              <a:rPr kumimoji="0" lang="en-US" b="1" i="0" u="none" strike="noStrike" cap="none" normalizeH="0" baseline="0" dirty="0" smtClean="0">
                <a:ln>
                  <a:noFill/>
                </a:ln>
                <a:solidFill>
                  <a:schemeClr val="tx1"/>
                </a:solidFill>
                <a:effectLst/>
                <a:latin typeface="Arial" panose="020B0604020202020204" pitchFamily="34" charset="0"/>
              </a:rPr>
              <a:t> </a:t>
            </a:r>
            <a:r>
              <a:rPr lang="en-US" b="1" dirty="0" smtClean="0">
                <a:latin typeface="Arial" panose="020B0604020202020204" pitchFamily="34" charset="0"/>
                <a:cs typeface="Arial" panose="020B0604020202020204" pitchFamily="34" charset="0"/>
              </a:rPr>
              <a:t>Personalization Needs</a:t>
            </a:r>
            <a:r>
              <a:rPr lang="en-US" dirty="0" smtClean="0">
                <a:latin typeface="Arial" panose="020B0604020202020204" pitchFamily="34" charset="0"/>
              </a:rPr>
              <a:t>,</a:t>
            </a:r>
            <a:r>
              <a:rPr kumimoji="0" lang="en-US" b="1" i="0" u="none" strike="noStrike" cap="none" normalizeH="0" baseline="0" dirty="0" smtClean="0">
                <a:ln>
                  <a:noFill/>
                </a:ln>
                <a:solidFill>
                  <a:schemeClr val="tx1"/>
                </a:solidFill>
                <a:effectLst/>
                <a:latin typeface="Arial" panose="020B0604020202020204" pitchFamily="34" charset="0"/>
              </a:rPr>
              <a:t> Cold Start Issue</a:t>
            </a:r>
            <a:r>
              <a:rPr lang="en-US" dirty="0" smtClean="0">
                <a:latin typeface="Arial" panose="020B0604020202020204" pitchFamily="34" charset="0"/>
              </a:rPr>
              <a:t>,</a:t>
            </a:r>
            <a:r>
              <a:rPr lang="en-US" dirty="0" smtClean="0"/>
              <a:t> </a:t>
            </a:r>
            <a:r>
              <a:rPr lang="en-US" b="1" dirty="0" smtClean="0">
                <a:latin typeface="Arial" panose="020B0604020202020204" pitchFamily="34" charset="0"/>
                <a:cs typeface="Arial" panose="020B0604020202020204" pitchFamily="34" charset="0"/>
              </a:rPr>
              <a:t>Scalability</a:t>
            </a:r>
          </a:p>
          <a:p>
            <a:endParaRPr lang="en-US" dirty="0"/>
          </a:p>
        </p:txBody>
      </p:sp>
      <p:sp>
        <p:nvSpPr>
          <p:cNvPr id="4" name="Rectangle 3"/>
          <p:cNvSpPr/>
          <p:nvPr/>
        </p:nvSpPr>
        <p:spPr>
          <a:xfrm>
            <a:off x="1005840" y="3149374"/>
            <a:ext cx="6096000" cy="2246769"/>
          </a:xfrm>
          <a:prstGeom prst="rect">
            <a:avLst/>
          </a:prstGeom>
        </p:spPr>
        <p:txBody>
          <a:bodyPr>
            <a:spAutoFit/>
          </a:bodyPr>
          <a:lstStyle/>
          <a:p>
            <a:r>
              <a:rPr lang="en-US" sz="2000" b="1" dirty="0" smtClean="0"/>
              <a:t>Case Goals:</a:t>
            </a:r>
          </a:p>
          <a:p>
            <a:pPr>
              <a:buFont typeface="Arial" panose="020B0604020202020204" pitchFamily="34" charset="0"/>
              <a:buChar char="•"/>
            </a:pPr>
            <a:r>
              <a:rPr lang="en-US" sz="2000" b="1" dirty="0" smtClean="0"/>
              <a:t>Increase User Engagement</a:t>
            </a:r>
            <a:r>
              <a:rPr lang="en-US" sz="2000" dirty="0" smtClean="0"/>
              <a:t> by presenting relevant, appealing content to each user.</a:t>
            </a:r>
          </a:p>
          <a:p>
            <a:pPr>
              <a:buFont typeface="Arial" panose="020B0604020202020204" pitchFamily="34" charset="0"/>
              <a:buChar char="•"/>
            </a:pPr>
            <a:r>
              <a:rPr lang="en-US" sz="2000" b="1" dirty="0" smtClean="0"/>
              <a:t>Mitigate Cold Start</a:t>
            </a:r>
            <a:r>
              <a:rPr lang="en-US" sz="2000" dirty="0" smtClean="0"/>
              <a:t> by leveraging content attributes for recommendations when user data is limited.</a:t>
            </a:r>
          </a:p>
          <a:p>
            <a:pPr>
              <a:buFont typeface="Arial" panose="020B0604020202020204" pitchFamily="34" charset="0"/>
              <a:buChar char="•"/>
            </a:pPr>
            <a:r>
              <a:rPr lang="en-US" sz="2000" b="1" dirty="0" smtClean="0"/>
              <a:t>Enhance Scalability</a:t>
            </a:r>
            <a:r>
              <a:rPr lang="en-US" sz="2000" dirty="0" smtClean="0"/>
              <a:t> with an efficient system capable of handling a large volume of data and interactions.</a:t>
            </a:r>
            <a:endParaRPr lang="en-US" sz="2000" dirty="0"/>
          </a:p>
        </p:txBody>
      </p:sp>
    </p:spTree>
    <p:extLst>
      <p:ext uri="{BB962C8B-B14F-4D97-AF65-F5344CB8AC3E}">
        <p14:creationId xmlns:p14="http://schemas.microsoft.com/office/powerpoint/2010/main" val="1918313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1031331"/>
            <a:ext cx="10515600" cy="1325563"/>
          </a:xfrm>
        </p:spPr>
        <p:txBody>
          <a:bodyPr/>
          <a:lstStyle/>
          <a:p>
            <a:r>
              <a:rPr lang="en-US" dirty="0" smtClean="0"/>
              <a:t>Problem Without a Proper Hybrid Recommendation System</a:t>
            </a:r>
            <a:endParaRPr lang="en-US" dirty="0"/>
          </a:p>
        </p:txBody>
      </p:sp>
      <p:sp>
        <p:nvSpPr>
          <p:cNvPr id="4" name="Rectangle 1"/>
          <p:cNvSpPr>
            <a:spLocks noGrp="1" noChangeArrowheads="1"/>
          </p:cNvSpPr>
          <p:nvPr>
            <p:ph idx="1"/>
          </p:nvPr>
        </p:nvSpPr>
        <p:spPr bwMode="auto">
          <a:xfrm>
            <a:off x="655320" y="3265144"/>
            <a:ext cx="1107512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Arial" panose="020B0604020202020204" pitchFamily="34" charset="0"/>
              </a:rPr>
              <a:t>Lack of Personalization</a:t>
            </a:r>
            <a:r>
              <a:rPr kumimoji="0" lang="en-US" sz="2400" b="0" i="0" u="none" strike="noStrike" cap="none" normalizeH="0" baseline="0" dirty="0" smtClean="0">
                <a:ln>
                  <a:noFill/>
                </a:ln>
                <a:solidFill>
                  <a:schemeClr val="tx1"/>
                </a:solidFill>
                <a:effectLst/>
                <a:latin typeface="Arial" panose="020B0604020202020204" pitchFamily="34" charset="0"/>
              </a:rPr>
              <a:t>: Content-based or collaborative filtering alone would limit recommendation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Arial" panose="020B0604020202020204" pitchFamily="34" charset="0"/>
              </a:rPr>
              <a:t>Cold Start Issue</a:t>
            </a:r>
            <a:r>
              <a:rPr kumimoji="0" lang="en-US" sz="2400" b="0" i="0" u="none" strike="noStrike" cap="none" normalizeH="0" baseline="0" dirty="0" smtClean="0">
                <a:ln>
                  <a:noFill/>
                </a:ln>
                <a:solidFill>
                  <a:schemeClr val="tx1"/>
                </a:solidFill>
                <a:effectLst/>
                <a:latin typeface="Arial" panose="020B0604020202020204" pitchFamily="34" charset="0"/>
              </a:rPr>
              <a:t>: New users wouldn’t receive accurate recommendations without previous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Arial" panose="020B0604020202020204" pitchFamily="34" charset="0"/>
              </a:rPr>
              <a:t>Engagement Drop</a:t>
            </a:r>
            <a:r>
              <a:rPr kumimoji="0" lang="en-US" sz="2400" b="0" i="0" u="none" strike="noStrike" cap="none" normalizeH="0" baseline="0" dirty="0" smtClean="0">
                <a:ln>
                  <a:noFill/>
                </a:ln>
                <a:solidFill>
                  <a:schemeClr val="tx1"/>
                </a:solidFill>
                <a:effectLst/>
                <a:latin typeface="Arial" panose="020B0604020202020204" pitchFamily="34" charset="0"/>
              </a:rPr>
              <a:t>: Low relevance of recommendations could lead to decreased user engagement. </a:t>
            </a:r>
          </a:p>
        </p:txBody>
      </p:sp>
    </p:spTree>
    <p:extLst>
      <p:ext uri="{BB962C8B-B14F-4D97-AF65-F5344CB8AC3E}">
        <p14:creationId xmlns:p14="http://schemas.microsoft.com/office/powerpoint/2010/main" val="1222194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0343" y="692331"/>
            <a:ext cx="2360198" cy="461665"/>
          </a:xfrm>
          <a:prstGeom prst="rect">
            <a:avLst/>
          </a:prstGeom>
          <a:noFill/>
        </p:spPr>
        <p:txBody>
          <a:bodyPr wrap="none" rtlCol="0">
            <a:spAutoFit/>
          </a:bodyPr>
          <a:lstStyle/>
          <a:p>
            <a:r>
              <a:rPr lang="en-US" sz="2400" b="1" dirty="0" smtClean="0"/>
              <a:t>Data Preparation</a:t>
            </a:r>
            <a:endParaRPr lang="en-US" sz="2400" b="1" dirty="0"/>
          </a:p>
        </p:txBody>
      </p:sp>
      <p:sp>
        <p:nvSpPr>
          <p:cNvPr id="3" name="TextBox 2"/>
          <p:cNvSpPr txBox="1"/>
          <p:nvPr/>
        </p:nvSpPr>
        <p:spPr>
          <a:xfrm>
            <a:off x="292268" y="1306286"/>
            <a:ext cx="11899732" cy="5016758"/>
          </a:xfrm>
          <a:prstGeom prst="rect">
            <a:avLst/>
          </a:prstGeom>
          <a:noFill/>
        </p:spPr>
        <p:txBody>
          <a:bodyPr wrap="none" rtlCol="0">
            <a:spAutoFit/>
          </a:bodyPr>
          <a:lstStyle/>
          <a:p>
            <a:r>
              <a:rPr lang="en-US" sz="2000" b="1" dirty="0" smtClean="0"/>
              <a:t>Data Gathering</a:t>
            </a:r>
            <a:r>
              <a:rPr lang="en-US" sz="2000" dirty="0" smtClean="0"/>
              <a:t>:</a:t>
            </a:r>
          </a:p>
          <a:p>
            <a:endParaRPr lang="en-US" sz="2000" dirty="0" smtClean="0"/>
          </a:p>
          <a:p>
            <a:r>
              <a:rPr lang="en-US" sz="2000" b="1" dirty="0" smtClean="0"/>
              <a:t>Video Data</a:t>
            </a:r>
            <a:r>
              <a:rPr lang="en-US" sz="2000" dirty="0" smtClean="0"/>
              <a:t>: Video ID, title, tags, and category.</a:t>
            </a:r>
          </a:p>
          <a:p>
            <a:r>
              <a:rPr lang="en-US" sz="2000" dirty="0" smtClean="0"/>
              <a:t>User Interaction Data: Watch history, likes, and shares.</a:t>
            </a:r>
          </a:p>
          <a:p>
            <a:r>
              <a:rPr lang="en-US" sz="2000" dirty="0" smtClean="0"/>
              <a:t>Data Preprocessing</a:t>
            </a:r>
          </a:p>
          <a:p>
            <a:endParaRPr lang="en-US" sz="2000" dirty="0" smtClean="0"/>
          </a:p>
          <a:p>
            <a:r>
              <a:rPr lang="en-US" sz="2000" dirty="0" smtClean="0"/>
              <a:t>Duplicate Removal and missing values</a:t>
            </a:r>
          </a:p>
          <a:p>
            <a:r>
              <a:rPr lang="en-US" sz="2000" dirty="0" smtClean="0"/>
              <a:t>Normalization of Formats such as Lowercase of Tags for Consistency.</a:t>
            </a:r>
          </a:p>
          <a:p>
            <a:r>
              <a:rPr lang="en-US" sz="2000" dirty="0" smtClean="0"/>
              <a:t>Data Wrangling</a:t>
            </a:r>
          </a:p>
          <a:p>
            <a:endParaRPr lang="en-US" sz="2000" dirty="0" smtClean="0"/>
          </a:p>
          <a:p>
            <a:r>
              <a:rPr lang="en-US" sz="2000" b="1" dirty="0" smtClean="0"/>
              <a:t>Tag Processing</a:t>
            </a:r>
            <a:r>
              <a:rPr lang="en-US" sz="2000" dirty="0" smtClean="0"/>
              <a:t>: splitting the tags to get the keywords, thus to know the video similarity</a:t>
            </a:r>
          </a:p>
          <a:p>
            <a:r>
              <a:rPr lang="en-US" sz="2000" dirty="0" smtClean="0"/>
              <a:t>Interaction Scores: giving high score to videos that have been liked and shared by a user in preference.</a:t>
            </a:r>
          </a:p>
          <a:p>
            <a:r>
              <a:rPr lang="en-US" sz="2000" dirty="0" smtClean="0"/>
              <a:t>Data Organization</a:t>
            </a:r>
          </a:p>
          <a:p>
            <a:endParaRPr lang="en-US" sz="2000" dirty="0" smtClean="0"/>
          </a:p>
          <a:p>
            <a:r>
              <a:rPr lang="en-US" sz="2000" b="1" dirty="0" smtClean="0"/>
              <a:t>User-Item Interaction Matrix: </a:t>
            </a:r>
            <a:r>
              <a:rPr lang="en-US" sz="2000" dirty="0" smtClean="0"/>
              <a:t>User represents rows, Video represent columns, value that represent interactions.</a:t>
            </a:r>
          </a:p>
          <a:p>
            <a:r>
              <a:rPr lang="en-US" sz="2000" dirty="0" smtClean="0"/>
              <a:t>Content Features Matrix: Video tags and categories matrix to support content-based filtering.</a:t>
            </a:r>
            <a:endParaRPr lang="en-US" sz="2000" dirty="0"/>
          </a:p>
        </p:txBody>
      </p:sp>
    </p:spTree>
    <p:extLst>
      <p:ext uri="{BB962C8B-B14F-4D97-AF65-F5344CB8AC3E}">
        <p14:creationId xmlns:p14="http://schemas.microsoft.com/office/powerpoint/2010/main" val="824636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8457" y="744583"/>
            <a:ext cx="4256293" cy="738664"/>
          </a:xfrm>
          <a:prstGeom prst="rect">
            <a:avLst/>
          </a:prstGeom>
          <a:noFill/>
        </p:spPr>
        <p:txBody>
          <a:bodyPr wrap="none" rtlCol="0">
            <a:spAutoFit/>
          </a:bodyPr>
          <a:lstStyle/>
          <a:p>
            <a:r>
              <a:rPr lang="en-US" sz="2400" b="1" dirty="0" smtClean="0">
                <a:solidFill>
                  <a:srgbClr val="000000"/>
                </a:solidFill>
                <a:latin typeface="Canva Sans Bold"/>
                <a:ea typeface="Canva Sans Bold"/>
                <a:cs typeface="Canva Sans Bold"/>
                <a:sym typeface="Canva Sans Bold"/>
              </a:rPr>
              <a:t>User-Item Interaction Matrix</a:t>
            </a:r>
          </a:p>
          <a:p>
            <a:endParaRPr lang="en-US" dirty="0"/>
          </a:p>
        </p:txBody>
      </p:sp>
      <p:sp>
        <p:nvSpPr>
          <p:cNvPr id="3" name="TextBox 2"/>
          <p:cNvSpPr txBox="1"/>
          <p:nvPr/>
        </p:nvSpPr>
        <p:spPr>
          <a:xfrm>
            <a:off x="718457" y="1390914"/>
            <a:ext cx="11144538" cy="2554545"/>
          </a:xfrm>
          <a:prstGeom prst="rect">
            <a:avLst/>
          </a:prstGeom>
          <a:noFill/>
        </p:spPr>
        <p:txBody>
          <a:bodyPr wrap="square" rtlCol="0">
            <a:spAutoFit/>
          </a:bodyPr>
          <a:lstStyle/>
          <a:p>
            <a:r>
              <a:rPr lang="en-US" sz="2000" dirty="0"/>
              <a:t>T</a:t>
            </a:r>
            <a:r>
              <a:rPr lang="en-US" sz="2000" dirty="0" smtClean="0"/>
              <a:t>he </a:t>
            </a:r>
            <a:r>
              <a:rPr lang="en-US" sz="2000" dirty="0"/>
              <a:t>User-Item Interaction Matrix captures users' interactions with videos - the basis for collaborative filtering. This matrix gives information to the recommendation system on who has similar preferences, meaning it can identify similar people and recommend relevant videos accordingly</a:t>
            </a:r>
            <a:r>
              <a:rPr lang="en-US" sz="2000" dirty="0" smtClean="0"/>
              <a:t>.</a:t>
            </a:r>
            <a:r>
              <a:rPr lang="en-US" sz="2000" dirty="0"/>
              <a:t/>
            </a:r>
            <a:br>
              <a:rPr lang="en-US" sz="2000" dirty="0"/>
            </a:br>
            <a:r>
              <a:rPr lang="en-US" sz="2000" dirty="0"/>
              <a:t/>
            </a:r>
            <a:br>
              <a:rPr lang="en-US" sz="2000" dirty="0"/>
            </a:br>
            <a:r>
              <a:rPr lang="en-US" sz="2000" dirty="0"/>
              <a:t>This matrix helps the system find the similarity amongst users based on shared interest and video interactions.</a:t>
            </a:r>
            <a:br>
              <a:rPr lang="en-US" sz="2000" dirty="0"/>
            </a:br>
            <a:r>
              <a:rPr lang="en-US" sz="2000" dirty="0"/>
              <a:t>The system can determine those users sharing similar tastes to make it collaborative recommendation</a:t>
            </a:r>
            <a:r>
              <a:rPr lang="en-US" dirty="0"/>
              <a:t>.</a:t>
            </a:r>
          </a:p>
        </p:txBody>
      </p:sp>
      <p:sp>
        <p:nvSpPr>
          <p:cNvPr id="5" name="Rectangle 4"/>
          <p:cNvSpPr/>
          <p:nvPr/>
        </p:nvSpPr>
        <p:spPr>
          <a:xfrm>
            <a:off x="523474" y="4117925"/>
            <a:ext cx="11379669"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18457" y="4284617"/>
            <a:ext cx="10989705" cy="646331"/>
          </a:xfrm>
          <a:prstGeom prst="rect">
            <a:avLst/>
          </a:prstGeom>
          <a:noFill/>
        </p:spPr>
        <p:txBody>
          <a:bodyPr wrap="square" rtlCol="0">
            <a:spAutoFit/>
          </a:bodyPr>
          <a:lstStyle/>
          <a:p>
            <a:r>
              <a:rPr lang="en-US" dirty="0" smtClean="0"/>
              <a:t>interaction_matrix = pd.DataFrame(0, index=</a:t>
            </a:r>
            <a:r>
              <a:rPr lang="en-US" dirty="0" err="1" smtClean="0"/>
              <a:t>user_data</a:t>
            </a:r>
            <a:r>
              <a:rPr lang="en-US" dirty="0" smtClean="0"/>
              <a:t>['</a:t>
            </a:r>
            <a:r>
              <a:rPr lang="en-US" dirty="0" err="1" smtClean="0"/>
              <a:t>user_id</a:t>
            </a:r>
            <a:r>
              <a:rPr lang="en-US" dirty="0" smtClean="0"/>
              <a:t>'], columns=video_data['video_id']).apply(lambda row: [1 if vid in row['</a:t>
            </a:r>
            <a:r>
              <a:rPr lang="en-US" dirty="0" err="1" smtClean="0"/>
              <a:t>watched_videos</a:t>
            </a:r>
            <a:r>
              <a:rPr lang="en-US" dirty="0" smtClean="0"/>
              <a:t>'] else 0 for vid in video_data['video_id']], axis=1)</a:t>
            </a:r>
            <a:endParaRPr lang="en-US" dirty="0"/>
          </a:p>
        </p:txBody>
      </p:sp>
    </p:spTree>
    <p:extLst>
      <p:ext uri="{BB962C8B-B14F-4D97-AF65-F5344CB8AC3E}">
        <p14:creationId xmlns:p14="http://schemas.microsoft.com/office/powerpoint/2010/main" val="1296651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55127" y="692728"/>
            <a:ext cx="1773242" cy="369332"/>
          </a:xfrm>
          <a:prstGeom prst="rect">
            <a:avLst/>
          </a:prstGeom>
          <a:noFill/>
        </p:spPr>
        <p:txBody>
          <a:bodyPr wrap="none" rtlCol="0">
            <a:spAutoFit/>
          </a:bodyPr>
          <a:lstStyle/>
          <a:p>
            <a:r>
              <a:rPr lang="en-US" b="1" dirty="0"/>
              <a:t>Similarity Metric</a:t>
            </a:r>
          </a:p>
        </p:txBody>
      </p:sp>
      <p:sp>
        <p:nvSpPr>
          <p:cNvPr id="3" name="TextBox 2"/>
          <p:cNvSpPr txBox="1"/>
          <p:nvPr/>
        </p:nvSpPr>
        <p:spPr>
          <a:xfrm>
            <a:off x="1599336" y="1937472"/>
            <a:ext cx="9373465" cy="2031325"/>
          </a:xfrm>
          <a:prstGeom prst="rect">
            <a:avLst/>
          </a:prstGeom>
          <a:noFill/>
        </p:spPr>
        <p:txBody>
          <a:bodyPr wrap="square" rtlCol="0">
            <a:spAutoFit/>
          </a:bodyPr>
          <a:lstStyle/>
          <a:p>
            <a:r>
              <a:rPr lang="en-US" dirty="0"/>
              <a:t>It all starts with choosing similarity metrics, which forms the cornerstones of giving accurate recommendations. YouTube uses cosine similarity for content-based filtering where all video tags and descriptions are taken as input to ascertain content with similar attributes. Cosine similarity or </a:t>
            </a:r>
            <a:r>
              <a:rPr lang="en-US" dirty="0" smtClean="0"/>
              <a:t> </a:t>
            </a:r>
            <a:r>
              <a:rPr lang="en-US" dirty="0" err="1" smtClean="0"/>
              <a:t>Jaccard</a:t>
            </a:r>
            <a:r>
              <a:rPr lang="en-US" b="1" dirty="0" smtClean="0"/>
              <a:t> </a:t>
            </a:r>
            <a:r>
              <a:rPr lang="en-US" dirty="0" smtClean="0"/>
              <a:t>similarity </a:t>
            </a:r>
            <a:r>
              <a:rPr lang="en-US" dirty="0"/>
              <a:t>measures how closely users' viewing behaviors align with each other in the case of collaborative filtering. The hybrid scores of YouTube combine these metrics and usually use a weighted average to balance both user-based and content-based insights. This approach comes together with a competitive balance of both user tastes and video relevance. </a:t>
            </a:r>
          </a:p>
        </p:txBody>
      </p:sp>
    </p:spTree>
    <p:extLst>
      <p:ext uri="{BB962C8B-B14F-4D97-AF65-F5344CB8AC3E}">
        <p14:creationId xmlns:p14="http://schemas.microsoft.com/office/powerpoint/2010/main" val="4126836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4138" y="705394"/>
            <a:ext cx="4410375" cy="369332"/>
          </a:xfrm>
          <a:prstGeom prst="rect">
            <a:avLst/>
          </a:prstGeom>
          <a:noFill/>
        </p:spPr>
        <p:txBody>
          <a:bodyPr wrap="none" rtlCol="0">
            <a:spAutoFit/>
          </a:bodyPr>
          <a:lstStyle/>
          <a:p>
            <a:r>
              <a:rPr lang="en-US" b="1" dirty="0" smtClean="0"/>
              <a:t> </a:t>
            </a:r>
            <a:r>
              <a:rPr lang="en-US" b="1" dirty="0"/>
              <a:t>Implement the Recommendation Algorithm</a:t>
            </a:r>
          </a:p>
        </p:txBody>
      </p:sp>
      <p:sp>
        <p:nvSpPr>
          <p:cNvPr id="4" name="TextBox 3"/>
          <p:cNvSpPr txBox="1"/>
          <p:nvPr/>
        </p:nvSpPr>
        <p:spPr>
          <a:xfrm>
            <a:off x="444138" y="1763486"/>
            <a:ext cx="11041956" cy="3970318"/>
          </a:xfrm>
          <a:prstGeom prst="rect">
            <a:avLst/>
          </a:prstGeom>
          <a:noFill/>
        </p:spPr>
        <p:txBody>
          <a:bodyPr wrap="square" rtlCol="0">
            <a:spAutoFit/>
          </a:bodyPr>
          <a:lstStyle/>
          <a:p>
            <a:r>
              <a:rPr lang="en-US" b="1" dirty="0"/>
              <a:t>1. Content-Based Filtering:</a:t>
            </a:r>
          </a:p>
          <a:p>
            <a:endParaRPr lang="en-US" dirty="0"/>
          </a:p>
          <a:p>
            <a:r>
              <a:rPr lang="en-US" dirty="0"/>
              <a:t>Recommends the videos which were similar in content to what the user previously watched.</a:t>
            </a:r>
          </a:p>
          <a:p>
            <a:r>
              <a:rPr lang="en-US" dirty="0"/>
              <a:t>It uses features such as video tags, descriptions, and categories to allow the finding of relevant content.</a:t>
            </a:r>
          </a:p>
          <a:p>
            <a:r>
              <a:rPr lang="en-US" b="1" dirty="0"/>
              <a:t>2. Collaborative Filtering:</a:t>
            </a:r>
          </a:p>
          <a:p>
            <a:endParaRPr lang="en-US" dirty="0"/>
          </a:p>
          <a:p>
            <a:r>
              <a:rPr lang="en-US" dirty="0"/>
              <a:t>As it recommends videos based upon the patterns or behaviors observed in other users, collaborative filtering analyzes how others similar to the user in question have been watching their content, which videos they liked, and the engagement that occurs.</a:t>
            </a:r>
          </a:p>
          <a:p>
            <a:r>
              <a:rPr lang="en-US" b="1" dirty="0"/>
              <a:t>3. Hybrid Approach:</a:t>
            </a:r>
          </a:p>
          <a:p>
            <a:endParaRPr lang="en-US" dirty="0"/>
          </a:p>
          <a:p>
            <a:r>
              <a:rPr lang="en-US" dirty="0"/>
              <a:t>Hybrid scores are a combination of both content-based and collaborative filtering, using a weighted average where, for example, there is 60% collaboration and 40% content.</a:t>
            </a:r>
          </a:p>
          <a:p>
            <a:r>
              <a:rPr lang="en-US" dirty="0"/>
              <a:t>It captures the item attributes and the user interactions to offer a balanced recommendation.</a:t>
            </a:r>
          </a:p>
        </p:txBody>
      </p:sp>
    </p:spTree>
    <p:extLst>
      <p:ext uri="{BB962C8B-B14F-4D97-AF65-F5344CB8AC3E}">
        <p14:creationId xmlns:p14="http://schemas.microsoft.com/office/powerpoint/2010/main" val="3391178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 y="352697"/>
            <a:ext cx="9039847" cy="4247317"/>
          </a:xfrm>
          <a:prstGeom prst="rect">
            <a:avLst/>
          </a:prstGeom>
          <a:noFill/>
        </p:spPr>
        <p:txBody>
          <a:bodyPr wrap="none" rtlCol="0">
            <a:spAutoFit/>
          </a:bodyPr>
          <a:lstStyle/>
          <a:p>
            <a:r>
              <a:rPr lang="en-US" b="1" dirty="0" smtClean="0">
                <a:solidFill>
                  <a:srgbClr val="000000"/>
                </a:solidFill>
                <a:latin typeface="Canva Sans"/>
                <a:ea typeface="Canva Sans"/>
                <a:cs typeface="Canva Sans"/>
                <a:sym typeface="Canva Sans"/>
              </a:rPr>
              <a:t>Evaluate the Performance:</a:t>
            </a:r>
          </a:p>
          <a:p>
            <a:r>
              <a:rPr lang="en-US" b="1" dirty="0" smtClean="0"/>
              <a:t>Precision</a:t>
            </a:r>
            <a:r>
              <a:rPr lang="en-US" dirty="0" smtClean="0"/>
              <a:t>:</a:t>
            </a:r>
          </a:p>
          <a:p>
            <a:r>
              <a:rPr lang="en-US" dirty="0" smtClean="0"/>
              <a:t>Measures the proportion of recommended videos that are relevant to the user.</a:t>
            </a:r>
          </a:p>
          <a:p>
            <a:endParaRPr lang="en-US" dirty="0" smtClean="0"/>
          </a:p>
          <a:p>
            <a:endParaRPr lang="en-US" b="1" dirty="0" smtClean="0"/>
          </a:p>
          <a:p>
            <a:r>
              <a:rPr lang="en-US" b="1" dirty="0" smtClean="0"/>
              <a:t>Recall</a:t>
            </a:r>
            <a:r>
              <a:rPr lang="en-US" dirty="0" smtClean="0"/>
              <a:t>:</a:t>
            </a:r>
          </a:p>
          <a:p>
            <a:r>
              <a:rPr lang="en-US" dirty="0" smtClean="0"/>
              <a:t>Assesses how many relevant videos were successfully recommended out of all relevant videos.</a:t>
            </a:r>
          </a:p>
          <a:p>
            <a:endParaRPr lang="en-US" dirty="0" smtClean="0"/>
          </a:p>
          <a:p>
            <a:endParaRPr lang="en-US" dirty="0"/>
          </a:p>
          <a:p>
            <a:endParaRPr lang="en-US" dirty="0" smtClean="0"/>
          </a:p>
          <a:p>
            <a:r>
              <a:rPr lang="en-US" b="1" dirty="0" smtClean="0"/>
              <a:t>F1-Score</a:t>
            </a:r>
            <a:r>
              <a:rPr lang="en-US" dirty="0" smtClean="0"/>
              <a:t>:</a:t>
            </a:r>
          </a:p>
          <a:p>
            <a:r>
              <a:rPr lang="en-US" dirty="0" smtClean="0"/>
              <a:t>Combines precision and recall into a single metric for balanced evaluation.</a:t>
            </a:r>
          </a:p>
          <a:p>
            <a:endParaRPr lang="en-US" dirty="0" smtClean="0"/>
          </a:p>
          <a:p>
            <a:endParaRPr lang="en-US" dirty="0"/>
          </a:p>
          <a:p>
            <a:endParaRPr lang="en-US" dirty="0"/>
          </a:p>
        </p:txBody>
      </p:sp>
      <p:pic>
        <p:nvPicPr>
          <p:cNvPr id="3" name="Picture 2"/>
          <p:cNvPicPr>
            <a:picLocks noChangeAspect="1"/>
          </p:cNvPicPr>
          <p:nvPr/>
        </p:nvPicPr>
        <p:blipFill>
          <a:blip r:embed="rId2"/>
          <a:stretch>
            <a:fillRect/>
          </a:stretch>
        </p:blipFill>
        <p:spPr>
          <a:xfrm>
            <a:off x="653143" y="1210078"/>
            <a:ext cx="3934374" cy="342948"/>
          </a:xfrm>
          <a:prstGeom prst="rect">
            <a:avLst/>
          </a:prstGeom>
        </p:spPr>
      </p:pic>
      <p:pic>
        <p:nvPicPr>
          <p:cNvPr id="4" name="Picture 3"/>
          <p:cNvPicPr>
            <a:picLocks noChangeAspect="1"/>
          </p:cNvPicPr>
          <p:nvPr/>
        </p:nvPicPr>
        <p:blipFill>
          <a:blip r:embed="rId3"/>
          <a:stretch>
            <a:fillRect/>
          </a:stretch>
        </p:blipFill>
        <p:spPr>
          <a:xfrm>
            <a:off x="653143" y="2410407"/>
            <a:ext cx="4296375" cy="400106"/>
          </a:xfrm>
          <a:prstGeom prst="rect">
            <a:avLst/>
          </a:prstGeom>
        </p:spPr>
      </p:pic>
      <p:pic>
        <p:nvPicPr>
          <p:cNvPr id="5" name="Picture 4"/>
          <p:cNvPicPr>
            <a:picLocks noChangeAspect="1"/>
          </p:cNvPicPr>
          <p:nvPr/>
        </p:nvPicPr>
        <p:blipFill>
          <a:blip r:embed="rId4"/>
          <a:stretch>
            <a:fillRect/>
          </a:stretch>
        </p:blipFill>
        <p:spPr>
          <a:xfrm>
            <a:off x="653143" y="3667894"/>
            <a:ext cx="3048425" cy="276264"/>
          </a:xfrm>
          <a:prstGeom prst="rect">
            <a:avLst/>
          </a:prstGeom>
        </p:spPr>
      </p:pic>
      <p:sp>
        <p:nvSpPr>
          <p:cNvPr id="6" name="Rectangle 1"/>
          <p:cNvSpPr>
            <a:spLocks noChangeArrowheads="1"/>
          </p:cNvSpPr>
          <p:nvPr/>
        </p:nvSpPr>
        <p:spPr bwMode="auto">
          <a:xfrm>
            <a:off x="548640" y="4331118"/>
            <a:ext cx="816236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Mean Average Precision (MAP)</a:t>
            </a:r>
            <a:r>
              <a:rPr kumimoji="0" 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Measures the average precision across all relevant items for multiple users, providing a broader view of the recommendation system’s performance.</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6685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27463" y="1058091"/>
            <a:ext cx="10136777" cy="4859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sklearn.metrics import precision_score, recall_score, f1_score</a:t>
            </a:r>
          </a:p>
          <a:p>
            <a:pPr algn="ctr"/>
            <a:endParaRPr lang="en-US" dirty="0" smtClean="0"/>
          </a:p>
          <a:p>
            <a:pPr algn="ctr"/>
            <a:r>
              <a:rPr lang="en-US" dirty="0" smtClean="0"/>
              <a:t># Sample true labels (ground truth) and predicted labels (recommended videos)</a:t>
            </a:r>
          </a:p>
          <a:p>
            <a:pPr algn="ctr"/>
            <a:r>
              <a:rPr lang="en-US" dirty="0" smtClean="0"/>
              <a:t>true_labels = [1, 0, 1, 1, 0, 1]  # 1 for relevant videos, 0 for irrelevant</a:t>
            </a:r>
          </a:p>
          <a:p>
            <a:pPr algn="ctr"/>
            <a:r>
              <a:rPr lang="en-US" dirty="0" smtClean="0"/>
              <a:t>predicted_labels = [1, 0, 1, 0, 0, 1]  # Recommendations from the system</a:t>
            </a:r>
          </a:p>
          <a:p>
            <a:pPr algn="ctr"/>
            <a:endParaRPr lang="en-US" dirty="0" smtClean="0"/>
          </a:p>
          <a:p>
            <a:pPr algn="ctr"/>
            <a:r>
              <a:rPr lang="en-US" dirty="0" smtClean="0"/>
              <a:t># Calculate Precision, Recall, and F1-Score</a:t>
            </a:r>
          </a:p>
          <a:p>
            <a:pPr algn="ctr"/>
            <a:r>
              <a:rPr lang="en-US" dirty="0" smtClean="0"/>
              <a:t>precision = precision_score(true_labels, predicted_labels)</a:t>
            </a:r>
          </a:p>
          <a:p>
            <a:pPr algn="ctr"/>
            <a:r>
              <a:rPr lang="en-US" dirty="0" smtClean="0"/>
              <a:t>recall = recall_score(true_labels, predicted_labels)</a:t>
            </a:r>
          </a:p>
          <a:p>
            <a:pPr algn="ctr"/>
            <a:r>
              <a:rPr lang="en-US" dirty="0" smtClean="0"/>
              <a:t>f1 = f1_score(true_labels, predicted_labels)</a:t>
            </a:r>
          </a:p>
          <a:p>
            <a:pPr algn="ctr"/>
            <a:endParaRPr lang="en-US" dirty="0" smtClean="0"/>
          </a:p>
          <a:p>
            <a:pPr algn="ctr"/>
            <a:r>
              <a:rPr lang="en-US" dirty="0" smtClean="0"/>
              <a:t>print(</a:t>
            </a:r>
            <a:r>
              <a:rPr lang="en-US" dirty="0" err="1" smtClean="0"/>
              <a:t>f'Precision</a:t>
            </a:r>
            <a:r>
              <a:rPr lang="en-US" dirty="0" smtClean="0"/>
              <a:t>: {precision:.2f}')</a:t>
            </a:r>
          </a:p>
          <a:p>
            <a:pPr algn="ctr"/>
            <a:r>
              <a:rPr lang="en-US" dirty="0" smtClean="0"/>
              <a:t>print(</a:t>
            </a:r>
            <a:r>
              <a:rPr lang="en-US" dirty="0" err="1" smtClean="0"/>
              <a:t>f'Recall</a:t>
            </a:r>
            <a:r>
              <a:rPr lang="en-US" dirty="0" smtClean="0"/>
              <a:t>: {recall:.2f}')</a:t>
            </a:r>
          </a:p>
          <a:p>
            <a:pPr algn="ctr"/>
            <a:r>
              <a:rPr lang="en-US" dirty="0" smtClean="0"/>
              <a:t>print(f'F1 Score: {f1:.2f}')</a:t>
            </a:r>
          </a:p>
          <a:p>
            <a:pPr algn="ctr"/>
            <a:endParaRPr lang="en-US" dirty="0"/>
          </a:p>
        </p:txBody>
      </p:sp>
    </p:spTree>
    <p:extLst>
      <p:ext uri="{BB962C8B-B14F-4D97-AF65-F5344CB8AC3E}">
        <p14:creationId xmlns:p14="http://schemas.microsoft.com/office/powerpoint/2010/main" val="1257203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2332" y="361109"/>
            <a:ext cx="4134978" cy="1015663"/>
          </a:xfrm>
          <a:prstGeom prst="rect">
            <a:avLst/>
          </a:prstGeom>
          <a:noFill/>
        </p:spPr>
        <p:txBody>
          <a:bodyPr wrap="none" rtlCol="0">
            <a:spAutoFit/>
          </a:bodyPr>
          <a:lstStyle/>
          <a:p>
            <a:endParaRPr lang="en-US" dirty="0" smtClean="0"/>
          </a:p>
          <a:p>
            <a:r>
              <a:rPr lang="en-US" sz="2400" b="1" dirty="0" smtClean="0"/>
              <a:t>Result Analysis and Limitations</a:t>
            </a:r>
          </a:p>
          <a:p>
            <a:endParaRPr lang="en-US" dirty="0"/>
          </a:p>
        </p:txBody>
      </p:sp>
      <p:sp>
        <p:nvSpPr>
          <p:cNvPr id="3" name="TextBox 2"/>
          <p:cNvSpPr txBox="1"/>
          <p:nvPr/>
        </p:nvSpPr>
        <p:spPr>
          <a:xfrm>
            <a:off x="692332" y="1257819"/>
            <a:ext cx="10970311" cy="4401205"/>
          </a:xfrm>
          <a:prstGeom prst="rect">
            <a:avLst/>
          </a:prstGeom>
          <a:noFill/>
        </p:spPr>
        <p:txBody>
          <a:bodyPr wrap="none" rtlCol="0">
            <a:spAutoFit/>
          </a:bodyPr>
          <a:lstStyle/>
          <a:p>
            <a:r>
              <a:rPr lang="en-US" sz="2000" b="1" dirty="0" smtClean="0"/>
              <a:t>Result Analysis:</a:t>
            </a:r>
          </a:p>
          <a:p>
            <a:r>
              <a:rPr lang="en-US" sz="2000" dirty="0" smtClean="0"/>
              <a:t>Performance Metrics:</a:t>
            </a:r>
          </a:p>
          <a:p>
            <a:r>
              <a:rPr lang="en-US" sz="2000" dirty="0" smtClean="0"/>
              <a:t>Precision: Relevant recommendations are measured.</a:t>
            </a:r>
          </a:p>
          <a:p>
            <a:r>
              <a:rPr lang="en-US" sz="2000" dirty="0" smtClean="0"/>
              <a:t>Recall: Relevant videos are retrieved.</a:t>
            </a:r>
          </a:p>
          <a:p>
            <a:r>
              <a:rPr lang="en-US" sz="2000" dirty="0" smtClean="0"/>
              <a:t>F1-Score: Overall effectiveness is balanced as a combination of precision and recall.</a:t>
            </a:r>
          </a:p>
          <a:p>
            <a:r>
              <a:rPr lang="en-US" sz="2000" dirty="0" smtClean="0"/>
              <a:t>User Engagement:</a:t>
            </a:r>
          </a:p>
          <a:p>
            <a:r>
              <a:rPr lang="en-US" sz="2000" dirty="0" smtClean="0"/>
              <a:t>Click-through rates and average watch time are analyzed for user engagement.</a:t>
            </a:r>
          </a:p>
          <a:p>
            <a:r>
              <a:rPr lang="en-US" sz="2000" dirty="0" smtClean="0"/>
              <a:t>User feedback has to be understood in the context of satisfaction.</a:t>
            </a:r>
          </a:p>
          <a:p>
            <a:r>
              <a:rPr lang="en-US" sz="2000" b="1" dirty="0" smtClean="0"/>
              <a:t>Limitations:</a:t>
            </a:r>
          </a:p>
          <a:p>
            <a:r>
              <a:rPr lang="en-US" sz="2000" dirty="0" smtClean="0"/>
              <a:t>Cold Start Problem: New users and new videos do not have interaction data to make recommendations.</a:t>
            </a:r>
          </a:p>
          <a:p>
            <a:r>
              <a:rPr lang="en-US" sz="2000" dirty="0" smtClean="0"/>
              <a:t>Sparse Data: Sparse interaction matrices do not allow similarities.</a:t>
            </a:r>
          </a:p>
          <a:p>
            <a:r>
              <a:rPr lang="en-US" sz="2000" dirty="0" smtClean="0"/>
              <a:t>Dynamic Content: Always changing content negates the relevance of suggestions.</a:t>
            </a:r>
          </a:p>
          <a:p>
            <a:r>
              <a:rPr lang="en-US" sz="2000" dirty="0" smtClean="0"/>
              <a:t>User Behavior Variability: Preferences of the users may change, but they may not be caught instantly.</a:t>
            </a:r>
          </a:p>
          <a:p>
            <a:r>
              <a:rPr lang="en-US" sz="2000" dirty="0" smtClean="0"/>
              <a:t>Algorithm Complexity: In real time, increase in complexity may deter performance.</a:t>
            </a:r>
            <a:endParaRPr lang="en-US" sz="2000" dirty="0"/>
          </a:p>
        </p:txBody>
      </p:sp>
    </p:spTree>
    <p:extLst>
      <p:ext uri="{BB962C8B-B14F-4D97-AF65-F5344CB8AC3E}">
        <p14:creationId xmlns:p14="http://schemas.microsoft.com/office/powerpoint/2010/main" val="11604537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522514"/>
            <a:ext cx="1576072" cy="1015663"/>
          </a:xfrm>
          <a:prstGeom prst="rect">
            <a:avLst/>
          </a:prstGeom>
          <a:noFill/>
        </p:spPr>
        <p:txBody>
          <a:bodyPr wrap="none" rtlCol="0">
            <a:spAutoFit/>
          </a:bodyPr>
          <a:lstStyle/>
          <a:p>
            <a:endParaRPr lang="en-US" dirty="0" smtClean="0"/>
          </a:p>
          <a:p>
            <a:r>
              <a:rPr lang="en-US" sz="2400" b="1" dirty="0" smtClean="0"/>
              <a:t>Conclusion</a:t>
            </a:r>
          </a:p>
          <a:p>
            <a:endParaRPr lang="en-US" dirty="0"/>
          </a:p>
        </p:txBody>
      </p:sp>
      <p:sp>
        <p:nvSpPr>
          <p:cNvPr id="3" name="TextBox 2"/>
          <p:cNvSpPr txBox="1"/>
          <p:nvPr/>
        </p:nvSpPr>
        <p:spPr>
          <a:xfrm>
            <a:off x="914400" y="1606732"/>
            <a:ext cx="10815662" cy="3785652"/>
          </a:xfrm>
          <a:prstGeom prst="rect">
            <a:avLst/>
          </a:prstGeom>
          <a:noFill/>
        </p:spPr>
        <p:txBody>
          <a:bodyPr wrap="square" rtlCol="0">
            <a:spAutoFit/>
          </a:bodyPr>
          <a:lstStyle/>
          <a:p>
            <a:r>
              <a:rPr lang="en-US" sz="2000" dirty="0" smtClean="0"/>
              <a:t>An effective combination of both collaborative filtering and content-based filtering approaches was used to design a hybrid YouTube recommendation system. It enhances personalization in terms of content and also user experience and engagement.</a:t>
            </a:r>
          </a:p>
          <a:p>
            <a:r>
              <a:rPr lang="en-US" sz="2000" dirty="0" smtClean="0"/>
              <a:t>It uses the interaction data of the users along with the features of video content and, based on that, it can generate video recommendations highly aligned with the specific individual preference.</a:t>
            </a:r>
          </a:p>
          <a:p>
            <a:r>
              <a:rPr lang="en-US" sz="2000" dirty="0" smtClean="0"/>
              <a:t>Key Takeaways:</a:t>
            </a:r>
          </a:p>
          <a:p>
            <a:r>
              <a:rPr lang="en-US" sz="2000" dirty="0" smtClean="0"/>
              <a:t>Enhanced Personalization. The hybrid approach could really allow a more effective perception of the users' preference, thereby showing increased precision and recall of the recommended items.</a:t>
            </a:r>
          </a:p>
          <a:p>
            <a:r>
              <a:rPr lang="en-US" sz="2000" dirty="0" smtClean="0"/>
              <a:t>Improved User Engagement: The increased click-through rates and watch time mean that users are happier with the recommended content.</a:t>
            </a:r>
          </a:p>
          <a:p>
            <a:r>
              <a:rPr lang="en-US" sz="2000" dirty="0" smtClean="0"/>
              <a:t>Continuous improvement, or monitoring performance of systems periodically as well as from user feedback in relation to algorithms, so as to continually update to keep relevance up to date.</a:t>
            </a:r>
            <a:endParaRPr lang="en-US" sz="2000" dirty="0"/>
          </a:p>
        </p:txBody>
      </p:sp>
    </p:spTree>
    <p:extLst>
      <p:ext uri="{BB962C8B-B14F-4D97-AF65-F5344CB8AC3E}">
        <p14:creationId xmlns:p14="http://schemas.microsoft.com/office/powerpoint/2010/main" val="1605681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Recommendation System?</a:t>
            </a:r>
            <a:endParaRPr lang="en-US" dirty="0"/>
          </a:p>
        </p:txBody>
      </p:sp>
      <p:sp>
        <p:nvSpPr>
          <p:cNvPr id="3" name="Content Placeholder 2"/>
          <p:cNvSpPr>
            <a:spLocks noGrp="1"/>
          </p:cNvSpPr>
          <p:nvPr>
            <p:ph idx="1"/>
          </p:nvPr>
        </p:nvSpPr>
        <p:spPr>
          <a:xfrm>
            <a:off x="0" y="1512116"/>
            <a:ext cx="12191999" cy="5345884"/>
          </a:xfrm>
        </p:spPr>
        <p:txBody>
          <a:bodyPr>
            <a:normAutofit fontScale="77500" lnSpcReduction="20000"/>
          </a:bodyPr>
          <a:lstStyle/>
          <a:p>
            <a:pPr marL="0" indent="0">
              <a:buNone/>
            </a:pPr>
            <a:r>
              <a:rPr lang="en-US" dirty="0" smtClean="0"/>
              <a:t>Explanation: A recommendation system is an AI-based apparatus that provides recommendations to users on one or more items depending on several data over a period of time. Such systems are mostly available on the internet where they help users in finding relatable content, products or information.</a:t>
            </a:r>
          </a:p>
          <a:p>
            <a:pPr marL="0" indent="0">
              <a:buNone/>
            </a:pPr>
            <a:endParaRPr lang="en-US" dirty="0" smtClean="0"/>
          </a:p>
          <a:p>
            <a:pPr marL="0" indent="0">
              <a:buNone/>
            </a:pPr>
            <a:r>
              <a:rPr lang="en-US" dirty="0" smtClean="0"/>
              <a:t>Objectives and Significance:</a:t>
            </a:r>
          </a:p>
          <a:p>
            <a:pPr marL="0" indent="0">
              <a:buNone/>
            </a:pPr>
            <a:r>
              <a:rPr lang="en-US" dirty="0" smtClean="0"/>
              <a:t>Promotes User Satisfaction: Offers recommendations in a way that facilitates speedy access to items that meet the needs of the users.</a:t>
            </a:r>
          </a:p>
          <a:p>
            <a:pPr marL="0" indent="0">
              <a:buNone/>
            </a:pPr>
            <a:r>
              <a:rPr lang="en-US" dirty="0" smtClean="0"/>
              <a:t>Promotes Activity: Displays relevant items to keep the users active for a longer duration on the platform.</a:t>
            </a:r>
          </a:p>
          <a:p>
            <a:pPr marL="0" indent="0">
              <a:buNone/>
            </a:pPr>
            <a:r>
              <a:rPr lang="en-US" dirty="0" smtClean="0"/>
              <a:t>Helps Companies: Assists in enhancing the sales, views or clicks as observed in the case of the existing platforms such as Youtube, Netflix, Amazon, and LinkedIn.</a:t>
            </a:r>
          </a:p>
          <a:p>
            <a:pPr marL="0" indent="0">
              <a:buNone/>
            </a:pPr>
            <a:r>
              <a:rPr lang="en-US" dirty="0" smtClean="0"/>
              <a:t>Where You Use Recommendation Systems:</a:t>
            </a:r>
          </a:p>
          <a:p>
            <a:pPr marL="0" indent="0">
              <a:buNone/>
            </a:pPr>
            <a:endParaRPr lang="en-US" dirty="0" smtClean="0"/>
          </a:p>
          <a:p>
            <a:pPr marL="0" indent="0">
              <a:buNone/>
            </a:pPr>
            <a:r>
              <a:rPr lang="en-US" dirty="0" smtClean="0"/>
              <a:t>Online Streaming Services: Entertainment contents such as movies, songs and videos according to the consumer tastes and preferences (for example, Netflix, Spotify, Youtube)</a:t>
            </a:r>
          </a:p>
          <a:p>
            <a:pPr marL="0" indent="0">
              <a:buNone/>
            </a:pPr>
            <a:r>
              <a:rPr lang="en-US" dirty="0" smtClean="0"/>
              <a:t> </a:t>
            </a:r>
            <a:endParaRPr lang="en-US" dirty="0"/>
          </a:p>
        </p:txBody>
      </p:sp>
    </p:spTree>
    <p:extLst>
      <p:ext uri="{BB962C8B-B14F-4D97-AF65-F5344CB8AC3E}">
        <p14:creationId xmlns:p14="http://schemas.microsoft.com/office/powerpoint/2010/main" val="1016782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latin typeface="Canva Sans Bold"/>
                <a:ea typeface="Canva Sans Bold"/>
                <a:cs typeface="Canva Sans Bold"/>
                <a:sym typeface="Canva Sans Bold"/>
              </a:rPr>
              <a:t>Types of Recommendation System</a:t>
            </a:r>
            <a:br>
              <a:rPr lang="en-US" b="1" dirty="0" smtClean="0">
                <a:solidFill>
                  <a:srgbClr val="000000"/>
                </a:solidFill>
                <a:latin typeface="Canva Sans Bold"/>
                <a:ea typeface="Canva Sans Bold"/>
                <a:cs typeface="Canva Sans Bold"/>
                <a:sym typeface="Canva Sans Bold"/>
              </a:rPr>
            </a:br>
            <a:endParaRPr lang="en-US" dirty="0"/>
          </a:p>
        </p:txBody>
      </p:sp>
      <p:sp>
        <p:nvSpPr>
          <p:cNvPr id="3" name="Content Placeholder 2"/>
          <p:cNvSpPr>
            <a:spLocks noGrp="1"/>
          </p:cNvSpPr>
          <p:nvPr>
            <p:ph idx="1"/>
          </p:nvPr>
        </p:nvSpPr>
        <p:spPr>
          <a:xfrm>
            <a:off x="838200" y="1690688"/>
            <a:ext cx="10515600" cy="4486275"/>
          </a:xfrm>
        </p:spPr>
        <p:txBody>
          <a:bodyPr>
            <a:normAutofit fontScale="92500" lnSpcReduction="20000"/>
          </a:bodyPr>
          <a:lstStyle/>
          <a:p>
            <a:r>
              <a:rPr lang="en-US" b="1" dirty="0" smtClean="0"/>
              <a:t>Content-Based Filtering:</a:t>
            </a:r>
            <a:r>
              <a:rPr lang="en-US" dirty="0" smtClean="0"/>
              <a:t> Recommends items similar to those a user has interacted with, using attributes like skills or industry.</a:t>
            </a:r>
          </a:p>
          <a:p>
            <a:r>
              <a:rPr lang="en-US" b="1" dirty="0" smtClean="0"/>
              <a:t>Collaborative Filtering:</a:t>
            </a:r>
            <a:r>
              <a:rPr lang="en-US" dirty="0" smtClean="0"/>
              <a:t> Suggests items that similar users have liked by identifying patterns in user behavior and interactions.</a:t>
            </a:r>
          </a:p>
          <a:p>
            <a:r>
              <a:rPr lang="en-US" b="1" dirty="0" smtClean="0"/>
              <a:t>Hybrid Systems:</a:t>
            </a:r>
            <a:r>
              <a:rPr lang="en-US" dirty="0" smtClean="0"/>
              <a:t> Combines content-based and collaborative approaches to enhance recommendation accuracy and relevance.</a:t>
            </a:r>
          </a:p>
          <a:p>
            <a:r>
              <a:rPr lang="en-US" b="1" dirty="0" smtClean="0"/>
              <a:t>Knowledge-Based Systems:</a:t>
            </a:r>
            <a:r>
              <a:rPr lang="en-US" dirty="0" smtClean="0"/>
              <a:t> Makes recommendations based on specific user criteria, such as required qualifications, for more tailored matches.</a:t>
            </a:r>
          </a:p>
          <a:p>
            <a:r>
              <a:rPr lang="en-US" b="1" dirty="0" smtClean="0"/>
              <a:t>Deep Learning Models:</a:t>
            </a:r>
            <a:r>
              <a:rPr lang="en-US" dirty="0" smtClean="0"/>
              <a:t> Leverages neural networks to capture complex patterns, providing highly personalized and adaptive recommendations.</a:t>
            </a:r>
          </a:p>
          <a:p>
            <a:pPr marL="0" indent="0">
              <a:buNone/>
            </a:pPr>
            <a:r>
              <a:rPr lang="en-US" i="1" dirty="0" smtClean="0"/>
              <a:t>We'll explore </a:t>
            </a:r>
            <a:r>
              <a:rPr lang="en-US" b="1" i="1" dirty="0" smtClean="0"/>
              <a:t>Content-Based</a:t>
            </a:r>
            <a:r>
              <a:rPr lang="en-US" i="1" dirty="0" smtClean="0"/>
              <a:t> and </a:t>
            </a:r>
            <a:r>
              <a:rPr lang="en-US" b="1" i="1" dirty="0" smtClean="0"/>
              <a:t>Collaborative Filtering </a:t>
            </a:r>
            <a:r>
              <a:rPr lang="en-US" i="1" dirty="0" smtClean="0"/>
              <a:t>in more detail in the following slides.</a:t>
            </a:r>
            <a:endParaRPr lang="en-US" dirty="0" smtClean="0"/>
          </a:p>
          <a:p>
            <a:endParaRPr lang="en-US" dirty="0"/>
          </a:p>
        </p:txBody>
      </p:sp>
    </p:spTree>
    <p:extLst>
      <p:ext uri="{BB962C8B-B14F-4D97-AF65-F5344CB8AC3E}">
        <p14:creationId xmlns:p14="http://schemas.microsoft.com/office/powerpoint/2010/main" val="3518166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latin typeface="Canva Sans Bold"/>
                <a:ea typeface="Canva Sans Bold"/>
                <a:cs typeface="Canva Sans Bold"/>
                <a:sym typeface="Canva Sans Bold"/>
              </a:rPr>
              <a:t>Content-Based Filtering</a:t>
            </a:r>
            <a:br>
              <a:rPr lang="en-US" b="1" dirty="0" smtClean="0">
                <a:solidFill>
                  <a:srgbClr val="000000"/>
                </a:solidFill>
                <a:latin typeface="Canva Sans Bold"/>
                <a:ea typeface="Canva Sans Bold"/>
                <a:cs typeface="Canva Sans Bold"/>
                <a:sym typeface="Canva Sans Bold"/>
              </a:rPr>
            </a:br>
            <a:endParaRPr lang="en-US" dirty="0"/>
          </a:p>
        </p:txBody>
      </p:sp>
      <p:pic>
        <p:nvPicPr>
          <p:cNvPr id="1028" name="Picture 4" descr="Content-Based Recommendation System where a user is recommended similar movies to those they have already watch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40434" y="2276203"/>
            <a:ext cx="5451565" cy="30665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8641" y="1920240"/>
            <a:ext cx="6191794" cy="4093428"/>
          </a:xfrm>
          <a:prstGeom prst="rect">
            <a:avLst/>
          </a:prstGeom>
          <a:noFill/>
        </p:spPr>
        <p:txBody>
          <a:bodyPr wrap="square" rtlCol="0">
            <a:spAutoFit/>
          </a:bodyPr>
          <a:lstStyle/>
          <a:p>
            <a:r>
              <a:rPr lang="en-US" sz="2000" dirty="0" smtClean="0"/>
              <a:t>In Content-Based Filtering systems, recommendations are made based on the user’s profile and attributes of content that the user has consumed in the past. This approach relies on various attributes, which may include skills, job position, industry, among others, to compare and find related content. For example, LinkedIn uses this approach to recommend jobs to a user who has specified skills in her profile irrespective of geographical location thus making the recommendations relevant to the user’s work experience. Content- based strategies are also advantageous to newbies because they are based more on given profile information than broader user experiences.</a:t>
            </a:r>
            <a:endParaRPr lang="en-US" sz="2000" dirty="0"/>
          </a:p>
        </p:txBody>
      </p:sp>
    </p:spTree>
    <p:extLst>
      <p:ext uri="{BB962C8B-B14F-4D97-AF65-F5344CB8AC3E}">
        <p14:creationId xmlns:p14="http://schemas.microsoft.com/office/powerpoint/2010/main" val="1833427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latin typeface="Canva Sans Bold"/>
                <a:ea typeface="Canva Sans Bold"/>
                <a:cs typeface="Canva Sans Bold"/>
                <a:sym typeface="Canva Sans Bold"/>
              </a:rPr>
              <a:t>Collaborative Filtering</a:t>
            </a:r>
            <a:br>
              <a:rPr lang="en-US" b="1" dirty="0" smtClean="0">
                <a:solidFill>
                  <a:srgbClr val="000000"/>
                </a:solidFill>
                <a:latin typeface="Canva Sans Bold"/>
                <a:ea typeface="Canva Sans Bold"/>
                <a:cs typeface="Canva Sans Bold"/>
                <a:sym typeface="Canva Sans Bold"/>
              </a:rPr>
            </a:br>
            <a:endParaRPr lang="en-US" dirty="0"/>
          </a:p>
        </p:txBody>
      </p:sp>
      <p:pic>
        <p:nvPicPr>
          <p:cNvPr id="2050" name="Picture 2" descr="Collaborative Filtering In ML Made Simple [6 Different Approach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08096" y="1690688"/>
            <a:ext cx="5593565" cy="31463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8011" y="2063931"/>
            <a:ext cx="5734595" cy="3170099"/>
          </a:xfrm>
          <a:prstGeom prst="rect">
            <a:avLst/>
          </a:prstGeom>
          <a:noFill/>
        </p:spPr>
        <p:txBody>
          <a:bodyPr wrap="square" rtlCol="0">
            <a:spAutoFit/>
          </a:bodyPr>
          <a:lstStyle/>
          <a:p>
            <a:r>
              <a:rPr lang="en-US" sz="2000" dirty="0" smtClean="0"/>
              <a:t>Collaborative Filtering proposes items based on the evaluation of user behaviors and preferences of like individuals. It does not rely on only a single user’s profile but employs the patterns of interaction such as likes and applications to recommend jobs to the users. For example, when like users apply for certain jobs, those jobs are prone to be shown to other users of that group. This is useful for revealing some information that may not be readily visible in user behavior.</a:t>
            </a:r>
            <a:endParaRPr lang="en-US" sz="2000" dirty="0"/>
          </a:p>
        </p:txBody>
      </p:sp>
    </p:spTree>
    <p:extLst>
      <p:ext uri="{BB962C8B-B14F-4D97-AF65-F5344CB8AC3E}">
        <p14:creationId xmlns:p14="http://schemas.microsoft.com/office/powerpoint/2010/main" val="3307253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Recommendation Systems</a:t>
            </a:r>
            <a:endParaRPr lang="en-US" dirty="0"/>
          </a:p>
        </p:txBody>
      </p:sp>
      <p:sp>
        <p:nvSpPr>
          <p:cNvPr id="3" name="Content Placeholder 2"/>
          <p:cNvSpPr>
            <a:spLocks noGrp="1"/>
          </p:cNvSpPr>
          <p:nvPr>
            <p:ph idx="1"/>
          </p:nvPr>
        </p:nvSpPr>
        <p:spPr/>
        <p:txBody>
          <a:bodyPr/>
          <a:lstStyle/>
          <a:p>
            <a:r>
              <a:rPr lang="en-US" dirty="0" smtClean="0"/>
              <a:t>A </a:t>
            </a:r>
            <a:r>
              <a:rPr lang="en-US" i="1" dirty="0" smtClean="0"/>
              <a:t>hybrid recommendation system</a:t>
            </a:r>
            <a:r>
              <a:rPr lang="en-US" dirty="0" smtClean="0"/>
              <a:t> combines multiple recommendation methods, like </a:t>
            </a:r>
            <a:r>
              <a:rPr lang="en-US" b="1" dirty="0" smtClean="0"/>
              <a:t>content-based</a:t>
            </a:r>
            <a:r>
              <a:rPr lang="en-US" dirty="0" smtClean="0"/>
              <a:t> and </a:t>
            </a:r>
            <a:r>
              <a:rPr lang="en-US" b="1" dirty="0" smtClean="0"/>
              <a:t>collaborative filtering</a:t>
            </a:r>
            <a:r>
              <a:rPr lang="en-US" dirty="0" smtClean="0"/>
              <a:t>, to improve recommendation accuracy and user satisfaction.</a:t>
            </a:r>
          </a:p>
          <a:p>
            <a:r>
              <a:rPr lang="en-US" b="1" dirty="0" smtClean="0"/>
              <a:t>Examples</a:t>
            </a:r>
            <a:r>
              <a:rPr lang="en-US" dirty="0" smtClean="0"/>
              <a:t>:</a:t>
            </a:r>
          </a:p>
          <a:p>
            <a:pPr marL="0" indent="0">
              <a:buNone/>
            </a:pPr>
            <a:r>
              <a:rPr lang="en-US" b="1" dirty="0" smtClean="0"/>
              <a:t>Netflix</a:t>
            </a:r>
            <a:r>
              <a:rPr lang="en-US" dirty="0" smtClean="0"/>
              <a:t>: Combines viewing habits with content metadata.</a:t>
            </a:r>
          </a:p>
          <a:p>
            <a:pPr marL="0" indent="0">
              <a:buNone/>
            </a:pPr>
            <a:r>
              <a:rPr lang="en-US" b="1" dirty="0" smtClean="0"/>
              <a:t>Amazon</a:t>
            </a:r>
            <a:r>
              <a:rPr lang="en-US" dirty="0" smtClean="0"/>
              <a:t>: Uses purchase history + item characteristics.</a:t>
            </a:r>
          </a:p>
          <a:p>
            <a:pPr marL="0" indent="0">
              <a:buNone/>
            </a:pPr>
            <a:r>
              <a:rPr lang="en-US" b="1" dirty="0" smtClean="0"/>
              <a:t>Spotify</a:t>
            </a:r>
            <a:r>
              <a:rPr lang="en-US" dirty="0" smtClean="0"/>
              <a:t>: Mixes user listening history with song features.</a:t>
            </a:r>
          </a:p>
          <a:p>
            <a:pPr marL="0" indent="0">
              <a:buNone/>
            </a:pPr>
            <a:r>
              <a:rPr lang="en-US" b="1" dirty="0" smtClean="0"/>
              <a:t>YouTube</a:t>
            </a:r>
            <a:r>
              <a:rPr lang="en-US" dirty="0" smtClean="0"/>
              <a:t>: Blends user behavior with video attributes.</a:t>
            </a:r>
          </a:p>
          <a:p>
            <a:endParaRPr lang="en-US" dirty="0"/>
          </a:p>
        </p:txBody>
      </p:sp>
    </p:spTree>
    <p:extLst>
      <p:ext uri="{BB962C8B-B14F-4D97-AF65-F5344CB8AC3E}">
        <p14:creationId xmlns:p14="http://schemas.microsoft.com/office/powerpoint/2010/main" val="2480779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Hybrid Recommendation Systems Help YouTube</a:t>
            </a:r>
            <a:endParaRPr lang="en-US" dirty="0"/>
          </a:p>
        </p:txBody>
      </p:sp>
      <p:sp>
        <p:nvSpPr>
          <p:cNvPr id="3" name="Content Placeholder 2"/>
          <p:cNvSpPr>
            <a:spLocks noGrp="1"/>
          </p:cNvSpPr>
          <p:nvPr>
            <p:ph idx="1"/>
          </p:nvPr>
        </p:nvSpPr>
        <p:spPr/>
        <p:txBody>
          <a:bodyPr/>
          <a:lstStyle/>
          <a:p>
            <a:pPr marL="0" indent="0">
              <a:buNone/>
            </a:pPr>
            <a:r>
              <a:rPr lang="en-US" dirty="0" smtClean="0"/>
              <a:t>YouTube’s hybrid recommendation system combines content-based and collaborative filtering to deliver more relevant and personalized video recommendations.</a:t>
            </a:r>
          </a:p>
          <a:p>
            <a:endParaRPr lang="en-US" dirty="0" smtClean="0"/>
          </a:p>
          <a:p>
            <a:r>
              <a:rPr lang="en-US" dirty="0" smtClean="0"/>
              <a:t>Content-Based Filtering: Analyzes video features (e.g., title, tags, genre) to recommend similar content to what the user previously watched.</a:t>
            </a:r>
          </a:p>
          <a:p>
            <a:r>
              <a:rPr lang="en-US" dirty="0" smtClean="0"/>
              <a:t>Collaborative Filtering: Uses user behavior patterns to suggest videos that other users with similar preferences watched.</a:t>
            </a:r>
            <a:endParaRPr lang="en-US" dirty="0"/>
          </a:p>
        </p:txBody>
      </p:sp>
    </p:spTree>
    <p:extLst>
      <p:ext uri="{BB962C8B-B14F-4D97-AF65-F5344CB8AC3E}">
        <p14:creationId xmlns:p14="http://schemas.microsoft.com/office/powerpoint/2010/main" val="156336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ypes of Recommendation Systems: How They Work &amp; Use Ca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221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451" y="613954"/>
            <a:ext cx="5432898" cy="738664"/>
          </a:xfrm>
          <a:prstGeom prst="rect">
            <a:avLst/>
          </a:prstGeom>
          <a:noFill/>
        </p:spPr>
        <p:txBody>
          <a:bodyPr wrap="none" rtlCol="0">
            <a:spAutoFit/>
          </a:bodyPr>
          <a:lstStyle/>
          <a:p>
            <a:r>
              <a:rPr lang="en-US" sz="2400" b="1" dirty="0" smtClean="0">
                <a:solidFill>
                  <a:srgbClr val="000000"/>
                </a:solidFill>
                <a:latin typeface="Canva Sans Bold"/>
                <a:ea typeface="Canva Sans Bold"/>
                <a:cs typeface="Canva Sans Bold"/>
                <a:sym typeface="Canva Sans Bold"/>
              </a:rPr>
              <a:t>Lets discuses about the Case study</a:t>
            </a:r>
          </a:p>
          <a:p>
            <a:endParaRPr lang="en-US" dirty="0"/>
          </a:p>
        </p:txBody>
      </p:sp>
      <p:sp>
        <p:nvSpPr>
          <p:cNvPr id="3" name="TextBox 2"/>
          <p:cNvSpPr txBox="1"/>
          <p:nvPr/>
        </p:nvSpPr>
        <p:spPr>
          <a:xfrm>
            <a:off x="509451" y="1260285"/>
            <a:ext cx="10691949" cy="3539430"/>
          </a:xfrm>
          <a:prstGeom prst="rect">
            <a:avLst/>
          </a:prstGeom>
          <a:noFill/>
        </p:spPr>
        <p:txBody>
          <a:bodyPr wrap="square" rtlCol="0">
            <a:spAutoFit/>
          </a:bodyPr>
          <a:lstStyle/>
          <a:p>
            <a:r>
              <a:rPr lang="en-US" sz="2800" dirty="0" smtClean="0"/>
              <a:t>Introduction</a:t>
            </a:r>
          </a:p>
          <a:p>
            <a:endParaRPr lang="en-US" sz="2800" dirty="0" smtClean="0"/>
          </a:p>
          <a:p>
            <a:r>
              <a:rPr lang="en-US" sz="2400" dirty="0" smtClean="0"/>
              <a:t>To better enhance user engagement through recommended videos, YouTube makes effective use of a Hybrid Recommendation System. The two strategies used are Content-Based Filtering, which focuses on the video tags, titles, and genres, and Collaborative Filtering, using behavior and interaction patterns by the users. Such a model can solve issues related to personalization, cold start problem, and scalability. Increased user satisfaction, retention, and watch time will arise from the hybrid system as used by YouTube from recommending tailored videos.</a:t>
            </a:r>
            <a:endParaRPr lang="en-US" sz="2400" dirty="0"/>
          </a:p>
        </p:txBody>
      </p:sp>
    </p:spTree>
    <p:extLst>
      <p:ext uri="{BB962C8B-B14F-4D97-AF65-F5344CB8AC3E}">
        <p14:creationId xmlns:p14="http://schemas.microsoft.com/office/powerpoint/2010/main" val="1919712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8472</TotalTime>
  <Words>1780</Words>
  <Application>Microsoft Office PowerPoint</Application>
  <PresentationFormat>Widescreen</PresentationFormat>
  <Paragraphs>140</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Canva Sans</vt:lpstr>
      <vt:lpstr>Canva Sans Bold</vt:lpstr>
      <vt:lpstr>Office Theme</vt:lpstr>
      <vt:lpstr>Recommendation System</vt:lpstr>
      <vt:lpstr>What is a Recommendation System?</vt:lpstr>
      <vt:lpstr>Types of Recommendation System </vt:lpstr>
      <vt:lpstr>Content-Based Filtering </vt:lpstr>
      <vt:lpstr>Collaborative Filtering </vt:lpstr>
      <vt:lpstr>Hybrid Recommendation Systems</vt:lpstr>
      <vt:lpstr>How Hybrid Recommendation Systems Help YouTube</vt:lpstr>
      <vt:lpstr>PowerPoint Presentation</vt:lpstr>
      <vt:lpstr>PowerPoint Presentation</vt:lpstr>
      <vt:lpstr>PowerPoint Presentation</vt:lpstr>
      <vt:lpstr>Problem Without a Proper Hybrid Recommendation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dc:title>
  <dc:creator>Lenovo</dc:creator>
  <cp:lastModifiedBy>Lenovo</cp:lastModifiedBy>
  <cp:revision>24</cp:revision>
  <dcterms:created xsi:type="dcterms:W3CDTF">2024-10-27T10:59:02Z</dcterms:created>
  <dcterms:modified xsi:type="dcterms:W3CDTF">2024-11-10T17:49:25Z</dcterms:modified>
</cp:coreProperties>
</file>