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000188-111F-46F6-999E-388CBFB0B03A}"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48DEADA-7F56-4919-9818-388789298739}" type="slidenum">
              <a:rPr lang="en-US" smtClean="0"/>
              <a:t>‹#›</a:t>
            </a:fld>
            <a:endParaRPr lang="en-US"/>
          </a:p>
        </p:txBody>
      </p:sp>
    </p:spTree>
    <p:extLst>
      <p:ext uri="{BB962C8B-B14F-4D97-AF65-F5344CB8AC3E}">
        <p14:creationId xmlns:p14="http://schemas.microsoft.com/office/powerpoint/2010/main" val="11603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00188-111F-46F6-999E-388CBFB0B03A}"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8DEADA-7F56-4919-9818-388789298739}" type="slidenum">
              <a:rPr lang="en-US" smtClean="0"/>
              <a:t>‹#›</a:t>
            </a:fld>
            <a:endParaRPr lang="en-US"/>
          </a:p>
        </p:txBody>
      </p:sp>
    </p:spTree>
    <p:extLst>
      <p:ext uri="{BB962C8B-B14F-4D97-AF65-F5344CB8AC3E}">
        <p14:creationId xmlns:p14="http://schemas.microsoft.com/office/powerpoint/2010/main" val="3339468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00188-111F-46F6-999E-388CBFB0B03A}"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8DEADA-7F56-4919-9818-38878929873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7486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7000188-111F-46F6-999E-388CBFB0B03A}"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8DEADA-7F56-4919-9818-388789298739}" type="slidenum">
              <a:rPr lang="en-US" smtClean="0"/>
              <a:t>‹#›</a:t>
            </a:fld>
            <a:endParaRPr lang="en-US"/>
          </a:p>
        </p:txBody>
      </p:sp>
    </p:spTree>
    <p:extLst>
      <p:ext uri="{BB962C8B-B14F-4D97-AF65-F5344CB8AC3E}">
        <p14:creationId xmlns:p14="http://schemas.microsoft.com/office/powerpoint/2010/main" val="1338741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7000188-111F-46F6-999E-388CBFB0B03A}"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8DEADA-7F56-4919-9818-38878929873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1114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7000188-111F-46F6-999E-388CBFB0B03A}"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8DEADA-7F56-4919-9818-388789298739}" type="slidenum">
              <a:rPr lang="en-US" smtClean="0"/>
              <a:t>‹#›</a:t>
            </a:fld>
            <a:endParaRPr lang="en-US"/>
          </a:p>
        </p:txBody>
      </p:sp>
    </p:spTree>
    <p:extLst>
      <p:ext uri="{BB962C8B-B14F-4D97-AF65-F5344CB8AC3E}">
        <p14:creationId xmlns:p14="http://schemas.microsoft.com/office/powerpoint/2010/main" val="2133196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00188-111F-46F6-999E-388CBFB0B03A}"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8DEADA-7F56-4919-9818-388789298739}" type="slidenum">
              <a:rPr lang="en-US" smtClean="0"/>
              <a:t>‹#›</a:t>
            </a:fld>
            <a:endParaRPr lang="en-US"/>
          </a:p>
        </p:txBody>
      </p:sp>
    </p:spTree>
    <p:extLst>
      <p:ext uri="{BB962C8B-B14F-4D97-AF65-F5344CB8AC3E}">
        <p14:creationId xmlns:p14="http://schemas.microsoft.com/office/powerpoint/2010/main" val="2193474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00188-111F-46F6-999E-388CBFB0B03A}"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8DEADA-7F56-4919-9818-388789298739}" type="slidenum">
              <a:rPr lang="en-US" smtClean="0"/>
              <a:t>‹#›</a:t>
            </a:fld>
            <a:endParaRPr lang="en-US"/>
          </a:p>
        </p:txBody>
      </p:sp>
    </p:spTree>
    <p:extLst>
      <p:ext uri="{BB962C8B-B14F-4D97-AF65-F5344CB8AC3E}">
        <p14:creationId xmlns:p14="http://schemas.microsoft.com/office/powerpoint/2010/main" val="359693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00188-111F-46F6-999E-388CBFB0B03A}"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8DEADA-7F56-4919-9818-388789298739}" type="slidenum">
              <a:rPr lang="en-US" smtClean="0"/>
              <a:t>‹#›</a:t>
            </a:fld>
            <a:endParaRPr lang="en-US"/>
          </a:p>
        </p:txBody>
      </p:sp>
    </p:spTree>
    <p:extLst>
      <p:ext uri="{BB962C8B-B14F-4D97-AF65-F5344CB8AC3E}">
        <p14:creationId xmlns:p14="http://schemas.microsoft.com/office/powerpoint/2010/main" val="1651249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00188-111F-46F6-999E-388CBFB0B03A}"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8DEADA-7F56-4919-9818-388789298739}" type="slidenum">
              <a:rPr lang="en-US" smtClean="0"/>
              <a:t>‹#›</a:t>
            </a:fld>
            <a:endParaRPr lang="en-US"/>
          </a:p>
        </p:txBody>
      </p:sp>
    </p:spTree>
    <p:extLst>
      <p:ext uri="{BB962C8B-B14F-4D97-AF65-F5344CB8AC3E}">
        <p14:creationId xmlns:p14="http://schemas.microsoft.com/office/powerpoint/2010/main" val="1858289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000188-111F-46F6-999E-388CBFB0B03A}"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48DEADA-7F56-4919-9818-388789298739}" type="slidenum">
              <a:rPr lang="en-US" smtClean="0"/>
              <a:t>‹#›</a:t>
            </a:fld>
            <a:endParaRPr lang="en-US"/>
          </a:p>
        </p:txBody>
      </p:sp>
    </p:spTree>
    <p:extLst>
      <p:ext uri="{BB962C8B-B14F-4D97-AF65-F5344CB8AC3E}">
        <p14:creationId xmlns:p14="http://schemas.microsoft.com/office/powerpoint/2010/main" val="143464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000188-111F-46F6-999E-388CBFB0B03A}" type="datetimeFigureOut">
              <a:rPr lang="en-US" smtClean="0"/>
              <a:t>10/20/2022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48DEADA-7F56-4919-9818-388789298739}" type="slidenum">
              <a:rPr lang="en-US" smtClean="0"/>
              <a:t>‹#›</a:t>
            </a:fld>
            <a:endParaRPr lang="en-US"/>
          </a:p>
        </p:txBody>
      </p:sp>
    </p:spTree>
    <p:extLst>
      <p:ext uri="{BB962C8B-B14F-4D97-AF65-F5344CB8AC3E}">
        <p14:creationId xmlns:p14="http://schemas.microsoft.com/office/powerpoint/2010/main" val="982092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000188-111F-46F6-999E-388CBFB0B03A}" type="datetimeFigureOut">
              <a:rPr lang="en-US" smtClean="0"/>
              <a:t>10/20/2022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48DEADA-7F56-4919-9818-388789298739}" type="slidenum">
              <a:rPr lang="en-US" smtClean="0"/>
              <a:t>‹#›</a:t>
            </a:fld>
            <a:endParaRPr lang="en-US"/>
          </a:p>
        </p:txBody>
      </p:sp>
    </p:spTree>
    <p:extLst>
      <p:ext uri="{BB962C8B-B14F-4D97-AF65-F5344CB8AC3E}">
        <p14:creationId xmlns:p14="http://schemas.microsoft.com/office/powerpoint/2010/main" val="2270242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000188-111F-46F6-999E-388CBFB0B03A}" type="datetimeFigureOut">
              <a:rPr lang="en-US" smtClean="0"/>
              <a:t>10/20/2022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48DEADA-7F56-4919-9818-388789298739}" type="slidenum">
              <a:rPr lang="en-US" smtClean="0"/>
              <a:t>‹#›</a:t>
            </a:fld>
            <a:endParaRPr lang="en-US"/>
          </a:p>
        </p:txBody>
      </p:sp>
    </p:spTree>
    <p:extLst>
      <p:ext uri="{BB962C8B-B14F-4D97-AF65-F5344CB8AC3E}">
        <p14:creationId xmlns:p14="http://schemas.microsoft.com/office/powerpoint/2010/main" val="832125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000188-111F-46F6-999E-388CBFB0B03A}"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48DEADA-7F56-4919-9818-388789298739}" type="slidenum">
              <a:rPr lang="en-US" smtClean="0"/>
              <a:t>‹#›</a:t>
            </a:fld>
            <a:endParaRPr lang="en-US"/>
          </a:p>
        </p:txBody>
      </p:sp>
    </p:spTree>
    <p:extLst>
      <p:ext uri="{BB962C8B-B14F-4D97-AF65-F5344CB8AC3E}">
        <p14:creationId xmlns:p14="http://schemas.microsoft.com/office/powerpoint/2010/main" val="267771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000188-111F-46F6-999E-388CBFB0B03A}"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8DEADA-7F56-4919-9818-388789298739}" type="slidenum">
              <a:rPr lang="en-US" smtClean="0"/>
              <a:t>‹#›</a:t>
            </a:fld>
            <a:endParaRPr lang="en-US"/>
          </a:p>
        </p:txBody>
      </p:sp>
    </p:spTree>
    <p:extLst>
      <p:ext uri="{BB962C8B-B14F-4D97-AF65-F5344CB8AC3E}">
        <p14:creationId xmlns:p14="http://schemas.microsoft.com/office/powerpoint/2010/main" val="44045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7000188-111F-46F6-999E-388CBFB0B03A}" type="datetimeFigureOut">
              <a:rPr lang="en-US" smtClean="0"/>
              <a:t>10/20/2022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48DEADA-7F56-4919-9818-388789298739}" type="slidenum">
              <a:rPr lang="en-US" smtClean="0"/>
              <a:t>‹#›</a:t>
            </a:fld>
            <a:endParaRPr lang="en-US"/>
          </a:p>
        </p:txBody>
      </p:sp>
    </p:spTree>
    <p:extLst>
      <p:ext uri="{BB962C8B-B14F-4D97-AF65-F5344CB8AC3E}">
        <p14:creationId xmlns:p14="http://schemas.microsoft.com/office/powerpoint/2010/main" val="474094722"/>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00750-7A63-2E64-BD80-339C7078E161}"/>
              </a:ext>
            </a:extLst>
          </p:cNvPr>
          <p:cNvSpPr>
            <a:spLocks noGrp="1"/>
          </p:cNvSpPr>
          <p:nvPr>
            <p:ph type="ctrTitle"/>
          </p:nvPr>
        </p:nvSpPr>
        <p:spPr>
          <a:xfrm>
            <a:off x="1454426" y="550726"/>
            <a:ext cx="9144000" cy="2222292"/>
          </a:xfrm>
        </p:spPr>
        <p:txBody>
          <a:bodyPr>
            <a:normAutofit/>
          </a:bodyPr>
          <a:lstStyle/>
          <a:p>
            <a:pPr algn="ctr"/>
            <a:r>
              <a:rPr lang="en-US" sz="4400" dirty="0">
                <a:latin typeface="Times New Roman" panose="02020603050405020304" pitchFamily="18" charset="0"/>
                <a:cs typeface="Times New Roman" panose="02020603050405020304" pitchFamily="18" charset="0"/>
              </a:rPr>
              <a:t>CSE713</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Paper Review</a:t>
            </a:r>
          </a:p>
        </p:txBody>
      </p:sp>
      <p:sp>
        <p:nvSpPr>
          <p:cNvPr id="3" name="Subtitle 2">
            <a:extLst>
              <a:ext uri="{FF2B5EF4-FFF2-40B4-BE49-F238E27FC236}">
                <a16:creationId xmlns:a16="http://schemas.microsoft.com/office/drawing/2014/main" id="{3EE03B25-D670-A82B-CEFB-6FBD325985A6}"/>
              </a:ext>
            </a:extLst>
          </p:cNvPr>
          <p:cNvSpPr>
            <a:spLocks noGrp="1"/>
          </p:cNvSpPr>
          <p:nvPr>
            <p:ph type="subTitle" idx="1"/>
          </p:nvPr>
        </p:nvSpPr>
        <p:spPr>
          <a:xfrm>
            <a:off x="1524000" y="3110947"/>
            <a:ext cx="9144000" cy="2222292"/>
          </a:xfrm>
        </p:spPr>
        <p:txBody>
          <a:bodyPr>
            <a:normAutofit fontScale="40000" lnSpcReduction="20000"/>
          </a:bodyPr>
          <a:lstStyle/>
          <a:p>
            <a:pPr algn="ctr"/>
            <a:r>
              <a:rPr lang="en-US" sz="5100" b="1" dirty="0">
                <a:latin typeface="Times New Roman" panose="02020603050405020304" pitchFamily="18" charset="0"/>
                <a:cs typeface="Times New Roman" panose="02020603050405020304" pitchFamily="18" charset="0"/>
              </a:rPr>
              <a:t>Saib Ahmed</a:t>
            </a:r>
          </a:p>
          <a:p>
            <a:pPr algn="ctr"/>
            <a:r>
              <a:rPr lang="en-US" sz="5100" b="1" dirty="0">
                <a:latin typeface="Times New Roman" panose="02020603050405020304" pitchFamily="18" charset="0"/>
                <a:cs typeface="Times New Roman" panose="02020603050405020304" pitchFamily="18" charset="0"/>
              </a:rPr>
              <a:t>ID: 22166032</a:t>
            </a:r>
          </a:p>
          <a:p>
            <a:pPr algn="ctr"/>
            <a:r>
              <a:rPr lang="en-US" sz="5100" b="1" i="0" dirty="0" err="1">
                <a:solidFill>
                  <a:srgbClr val="000000"/>
                </a:solidFill>
                <a:effectLst/>
                <a:latin typeface="Times New Roman" panose="02020603050405020304" pitchFamily="18" charset="0"/>
                <a:cs typeface="Times New Roman" panose="02020603050405020304" pitchFamily="18" charset="0"/>
              </a:rPr>
              <a:t>Moh</a:t>
            </a:r>
            <a:r>
              <a:rPr lang="en-US" sz="5100" b="1" i="0" dirty="0">
                <a:solidFill>
                  <a:srgbClr val="000000"/>
                </a:solidFill>
                <a:effectLst/>
                <a:latin typeface="Times New Roman" panose="02020603050405020304" pitchFamily="18" charset="0"/>
                <a:cs typeface="Times New Roman" panose="02020603050405020304" pitchFamily="18" charset="0"/>
              </a:rPr>
              <a:t>. </a:t>
            </a:r>
            <a:r>
              <a:rPr lang="en-US" sz="5100" b="1" i="0" dirty="0" err="1">
                <a:solidFill>
                  <a:srgbClr val="000000"/>
                </a:solidFill>
                <a:effectLst/>
                <a:latin typeface="Times New Roman" panose="02020603050405020304" pitchFamily="18" charset="0"/>
                <a:cs typeface="Times New Roman" panose="02020603050405020304" pitchFamily="18" charset="0"/>
              </a:rPr>
              <a:t>Shohanur</a:t>
            </a:r>
            <a:r>
              <a:rPr lang="en-US" sz="5100" b="1" i="0" dirty="0">
                <a:solidFill>
                  <a:srgbClr val="000000"/>
                </a:solidFill>
                <a:effectLst/>
                <a:latin typeface="Times New Roman" panose="02020603050405020304" pitchFamily="18" charset="0"/>
                <a:cs typeface="Times New Roman" panose="02020603050405020304" pitchFamily="18" charset="0"/>
              </a:rPr>
              <a:t> Rahman</a:t>
            </a:r>
          </a:p>
          <a:p>
            <a:pPr algn="ctr"/>
            <a:r>
              <a:rPr lang="en-US" sz="5100" b="1" dirty="0">
                <a:solidFill>
                  <a:srgbClr val="000000"/>
                </a:solidFill>
                <a:latin typeface="Times New Roman" panose="02020603050405020304" pitchFamily="18" charset="0"/>
                <a:cs typeface="Times New Roman" panose="02020603050405020304" pitchFamily="18" charset="0"/>
              </a:rPr>
              <a:t>ID: </a:t>
            </a:r>
            <a:r>
              <a:rPr lang="en-US" sz="5100" b="1" i="0" dirty="0">
                <a:solidFill>
                  <a:srgbClr val="000000"/>
                </a:solidFill>
                <a:effectLst/>
                <a:latin typeface="Times New Roman" panose="02020603050405020304" pitchFamily="18" charset="0"/>
                <a:cs typeface="Times New Roman" panose="02020603050405020304" pitchFamily="18" charset="0"/>
              </a:rPr>
              <a:t>22166040</a:t>
            </a:r>
          </a:p>
          <a:p>
            <a:pPr algn="ctr"/>
            <a:r>
              <a:rPr lang="en-US" sz="5100" b="1" i="0" dirty="0">
                <a:solidFill>
                  <a:srgbClr val="000000"/>
                </a:solidFill>
                <a:effectLst/>
                <a:latin typeface="Times New Roman" panose="02020603050405020304" pitchFamily="18" charset="0"/>
                <a:cs typeface="Times New Roman" panose="02020603050405020304" pitchFamily="18" charset="0"/>
              </a:rPr>
              <a:t>Shah </a:t>
            </a:r>
            <a:r>
              <a:rPr lang="en-US" sz="5100" b="1" i="0" dirty="0" err="1">
                <a:solidFill>
                  <a:srgbClr val="000000"/>
                </a:solidFill>
                <a:effectLst/>
                <a:latin typeface="Times New Roman" panose="02020603050405020304" pitchFamily="18" charset="0"/>
                <a:cs typeface="Times New Roman" panose="02020603050405020304" pitchFamily="18" charset="0"/>
              </a:rPr>
              <a:t>Sufian</a:t>
            </a:r>
            <a:r>
              <a:rPr lang="en-US" sz="5100" b="1" i="0" dirty="0">
                <a:solidFill>
                  <a:srgbClr val="000000"/>
                </a:solidFill>
                <a:effectLst/>
                <a:latin typeface="Times New Roman" panose="02020603050405020304" pitchFamily="18" charset="0"/>
                <a:cs typeface="Times New Roman" panose="02020603050405020304" pitchFamily="18" charset="0"/>
              </a:rPr>
              <a:t> Noor </a:t>
            </a:r>
            <a:r>
              <a:rPr lang="en-US" sz="5100" b="1" i="0" dirty="0" err="1">
                <a:solidFill>
                  <a:srgbClr val="000000"/>
                </a:solidFill>
                <a:effectLst/>
                <a:latin typeface="Times New Roman" panose="02020603050405020304" pitchFamily="18" charset="0"/>
                <a:cs typeface="Times New Roman" panose="02020603050405020304" pitchFamily="18" charset="0"/>
              </a:rPr>
              <a:t>Mahady</a:t>
            </a:r>
            <a:endParaRPr lang="en-US" sz="5100" b="1" i="0" dirty="0">
              <a:solidFill>
                <a:srgbClr val="000000"/>
              </a:solidFill>
              <a:effectLst/>
              <a:latin typeface="Times New Roman" panose="02020603050405020304" pitchFamily="18" charset="0"/>
              <a:cs typeface="Times New Roman" panose="02020603050405020304" pitchFamily="18" charset="0"/>
            </a:endParaRPr>
          </a:p>
          <a:p>
            <a:pPr algn="ctr"/>
            <a:r>
              <a:rPr lang="en-US" sz="5100" b="1" dirty="0">
                <a:solidFill>
                  <a:srgbClr val="000000"/>
                </a:solidFill>
                <a:latin typeface="Times New Roman" panose="02020603050405020304" pitchFamily="18" charset="0"/>
                <a:cs typeface="Times New Roman" panose="02020603050405020304" pitchFamily="18" charset="0"/>
              </a:rPr>
              <a:t>ID:</a:t>
            </a:r>
            <a:r>
              <a:rPr lang="en-US" sz="5100" b="1" i="0" dirty="0">
                <a:solidFill>
                  <a:srgbClr val="000000"/>
                </a:solidFill>
                <a:effectLst/>
                <a:latin typeface="Times New Roman" panose="02020603050405020304" pitchFamily="18" charset="0"/>
                <a:cs typeface="Times New Roman" panose="02020603050405020304" pitchFamily="18" charset="0"/>
              </a:rPr>
              <a:t>21266030</a:t>
            </a:r>
          </a:p>
          <a:p>
            <a:endParaRPr lang="en-US" b="0" i="0"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39434390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632799-E54F-84AC-10BB-C494BAC8EB4F}"/>
              </a:ext>
            </a:extLst>
          </p:cNvPr>
          <p:cNvPicPr>
            <a:picLocks noGrp="1" noChangeAspect="1"/>
          </p:cNvPicPr>
          <p:nvPr>
            <p:ph idx="1"/>
          </p:nvPr>
        </p:nvPicPr>
        <p:blipFill>
          <a:blip r:embed="rId2"/>
          <a:stretch>
            <a:fillRect/>
          </a:stretch>
        </p:blipFill>
        <p:spPr>
          <a:xfrm>
            <a:off x="2700304" y="824948"/>
            <a:ext cx="6791391" cy="4465035"/>
          </a:xfrm>
        </p:spPr>
      </p:pic>
      <p:sp>
        <p:nvSpPr>
          <p:cNvPr id="7" name="TextBox 6">
            <a:extLst>
              <a:ext uri="{FF2B5EF4-FFF2-40B4-BE49-F238E27FC236}">
                <a16:creationId xmlns:a16="http://schemas.microsoft.com/office/drawing/2014/main" id="{97EEBC63-CB75-958F-1A44-EB48EC605AA5}"/>
              </a:ext>
            </a:extLst>
          </p:cNvPr>
          <p:cNvSpPr txBox="1"/>
          <p:nvPr/>
        </p:nvSpPr>
        <p:spPr>
          <a:xfrm>
            <a:off x="3047171" y="5580030"/>
            <a:ext cx="6097656" cy="369332"/>
          </a:xfrm>
          <a:prstGeom prst="rect">
            <a:avLst/>
          </a:prstGeom>
          <a:noFill/>
        </p:spPr>
        <p:txBody>
          <a:bodyPr wrap="square">
            <a:spAutoFit/>
          </a:bodyPr>
          <a:lstStyle/>
          <a:p>
            <a:pPr algn="ctr"/>
            <a:r>
              <a:rPr lang="en-US" sz="1800" b="1" i="0" u="none" strike="noStrike" baseline="0" dirty="0">
                <a:solidFill>
                  <a:srgbClr val="000000"/>
                </a:solidFill>
                <a:latin typeface="Times New Roman" panose="02020603050405020304" pitchFamily="18" charset="0"/>
              </a:rPr>
              <a:t>Figure 5. </a:t>
            </a:r>
            <a:r>
              <a:rPr lang="en-US" sz="1800" b="0" i="0" u="none" strike="noStrike" baseline="0" dirty="0">
                <a:solidFill>
                  <a:srgbClr val="000000"/>
                </a:solidFill>
                <a:latin typeface="Times New Roman" panose="02020603050405020304" pitchFamily="18" charset="0"/>
              </a:rPr>
              <a:t>FFT of Metal-0 </a:t>
            </a:r>
            <a:endParaRPr lang="en-US" dirty="0"/>
          </a:p>
        </p:txBody>
      </p:sp>
    </p:spTree>
    <p:extLst>
      <p:ext uri="{BB962C8B-B14F-4D97-AF65-F5344CB8AC3E}">
        <p14:creationId xmlns:p14="http://schemas.microsoft.com/office/powerpoint/2010/main" val="300405830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FFC5-0314-E189-B8AA-4B9009C88609}"/>
              </a:ext>
            </a:extLst>
          </p:cNvPr>
          <p:cNvSpPr>
            <a:spLocks noGrp="1"/>
          </p:cNvSpPr>
          <p:nvPr>
            <p:ph type="title"/>
          </p:nvPr>
        </p:nvSpPr>
        <p:spPr>
          <a:xfrm>
            <a:off x="1640156" y="693684"/>
            <a:ext cx="8911687" cy="1280890"/>
          </a:xfrm>
        </p:spPr>
        <p:txBody>
          <a:bodyPr>
            <a:normAutofit/>
          </a:bodyPr>
          <a:lstStyle/>
          <a:p>
            <a:pPr algn="ctr"/>
            <a:r>
              <a:rPr lang="en-US" sz="3200" b="0" u="none" strike="noStrike" baseline="0" dirty="0">
                <a:solidFill>
                  <a:srgbClr val="000000"/>
                </a:solidFill>
                <a:latin typeface="Times New Roman" panose="02020603050405020304" pitchFamily="18" charset="0"/>
                <a:cs typeface="Times New Roman" panose="02020603050405020304" pitchFamily="18" charset="0"/>
              </a:rPr>
              <a:t>Mel Frequency Cepstral Coefficients (MFCC)</a:t>
            </a:r>
            <a:endParaRPr lang="en-US" sz="32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FA9A77E-A12E-A56A-2405-98DAC31B78AD}"/>
              </a:ext>
            </a:extLst>
          </p:cNvPr>
          <p:cNvPicPr>
            <a:picLocks noGrp="1" noChangeAspect="1"/>
          </p:cNvPicPr>
          <p:nvPr>
            <p:ph idx="1"/>
          </p:nvPr>
        </p:nvPicPr>
        <p:blipFill>
          <a:blip r:embed="rId2"/>
          <a:stretch>
            <a:fillRect/>
          </a:stretch>
        </p:blipFill>
        <p:spPr>
          <a:xfrm>
            <a:off x="1793957" y="2213107"/>
            <a:ext cx="8604086" cy="2431785"/>
          </a:xfrm>
        </p:spPr>
      </p:pic>
      <p:sp>
        <p:nvSpPr>
          <p:cNvPr id="7" name="TextBox 6">
            <a:extLst>
              <a:ext uri="{FF2B5EF4-FFF2-40B4-BE49-F238E27FC236}">
                <a16:creationId xmlns:a16="http://schemas.microsoft.com/office/drawing/2014/main" id="{0A4BBD91-E751-ED68-275A-744FD02ADDAB}"/>
              </a:ext>
            </a:extLst>
          </p:cNvPr>
          <p:cNvSpPr txBox="1"/>
          <p:nvPr/>
        </p:nvSpPr>
        <p:spPr>
          <a:xfrm>
            <a:off x="3047171" y="5191367"/>
            <a:ext cx="6097656" cy="369332"/>
          </a:xfrm>
          <a:prstGeom prst="rect">
            <a:avLst/>
          </a:prstGeom>
          <a:noFill/>
        </p:spPr>
        <p:txBody>
          <a:bodyPr wrap="square">
            <a:spAutoFit/>
          </a:bodyPr>
          <a:lstStyle/>
          <a:p>
            <a:pPr algn="ctr"/>
            <a:r>
              <a:rPr lang="en-US" sz="1800" b="1" i="0" u="none" strike="noStrike" baseline="0" dirty="0">
                <a:solidFill>
                  <a:srgbClr val="000000"/>
                </a:solidFill>
                <a:latin typeface="Times New Roman" panose="02020603050405020304" pitchFamily="18" charset="0"/>
              </a:rPr>
              <a:t>Figure 6. </a:t>
            </a:r>
            <a:r>
              <a:rPr lang="en-US" sz="1800" b="0" i="0" u="none" strike="noStrike" baseline="0" dirty="0">
                <a:solidFill>
                  <a:srgbClr val="000000"/>
                </a:solidFill>
                <a:latin typeface="Times New Roman" panose="02020603050405020304" pitchFamily="18" charset="0"/>
              </a:rPr>
              <a:t>Mel Filters </a:t>
            </a:r>
            <a:endParaRPr lang="en-US" dirty="0"/>
          </a:p>
        </p:txBody>
      </p:sp>
    </p:spTree>
    <p:extLst>
      <p:ext uri="{BB962C8B-B14F-4D97-AF65-F5344CB8AC3E}">
        <p14:creationId xmlns:p14="http://schemas.microsoft.com/office/powerpoint/2010/main" val="65612256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2640D1-EE07-AD23-8954-1B08E95F8281}"/>
              </a:ext>
            </a:extLst>
          </p:cNvPr>
          <p:cNvSpPr>
            <a:spLocks noGrp="1"/>
          </p:cNvSpPr>
          <p:nvPr>
            <p:ph idx="1"/>
          </p:nvPr>
        </p:nvSpPr>
        <p:spPr>
          <a:xfrm>
            <a:off x="838200" y="1338608"/>
            <a:ext cx="10515600" cy="4351338"/>
          </a:xfrm>
        </p:spPr>
        <p:txBody>
          <a:bodyPr>
            <a:normAutofit lnSpcReduction="10000"/>
          </a:bodyPr>
          <a:lstStyle/>
          <a:p>
            <a:pPr marL="0" indent="0" algn="ctr">
              <a:buNone/>
            </a:pPr>
            <a:r>
              <a:rPr lang="en-US" sz="3200" b="0" i="0" u="none" strike="noStrike" baseline="0" dirty="0">
                <a:solidFill>
                  <a:srgbClr val="000000"/>
                </a:solidFill>
                <a:latin typeface="Times New Roman" panose="02020603050405020304" pitchFamily="18" charset="0"/>
              </a:rPr>
              <a:t>MFCCs are features that enable distinction similar to the human voice perception system. In this way, </a:t>
            </a:r>
            <a:r>
              <a:rPr lang="en-US" sz="3200" b="0" i="0" u="none" strike="noStrike" baseline="0" dirty="0" err="1">
                <a:solidFill>
                  <a:srgbClr val="000000"/>
                </a:solidFill>
                <a:latin typeface="Times New Roman" panose="02020603050405020304" pitchFamily="18" charset="0"/>
              </a:rPr>
              <a:t>MFCCshavea</a:t>
            </a:r>
            <a:r>
              <a:rPr lang="en-US" sz="3200" b="0" i="0" u="none" strike="noStrike" baseline="0" dirty="0">
                <a:solidFill>
                  <a:srgbClr val="000000"/>
                </a:solidFill>
                <a:latin typeface="Times New Roman" panose="02020603050405020304" pitchFamily="18" charset="0"/>
              </a:rPr>
              <a:t> structure that can achieve high performance in applications such as music classification and voice recognition. </a:t>
            </a:r>
            <a:r>
              <a:rPr lang="en-US" sz="3200" b="0" i="0" u="none" strike="noStrike" baseline="0" dirty="0" err="1">
                <a:solidFill>
                  <a:srgbClr val="000000"/>
                </a:solidFill>
                <a:latin typeface="Times New Roman" panose="02020603050405020304" pitchFamily="18" charset="0"/>
              </a:rPr>
              <a:t>Cepstrum</a:t>
            </a:r>
            <a:r>
              <a:rPr lang="en-US" sz="3200" b="0" i="0" u="none" strike="noStrike" baseline="0" dirty="0">
                <a:solidFill>
                  <a:srgbClr val="000000"/>
                </a:solidFill>
                <a:latin typeface="Times New Roman" panose="02020603050405020304" pitchFamily="18" charset="0"/>
              </a:rPr>
              <a:t> is defined as the inverse Fourier transform of the logarithmic Fourier transform of a signal. Before taking the logarithm of the </a:t>
            </a:r>
            <a:r>
              <a:rPr lang="en-US" sz="3200" dirty="0" err="1">
                <a:solidFill>
                  <a:srgbClr val="000000"/>
                </a:solidFill>
                <a:latin typeface="Times New Roman" panose="02020603050405020304" pitchFamily="18" charset="0"/>
              </a:rPr>
              <a:t>C</a:t>
            </a:r>
            <a:r>
              <a:rPr lang="en-US" sz="3200" b="0" i="0" u="none" strike="noStrike" baseline="0" dirty="0" err="1">
                <a:solidFill>
                  <a:srgbClr val="000000"/>
                </a:solidFill>
                <a:latin typeface="Times New Roman" panose="02020603050405020304" pitchFamily="18" charset="0"/>
              </a:rPr>
              <a:t>epstrum</a:t>
            </a:r>
            <a:r>
              <a:rPr lang="en-US" sz="3200" b="0" i="0" u="none" strike="noStrike" baseline="0" dirty="0">
                <a:solidFill>
                  <a:srgbClr val="000000"/>
                </a:solidFill>
                <a:latin typeface="Times New Roman" panose="02020603050405020304" pitchFamily="18" charset="0"/>
              </a:rPr>
              <a:t>, if it is arranged according to the </a:t>
            </a:r>
            <a:r>
              <a:rPr lang="en-US" sz="3200" b="0" i="0" u="none" strike="noStrike" baseline="0" dirty="0" err="1">
                <a:solidFill>
                  <a:srgbClr val="000000"/>
                </a:solidFill>
                <a:latin typeface="Times New Roman" panose="02020603050405020304" pitchFamily="18" charset="0"/>
              </a:rPr>
              <a:t>mel</a:t>
            </a:r>
            <a:r>
              <a:rPr lang="en-US" sz="3200" b="0" i="0" u="none" strike="noStrike" baseline="0" dirty="0">
                <a:solidFill>
                  <a:srgbClr val="000000"/>
                </a:solidFill>
                <a:latin typeface="Times New Roman" panose="02020603050405020304" pitchFamily="18" charset="0"/>
              </a:rPr>
              <a:t> filters in Figure 6, which shows similar responses to human hearing nerves.</a:t>
            </a:r>
            <a:endParaRPr lang="en-US" sz="3200" dirty="0"/>
          </a:p>
        </p:txBody>
      </p:sp>
    </p:spTree>
    <p:extLst>
      <p:ext uri="{BB962C8B-B14F-4D97-AF65-F5344CB8AC3E}">
        <p14:creationId xmlns:p14="http://schemas.microsoft.com/office/powerpoint/2010/main" val="330944411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75066-1C84-EE62-A03C-CBBFC4E65B91}"/>
              </a:ext>
            </a:extLst>
          </p:cNvPr>
          <p:cNvSpPr>
            <a:spLocks noGrp="1"/>
          </p:cNvSpPr>
          <p:nvPr>
            <p:ph type="title"/>
          </p:nvPr>
        </p:nvSpPr>
        <p:spPr/>
        <p:txBody>
          <a:bodyPr>
            <a:normAutofit/>
          </a:bodyPr>
          <a:lstStyle/>
          <a:p>
            <a:pPr algn="ctr"/>
            <a:r>
              <a:rPr lang="en-US" sz="3200" b="1" u="none" strike="noStrike" baseline="0" dirty="0">
                <a:solidFill>
                  <a:srgbClr val="0D0D0D"/>
                </a:solidFill>
                <a:latin typeface="Times New Roman" panose="02020603050405020304" pitchFamily="18" charset="0"/>
              </a:rPr>
              <a:t>Proposed CNN Model</a:t>
            </a:r>
            <a:endParaRPr lang="en-US" sz="3200" b="1" dirty="0"/>
          </a:p>
        </p:txBody>
      </p:sp>
      <p:sp>
        <p:nvSpPr>
          <p:cNvPr id="3" name="Content Placeholder 2">
            <a:extLst>
              <a:ext uri="{FF2B5EF4-FFF2-40B4-BE49-F238E27FC236}">
                <a16:creationId xmlns:a16="http://schemas.microsoft.com/office/drawing/2014/main" id="{870E4A15-0E98-6A75-F197-5812DF4882C8}"/>
              </a:ext>
            </a:extLst>
          </p:cNvPr>
          <p:cNvSpPr>
            <a:spLocks noGrp="1"/>
          </p:cNvSpPr>
          <p:nvPr>
            <p:ph idx="1"/>
          </p:nvPr>
        </p:nvSpPr>
        <p:spPr/>
        <p:txBody>
          <a:bodyPr>
            <a:normAutofit fontScale="77500" lnSpcReduction="20000"/>
          </a:bodyPr>
          <a:lstStyle/>
          <a:p>
            <a:pPr marL="0" indent="0" algn="ctr">
              <a:buNone/>
            </a:pPr>
            <a:r>
              <a:rPr lang="en-US" sz="1800" b="1" i="0" u="none" strike="noStrike" baseline="0" dirty="0">
                <a:solidFill>
                  <a:srgbClr val="0D0D0D"/>
                </a:solidFill>
                <a:latin typeface="Times New Roman" panose="02020603050405020304" pitchFamily="18" charset="0"/>
              </a:rPr>
              <a:t>MFCCs resized to 26x65 as input to CNN. The CNN with the most successful results in experiments consists of the following layers: </a:t>
            </a:r>
            <a:endParaRPr lang="en-US" sz="1800" b="1" dirty="0">
              <a:solidFill>
                <a:srgbClr val="0D0D0D"/>
              </a:solidFill>
              <a:latin typeface="Times New Roman" panose="02020603050405020304" pitchFamily="18" charset="0"/>
            </a:endParaRPr>
          </a:p>
          <a:p>
            <a:pPr marL="0" indent="0" algn="ctr">
              <a:buNone/>
            </a:pPr>
            <a:r>
              <a:rPr lang="en-US" sz="1800" b="0" i="1" u="none" strike="noStrike" baseline="0" dirty="0">
                <a:solidFill>
                  <a:srgbClr val="000000"/>
                </a:solidFill>
                <a:latin typeface="Times New Roman" panose="02020603050405020304" pitchFamily="18" charset="0"/>
              </a:rPr>
              <a:t>•Convolution Layer with filters:256, kernel size:3x3, activation function: </a:t>
            </a:r>
            <a:r>
              <a:rPr lang="en-US" sz="1800" b="0" i="1" u="none" strike="noStrike" baseline="0" dirty="0" err="1">
                <a:solidFill>
                  <a:srgbClr val="000000"/>
                </a:solidFill>
                <a:latin typeface="Times New Roman" panose="02020603050405020304" pitchFamily="18" charset="0"/>
              </a:rPr>
              <a:t>relu</a:t>
            </a:r>
            <a:r>
              <a:rPr lang="en-US" sz="1800" b="0" i="1" u="none" strike="noStrike" baseline="0" dirty="0">
                <a:solidFill>
                  <a:srgbClr val="000000"/>
                </a:solidFill>
                <a:latin typeface="Times New Roman" panose="02020603050405020304" pitchFamily="18" charset="0"/>
              </a:rPr>
              <a:t>, padding: valid,</a:t>
            </a:r>
          </a:p>
          <a:p>
            <a:pPr marL="0" indent="0" algn="ctr">
              <a:buNone/>
            </a:pPr>
            <a:r>
              <a:rPr lang="en-US" sz="1800" b="0" i="1" u="none" strike="noStrike" baseline="0" dirty="0">
                <a:solidFill>
                  <a:srgbClr val="000000"/>
                </a:solidFill>
                <a:latin typeface="Times New Roman" panose="02020603050405020304" pitchFamily="18" charset="0"/>
              </a:rPr>
              <a:t>•Convolution Layer with filters:256, kernel size:3x3, activation function: </a:t>
            </a:r>
            <a:r>
              <a:rPr lang="en-US" sz="1800" b="0" i="1" u="none" strike="noStrike" baseline="0" dirty="0" err="1">
                <a:solidFill>
                  <a:srgbClr val="000000"/>
                </a:solidFill>
                <a:latin typeface="Times New Roman" panose="02020603050405020304" pitchFamily="18" charset="0"/>
              </a:rPr>
              <a:t>relu</a:t>
            </a:r>
            <a:r>
              <a:rPr lang="en-US" sz="1800" b="0" i="1" u="none" strike="noStrike" baseline="0" dirty="0">
                <a:solidFill>
                  <a:srgbClr val="000000"/>
                </a:solidFill>
                <a:latin typeface="Times New Roman" panose="02020603050405020304" pitchFamily="18" charset="0"/>
              </a:rPr>
              <a:t>, padding: valid,</a:t>
            </a:r>
          </a:p>
          <a:p>
            <a:pPr marL="0" indent="0" algn="ctr">
              <a:buNone/>
            </a:pPr>
            <a:r>
              <a:rPr lang="en-US" sz="1800" b="0" i="1" u="none" strike="noStrike" baseline="0" dirty="0">
                <a:solidFill>
                  <a:srgbClr val="000000"/>
                </a:solidFill>
                <a:latin typeface="Times New Roman" panose="02020603050405020304" pitchFamily="18" charset="0"/>
              </a:rPr>
              <a:t>•Average Pooling with pool size:3x3, strides:2x2, padding: same,</a:t>
            </a:r>
          </a:p>
          <a:p>
            <a:pPr marL="0" indent="0" algn="ctr">
              <a:buNone/>
            </a:pPr>
            <a:r>
              <a:rPr lang="en-US" sz="1800" b="0" i="1" u="none" strike="noStrike" baseline="0" dirty="0">
                <a:solidFill>
                  <a:srgbClr val="000000"/>
                </a:solidFill>
                <a:latin typeface="Times New Roman" panose="02020603050405020304" pitchFamily="18" charset="0"/>
              </a:rPr>
              <a:t>•Convolution Layer with filters:256, kernel size:3x3, activation function: </a:t>
            </a:r>
            <a:r>
              <a:rPr lang="en-US" sz="1800" b="0" i="1" u="none" strike="noStrike" baseline="0" dirty="0" err="1">
                <a:solidFill>
                  <a:srgbClr val="000000"/>
                </a:solidFill>
                <a:latin typeface="Times New Roman" panose="02020603050405020304" pitchFamily="18" charset="0"/>
              </a:rPr>
              <a:t>relu</a:t>
            </a:r>
            <a:r>
              <a:rPr lang="en-US" sz="1800" b="0" i="1" u="none" strike="noStrike" baseline="0" dirty="0">
                <a:solidFill>
                  <a:srgbClr val="000000"/>
                </a:solidFill>
                <a:latin typeface="Times New Roman" panose="02020603050405020304" pitchFamily="18" charset="0"/>
              </a:rPr>
              <a:t>, padding: valid,</a:t>
            </a:r>
          </a:p>
          <a:p>
            <a:pPr marL="0" indent="0" algn="ctr">
              <a:buNone/>
            </a:pPr>
            <a:r>
              <a:rPr lang="en-US" sz="1800" b="0" i="1" u="none" strike="noStrike" baseline="0" dirty="0">
                <a:solidFill>
                  <a:srgbClr val="000000"/>
                </a:solidFill>
                <a:latin typeface="Times New Roman" panose="02020603050405020304" pitchFamily="18" charset="0"/>
              </a:rPr>
              <a:t>•Average Pooling with pool size:3x3, strides:2x2, padding: same,</a:t>
            </a:r>
          </a:p>
          <a:p>
            <a:pPr marL="0" indent="0" algn="ctr">
              <a:buNone/>
            </a:pPr>
            <a:r>
              <a:rPr lang="en-US" sz="1800" b="0" i="1" u="none" strike="noStrike" baseline="0" dirty="0">
                <a:solidFill>
                  <a:srgbClr val="000000"/>
                </a:solidFill>
                <a:latin typeface="Times New Roman" panose="02020603050405020304" pitchFamily="18" charset="0"/>
              </a:rPr>
              <a:t>•Convolution Layer with filters:512, kernel size:4x4, activation function: </a:t>
            </a:r>
            <a:r>
              <a:rPr lang="en-US" sz="1800" b="0" i="1" u="none" strike="noStrike" baseline="0" dirty="0" err="1">
                <a:solidFill>
                  <a:srgbClr val="000000"/>
                </a:solidFill>
                <a:latin typeface="Times New Roman" panose="02020603050405020304" pitchFamily="18" charset="0"/>
              </a:rPr>
              <a:t>relu</a:t>
            </a:r>
            <a:r>
              <a:rPr lang="en-US" sz="1800" b="0" i="1" u="none" strike="noStrike" baseline="0" dirty="0">
                <a:solidFill>
                  <a:srgbClr val="000000"/>
                </a:solidFill>
                <a:latin typeface="Times New Roman" panose="02020603050405020304" pitchFamily="18" charset="0"/>
              </a:rPr>
              <a:t>, padding: valid,</a:t>
            </a:r>
          </a:p>
          <a:p>
            <a:pPr marL="0" indent="0" algn="ctr">
              <a:buNone/>
            </a:pPr>
            <a:r>
              <a:rPr lang="en-US" sz="1800" b="0" i="1" u="none" strike="noStrike" baseline="0" dirty="0">
                <a:solidFill>
                  <a:srgbClr val="000000"/>
                </a:solidFill>
                <a:latin typeface="Times New Roman" panose="02020603050405020304" pitchFamily="18" charset="0"/>
              </a:rPr>
              <a:t>•Global Average Pooling,</a:t>
            </a:r>
          </a:p>
          <a:p>
            <a:pPr marL="0" indent="0" algn="ctr">
              <a:buNone/>
            </a:pPr>
            <a:r>
              <a:rPr lang="en-US" sz="1800" b="0" i="1" u="none" strike="noStrike" baseline="0" dirty="0">
                <a:solidFill>
                  <a:srgbClr val="000000"/>
                </a:solidFill>
                <a:latin typeface="Times New Roman" panose="02020603050405020304" pitchFamily="18" charset="0"/>
              </a:rPr>
              <a:t>•Fully Connected Layer,</a:t>
            </a:r>
          </a:p>
          <a:p>
            <a:pPr marL="0" indent="0" algn="ctr">
              <a:buNone/>
            </a:pPr>
            <a:r>
              <a:rPr lang="en-US" sz="1800" b="0" i="1" u="none" strike="noStrike" baseline="0" dirty="0">
                <a:solidFill>
                  <a:srgbClr val="000000"/>
                </a:solidFill>
                <a:latin typeface="Times New Roman" panose="02020603050405020304" pitchFamily="18" charset="0"/>
              </a:rPr>
              <a:t>•Dense Layer with units:256, activation function: </a:t>
            </a:r>
            <a:r>
              <a:rPr lang="en-US" sz="1800" b="0" i="1" u="none" strike="noStrike" baseline="0" dirty="0" err="1">
                <a:solidFill>
                  <a:srgbClr val="000000"/>
                </a:solidFill>
                <a:latin typeface="Times New Roman" panose="02020603050405020304" pitchFamily="18" charset="0"/>
              </a:rPr>
              <a:t>relu</a:t>
            </a:r>
            <a:r>
              <a:rPr lang="en-US" sz="1800" b="0" i="1" u="none" strike="noStrike" baseline="0" dirty="0">
                <a:solidFill>
                  <a:srgbClr val="000000"/>
                </a:solidFill>
                <a:latin typeface="Times New Roman" panose="02020603050405020304" pitchFamily="18" charset="0"/>
              </a:rPr>
              <a:t>,</a:t>
            </a:r>
          </a:p>
          <a:p>
            <a:pPr marL="0" indent="0" algn="ctr">
              <a:buNone/>
            </a:pPr>
            <a:r>
              <a:rPr lang="en-US" sz="1800" b="0" i="1" u="none" strike="noStrike" baseline="0" dirty="0">
                <a:solidFill>
                  <a:srgbClr val="000000"/>
                </a:solidFill>
                <a:latin typeface="Times New Roman" panose="02020603050405020304" pitchFamily="18" charset="0"/>
              </a:rPr>
              <a:t>•Dense Layer with units:128, activation function: </a:t>
            </a:r>
            <a:r>
              <a:rPr lang="en-US" sz="1800" b="0" i="1" u="none" strike="noStrike" baseline="0" dirty="0" err="1">
                <a:solidFill>
                  <a:srgbClr val="000000"/>
                </a:solidFill>
                <a:latin typeface="Times New Roman" panose="02020603050405020304" pitchFamily="18" charset="0"/>
              </a:rPr>
              <a:t>relu</a:t>
            </a:r>
            <a:r>
              <a:rPr lang="en-US" sz="1800" b="0" i="1" u="none" strike="noStrike" baseline="0" dirty="0">
                <a:solidFill>
                  <a:srgbClr val="000000"/>
                </a:solidFill>
                <a:latin typeface="Times New Roman" panose="02020603050405020304" pitchFamily="18" charset="0"/>
              </a:rPr>
              <a:t>,</a:t>
            </a:r>
          </a:p>
          <a:p>
            <a:pPr marL="0" indent="0" algn="ctr">
              <a:buNone/>
            </a:pPr>
            <a:r>
              <a:rPr lang="en-US" sz="1800" b="0" i="1" u="none" strike="noStrike" baseline="0" dirty="0">
                <a:solidFill>
                  <a:srgbClr val="000000"/>
                </a:solidFill>
                <a:latin typeface="Times New Roman" panose="02020603050405020304" pitchFamily="18" charset="0"/>
              </a:rPr>
              <a:t>•Dense Layer with units:10, activation function: </a:t>
            </a:r>
            <a:r>
              <a:rPr lang="en-US" sz="1800" b="0" i="1" u="none" strike="noStrike" baseline="0" dirty="0" err="1">
                <a:solidFill>
                  <a:srgbClr val="000000"/>
                </a:solidFill>
                <a:latin typeface="Times New Roman" panose="02020603050405020304" pitchFamily="18" charset="0"/>
              </a:rPr>
              <a:t>softmax</a:t>
            </a:r>
            <a:r>
              <a:rPr lang="en-US" sz="1800" b="0" i="0" u="none" strike="noStrike" baseline="0" dirty="0">
                <a:solidFill>
                  <a:srgbClr val="000000"/>
                </a:solidFill>
                <a:latin typeface="Times New Roman" panose="02020603050405020304" pitchFamily="18" charset="0"/>
              </a:rPr>
              <a:t>.</a:t>
            </a:r>
            <a:endParaRPr lang="en-US" sz="1800" b="0" i="0" u="none" strike="noStrike" baseline="0" dirty="0">
              <a:solidFill>
                <a:srgbClr val="0D0D0D"/>
              </a:solidFill>
              <a:latin typeface="Times New Roman" panose="02020603050405020304" pitchFamily="18" charset="0"/>
            </a:endParaRPr>
          </a:p>
        </p:txBody>
      </p:sp>
    </p:spTree>
    <p:extLst>
      <p:ext uri="{BB962C8B-B14F-4D97-AF65-F5344CB8AC3E}">
        <p14:creationId xmlns:p14="http://schemas.microsoft.com/office/powerpoint/2010/main" val="306720783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D73386-9DB6-9D0D-9166-FC8BAA78BFE3}"/>
              </a:ext>
            </a:extLst>
          </p:cNvPr>
          <p:cNvPicPr>
            <a:picLocks noGrp="1" noChangeAspect="1"/>
          </p:cNvPicPr>
          <p:nvPr>
            <p:ph idx="1"/>
          </p:nvPr>
        </p:nvPicPr>
        <p:blipFill>
          <a:blip r:embed="rId2"/>
          <a:stretch>
            <a:fillRect/>
          </a:stretch>
        </p:blipFill>
        <p:spPr>
          <a:xfrm>
            <a:off x="834446" y="1661097"/>
            <a:ext cx="10523108" cy="2483520"/>
          </a:xfrm>
        </p:spPr>
      </p:pic>
      <p:sp>
        <p:nvSpPr>
          <p:cNvPr id="7" name="TextBox 6">
            <a:extLst>
              <a:ext uri="{FF2B5EF4-FFF2-40B4-BE49-F238E27FC236}">
                <a16:creationId xmlns:a16="http://schemas.microsoft.com/office/drawing/2014/main" id="{E0540E65-AE35-EEDD-0844-FFA45E47BC38}"/>
              </a:ext>
            </a:extLst>
          </p:cNvPr>
          <p:cNvSpPr txBox="1"/>
          <p:nvPr/>
        </p:nvSpPr>
        <p:spPr>
          <a:xfrm>
            <a:off x="3047172" y="5012237"/>
            <a:ext cx="6097656" cy="369332"/>
          </a:xfrm>
          <a:prstGeom prst="rect">
            <a:avLst/>
          </a:prstGeom>
          <a:noFill/>
        </p:spPr>
        <p:txBody>
          <a:bodyPr wrap="square">
            <a:spAutoFit/>
          </a:bodyPr>
          <a:lstStyle/>
          <a:p>
            <a:pPr algn="ctr"/>
            <a:r>
              <a:rPr lang="en-US" sz="1800" b="1" i="0" u="none" strike="noStrike" baseline="0" dirty="0">
                <a:solidFill>
                  <a:srgbClr val="000000"/>
                </a:solidFill>
                <a:latin typeface="Times New Roman" panose="02020603050405020304" pitchFamily="18" charset="0"/>
              </a:rPr>
              <a:t>Figure </a:t>
            </a:r>
            <a:r>
              <a:rPr lang="en-US" b="1" dirty="0">
                <a:solidFill>
                  <a:srgbClr val="000000"/>
                </a:solidFill>
                <a:latin typeface="Times New Roman" panose="02020603050405020304" pitchFamily="18" charset="0"/>
              </a:rPr>
              <a:t>7</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Convolutional Neural Network Architecture</a:t>
            </a:r>
            <a:endParaRPr lang="en-US" dirty="0"/>
          </a:p>
        </p:txBody>
      </p:sp>
    </p:spTree>
    <p:extLst>
      <p:ext uri="{BB962C8B-B14F-4D97-AF65-F5344CB8AC3E}">
        <p14:creationId xmlns:p14="http://schemas.microsoft.com/office/powerpoint/2010/main" val="45903901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61848-1F8D-E4C3-CE2C-0543982F0247}"/>
              </a:ext>
            </a:extLst>
          </p:cNvPr>
          <p:cNvSpPr>
            <a:spLocks noGrp="1"/>
          </p:cNvSpPr>
          <p:nvPr>
            <p:ph type="title"/>
          </p:nvPr>
        </p:nvSpPr>
        <p:spPr>
          <a:xfrm>
            <a:off x="1640156" y="822893"/>
            <a:ext cx="8911687" cy="1280890"/>
          </a:xfrm>
        </p:spPr>
        <p:txBody>
          <a:bodyPr/>
          <a:lstStyle/>
          <a:p>
            <a:pPr algn="ctr"/>
            <a:r>
              <a:rPr lang="en-US" b="1" dirty="0"/>
              <a:t>Results:</a:t>
            </a:r>
          </a:p>
        </p:txBody>
      </p:sp>
      <p:pic>
        <p:nvPicPr>
          <p:cNvPr id="5" name="Content Placeholder 4">
            <a:extLst>
              <a:ext uri="{FF2B5EF4-FFF2-40B4-BE49-F238E27FC236}">
                <a16:creationId xmlns:a16="http://schemas.microsoft.com/office/drawing/2014/main" id="{C44D3A4F-8526-DE59-6021-2264A0EEDF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2711895"/>
            <a:ext cx="7588640" cy="2101958"/>
          </a:xfrm>
        </p:spPr>
      </p:pic>
    </p:spTree>
    <p:extLst>
      <p:ext uri="{BB962C8B-B14F-4D97-AF65-F5344CB8AC3E}">
        <p14:creationId xmlns:p14="http://schemas.microsoft.com/office/powerpoint/2010/main" val="257808699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FF00C6-B2DA-912A-1518-CE2BD35A9D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8691" y="1612572"/>
            <a:ext cx="9994617" cy="3632856"/>
          </a:xfrm>
        </p:spPr>
      </p:pic>
    </p:spTree>
    <p:extLst>
      <p:ext uri="{BB962C8B-B14F-4D97-AF65-F5344CB8AC3E}">
        <p14:creationId xmlns:p14="http://schemas.microsoft.com/office/powerpoint/2010/main" val="167374198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7C357D9-C79A-1BAD-7A89-6FC01E7E65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9162" y="710693"/>
            <a:ext cx="6035665" cy="4780630"/>
          </a:xfrm>
        </p:spPr>
      </p:pic>
      <p:sp>
        <p:nvSpPr>
          <p:cNvPr id="11" name="TextBox 10">
            <a:extLst>
              <a:ext uri="{FF2B5EF4-FFF2-40B4-BE49-F238E27FC236}">
                <a16:creationId xmlns:a16="http://schemas.microsoft.com/office/drawing/2014/main" id="{30C2D6A3-CFE6-1D0A-2654-A23D15392B12}"/>
              </a:ext>
            </a:extLst>
          </p:cNvPr>
          <p:cNvSpPr txBox="1"/>
          <p:nvPr/>
        </p:nvSpPr>
        <p:spPr>
          <a:xfrm>
            <a:off x="3047171" y="5777975"/>
            <a:ext cx="6097656" cy="369332"/>
          </a:xfrm>
          <a:prstGeom prst="rect">
            <a:avLst/>
          </a:prstGeom>
          <a:noFill/>
        </p:spPr>
        <p:txBody>
          <a:bodyPr wrap="square">
            <a:spAutoFit/>
          </a:bodyPr>
          <a:lstStyle/>
          <a:p>
            <a:pPr algn="ctr"/>
            <a:r>
              <a:rPr lang="en-US" sz="1800" b="1" i="0" u="none" strike="noStrike" baseline="0" dirty="0">
                <a:solidFill>
                  <a:srgbClr val="000000"/>
                </a:solidFill>
                <a:latin typeface="Times New Roman" panose="02020603050405020304" pitchFamily="18" charset="0"/>
              </a:rPr>
              <a:t>Figure </a:t>
            </a:r>
            <a:r>
              <a:rPr lang="en-US" b="1" dirty="0">
                <a:solidFill>
                  <a:srgbClr val="000000"/>
                </a:solidFill>
                <a:latin typeface="Times New Roman" panose="02020603050405020304" pitchFamily="18" charset="0"/>
              </a:rPr>
              <a:t>8</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Confusion Matrix of 93.8%Accurate Fold</a:t>
            </a:r>
            <a:endParaRPr lang="en-US" dirty="0"/>
          </a:p>
        </p:txBody>
      </p:sp>
    </p:spTree>
    <p:extLst>
      <p:ext uri="{BB962C8B-B14F-4D97-AF65-F5344CB8AC3E}">
        <p14:creationId xmlns:p14="http://schemas.microsoft.com/office/powerpoint/2010/main" val="240074184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E645-DB9E-CDE7-470E-94D0A13B1E16}"/>
              </a:ext>
            </a:extLst>
          </p:cNvPr>
          <p:cNvSpPr>
            <a:spLocks noGrp="1"/>
          </p:cNvSpPr>
          <p:nvPr>
            <p:ph type="title"/>
          </p:nvPr>
        </p:nvSpPr>
        <p:spPr>
          <a:xfrm>
            <a:off x="1640156" y="634049"/>
            <a:ext cx="8911687" cy="1280890"/>
          </a:xfrm>
        </p:spPr>
        <p:txBody>
          <a:bodyPr>
            <a:normAutofit/>
          </a:bodyPr>
          <a:lstStyle/>
          <a:p>
            <a:pPr algn="ctr"/>
            <a:r>
              <a:rPr lang="en-US" sz="3200" b="1" i="0" u="none" strike="noStrike" baseline="0" dirty="0">
                <a:solidFill>
                  <a:srgbClr val="000000"/>
                </a:solidFill>
                <a:latin typeface="Times New Roman" panose="02020603050405020304" pitchFamily="18" charset="0"/>
              </a:rPr>
              <a:t>Conclusion</a:t>
            </a:r>
            <a:endParaRPr lang="en-US" sz="3200" dirty="0"/>
          </a:p>
        </p:txBody>
      </p:sp>
      <p:sp>
        <p:nvSpPr>
          <p:cNvPr id="3" name="Content Placeholder 2">
            <a:extLst>
              <a:ext uri="{FF2B5EF4-FFF2-40B4-BE49-F238E27FC236}">
                <a16:creationId xmlns:a16="http://schemas.microsoft.com/office/drawing/2014/main" id="{BA030031-ABBD-94C7-9CB4-EDC412054135}"/>
              </a:ext>
            </a:extLst>
          </p:cNvPr>
          <p:cNvSpPr>
            <a:spLocks noGrp="1"/>
          </p:cNvSpPr>
          <p:nvPr>
            <p:ph idx="1"/>
          </p:nvPr>
        </p:nvSpPr>
        <p:spPr>
          <a:xfrm>
            <a:off x="838199" y="1914939"/>
            <a:ext cx="10515600" cy="4351338"/>
          </a:xfrm>
        </p:spPr>
        <p:txBody>
          <a:bodyPr>
            <a:normAutofit/>
          </a:bodyPr>
          <a:lstStyle/>
          <a:p>
            <a:pPr marL="0" indent="0">
              <a:buNone/>
            </a:pPr>
            <a:r>
              <a:rPr lang="en-US" sz="2400" b="0" i="0" u="none" strike="noStrike" baseline="0" dirty="0">
                <a:solidFill>
                  <a:srgbClr val="000000"/>
                </a:solidFill>
                <a:latin typeface="Times New Roman" panose="02020603050405020304" pitchFamily="18" charset="0"/>
              </a:rPr>
              <a:t>The idea that deep learning can perform this classification process faster and with more successful results than humans has been the main starting point of this study. Therefore, considering the results of the models used in previous studies and the experiments on the subject, The authors carried out the classification process using CNN and 26x65 MFCCs. As a result of the study, we achieved a level of success that can be compared with studies in which many features or more complex and combined deep learning models were used. Also, the use of smaller data resulted in less training time and lower memory usage.</a:t>
            </a:r>
            <a:endParaRPr lang="en-US" sz="2400" dirty="0"/>
          </a:p>
        </p:txBody>
      </p:sp>
    </p:spTree>
    <p:extLst>
      <p:ext uri="{BB962C8B-B14F-4D97-AF65-F5344CB8AC3E}">
        <p14:creationId xmlns:p14="http://schemas.microsoft.com/office/powerpoint/2010/main" val="354861818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B3F80-2734-C5CE-7D5E-DE5ABC6AB0E4}"/>
              </a:ext>
            </a:extLst>
          </p:cNvPr>
          <p:cNvSpPr>
            <a:spLocks noGrp="1"/>
          </p:cNvSpPr>
          <p:nvPr>
            <p:ph type="title"/>
          </p:nvPr>
        </p:nvSpPr>
        <p:spPr>
          <a:xfrm>
            <a:off x="838200" y="2766218"/>
            <a:ext cx="10515600" cy="1325563"/>
          </a:xfrm>
        </p:spPr>
        <p:txBody>
          <a:bodyPr>
            <a:normAutofit/>
          </a:bodyPr>
          <a:lstStyle/>
          <a:p>
            <a:pPr algn="ctr"/>
            <a:r>
              <a:rPr lang="en-US" sz="6000" b="1" dirty="0">
                <a:latin typeface="Times New Roman" panose="02020603050405020304" pitchFamily="18" charset="0"/>
                <a:cs typeface="Times New Roman" panose="02020603050405020304" pitchFamily="18" charset="0"/>
              </a:rPr>
              <a:t>Thanks</a:t>
            </a:r>
          </a:p>
        </p:txBody>
      </p:sp>
    </p:spTree>
    <p:extLst>
      <p:ext uri="{BB962C8B-B14F-4D97-AF65-F5344CB8AC3E}">
        <p14:creationId xmlns:p14="http://schemas.microsoft.com/office/powerpoint/2010/main" val="51488411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BB277D-4839-3311-D148-248D4813986A}"/>
              </a:ext>
            </a:extLst>
          </p:cNvPr>
          <p:cNvSpPr txBox="1"/>
          <p:nvPr/>
        </p:nvSpPr>
        <p:spPr>
          <a:xfrm>
            <a:off x="2914236" y="2209845"/>
            <a:ext cx="6363528" cy="2139625"/>
          </a:xfrm>
          <a:prstGeom prst="rect">
            <a:avLst/>
          </a:prstGeom>
          <a:noFill/>
        </p:spPr>
        <p:txBody>
          <a:bodyPr wrap="square">
            <a:spAutoFit/>
          </a:bodyPr>
          <a:lstStyle/>
          <a:p>
            <a:pPr marL="0" marR="0" algn="ctr">
              <a:spcBef>
                <a:spcPts val="0"/>
              </a:spcBef>
              <a:spcAft>
                <a:spcPts val="0"/>
              </a:spcAft>
            </a:pPr>
            <a:r>
              <a:rPr lang="en-US" sz="3200" b="1" dirty="0">
                <a:solidFill>
                  <a:srgbClr val="000000"/>
                </a:solidFill>
                <a:effectLst/>
                <a:latin typeface="Times New Roman" panose="02020603050405020304" pitchFamily="18" charset="0"/>
                <a:ea typeface="Calibri" panose="020F0502020204030204" pitchFamily="34" charset="0"/>
              </a:rPr>
              <a:t>Paper Title: </a:t>
            </a:r>
          </a:p>
          <a:p>
            <a:pPr marL="0" marR="0" algn="ctr">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Automatic Music Genre Classification and Its Relation with Music Education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209204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6D9BC-487C-7749-DE28-CDB2749038D5}"/>
              </a:ext>
            </a:extLst>
          </p:cNvPr>
          <p:cNvSpPr>
            <a:spLocks noGrp="1"/>
          </p:cNvSpPr>
          <p:nvPr>
            <p:ph idx="1"/>
          </p:nvPr>
        </p:nvSpPr>
        <p:spPr>
          <a:xfrm>
            <a:off x="838200" y="1636781"/>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The process of identifying music genres has now grown to be too complicated for humans to handle given the global music industry's quick advancement and the enormous growth of data. </a:t>
            </a:r>
          </a:p>
          <a:p>
            <a:r>
              <a:rPr lang="en-US" sz="2400" dirty="0">
                <a:latin typeface="Times New Roman" panose="02020603050405020304" pitchFamily="18" charset="0"/>
                <a:cs typeface="Times New Roman" panose="02020603050405020304" pitchFamily="18" charset="0"/>
              </a:rPr>
              <a:t>The goal is to create a deep learning system that can categorize 10 various musical genres, taking into account the achievements of deep neural networks in this area.</a:t>
            </a:r>
          </a:p>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D0D0D"/>
                </a:solidFill>
                <a:latin typeface="Times New Roman" panose="02020603050405020304" pitchFamily="18" charset="0"/>
                <a:cs typeface="Times New Roman" panose="02020603050405020304" pitchFamily="18" charset="0"/>
              </a:rPr>
              <a:t>GTZAN dataset is used for this research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03474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3FBE0-313D-B543-8097-F1FBE4647CEF}"/>
              </a:ext>
            </a:extLst>
          </p:cNvPr>
          <p:cNvSpPr>
            <a:spLocks noGrp="1"/>
          </p:cNvSpPr>
          <p:nvPr>
            <p:ph idx="1"/>
          </p:nvPr>
        </p:nvSpPr>
        <p:spPr>
          <a:xfrm>
            <a:off x="913774" y="1716946"/>
            <a:ext cx="10364452" cy="3424107"/>
          </a:xfrm>
        </p:spPr>
        <p:txBody>
          <a:bodyPr/>
          <a:lstStyle/>
          <a:p>
            <a:r>
              <a:rPr lang="en-US" sz="2400" dirty="0">
                <a:latin typeface="Times New Roman" panose="02020603050405020304" pitchFamily="18" charset="0"/>
                <a:cs typeface="Times New Roman" panose="02020603050405020304" pitchFamily="18" charset="0"/>
              </a:rPr>
              <a:t>Mel Frequency Cepstral Coefficients are used in the dataset to represent musical parts (MFCC).</a:t>
            </a:r>
          </a:p>
          <a:p>
            <a:r>
              <a:rPr lang="en-US" sz="2400" dirty="0">
                <a:latin typeface="Times New Roman" panose="02020603050405020304" pitchFamily="18" charset="0"/>
                <a:cs typeface="Times New Roman" panose="02020603050405020304" pitchFamily="18" charset="0"/>
              </a:rPr>
              <a:t>The Mel Frequency Cepstral Coefficients (MFCCs) of a signal are a small set of features (usually about 10-20) which concisely describe the overall shape of a spectral envelope.</a:t>
            </a:r>
          </a:p>
          <a:p>
            <a:endParaRPr lang="en-US" dirty="0"/>
          </a:p>
        </p:txBody>
      </p:sp>
    </p:spTree>
    <p:extLst>
      <p:ext uri="{BB962C8B-B14F-4D97-AF65-F5344CB8AC3E}">
        <p14:creationId xmlns:p14="http://schemas.microsoft.com/office/powerpoint/2010/main" val="390658620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8B919-242E-D542-CD26-0B66F71BAFB0}"/>
              </a:ext>
            </a:extLst>
          </p:cNvPr>
          <p:cNvSpPr>
            <a:spLocks noGrp="1"/>
          </p:cNvSpPr>
          <p:nvPr>
            <p:ph type="title"/>
          </p:nvPr>
        </p:nvSpPr>
        <p:spPr>
          <a:xfrm>
            <a:off x="1640154" y="663866"/>
            <a:ext cx="8911687" cy="1280890"/>
          </a:xfrm>
        </p:spPr>
        <p:txBody>
          <a:bodyPr>
            <a:normAutofit/>
          </a:bodyPr>
          <a:lstStyle/>
          <a:p>
            <a:pPr algn="ctr"/>
            <a:r>
              <a:rPr lang="en-US" sz="3600" b="1" i="0" u="none" strike="noStrike" baseline="0" dirty="0">
                <a:solidFill>
                  <a:srgbClr val="000000"/>
                </a:solidFill>
                <a:latin typeface="Times New Roman" panose="02020603050405020304" pitchFamily="18" charset="0"/>
              </a:rPr>
              <a:t>Method</a:t>
            </a:r>
            <a:endParaRPr lang="en-US" sz="3600" dirty="0"/>
          </a:p>
        </p:txBody>
      </p:sp>
      <p:pic>
        <p:nvPicPr>
          <p:cNvPr id="5" name="Content Placeholder 4">
            <a:extLst>
              <a:ext uri="{FF2B5EF4-FFF2-40B4-BE49-F238E27FC236}">
                <a16:creationId xmlns:a16="http://schemas.microsoft.com/office/drawing/2014/main" id="{F514E82B-6680-B75F-88E4-966CC704C556}"/>
              </a:ext>
            </a:extLst>
          </p:cNvPr>
          <p:cNvPicPr>
            <a:picLocks noGrp="1" noChangeAspect="1"/>
          </p:cNvPicPr>
          <p:nvPr>
            <p:ph idx="1"/>
          </p:nvPr>
        </p:nvPicPr>
        <p:blipFill>
          <a:blip r:embed="rId2"/>
          <a:stretch>
            <a:fillRect/>
          </a:stretch>
        </p:blipFill>
        <p:spPr>
          <a:xfrm>
            <a:off x="3086581" y="2538462"/>
            <a:ext cx="6018835" cy="2104845"/>
          </a:xfrm>
        </p:spPr>
      </p:pic>
      <p:sp>
        <p:nvSpPr>
          <p:cNvPr id="7" name="TextBox 6">
            <a:extLst>
              <a:ext uri="{FF2B5EF4-FFF2-40B4-BE49-F238E27FC236}">
                <a16:creationId xmlns:a16="http://schemas.microsoft.com/office/drawing/2014/main" id="{177077E9-D39D-090A-4FB7-A3A8CD63B140}"/>
              </a:ext>
            </a:extLst>
          </p:cNvPr>
          <p:cNvSpPr txBox="1"/>
          <p:nvPr/>
        </p:nvSpPr>
        <p:spPr>
          <a:xfrm>
            <a:off x="3047170" y="5337315"/>
            <a:ext cx="6097656" cy="369332"/>
          </a:xfrm>
          <a:prstGeom prst="rect">
            <a:avLst/>
          </a:prstGeom>
          <a:noFill/>
        </p:spPr>
        <p:txBody>
          <a:bodyPr wrap="square">
            <a:spAutoFit/>
          </a:bodyPr>
          <a:lstStyle/>
          <a:p>
            <a:pPr algn="ctr"/>
            <a:r>
              <a:rPr lang="en-US" sz="1800" b="0" i="0" u="none" strike="noStrike" baseline="0" dirty="0">
                <a:solidFill>
                  <a:srgbClr val="000000"/>
                </a:solidFill>
                <a:latin typeface="Times New Roman" panose="02020603050405020304" pitchFamily="18" charset="0"/>
              </a:rPr>
              <a:t>Fig1.General Classification Scheme</a:t>
            </a:r>
            <a:endParaRPr lang="en-US" dirty="0"/>
          </a:p>
        </p:txBody>
      </p:sp>
    </p:spTree>
    <p:extLst>
      <p:ext uri="{BB962C8B-B14F-4D97-AF65-F5344CB8AC3E}">
        <p14:creationId xmlns:p14="http://schemas.microsoft.com/office/powerpoint/2010/main" val="66093513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11B68-B2F7-E11C-7437-E7BB70CB035B}"/>
              </a:ext>
            </a:extLst>
          </p:cNvPr>
          <p:cNvSpPr>
            <a:spLocks noGrp="1"/>
          </p:cNvSpPr>
          <p:nvPr>
            <p:ph idx="1"/>
          </p:nvPr>
        </p:nvSpPr>
        <p:spPr>
          <a:xfrm>
            <a:off x="838200" y="2034347"/>
            <a:ext cx="10515600" cy="3173758"/>
          </a:xfrm>
        </p:spPr>
        <p:txBody>
          <a:bodyPr>
            <a:normAutofit/>
          </a:bodyPr>
          <a:lstStyle/>
          <a:p>
            <a:pPr marL="0" indent="0">
              <a:buNone/>
            </a:pPr>
            <a:r>
              <a:rPr lang="en-US" sz="2400" b="0" i="0" u="none" strike="noStrike" baseline="0" dirty="0">
                <a:solidFill>
                  <a:srgbClr val="000000"/>
                </a:solidFill>
                <a:latin typeface="Times New Roman" panose="02020603050405020304" pitchFamily="18" charset="0"/>
              </a:rPr>
              <a:t>As can be understood from Figure 1, in this study, first the data were preprocessed and transformed each datum into structures represented by MFCCs. Later, the authors carried out the training of CNN, which was decided as a result of the experiments, using these structures. They decided the parameters of the model as a result of the experiments. While determining the parameters, They took into account the goal of realizing the most successful classification. Then, they determined the classification success of the model with the testing data.</a:t>
            </a:r>
            <a:endParaRPr lang="en-US" sz="2400" dirty="0"/>
          </a:p>
        </p:txBody>
      </p:sp>
    </p:spTree>
    <p:extLst>
      <p:ext uri="{BB962C8B-B14F-4D97-AF65-F5344CB8AC3E}">
        <p14:creationId xmlns:p14="http://schemas.microsoft.com/office/powerpoint/2010/main" val="100597003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70CF-E4C0-BAAF-2638-22CEB8EE501E}"/>
              </a:ext>
            </a:extLst>
          </p:cNvPr>
          <p:cNvSpPr>
            <a:spLocks noGrp="1"/>
          </p:cNvSpPr>
          <p:nvPr>
            <p:ph type="title"/>
          </p:nvPr>
        </p:nvSpPr>
        <p:spPr/>
        <p:txBody>
          <a:bodyPr>
            <a:normAutofit/>
          </a:bodyPr>
          <a:lstStyle/>
          <a:p>
            <a:pPr algn="ctr"/>
            <a:r>
              <a:rPr lang="en-US" sz="3200" b="0" i="0" u="none" strike="noStrike" baseline="0" dirty="0">
                <a:solidFill>
                  <a:srgbClr val="000000"/>
                </a:solidFill>
                <a:latin typeface="Times New Roman" panose="02020603050405020304" pitchFamily="18" charset="0"/>
                <a:cs typeface="Times New Roman" panose="02020603050405020304" pitchFamily="18" charset="0"/>
              </a:rPr>
              <a:t>Preprocessing</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D06E0F-C201-FAFD-C246-9832B4CF24E8}"/>
              </a:ext>
            </a:extLst>
          </p:cNvPr>
          <p:cNvSpPr>
            <a:spLocks noGrp="1"/>
          </p:cNvSpPr>
          <p:nvPr>
            <p:ph idx="1"/>
          </p:nvPr>
        </p:nvSpPr>
        <p:spPr>
          <a:xfrm>
            <a:off x="838200" y="1690688"/>
            <a:ext cx="10515600" cy="1241355"/>
          </a:xfrm>
        </p:spPr>
        <p:txBody>
          <a:bodyPr>
            <a:normAutofit/>
          </a:bodyPr>
          <a:lstStyle/>
          <a:p>
            <a:pPr marL="0" indent="0">
              <a:buNone/>
            </a:pPr>
            <a:r>
              <a:rPr lang="en-US" sz="1800" b="0" i="0" u="none" strike="noStrike" baseline="0" dirty="0">
                <a:solidFill>
                  <a:srgbClr val="000000"/>
                </a:solidFill>
                <a:latin typeface="Times New Roman" panose="02020603050405020304" pitchFamily="18" charset="0"/>
              </a:rPr>
              <a:t>The music segments are structures represented as sound signals. These signals, which have direction and intensity, have constantly changing values depending on time. To make the audio signals understandable by the computer, these analog signals should be converted into digital signals by sampling with the specified sampling rate.</a:t>
            </a:r>
            <a:endParaRPr lang="en-US" dirty="0"/>
          </a:p>
        </p:txBody>
      </p:sp>
      <p:pic>
        <p:nvPicPr>
          <p:cNvPr id="5" name="Picture 4">
            <a:extLst>
              <a:ext uri="{FF2B5EF4-FFF2-40B4-BE49-F238E27FC236}">
                <a16:creationId xmlns:a16="http://schemas.microsoft.com/office/drawing/2014/main" id="{5824C439-7F06-DF6C-4379-70CDB5CADCD5}"/>
              </a:ext>
            </a:extLst>
          </p:cNvPr>
          <p:cNvPicPr>
            <a:picLocks noChangeAspect="1"/>
          </p:cNvPicPr>
          <p:nvPr/>
        </p:nvPicPr>
        <p:blipFill>
          <a:blip r:embed="rId2"/>
          <a:stretch>
            <a:fillRect/>
          </a:stretch>
        </p:blipFill>
        <p:spPr>
          <a:xfrm>
            <a:off x="838200" y="3113820"/>
            <a:ext cx="10022968" cy="2749007"/>
          </a:xfrm>
          <a:prstGeom prst="rect">
            <a:avLst/>
          </a:prstGeom>
        </p:spPr>
      </p:pic>
      <p:sp>
        <p:nvSpPr>
          <p:cNvPr id="7" name="TextBox 6">
            <a:extLst>
              <a:ext uri="{FF2B5EF4-FFF2-40B4-BE49-F238E27FC236}">
                <a16:creationId xmlns:a16="http://schemas.microsoft.com/office/drawing/2014/main" id="{399D723D-0764-86D2-70EB-197306D8CF6B}"/>
              </a:ext>
            </a:extLst>
          </p:cNvPr>
          <p:cNvSpPr txBox="1"/>
          <p:nvPr/>
        </p:nvSpPr>
        <p:spPr>
          <a:xfrm>
            <a:off x="2800856" y="6123543"/>
            <a:ext cx="6097656" cy="369332"/>
          </a:xfrm>
          <a:prstGeom prst="rect">
            <a:avLst/>
          </a:prstGeom>
          <a:noFill/>
        </p:spPr>
        <p:txBody>
          <a:bodyPr wrap="square">
            <a:spAutoFit/>
          </a:bodyPr>
          <a:lstStyle/>
          <a:p>
            <a:pPr algn="ctr"/>
            <a:r>
              <a:rPr lang="en-US" sz="1800" b="1" i="0" u="none" strike="noStrike" baseline="0" dirty="0">
                <a:solidFill>
                  <a:srgbClr val="000000"/>
                </a:solidFill>
                <a:latin typeface="Times New Roman" panose="02020603050405020304" pitchFamily="18" charset="0"/>
              </a:rPr>
              <a:t>Figure 2.</a:t>
            </a:r>
            <a:r>
              <a:rPr lang="en-US" sz="1800" b="0" i="0" u="none" strike="noStrike" baseline="0" dirty="0">
                <a:solidFill>
                  <a:srgbClr val="000000"/>
                </a:solidFill>
                <a:latin typeface="Times New Roman" panose="02020603050405020304" pitchFamily="18" charset="0"/>
              </a:rPr>
              <a:t>Signal Representation of Blues-0</a:t>
            </a:r>
            <a:endParaRPr lang="en-US" dirty="0"/>
          </a:p>
        </p:txBody>
      </p:sp>
    </p:spTree>
    <p:extLst>
      <p:ext uri="{BB962C8B-B14F-4D97-AF65-F5344CB8AC3E}">
        <p14:creationId xmlns:p14="http://schemas.microsoft.com/office/powerpoint/2010/main" val="286364087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DD0E75-DEE3-7E57-98AA-85011DFC9A93}"/>
              </a:ext>
            </a:extLst>
          </p:cNvPr>
          <p:cNvPicPr>
            <a:picLocks noGrp="1" noChangeAspect="1"/>
          </p:cNvPicPr>
          <p:nvPr>
            <p:ph idx="1"/>
          </p:nvPr>
        </p:nvPicPr>
        <p:blipFill>
          <a:blip r:embed="rId2"/>
          <a:stretch>
            <a:fillRect/>
          </a:stretch>
        </p:blipFill>
        <p:spPr>
          <a:xfrm>
            <a:off x="1477215" y="2110633"/>
            <a:ext cx="9555624" cy="2636733"/>
          </a:xfrm>
        </p:spPr>
      </p:pic>
      <p:sp>
        <p:nvSpPr>
          <p:cNvPr id="7" name="TextBox 6">
            <a:extLst>
              <a:ext uri="{FF2B5EF4-FFF2-40B4-BE49-F238E27FC236}">
                <a16:creationId xmlns:a16="http://schemas.microsoft.com/office/drawing/2014/main" id="{69130B2A-641F-87FD-D2E8-89AFE7A5302D}"/>
              </a:ext>
            </a:extLst>
          </p:cNvPr>
          <p:cNvSpPr txBox="1"/>
          <p:nvPr/>
        </p:nvSpPr>
        <p:spPr>
          <a:xfrm>
            <a:off x="3047172" y="5321613"/>
            <a:ext cx="6097656" cy="369332"/>
          </a:xfrm>
          <a:prstGeom prst="rect">
            <a:avLst/>
          </a:prstGeom>
          <a:noFill/>
        </p:spPr>
        <p:txBody>
          <a:bodyPr wrap="square">
            <a:spAutoFit/>
          </a:bodyPr>
          <a:lstStyle/>
          <a:p>
            <a:pPr algn="ctr"/>
            <a:r>
              <a:rPr lang="en-US" sz="1800" b="1" i="0" u="none" strike="noStrike" baseline="0" dirty="0">
                <a:solidFill>
                  <a:srgbClr val="000000"/>
                </a:solidFill>
                <a:latin typeface="Times New Roman" panose="02020603050405020304" pitchFamily="18" charset="0"/>
              </a:rPr>
              <a:t>Figure 3. </a:t>
            </a:r>
            <a:r>
              <a:rPr lang="en-US" sz="1800" b="0" i="0" u="none" strike="noStrike" baseline="0" dirty="0">
                <a:solidFill>
                  <a:srgbClr val="000000"/>
                </a:solidFill>
                <a:latin typeface="Times New Roman" panose="02020603050405020304" pitchFamily="18" charset="0"/>
              </a:rPr>
              <a:t>Signal Representation of Metal-0</a:t>
            </a:r>
            <a:endParaRPr lang="en-US" dirty="0"/>
          </a:p>
        </p:txBody>
      </p:sp>
    </p:spTree>
    <p:extLst>
      <p:ext uri="{BB962C8B-B14F-4D97-AF65-F5344CB8AC3E}">
        <p14:creationId xmlns:p14="http://schemas.microsoft.com/office/powerpoint/2010/main" val="183068104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523D1C0A-9BA5-7038-D3D8-4EE63029EFAD}"/>
              </a:ext>
            </a:extLst>
          </p:cNvPr>
          <p:cNvPicPr>
            <a:picLocks noGrp="1" noChangeAspect="1"/>
          </p:cNvPicPr>
          <p:nvPr>
            <p:ph idx="1"/>
          </p:nvPr>
        </p:nvPicPr>
        <p:blipFill>
          <a:blip r:embed="rId2"/>
          <a:stretch>
            <a:fillRect/>
          </a:stretch>
        </p:blipFill>
        <p:spPr>
          <a:xfrm>
            <a:off x="2607880" y="665922"/>
            <a:ext cx="6976239" cy="4621576"/>
          </a:xfrm>
        </p:spPr>
      </p:pic>
      <p:sp>
        <p:nvSpPr>
          <p:cNvPr id="13" name="TextBox 12">
            <a:extLst>
              <a:ext uri="{FF2B5EF4-FFF2-40B4-BE49-F238E27FC236}">
                <a16:creationId xmlns:a16="http://schemas.microsoft.com/office/drawing/2014/main" id="{04E3FF93-6404-5592-87B4-740200D2809E}"/>
              </a:ext>
            </a:extLst>
          </p:cNvPr>
          <p:cNvSpPr txBox="1"/>
          <p:nvPr/>
        </p:nvSpPr>
        <p:spPr>
          <a:xfrm>
            <a:off x="3047171" y="5729116"/>
            <a:ext cx="6097656" cy="369332"/>
          </a:xfrm>
          <a:prstGeom prst="rect">
            <a:avLst/>
          </a:prstGeom>
          <a:noFill/>
        </p:spPr>
        <p:txBody>
          <a:bodyPr wrap="square">
            <a:spAutoFit/>
          </a:bodyPr>
          <a:lstStyle/>
          <a:p>
            <a:pPr algn="ctr"/>
            <a:r>
              <a:rPr lang="en-US" sz="1800" b="1" i="0" u="none" strike="noStrike" baseline="0" dirty="0">
                <a:solidFill>
                  <a:srgbClr val="000000"/>
                </a:solidFill>
                <a:latin typeface="Times New Roman" panose="02020603050405020304" pitchFamily="18" charset="0"/>
              </a:rPr>
              <a:t>Figure 4.</a:t>
            </a:r>
            <a:r>
              <a:rPr lang="en-US" sz="1800" b="0" i="0" u="none" strike="noStrike" baseline="0" dirty="0">
                <a:solidFill>
                  <a:srgbClr val="000000"/>
                </a:solidFill>
                <a:latin typeface="Times New Roman" panose="02020603050405020304" pitchFamily="18" charset="0"/>
              </a:rPr>
              <a:t>Fast Fourier Transform (FFT)of Blues-0</a:t>
            </a:r>
            <a:endParaRPr lang="en-US" dirty="0"/>
          </a:p>
        </p:txBody>
      </p:sp>
    </p:spTree>
    <p:extLst>
      <p:ext uri="{BB962C8B-B14F-4D97-AF65-F5344CB8AC3E}">
        <p14:creationId xmlns:p14="http://schemas.microsoft.com/office/powerpoint/2010/main" val="208851332"/>
      </p:ext>
    </p:extLst>
  </p:cSld>
  <p:clrMapOvr>
    <a:masterClrMapping/>
  </p:clrMapOvr>
  <p:transition spd="slow">
    <p:wipe/>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187</TotalTime>
  <Words>768</Words>
  <Application>Microsoft Office PowerPoint</Application>
  <PresentationFormat>Widescreen</PresentationFormat>
  <Paragraphs>46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Times New Roman</vt:lpstr>
      <vt:lpstr>Wingdings 3</vt:lpstr>
      <vt:lpstr>Wisp</vt:lpstr>
      <vt:lpstr>CSE713 Paper Review</vt:lpstr>
      <vt:lpstr>PowerPoint Presentation</vt:lpstr>
      <vt:lpstr>PowerPoint Presentation</vt:lpstr>
      <vt:lpstr>PowerPoint Presentation</vt:lpstr>
      <vt:lpstr>Method</vt:lpstr>
      <vt:lpstr>PowerPoint Presentation</vt:lpstr>
      <vt:lpstr>Preprocessing</vt:lpstr>
      <vt:lpstr>PowerPoint Presentation</vt:lpstr>
      <vt:lpstr>PowerPoint Presentation</vt:lpstr>
      <vt:lpstr>PowerPoint Presentation</vt:lpstr>
      <vt:lpstr>Mel Frequency Cepstral Coefficients (MFCC)</vt:lpstr>
      <vt:lpstr>PowerPoint Presentation</vt:lpstr>
      <vt:lpstr>Proposed CNN Model</vt:lpstr>
      <vt:lpstr>PowerPoint Presentation</vt:lpstr>
      <vt:lpstr>Results:</vt:lpstr>
      <vt:lpstr>PowerPoint Presentation</vt:lpstr>
      <vt:lpstr>PowerPoint Presentation</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CSE713 Paper Review</dc:title>
  <dc:creator>Saib Ahmed</dc:creator>
  <cp:lastModifiedBy>Saib Ahmed</cp:lastModifiedBy>
  <cp:revision>9</cp:revision>
  <dcterms:created xsi:type="dcterms:W3CDTF">2022-10-20T15:15:13Z</dcterms:created>
  <dcterms:modified xsi:type="dcterms:W3CDTF">2022-10-20T18:22:36Z</dcterms:modified>
</cp:coreProperties>
</file>