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76" r:id="rId10"/>
    <p:sldId id="277" r:id="rId11"/>
    <p:sldId id="270" r:id="rId12"/>
    <p:sldId id="278" r:id="rId13"/>
    <p:sldId id="279" r:id="rId14"/>
    <p:sldId id="272" r:id="rId15"/>
    <p:sldId id="275" r:id="rId16"/>
    <p:sldId id="28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1/3/2023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1/3/2023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E0D49C-1AF1-9BF6-F91A-A30A06A1F2ED}"/>
              </a:ext>
            </a:extLst>
          </p:cNvPr>
          <p:cNvSpPr txBox="1"/>
          <p:nvPr/>
        </p:nvSpPr>
        <p:spPr>
          <a:xfrm>
            <a:off x="2057400" y="2362200"/>
            <a:ext cx="8229600" cy="2123658"/>
          </a:xfrm>
          <a:prstGeom prst="rect">
            <a:avLst/>
          </a:prstGeom>
          <a:noFill/>
          <a:ln>
            <a:solidFill>
              <a:schemeClr val="accent1"/>
            </a:solidFill>
          </a:ln>
        </p:spPr>
        <p:txBody>
          <a:bodyPr wrap="square">
            <a:spAutoFit/>
          </a:bodyPr>
          <a:lstStyle/>
          <a:p>
            <a:pPr algn="ctr"/>
            <a:r>
              <a:rPr lang="en-GB" sz="6600" b="1" spc="300" dirty="0">
                <a:latin typeface="Edo SZ" pitchFamily="2" charset="0"/>
              </a:rPr>
              <a:t>Welcome  To  The Presentation </a:t>
            </a:r>
            <a:endParaRPr lang="en-US" sz="6600" b="1" spc="300" dirty="0">
              <a:latin typeface="Edo SZ" pitchFamily="2" charset="0"/>
            </a:endParaRPr>
          </a:p>
        </p:txBody>
      </p:sp>
    </p:spTree>
    <p:extLst>
      <p:ext uri="{BB962C8B-B14F-4D97-AF65-F5344CB8AC3E}">
        <p14:creationId xmlns:p14="http://schemas.microsoft.com/office/powerpoint/2010/main" val="1948786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spc="300" dirty="0">
                <a:latin typeface="Arial" pitchFamily="34" charset="0"/>
                <a:cs typeface="Arial" pitchFamily="34" charset="0"/>
              </a:rPr>
              <a:t>PRELIMINARY CONCEPTS </a:t>
            </a:r>
            <a:endParaRPr lang="en-US" sz="3200" dirty="0"/>
          </a:p>
        </p:txBody>
      </p:sp>
      <p:sp>
        <p:nvSpPr>
          <p:cNvPr id="3" name="Content Placeholder 2"/>
          <p:cNvSpPr>
            <a:spLocks noGrp="1"/>
          </p:cNvSpPr>
          <p:nvPr>
            <p:ph idx="1"/>
          </p:nvPr>
        </p:nvSpPr>
        <p:spPr/>
        <p:txBody>
          <a:bodyPr>
            <a:normAutofit/>
          </a:bodyPr>
          <a:lstStyle/>
          <a:p>
            <a:pPr marL="457200" indent="-457200">
              <a:buClr>
                <a:schemeClr val="tx1"/>
              </a:buClr>
              <a:buFont typeface="+mj-lt"/>
              <a:buAutoNum type="alphaLcPeriod" startAt="3"/>
            </a:pPr>
            <a:r>
              <a:rPr lang="en-US" sz="1600" b="1" dirty="0">
                <a:latin typeface="Arial" pitchFamily="34" charset="0"/>
                <a:cs typeface="Arial" pitchFamily="34" charset="0"/>
              </a:rPr>
              <a:t>BERT :</a:t>
            </a:r>
          </a:p>
          <a:p>
            <a:pPr marL="0" indent="0" algn="just">
              <a:lnSpc>
                <a:spcPct val="150000"/>
              </a:lnSpc>
              <a:buClr>
                <a:schemeClr val="tx1"/>
              </a:buClr>
              <a:buNone/>
            </a:pPr>
            <a:r>
              <a:rPr lang="en-US" sz="1600" b="1" dirty="0">
                <a:latin typeface="Arial" pitchFamily="34" charset="0"/>
                <a:cs typeface="Arial" pitchFamily="34" charset="0"/>
              </a:rPr>
              <a:t>		</a:t>
            </a:r>
            <a:r>
              <a:rPr lang="en-US" sz="1400" dirty="0">
                <a:latin typeface="Arial" pitchFamily="34" charset="0"/>
                <a:cs typeface="Arial" pitchFamily="34" charset="0"/>
              </a:rPr>
              <a:t>Bidirectional Encoder Representations from Transformers (BERT) is a state-of-the-art natural language processing model developed by Google Research in 2018 that uses a transformer architecture with self-attention on the encoder side and attention on the decoder side to achieve high accuracy on a variety of NLP and NLU tasks, and is available in two sizes (BERTBASE and BERTLARGE) with different numbers of layers, hidden units, and attention heads in the encoder stack.</a:t>
            </a:r>
            <a:endParaRPr lang="en-US" sz="1400" b="1" dirty="0">
              <a:latin typeface="Arial" pitchFamily="34" charset="0"/>
              <a:cs typeface="Arial" pitchFamily="34" charset="0"/>
            </a:endParaRPr>
          </a:p>
        </p:txBody>
      </p:sp>
      <p:sp>
        <p:nvSpPr>
          <p:cNvPr id="5" name="TextBox 4"/>
          <p:cNvSpPr txBox="1"/>
          <p:nvPr/>
        </p:nvSpPr>
        <p:spPr>
          <a:xfrm>
            <a:off x="6934200" y="5895201"/>
            <a:ext cx="1981200" cy="276999"/>
          </a:xfrm>
          <a:prstGeom prst="rect">
            <a:avLst/>
          </a:prstGeom>
          <a:noFill/>
        </p:spPr>
        <p:txBody>
          <a:bodyPr wrap="square" rtlCol="0">
            <a:spAutoFit/>
          </a:bodyPr>
          <a:lstStyle/>
          <a:p>
            <a:pPr algn="ctr"/>
            <a:r>
              <a:rPr lang="en-US" sz="1200" dirty="0">
                <a:latin typeface="Arial" pitchFamily="34" charset="0"/>
                <a:cs typeface="Arial" pitchFamily="34" charset="0"/>
              </a:rPr>
              <a:t>Fig: BERT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2739" y="4359173"/>
            <a:ext cx="3884122" cy="1508528"/>
          </a:xfrm>
          <a:prstGeom prst="rect">
            <a:avLst/>
          </a:prstGeom>
        </p:spPr>
      </p:pic>
    </p:spTree>
    <p:extLst>
      <p:ext uri="{BB962C8B-B14F-4D97-AF65-F5344CB8AC3E}">
        <p14:creationId xmlns:p14="http://schemas.microsoft.com/office/powerpoint/2010/main" val="4034360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0B4F7-51F9-8056-D5CF-6BE559FC54ED}"/>
              </a:ext>
            </a:extLst>
          </p:cNvPr>
          <p:cNvSpPr>
            <a:spLocks noGrp="1"/>
          </p:cNvSpPr>
          <p:nvPr>
            <p:ph type="title"/>
          </p:nvPr>
        </p:nvSpPr>
        <p:spPr>
          <a:xfrm>
            <a:off x="1344300" y="933234"/>
            <a:ext cx="9601196" cy="1303867"/>
          </a:xfrm>
        </p:spPr>
        <p:txBody>
          <a:bodyPr>
            <a:normAutofit/>
          </a:bodyPr>
          <a:lstStyle/>
          <a:p>
            <a:r>
              <a:rPr lang="en-GB" sz="3200" b="1" spc="300" dirty="0">
                <a:latin typeface="Arial" pitchFamily="34" charset="0"/>
                <a:cs typeface="Arial" pitchFamily="34" charset="0"/>
              </a:rPr>
              <a:t>DATASET</a:t>
            </a:r>
            <a:endParaRPr lang="en-US" sz="3200" b="1" spc="300" dirty="0">
              <a:latin typeface="Arial" pitchFamily="34" charset="0"/>
              <a:cs typeface="Arial" pitchFamily="34" charset="0"/>
            </a:endParaRPr>
          </a:p>
        </p:txBody>
      </p:sp>
      <p:sp>
        <p:nvSpPr>
          <p:cNvPr id="3" name="Content Placeholder 2">
            <a:extLst>
              <a:ext uri="{FF2B5EF4-FFF2-40B4-BE49-F238E27FC236}">
                <a16:creationId xmlns:a16="http://schemas.microsoft.com/office/drawing/2014/main" id="{A51B8BD0-AB54-B354-176B-27CD4B2CF788}"/>
              </a:ext>
            </a:extLst>
          </p:cNvPr>
          <p:cNvSpPr>
            <a:spLocks noGrp="1"/>
          </p:cNvSpPr>
          <p:nvPr>
            <p:ph idx="1"/>
          </p:nvPr>
        </p:nvSpPr>
        <p:spPr/>
        <p:txBody>
          <a:bodyPr>
            <a:normAutofit/>
          </a:bodyPr>
          <a:lstStyle/>
          <a:p>
            <a:pPr algn="just">
              <a:lnSpc>
                <a:spcPct val="150000"/>
              </a:lnSpc>
            </a:pPr>
            <a:r>
              <a:rPr lang="en-US" sz="1400" dirty="0">
                <a:latin typeface="Arial" pitchFamily="34" charset="0"/>
                <a:cs typeface="Arial" pitchFamily="34" charset="0"/>
              </a:rPr>
              <a:t>The WMT '14 dataset was used for English-French translation and included various parallel corpora totaling 850 million words, with a combined size of 348 million words. The test set for evaluation consisted of 3003 phrases not found in the training data. The models were trained on a shortlist of 30,000 most frequent terms in each language, with all other terms assigned to a unique token. There was no additional special data preprocessing.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6465" y="3992710"/>
            <a:ext cx="3455935" cy="1957079"/>
          </a:xfrm>
          <a:prstGeom prst="rect">
            <a:avLst/>
          </a:prstGeom>
        </p:spPr>
      </p:pic>
      <p:sp>
        <p:nvSpPr>
          <p:cNvPr id="5" name="TextBox 4"/>
          <p:cNvSpPr txBox="1"/>
          <p:nvPr/>
        </p:nvSpPr>
        <p:spPr>
          <a:xfrm>
            <a:off x="5562600" y="5949789"/>
            <a:ext cx="1219200" cy="276999"/>
          </a:xfrm>
          <a:prstGeom prst="rect">
            <a:avLst/>
          </a:prstGeom>
          <a:noFill/>
        </p:spPr>
        <p:txBody>
          <a:bodyPr wrap="square" rtlCol="0">
            <a:spAutoFit/>
          </a:bodyPr>
          <a:lstStyle/>
          <a:p>
            <a:r>
              <a:rPr lang="en-US" sz="1200" dirty="0">
                <a:latin typeface="Arial" pitchFamily="34" charset="0"/>
                <a:cs typeface="Arial" pitchFamily="34" charset="0"/>
              </a:rPr>
              <a:t>Fig: Dataset</a:t>
            </a:r>
          </a:p>
        </p:txBody>
      </p:sp>
    </p:spTree>
    <p:extLst>
      <p:ext uri="{BB962C8B-B14F-4D97-AF65-F5344CB8AC3E}">
        <p14:creationId xmlns:p14="http://schemas.microsoft.com/office/powerpoint/2010/main" val="2384362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0B4F7-51F9-8056-D5CF-6BE559FC54ED}"/>
              </a:ext>
            </a:extLst>
          </p:cNvPr>
          <p:cNvSpPr>
            <a:spLocks noGrp="1"/>
          </p:cNvSpPr>
          <p:nvPr>
            <p:ph type="title"/>
          </p:nvPr>
        </p:nvSpPr>
        <p:spPr>
          <a:xfrm>
            <a:off x="1344300" y="933234"/>
            <a:ext cx="9601196" cy="1303867"/>
          </a:xfrm>
        </p:spPr>
        <p:txBody>
          <a:bodyPr>
            <a:normAutofit/>
          </a:bodyPr>
          <a:lstStyle/>
          <a:p>
            <a:r>
              <a:rPr lang="en-GB" sz="3200" b="1" spc="300" dirty="0">
                <a:latin typeface="Arial" pitchFamily="34" charset="0"/>
                <a:cs typeface="Arial" pitchFamily="34" charset="0"/>
              </a:rPr>
              <a:t>METHODOLOGY</a:t>
            </a:r>
            <a:endParaRPr lang="en-US" sz="3200" b="1" spc="300" dirty="0">
              <a:latin typeface="Arial" pitchFamily="34" charset="0"/>
              <a:cs typeface="Arial" pitchFamily="34" charset="0"/>
            </a:endParaRPr>
          </a:p>
        </p:txBody>
      </p:sp>
      <p:sp>
        <p:nvSpPr>
          <p:cNvPr id="3" name="Content Placeholder 2">
            <a:extLst>
              <a:ext uri="{FF2B5EF4-FFF2-40B4-BE49-F238E27FC236}">
                <a16:creationId xmlns:a16="http://schemas.microsoft.com/office/drawing/2014/main" id="{A51B8BD0-AB54-B354-176B-27CD4B2CF788}"/>
              </a:ext>
            </a:extLst>
          </p:cNvPr>
          <p:cNvSpPr>
            <a:spLocks noGrp="1"/>
          </p:cNvSpPr>
          <p:nvPr>
            <p:ph idx="1"/>
          </p:nvPr>
        </p:nvSpPr>
        <p:spPr/>
        <p:txBody>
          <a:bodyPr>
            <a:normAutofit/>
          </a:bodyPr>
          <a:lstStyle/>
          <a:p>
            <a:pPr algn="just">
              <a:lnSpc>
                <a:spcPct val="150000"/>
              </a:lnSpc>
            </a:pPr>
            <a:r>
              <a:rPr lang="en-US" sz="1400" dirty="0">
                <a:latin typeface="Arial" pitchFamily="34" charset="0"/>
                <a:cs typeface="Arial" pitchFamily="34" charset="0"/>
              </a:rPr>
              <a:t>The purpose of this project is to train a machine translation model using the Bidirectional Encoder Representations from Transformers (BERT) algorithm, with a focus on comparing the performance of the model with different training approaches and datasets. A transformer model is trained and evaluated on English-French language pair data, using the Hugging Face API and the AutoModelForSeq2SeqLM class. The project uses the tensor2Tensor framework and the Transformer model for English-to-Czech neural machine translation, with the goal of achieving high translation quality through the use of larger batch sizes. The project also involves the use of Recurrent Neural Networks (RNN) and Long Short-Term Memory (LSTM) neural networks, and involves evaluating the performance of the model using metrics such as BLEU score and BERT score. Data preprocessing and model training and evaluation steps are detailed in the project. The model is also tested with a simple function that inputs a string of text and outputs a translated version of the text.</a:t>
            </a:r>
          </a:p>
        </p:txBody>
      </p:sp>
    </p:spTree>
    <p:extLst>
      <p:ext uri="{BB962C8B-B14F-4D97-AF65-F5344CB8AC3E}">
        <p14:creationId xmlns:p14="http://schemas.microsoft.com/office/powerpoint/2010/main" val="1433228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0B4F7-51F9-8056-D5CF-6BE559FC54ED}"/>
              </a:ext>
            </a:extLst>
          </p:cNvPr>
          <p:cNvSpPr>
            <a:spLocks noGrp="1"/>
          </p:cNvSpPr>
          <p:nvPr>
            <p:ph type="title"/>
          </p:nvPr>
        </p:nvSpPr>
        <p:spPr>
          <a:xfrm>
            <a:off x="1344300" y="933234"/>
            <a:ext cx="9601196" cy="1303867"/>
          </a:xfrm>
        </p:spPr>
        <p:txBody>
          <a:bodyPr>
            <a:normAutofit/>
          </a:bodyPr>
          <a:lstStyle/>
          <a:p>
            <a:r>
              <a:rPr lang="en-GB" sz="3200" b="1" spc="300" dirty="0">
                <a:latin typeface="Arial" pitchFamily="34" charset="0"/>
                <a:cs typeface="Arial" pitchFamily="34" charset="0"/>
              </a:rPr>
              <a:t>RESULT</a:t>
            </a:r>
            <a:endParaRPr lang="en-US" sz="3200" b="1" spc="300" dirty="0">
              <a:latin typeface="Arial" pitchFamily="34" charset="0"/>
              <a:cs typeface="Arial"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19025306"/>
              </p:ext>
            </p:extLst>
          </p:nvPr>
        </p:nvGraphicFramePr>
        <p:xfrm>
          <a:off x="1295400" y="2438400"/>
          <a:ext cx="9601200" cy="1377552"/>
        </p:xfrm>
        <a:graphic>
          <a:graphicData uri="http://schemas.openxmlformats.org/drawingml/2006/table">
            <a:tbl>
              <a:tblPr firstRow="1" bandRow="1">
                <a:tableStyleId>{7E9639D4-E3E2-4D34-9284-5A2195B3D0D7}</a:tableStyleId>
              </a:tblPr>
              <a:tblGrid>
                <a:gridCol w="32004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tblGrid>
              <a:tr h="381000">
                <a:tc>
                  <a:txBody>
                    <a:bodyPr/>
                    <a:lstStyle/>
                    <a:p>
                      <a:pPr algn="ctr"/>
                      <a:endParaRPr lang="en-US" sz="1400" b="1" dirty="0">
                        <a:latin typeface="Arial" pitchFamily="34" charset="0"/>
                        <a:cs typeface="Arial" pitchFamily="34" charset="0"/>
                      </a:endParaRPr>
                    </a:p>
                  </a:txBody>
                  <a:tcPr anchor="ctr"/>
                </a:tc>
                <a:tc>
                  <a:txBody>
                    <a:bodyPr/>
                    <a:lstStyle/>
                    <a:p>
                      <a:pPr algn="ctr"/>
                      <a:r>
                        <a:rPr lang="en-US" sz="1400" b="1" dirty="0">
                          <a:latin typeface="Arial" pitchFamily="34" charset="0"/>
                          <a:cs typeface="Arial" pitchFamily="34" charset="0"/>
                        </a:rPr>
                        <a:t>Before Training </a:t>
                      </a:r>
                    </a:p>
                  </a:txBody>
                  <a:tcPr anchor="ctr"/>
                </a:tc>
                <a:tc>
                  <a:txBody>
                    <a:bodyPr/>
                    <a:lstStyle/>
                    <a:p>
                      <a:pPr algn="ctr"/>
                      <a:r>
                        <a:rPr lang="en-US" sz="1400" b="1" dirty="0">
                          <a:latin typeface="Arial" pitchFamily="34" charset="0"/>
                          <a:cs typeface="Arial" pitchFamily="34" charset="0"/>
                        </a:rPr>
                        <a:t>After Training</a:t>
                      </a:r>
                    </a:p>
                  </a:txBody>
                  <a:tcPr anchor="ctr"/>
                </a:tc>
                <a:extLst>
                  <a:ext uri="{0D108BD9-81ED-4DB2-BD59-A6C34878D82A}">
                    <a16:rowId xmlns:a16="http://schemas.microsoft.com/office/drawing/2014/main" val="10000"/>
                  </a:ext>
                </a:extLst>
              </a:tr>
              <a:tr h="332184">
                <a:tc>
                  <a:txBody>
                    <a:bodyPr/>
                    <a:lstStyle/>
                    <a:p>
                      <a:pPr algn="ctr"/>
                      <a:r>
                        <a:rPr lang="en-US" sz="1400" b="1" dirty="0" err="1">
                          <a:latin typeface="Arial" pitchFamily="34" charset="0"/>
                          <a:cs typeface="Arial" pitchFamily="34" charset="0"/>
                        </a:rPr>
                        <a:t>eval</a:t>
                      </a:r>
                      <a:r>
                        <a:rPr lang="en-US" sz="1400" b="1" dirty="0">
                          <a:latin typeface="Arial" pitchFamily="34" charset="0"/>
                          <a:cs typeface="Arial" pitchFamily="34" charset="0"/>
                        </a:rPr>
                        <a:t> loss</a:t>
                      </a:r>
                    </a:p>
                  </a:txBody>
                  <a:tcPr anchor="ctr"/>
                </a:tc>
                <a:tc>
                  <a:txBody>
                    <a:bodyPr/>
                    <a:lstStyle/>
                    <a:p>
                      <a:pPr algn="ctr"/>
                      <a:r>
                        <a:rPr lang="en-US" sz="1400" b="1" dirty="0">
                          <a:latin typeface="Arial" pitchFamily="34" charset="0"/>
                          <a:cs typeface="Arial" pitchFamily="34" charset="0"/>
                        </a:rPr>
                        <a:t>1.7008</a:t>
                      </a:r>
                    </a:p>
                  </a:txBody>
                  <a:tcPr anchor="ctr"/>
                </a:tc>
                <a:tc>
                  <a:txBody>
                    <a:bodyPr/>
                    <a:lstStyle/>
                    <a:p>
                      <a:pPr algn="ctr"/>
                      <a:r>
                        <a:rPr lang="en-US" sz="1400" b="1" dirty="0">
                          <a:latin typeface="Arial" pitchFamily="34" charset="0"/>
                          <a:cs typeface="Arial" pitchFamily="34" charset="0"/>
                        </a:rPr>
                        <a:t>0.9545</a:t>
                      </a:r>
                    </a:p>
                  </a:txBody>
                  <a:tcPr anchor="ctr"/>
                </a:tc>
                <a:extLst>
                  <a:ext uri="{0D108BD9-81ED-4DB2-BD59-A6C34878D82A}">
                    <a16:rowId xmlns:a16="http://schemas.microsoft.com/office/drawing/2014/main" val="10001"/>
                  </a:ext>
                </a:extLst>
              </a:tr>
              <a:tr h="332184">
                <a:tc>
                  <a:txBody>
                    <a:bodyPr/>
                    <a:lstStyle/>
                    <a:p>
                      <a:pPr algn="ctr"/>
                      <a:r>
                        <a:rPr lang="en-US" sz="1400" b="1" dirty="0" err="1">
                          <a:latin typeface="Arial" pitchFamily="34" charset="0"/>
                          <a:cs typeface="Arial" pitchFamily="34" charset="0"/>
                        </a:rPr>
                        <a:t>eval</a:t>
                      </a:r>
                      <a:r>
                        <a:rPr lang="en-US" sz="1400" b="1" dirty="0">
                          <a:latin typeface="Arial" pitchFamily="34" charset="0"/>
                          <a:cs typeface="Arial" pitchFamily="34" charset="0"/>
                        </a:rPr>
                        <a:t> bleu</a:t>
                      </a:r>
                    </a:p>
                  </a:txBody>
                  <a:tcPr anchor="ctr"/>
                </a:tc>
                <a:tc>
                  <a:txBody>
                    <a:bodyPr/>
                    <a:lstStyle/>
                    <a:p>
                      <a:pPr algn="ctr"/>
                      <a:r>
                        <a:rPr lang="en-US" sz="1400" b="1" dirty="0">
                          <a:latin typeface="Arial" pitchFamily="34" charset="0"/>
                          <a:cs typeface="Arial" pitchFamily="34" charset="0"/>
                        </a:rPr>
                        <a:t>39.4026</a:t>
                      </a:r>
                    </a:p>
                  </a:txBody>
                  <a:tcPr anchor="ctr"/>
                </a:tc>
                <a:tc>
                  <a:txBody>
                    <a:bodyPr/>
                    <a:lstStyle/>
                    <a:p>
                      <a:pPr algn="ctr"/>
                      <a:r>
                        <a:rPr lang="en-US" sz="1400" b="1" dirty="0">
                          <a:latin typeface="Arial" pitchFamily="34" charset="0"/>
                          <a:cs typeface="Arial" pitchFamily="34" charset="0"/>
                        </a:rPr>
                        <a:t>51.2316</a:t>
                      </a:r>
                    </a:p>
                  </a:txBody>
                  <a:tcPr anchor="ctr"/>
                </a:tc>
                <a:extLst>
                  <a:ext uri="{0D108BD9-81ED-4DB2-BD59-A6C34878D82A}">
                    <a16:rowId xmlns:a16="http://schemas.microsoft.com/office/drawing/2014/main" val="10002"/>
                  </a:ext>
                </a:extLst>
              </a:tr>
              <a:tr h="332184">
                <a:tc>
                  <a:txBody>
                    <a:bodyPr/>
                    <a:lstStyle/>
                    <a:p>
                      <a:pPr algn="ctr"/>
                      <a:r>
                        <a:rPr lang="en-US" sz="1400" b="1" dirty="0" err="1">
                          <a:latin typeface="Arial" pitchFamily="34" charset="0"/>
                          <a:cs typeface="Arial" pitchFamily="34" charset="0"/>
                        </a:rPr>
                        <a:t>eval</a:t>
                      </a:r>
                      <a:r>
                        <a:rPr lang="en-US" sz="1400" b="1" dirty="0">
                          <a:latin typeface="Arial" pitchFamily="34" charset="0"/>
                          <a:cs typeface="Arial" pitchFamily="34" charset="0"/>
                        </a:rPr>
                        <a:t> </a:t>
                      </a:r>
                      <a:r>
                        <a:rPr lang="en-US" sz="1400" b="1" dirty="0" err="1">
                          <a:latin typeface="Arial" pitchFamily="34" charset="0"/>
                          <a:cs typeface="Arial" pitchFamily="34" charset="0"/>
                        </a:rPr>
                        <a:t>bert</a:t>
                      </a:r>
                      <a:r>
                        <a:rPr lang="en-US" sz="1400" b="1" dirty="0">
                          <a:latin typeface="Arial" pitchFamily="34" charset="0"/>
                          <a:cs typeface="Arial" pitchFamily="34" charset="0"/>
                        </a:rPr>
                        <a:t> score</a:t>
                      </a:r>
                    </a:p>
                  </a:txBody>
                  <a:tcPr anchor="ctr"/>
                </a:tc>
                <a:tc>
                  <a:txBody>
                    <a:bodyPr/>
                    <a:lstStyle/>
                    <a:p>
                      <a:pPr algn="ctr"/>
                      <a:r>
                        <a:rPr lang="en-US" sz="1400" b="1" dirty="0">
                          <a:latin typeface="Arial" pitchFamily="34" charset="0"/>
                          <a:cs typeface="Arial" pitchFamily="34" charset="0"/>
                        </a:rPr>
                        <a:t>0.8593</a:t>
                      </a:r>
                    </a:p>
                  </a:txBody>
                  <a:tcPr anchor="ctr"/>
                </a:tc>
                <a:tc>
                  <a:txBody>
                    <a:bodyPr/>
                    <a:lstStyle/>
                    <a:p>
                      <a:pPr algn="ctr"/>
                      <a:r>
                        <a:rPr lang="en-US" sz="1400" b="1" dirty="0">
                          <a:latin typeface="Arial" pitchFamily="34" charset="0"/>
                          <a:cs typeface="Arial" pitchFamily="34" charset="0"/>
                        </a:rPr>
                        <a:t>0.8927</a:t>
                      </a:r>
                    </a:p>
                  </a:txBody>
                  <a:tcPr anchor="ctr"/>
                </a:tc>
                <a:extLst>
                  <a:ext uri="{0D108BD9-81ED-4DB2-BD59-A6C34878D82A}">
                    <a16:rowId xmlns:a16="http://schemas.microsoft.com/office/drawing/2014/main" val="10003"/>
                  </a:ext>
                </a:extLst>
              </a:tr>
            </a:tbl>
          </a:graphicData>
        </a:graphic>
      </p:graphicFrame>
      <p:sp>
        <p:nvSpPr>
          <p:cNvPr id="5" name="TextBox 4"/>
          <p:cNvSpPr txBox="1"/>
          <p:nvPr/>
        </p:nvSpPr>
        <p:spPr>
          <a:xfrm>
            <a:off x="1295400" y="3972580"/>
            <a:ext cx="9601200" cy="523220"/>
          </a:xfrm>
          <a:prstGeom prst="rect">
            <a:avLst/>
          </a:prstGeom>
          <a:noFill/>
        </p:spPr>
        <p:txBody>
          <a:bodyPr wrap="square" rtlCol="0">
            <a:spAutoFit/>
          </a:bodyPr>
          <a:lstStyle/>
          <a:p>
            <a:pPr algn="ctr"/>
            <a:r>
              <a:rPr lang="en-US" sz="1400" dirty="0">
                <a:latin typeface="Arial" pitchFamily="34" charset="0"/>
                <a:cs typeface="Arial" pitchFamily="34" charset="0"/>
              </a:rPr>
              <a:t>The evaluation loss, bleu-score &amp; </a:t>
            </a:r>
            <a:r>
              <a:rPr lang="en-US" sz="1400" dirty="0" err="1">
                <a:latin typeface="Arial" pitchFamily="34" charset="0"/>
                <a:cs typeface="Arial" pitchFamily="34" charset="0"/>
              </a:rPr>
              <a:t>bert</a:t>
            </a:r>
            <a:r>
              <a:rPr lang="en-US" sz="1400" dirty="0">
                <a:latin typeface="Arial" pitchFamily="34" charset="0"/>
                <a:cs typeface="Arial" pitchFamily="34" charset="0"/>
              </a:rPr>
              <a:t>-score are given in the table. After that we have given an </a:t>
            </a:r>
            <a:r>
              <a:rPr lang="en-US" sz="1400" dirty="0" err="1">
                <a:latin typeface="Arial" pitchFamily="34" charset="0"/>
                <a:cs typeface="Arial" pitchFamily="34" charset="0"/>
              </a:rPr>
              <a:t>english</a:t>
            </a:r>
            <a:r>
              <a:rPr lang="en-US" sz="1400" dirty="0">
                <a:latin typeface="Arial" pitchFamily="34" charset="0"/>
                <a:cs typeface="Arial" pitchFamily="34" charset="0"/>
              </a:rPr>
              <a:t> sentence to our model and it has translated the sentence into </a:t>
            </a:r>
            <a:r>
              <a:rPr lang="en-US" sz="1400" dirty="0" err="1">
                <a:latin typeface="Arial" pitchFamily="34" charset="0"/>
                <a:cs typeface="Arial" pitchFamily="34" charset="0"/>
              </a:rPr>
              <a:t>french</a:t>
            </a:r>
            <a:r>
              <a:rPr lang="en-US" sz="1400" dirty="0">
                <a:latin typeface="Arial" pitchFamily="34" charset="0"/>
                <a:cs typeface="Arial" pitchFamily="34" charset="0"/>
              </a:rPr>
              <a:t> quite well. we can see details in Fig. code. </a:t>
            </a:r>
            <a:endParaRPr lang="en-US" sz="1400" spc="300" dirty="0">
              <a:latin typeface="Arial" pitchFamily="34" charset="0"/>
              <a:cs typeface="Arial"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3640" y="4661575"/>
            <a:ext cx="6093320" cy="1358225"/>
          </a:xfrm>
          <a:prstGeom prst="rect">
            <a:avLst/>
          </a:prstGeom>
        </p:spPr>
      </p:pic>
      <p:sp>
        <p:nvSpPr>
          <p:cNvPr id="7" name="TextBox 6"/>
          <p:cNvSpPr txBox="1"/>
          <p:nvPr/>
        </p:nvSpPr>
        <p:spPr>
          <a:xfrm>
            <a:off x="5029200" y="5971401"/>
            <a:ext cx="2438400" cy="276999"/>
          </a:xfrm>
          <a:prstGeom prst="rect">
            <a:avLst/>
          </a:prstGeom>
          <a:noFill/>
        </p:spPr>
        <p:txBody>
          <a:bodyPr wrap="square" rtlCol="0">
            <a:spAutoFit/>
          </a:bodyPr>
          <a:lstStyle/>
          <a:p>
            <a:pPr algn="ctr"/>
            <a:r>
              <a:rPr lang="en-US" sz="1200" dirty="0">
                <a:latin typeface="Arial" pitchFamily="34" charset="0"/>
                <a:cs typeface="Arial" pitchFamily="34" charset="0"/>
              </a:rPr>
              <a:t>Fig: Code</a:t>
            </a:r>
          </a:p>
        </p:txBody>
      </p:sp>
    </p:spTree>
    <p:extLst>
      <p:ext uri="{BB962C8B-B14F-4D97-AF65-F5344CB8AC3E}">
        <p14:creationId xmlns:p14="http://schemas.microsoft.com/office/powerpoint/2010/main" val="3267604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0FB8B-78E6-C548-C75F-DCC6B504C086}"/>
              </a:ext>
            </a:extLst>
          </p:cNvPr>
          <p:cNvSpPr>
            <a:spLocks noGrp="1"/>
          </p:cNvSpPr>
          <p:nvPr>
            <p:ph type="title"/>
          </p:nvPr>
        </p:nvSpPr>
        <p:spPr/>
        <p:txBody>
          <a:bodyPr/>
          <a:lstStyle/>
          <a:p>
            <a:r>
              <a:rPr lang="en-GB" sz="3200" b="1" spc="300" dirty="0">
                <a:latin typeface="Arial" pitchFamily="34" charset="0"/>
                <a:cs typeface="Arial" pitchFamily="34" charset="0"/>
              </a:rPr>
              <a:t>CONCLUSION</a:t>
            </a:r>
            <a:endParaRPr lang="en-US" spc="300" dirty="0">
              <a:latin typeface="Arial" pitchFamily="34" charset="0"/>
              <a:cs typeface="Arial" pitchFamily="34" charset="0"/>
            </a:endParaRPr>
          </a:p>
        </p:txBody>
      </p:sp>
      <p:sp>
        <p:nvSpPr>
          <p:cNvPr id="3" name="Content Placeholder 2">
            <a:extLst>
              <a:ext uri="{FF2B5EF4-FFF2-40B4-BE49-F238E27FC236}">
                <a16:creationId xmlns:a16="http://schemas.microsoft.com/office/drawing/2014/main" id="{10B92636-7C5C-0FE3-9988-55DB3443B428}"/>
              </a:ext>
            </a:extLst>
          </p:cNvPr>
          <p:cNvSpPr>
            <a:spLocks noGrp="1"/>
          </p:cNvSpPr>
          <p:nvPr>
            <p:ph idx="1"/>
          </p:nvPr>
        </p:nvSpPr>
        <p:spPr/>
        <p:txBody>
          <a:bodyPr>
            <a:normAutofit/>
          </a:bodyPr>
          <a:lstStyle/>
          <a:p>
            <a:pPr algn="just">
              <a:lnSpc>
                <a:spcPct val="150000"/>
              </a:lnSpc>
            </a:pPr>
            <a:r>
              <a:rPr lang="en-US" sz="1400" dirty="0">
                <a:solidFill>
                  <a:schemeClr val="tx1"/>
                </a:solidFill>
                <a:latin typeface="Arial" pitchFamily="34" charset="0"/>
                <a:cs typeface="Arial" pitchFamily="34" charset="0"/>
              </a:rPr>
              <a:t>In this paper, we present a neural machine translation model using an encoder-decoder approach, with Google Neural Machine Translation used to improve fluency and accuracy. The model uses two models, RNN Encoder-Decoder and </a:t>
            </a:r>
            <a:r>
              <a:rPr lang="en-US" sz="1400" dirty="0" err="1">
                <a:solidFill>
                  <a:schemeClr val="tx1"/>
                </a:solidFill>
                <a:latin typeface="Arial" pitchFamily="34" charset="0"/>
                <a:cs typeface="Arial" pitchFamily="34" charset="0"/>
              </a:rPr>
              <a:t>RNNsearch</a:t>
            </a:r>
            <a:r>
              <a:rPr lang="en-US" sz="1400" dirty="0">
                <a:solidFill>
                  <a:schemeClr val="tx1"/>
                </a:solidFill>
                <a:latin typeface="Arial" pitchFamily="34" charset="0"/>
                <a:cs typeface="Arial" pitchFamily="34" charset="0"/>
              </a:rPr>
              <a:t>, with the latter performing better at translating long sentences. The model is trained on a large data set and has an end-to-end design, allowing it to improve over time. The model also includes the concept of "zero-shot translations," which are direct translations using Google Neural Machine Translation.</a:t>
            </a:r>
          </a:p>
        </p:txBody>
      </p:sp>
    </p:spTree>
    <p:extLst>
      <p:ext uri="{BB962C8B-B14F-4D97-AF65-F5344CB8AC3E}">
        <p14:creationId xmlns:p14="http://schemas.microsoft.com/office/powerpoint/2010/main" val="1954291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83A0-9360-E228-A168-972768A8B3EF}"/>
              </a:ext>
            </a:extLst>
          </p:cNvPr>
          <p:cNvSpPr>
            <a:spLocks noGrp="1"/>
          </p:cNvSpPr>
          <p:nvPr>
            <p:ph type="title"/>
          </p:nvPr>
        </p:nvSpPr>
        <p:spPr/>
        <p:txBody>
          <a:bodyPr>
            <a:normAutofit/>
          </a:bodyPr>
          <a:lstStyle/>
          <a:p>
            <a:r>
              <a:rPr lang="en-GB" sz="3200" b="1" spc="300" dirty="0">
                <a:latin typeface="Arial" pitchFamily="34" charset="0"/>
                <a:cs typeface="Arial" pitchFamily="34" charset="0"/>
              </a:rPr>
              <a:t>REFERENCES</a:t>
            </a:r>
            <a:endParaRPr lang="en-US" sz="3200" b="1" spc="300" dirty="0">
              <a:latin typeface="Arial" pitchFamily="34" charset="0"/>
              <a:cs typeface="Arial" pitchFamily="34" charset="0"/>
            </a:endParaRPr>
          </a:p>
        </p:txBody>
      </p:sp>
      <p:sp>
        <p:nvSpPr>
          <p:cNvPr id="3" name="Content Placeholder 2">
            <a:extLst>
              <a:ext uri="{FF2B5EF4-FFF2-40B4-BE49-F238E27FC236}">
                <a16:creationId xmlns:a16="http://schemas.microsoft.com/office/drawing/2014/main" id="{E819E6B9-B2C8-BB4C-E585-82D0B1E05848}"/>
              </a:ext>
            </a:extLst>
          </p:cNvPr>
          <p:cNvSpPr>
            <a:spLocks noGrp="1"/>
          </p:cNvSpPr>
          <p:nvPr>
            <p:ph idx="1"/>
          </p:nvPr>
        </p:nvSpPr>
        <p:spPr>
          <a:xfrm>
            <a:off x="1295401" y="2667000"/>
            <a:ext cx="9601196" cy="3318936"/>
          </a:xfrm>
        </p:spPr>
        <p:txBody>
          <a:bodyPr>
            <a:noAutofit/>
          </a:bodyPr>
          <a:lstStyle/>
          <a:p>
            <a:pPr marL="800100" lvl="1" indent="-342900">
              <a:buFont typeface="+mj-lt"/>
              <a:buAutoNum type="arabicPeriod"/>
            </a:pPr>
            <a:r>
              <a:rPr lang="en-US" sz="1400" dirty="0">
                <a:latin typeface="Arial" pitchFamily="34" charset="0"/>
                <a:cs typeface="Arial" pitchFamily="34" charset="0"/>
              </a:rPr>
              <a:t>NIPS-2017-attention-is-all-you-need-Paper.</a:t>
            </a:r>
          </a:p>
          <a:p>
            <a:pPr marL="800100" lvl="1" indent="-342900">
              <a:buFont typeface="+mj-lt"/>
              <a:buAutoNum type="arabicPeriod"/>
            </a:pPr>
            <a:r>
              <a:rPr lang="en-US" sz="1400" dirty="0">
                <a:latin typeface="Arial" pitchFamily="34" charset="0"/>
                <a:cs typeface="Arial" pitchFamily="34" charset="0"/>
              </a:rPr>
              <a:t>Neural Machine Translation.</a:t>
            </a:r>
          </a:p>
          <a:p>
            <a:pPr marL="800100" lvl="1" indent="-342900">
              <a:buFont typeface="+mj-lt"/>
              <a:buAutoNum type="arabicPeriod"/>
            </a:pPr>
            <a:r>
              <a:rPr lang="en-US" sz="1400" dirty="0">
                <a:latin typeface="Arial" pitchFamily="34" charset="0"/>
                <a:cs typeface="Arial" pitchFamily="34" charset="0"/>
              </a:rPr>
              <a:t>Jacob Devlin, Ming-Wei Chang, “BERT: Pre-training of Deep Bidirectional Transformers for Language</a:t>
            </a:r>
            <a:br>
              <a:rPr lang="en-US" sz="1400" dirty="0">
                <a:latin typeface="Arial" pitchFamily="34" charset="0"/>
                <a:cs typeface="Arial" pitchFamily="34" charset="0"/>
              </a:rPr>
            </a:br>
            <a:r>
              <a:rPr lang="en-US" sz="1400" dirty="0">
                <a:latin typeface="Arial" pitchFamily="34" charset="0"/>
                <a:cs typeface="Arial" pitchFamily="34" charset="0"/>
              </a:rPr>
              <a:t>Understanding”, 11 Oct 2018.</a:t>
            </a:r>
          </a:p>
          <a:p>
            <a:pPr marL="800100" lvl="1" indent="-342900">
              <a:buFont typeface="+mj-lt"/>
              <a:buAutoNum type="arabicPeriod"/>
            </a:pPr>
            <a:r>
              <a:rPr lang="en-US" sz="1400" dirty="0">
                <a:latin typeface="Arial" pitchFamily="34" charset="0"/>
                <a:cs typeface="Arial" pitchFamily="34" charset="0"/>
              </a:rPr>
              <a:t>St ́</a:t>
            </a:r>
            <a:r>
              <a:rPr lang="en-US" sz="1400" dirty="0" err="1">
                <a:latin typeface="Arial" pitchFamily="34" charset="0"/>
                <a:cs typeface="Arial" pitchFamily="34" charset="0"/>
              </a:rPr>
              <a:t>ephane</a:t>
            </a:r>
            <a:r>
              <a:rPr lang="en-US" sz="1400" dirty="0">
                <a:latin typeface="Arial" pitchFamily="34" charset="0"/>
                <a:cs typeface="Arial" pitchFamily="34" charset="0"/>
              </a:rPr>
              <a:t> </a:t>
            </a:r>
            <a:r>
              <a:rPr lang="en-US" sz="1400" dirty="0" err="1">
                <a:latin typeface="Arial" pitchFamily="34" charset="0"/>
                <a:cs typeface="Arial" pitchFamily="34" charset="0"/>
              </a:rPr>
              <a:t>Clinchant</a:t>
            </a:r>
            <a:r>
              <a:rPr lang="en-US" sz="1400" dirty="0">
                <a:latin typeface="Arial" pitchFamily="34" charset="0"/>
                <a:cs typeface="Arial" pitchFamily="34" charset="0"/>
              </a:rPr>
              <a:t>, “On the use of BERT for Neural Machine </a:t>
            </a:r>
            <a:r>
              <a:rPr lang="en-US" sz="1400" dirty="0" err="1">
                <a:latin typeface="Arial" pitchFamily="34" charset="0"/>
                <a:cs typeface="Arial" pitchFamily="34" charset="0"/>
              </a:rPr>
              <a:t>Transla</a:t>
            </a:r>
            <a:r>
              <a:rPr lang="en-US" sz="1400" dirty="0">
                <a:latin typeface="Arial" pitchFamily="34" charset="0"/>
                <a:cs typeface="Arial" pitchFamily="34" charset="0"/>
              </a:rPr>
              <a:t>-</a:t>
            </a:r>
            <a:br>
              <a:rPr lang="en-US" sz="1400" dirty="0">
                <a:latin typeface="Arial" pitchFamily="34" charset="0"/>
                <a:cs typeface="Arial" pitchFamily="34" charset="0"/>
              </a:rPr>
            </a:br>
            <a:r>
              <a:rPr lang="en-US" sz="1400" dirty="0" err="1">
                <a:latin typeface="Arial" pitchFamily="34" charset="0"/>
                <a:cs typeface="Arial" pitchFamily="34" charset="0"/>
              </a:rPr>
              <a:t>tion</a:t>
            </a:r>
            <a:r>
              <a:rPr lang="en-US" sz="1400" dirty="0">
                <a:latin typeface="Arial" pitchFamily="34" charset="0"/>
                <a:cs typeface="Arial" pitchFamily="34" charset="0"/>
              </a:rPr>
              <a:t>”, 27 Sept 2019 .</a:t>
            </a:r>
          </a:p>
          <a:p>
            <a:pPr marL="800100" lvl="1" indent="-342900">
              <a:buFont typeface="+mj-lt"/>
              <a:buAutoNum type="arabicPeriod"/>
            </a:pPr>
            <a:r>
              <a:rPr lang="en-US" sz="1400" dirty="0" err="1">
                <a:latin typeface="Arial" pitchFamily="34" charset="0"/>
                <a:cs typeface="Arial" pitchFamily="34" charset="0"/>
              </a:rPr>
              <a:t>Dzmitry</a:t>
            </a:r>
            <a:r>
              <a:rPr lang="en-US" sz="1400" dirty="0">
                <a:latin typeface="Arial" pitchFamily="34" charset="0"/>
                <a:cs typeface="Arial" pitchFamily="34" charset="0"/>
              </a:rPr>
              <a:t> </a:t>
            </a:r>
            <a:r>
              <a:rPr lang="en-US" sz="1400" dirty="0" err="1">
                <a:latin typeface="Arial" pitchFamily="34" charset="0"/>
                <a:cs typeface="Arial" pitchFamily="34" charset="0"/>
              </a:rPr>
              <a:t>Bahdanau</a:t>
            </a:r>
            <a:r>
              <a:rPr lang="en-US" sz="1400" dirty="0">
                <a:latin typeface="Arial" pitchFamily="34" charset="0"/>
                <a:cs typeface="Arial" pitchFamily="34" charset="0"/>
              </a:rPr>
              <a:t>, “Neural Machine Translation by Jointly Learning to</a:t>
            </a:r>
            <a:br>
              <a:rPr lang="en-US" sz="1400" dirty="0">
                <a:latin typeface="Arial" pitchFamily="34" charset="0"/>
                <a:cs typeface="Arial" pitchFamily="34" charset="0"/>
              </a:rPr>
            </a:br>
            <a:r>
              <a:rPr lang="en-US" sz="1400" dirty="0">
                <a:latin typeface="Arial" pitchFamily="34" charset="0"/>
                <a:cs typeface="Arial" pitchFamily="34" charset="0"/>
              </a:rPr>
              <a:t>Align and Translate”, 1 Sep 2014.</a:t>
            </a:r>
          </a:p>
          <a:p>
            <a:pPr marL="800100" lvl="1" indent="-342900">
              <a:buFont typeface="+mj-lt"/>
              <a:buAutoNum type="arabicPeriod"/>
            </a:pPr>
            <a:r>
              <a:rPr lang="en-US" sz="1400" dirty="0" err="1">
                <a:latin typeface="Arial" pitchFamily="34" charset="0"/>
                <a:cs typeface="Arial" pitchFamily="34" charset="0"/>
              </a:rPr>
              <a:t>Yoshua</a:t>
            </a:r>
            <a:r>
              <a:rPr lang="en-US" sz="1400" dirty="0">
                <a:latin typeface="Arial" pitchFamily="34" charset="0"/>
                <a:cs typeface="Arial" pitchFamily="34" charset="0"/>
              </a:rPr>
              <a:t> </a:t>
            </a:r>
            <a:r>
              <a:rPr lang="en-US" sz="1400" dirty="0" err="1">
                <a:latin typeface="Arial" pitchFamily="34" charset="0"/>
                <a:cs typeface="Arial" pitchFamily="34" charset="0"/>
              </a:rPr>
              <a:t>Bengio</a:t>
            </a:r>
            <a:r>
              <a:rPr lang="en-US" sz="1400" dirty="0">
                <a:latin typeface="Arial" pitchFamily="34" charset="0"/>
                <a:cs typeface="Arial" pitchFamily="34" charset="0"/>
              </a:rPr>
              <a:t>, “A Neural Probabilistic Language Model”, 02 April 2003.</a:t>
            </a:r>
          </a:p>
          <a:p>
            <a:pPr marL="800100" lvl="1" indent="-342900">
              <a:buFont typeface="+mj-lt"/>
              <a:buAutoNum type="arabicPeriod"/>
            </a:pPr>
            <a:r>
              <a:rPr lang="en-US" sz="1400" dirty="0" err="1">
                <a:latin typeface="Arial" pitchFamily="34" charset="0"/>
                <a:cs typeface="Arial" pitchFamily="34" charset="0"/>
              </a:rPr>
              <a:t>Dzmitry</a:t>
            </a:r>
            <a:r>
              <a:rPr lang="en-US" sz="1400" dirty="0">
                <a:latin typeface="Arial" pitchFamily="34" charset="0"/>
                <a:cs typeface="Arial" pitchFamily="34" charset="0"/>
              </a:rPr>
              <a:t> </a:t>
            </a:r>
            <a:r>
              <a:rPr lang="en-US" sz="1400" dirty="0" err="1">
                <a:latin typeface="Arial" pitchFamily="34" charset="0"/>
                <a:cs typeface="Arial" pitchFamily="34" charset="0"/>
              </a:rPr>
              <a:t>Bahdanau</a:t>
            </a:r>
            <a:r>
              <a:rPr lang="en-US" sz="1400" dirty="0">
                <a:latin typeface="Arial" pitchFamily="34" charset="0"/>
                <a:cs typeface="Arial" pitchFamily="34" charset="0"/>
              </a:rPr>
              <a:t>, “Neural Machine Translation by Jointly Learning to Align and Translate”, 1 Sep 2014 .</a:t>
            </a:r>
          </a:p>
          <a:p>
            <a:pPr marL="457200" lvl="1" indent="0">
              <a:buNone/>
            </a:pPr>
            <a:br>
              <a:rPr lang="en-US" sz="1400" dirty="0">
                <a:latin typeface="Arial" pitchFamily="34" charset="0"/>
                <a:cs typeface="Arial" pitchFamily="34" charset="0"/>
              </a:rPr>
            </a:br>
            <a:endParaRPr lang="en-US" sz="1400" dirty="0">
              <a:latin typeface="Arial" pitchFamily="34" charset="0"/>
              <a:cs typeface="Arial" pitchFamily="34" charset="0"/>
            </a:endParaRPr>
          </a:p>
        </p:txBody>
      </p:sp>
    </p:spTree>
    <p:extLst>
      <p:ext uri="{BB962C8B-B14F-4D97-AF65-F5344CB8AC3E}">
        <p14:creationId xmlns:p14="http://schemas.microsoft.com/office/powerpoint/2010/main" val="1047097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83A0-9360-E228-A168-972768A8B3EF}"/>
              </a:ext>
            </a:extLst>
          </p:cNvPr>
          <p:cNvSpPr>
            <a:spLocks noGrp="1"/>
          </p:cNvSpPr>
          <p:nvPr>
            <p:ph type="title"/>
          </p:nvPr>
        </p:nvSpPr>
        <p:spPr/>
        <p:txBody>
          <a:bodyPr>
            <a:normAutofit/>
          </a:bodyPr>
          <a:lstStyle/>
          <a:p>
            <a:r>
              <a:rPr lang="en-GB" sz="3200" b="1" spc="300" dirty="0">
                <a:latin typeface="Arial" pitchFamily="34" charset="0"/>
                <a:cs typeface="Arial" pitchFamily="34" charset="0"/>
              </a:rPr>
              <a:t>REFERENCES</a:t>
            </a:r>
            <a:endParaRPr lang="en-US" sz="3200" b="1" spc="300" dirty="0">
              <a:latin typeface="Arial" pitchFamily="34" charset="0"/>
              <a:cs typeface="Arial" pitchFamily="34" charset="0"/>
            </a:endParaRPr>
          </a:p>
        </p:txBody>
      </p:sp>
      <p:sp>
        <p:nvSpPr>
          <p:cNvPr id="3" name="Content Placeholder 2">
            <a:extLst>
              <a:ext uri="{FF2B5EF4-FFF2-40B4-BE49-F238E27FC236}">
                <a16:creationId xmlns:a16="http://schemas.microsoft.com/office/drawing/2014/main" id="{E819E6B9-B2C8-BB4C-E585-82D0B1E05848}"/>
              </a:ext>
            </a:extLst>
          </p:cNvPr>
          <p:cNvSpPr>
            <a:spLocks noGrp="1"/>
          </p:cNvSpPr>
          <p:nvPr>
            <p:ph idx="1"/>
          </p:nvPr>
        </p:nvSpPr>
        <p:spPr>
          <a:xfrm>
            <a:off x="1295401" y="2777064"/>
            <a:ext cx="9601196" cy="3318936"/>
          </a:xfrm>
        </p:spPr>
        <p:txBody>
          <a:bodyPr>
            <a:noAutofit/>
          </a:bodyPr>
          <a:lstStyle/>
          <a:p>
            <a:pPr marL="800100" lvl="1" indent="-342900">
              <a:buFont typeface="+mj-lt"/>
              <a:buAutoNum type="arabicPeriod" startAt="8"/>
            </a:pPr>
            <a:r>
              <a:rPr lang="en-US" sz="1400" dirty="0">
                <a:latin typeface="Arial" pitchFamily="34" charset="0"/>
                <a:cs typeface="Arial" pitchFamily="34" charset="0"/>
              </a:rPr>
              <a:t>S. </a:t>
            </a:r>
            <a:r>
              <a:rPr lang="en-US" sz="1400" dirty="0" err="1">
                <a:latin typeface="Arial" pitchFamily="34" charset="0"/>
                <a:cs typeface="Arial" pitchFamily="34" charset="0"/>
              </a:rPr>
              <a:t>Bengio</a:t>
            </a:r>
            <a:r>
              <a:rPr lang="en-US" sz="1400" dirty="0">
                <a:latin typeface="Arial" pitchFamily="34" charset="0"/>
                <a:cs typeface="Arial" pitchFamily="34" charset="0"/>
              </a:rPr>
              <a:t> and Y. </a:t>
            </a:r>
            <a:r>
              <a:rPr lang="en-US" sz="1400" dirty="0" err="1">
                <a:latin typeface="Arial" pitchFamily="34" charset="0"/>
                <a:cs typeface="Arial" pitchFamily="34" charset="0"/>
              </a:rPr>
              <a:t>Bengio</a:t>
            </a:r>
            <a:r>
              <a:rPr lang="en-US" sz="1400" dirty="0">
                <a:latin typeface="Arial" pitchFamily="34" charset="0"/>
                <a:cs typeface="Arial" pitchFamily="34" charset="0"/>
              </a:rPr>
              <a:t>. Taking on the curse of dimensionality in joint distributions using neural networks. IEEE Transactions on Neural Networks, special issue on Data Mining and Knowledge Discovery, 11(3):550–557, 2000a.</a:t>
            </a:r>
          </a:p>
          <a:p>
            <a:pPr marL="800100" lvl="1" indent="-342900">
              <a:buFont typeface="+mj-lt"/>
              <a:buAutoNum type="arabicPeriod" startAt="8"/>
            </a:pPr>
            <a:r>
              <a:rPr lang="en-US" sz="1400" dirty="0">
                <a:latin typeface="Arial" pitchFamily="34" charset="0"/>
                <a:cs typeface="Arial" pitchFamily="34" charset="0"/>
              </a:rPr>
              <a:t>S. </a:t>
            </a:r>
            <a:r>
              <a:rPr lang="en-US" sz="1400" dirty="0" err="1">
                <a:latin typeface="Arial" pitchFamily="34" charset="0"/>
                <a:cs typeface="Arial" pitchFamily="34" charset="0"/>
              </a:rPr>
              <a:t>Bengio</a:t>
            </a:r>
            <a:r>
              <a:rPr lang="en-US" sz="1400" dirty="0">
                <a:latin typeface="Arial" pitchFamily="34" charset="0"/>
                <a:cs typeface="Arial" pitchFamily="34" charset="0"/>
              </a:rPr>
              <a:t> and Y. </a:t>
            </a:r>
            <a:r>
              <a:rPr lang="en-US" sz="1400" dirty="0" err="1">
                <a:latin typeface="Arial" pitchFamily="34" charset="0"/>
                <a:cs typeface="Arial" pitchFamily="34" charset="0"/>
              </a:rPr>
              <a:t>Bengio</a:t>
            </a:r>
            <a:r>
              <a:rPr lang="en-US" sz="1400" dirty="0">
                <a:latin typeface="Arial" pitchFamily="34" charset="0"/>
                <a:cs typeface="Arial" pitchFamily="34" charset="0"/>
              </a:rPr>
              <a:t>. Taking on the curse of dimensionality in joint distributions using neural networks. IEEE Transactions on Neural Networks, special issue on Data Mining and Knowledge Discovery, 11(3):550–557, 2000a.</a:t>
            </a:r>
          </a:p>
          <a:p>
            <a:pPr marL="800100" lvl="1" indent="-342900">
              <a:buFont typeface="+mj-lt"/>
              <a:buAutoNum type="arabicPeriod" startAt="8"/>
            </a:pPr>
            <a:r>
              <a:rPr lang="en-US" sz="1400" dirty="0">
                <a:latin typeface="Arial" pitchFamily="34" charset="0"/>
                <a:cs typeface="Arial" pitchFamily="34" charset="0"/>
              </a:rPr>
              <a:t>Y. </a:t>
            </a:r>
            <a:r>
              <a:rPr lang="en-US" sz="1400" dirty="0" err="1">
                <a:latin typeface="Arial" pitchFamily="34" charset="0"/>
                <a:cs typeface="Arial" pitchFamily="34" charset="0"/>
              </a:rPr>
              <a:t>Bengio</a:t>
            </a:r>
            <a:r>
              <a:rPr lang="en-US" sz="1400" dirty="0">
                <a:latin typeface="Arial" pitchFamily="34" charset="0"/>
                <a:cs typeface="Arial" pitchFamily="34" charset="0"/>
              </a:rPr>
              <a:t> and J-S. </a:t>
            </a:r>
            <a:r>
              <a:rPr lang="en-US" sz="1400" dirty="0" err="1">
                <a:latin typeface="Arial" pitchFamily="34" charset="0"/>
                <a:cs typeface="Arial" pitchFamily="34" charset="0"/>
              </a:rPr>
              <a:t>Sen</a:t>
            </a:r>
            <a:r>
              <a:rPr lang="en-US" sz="1400" dirty="0">
                <a:latin typeface="Arial" pitchFamily="34" charset="0"/>
                <a:cs typeface="Arial" pitchFamily="34" charset="0"/>
              </a:rPr>
              <a:t> ́</a:t>
            </a:r>
            <a:r>
              <a:rPr lang="en-US" sz="1400" dirty="0" err="1">
                <a:latin typeface="Arial" pitchFamily="34" charset="0"/>
                <a:cs typeface="Arial" pitchFamily="34" charset="0"/>
              </a:rPr>
              <a:t>ecal</a:t>
            </a:r>
            <a:r>
              <a:rPr lang="en-US" sz="1400" dirty="0">
                <a:latin typeface="Arial" pitchFamily="34" charset="0"/>
                <a:cs typeface="Arial" pitchFamily="34" charset="0"/>
              </a:rPr>
              <a:t>. Quick training of probabilistic neural nets by importance sampling. In AISTATS, 2003.</a:t>
            </a:r>
          </a:p>
        </p:txBody>
      </p:sp>
    </p:spTree>
    <p:extLst>
      <p:ext uri="{BB962C8B-B14F-4D97-AF65-F5344CB8AC3E}">
        <p14:creationId xmlns:p14="http://schemas.microsoft.com/office/powerpoint/2010/main" val="3227591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210CE-9E6C-7926-A522-BD0CEF63174B}"/>
              </a:ext>
            </a:extLst>
          </p:cNvPr>
          <p:cNvSpPr>
            <a:spLocks noGrp="1"/>
          </p:cNvSpPr>
          <p:nvPr>
            <p:ph type="title"/>
          </p:nvPr>
        </p:nvSpPr>
        <p:spPr/>
        <p:txBody>
          <a:bodyPr>
            <a:normAutofit/>
          </a:bodyPr>
          <a:lstStyle/>
          <a:p>
            <a:r>
              <a:rPr lang="en-GB" sz="3200" b="1" spc="300" dirty="0">
                <a:latin typeface="Arial" pitchFamily="34" charset="0"/>
                <a:cs typeface="Arial" pitchFamily="34" charset="0"/>
              </a:rPr>
              <a:t>TITLE</a:t>
            </a:r>
            <a:endParaRPr lang="en-US" sz="3200" b="1" spc="300" dirty="0">
              <a:latin typeface="Arial" pitchFamily="34" charset="0"/>
              <a:cs typeface="Arial" pitchFamily="34" charset="0"/>
            </a:endParaRPr>
          </a:p>
        </p:txBody>
      </p:sp>
      <p:sp>
        <p:nvSpPr>
          <p:cNvPr id="3" name="Content Placeholder 2">
            <a:extLst>
              <a:ext uri="{FF2B5EF4-FFF2-40B4-BE49-F238E27FC236}">
                <a16:creationId xmlns:a16="http://schemas.microsoft.com/office/drawing/2014/main" id="{6EDB7E63-D0F5-8515-6758-56EB35AA3D90}"/>
              </a:ext>
            </a:extLst>
          </p:cNvPr>
          <p:cNvSpPr>
            <a:spLocks noGrp="1"/>
          </p:cNvSpPr>
          <p:nvPr>
            <p:ph idx="1"/>
          </p:nvPr>
        </p:nvSpPr>
        <p:spPr/>
        <p:txBody>
          <a:bodyPr>
            <a:normAutofit/>
          </a:bodyPr>
          <a:lstStyle/>
          <a:p>
            <a:pPr marL="0" indent="0" algn="ctr">
              <a:buNone/>
            </a:pPr>
            <a:r>
              <a:rPr lang="en-GB" sz="3200" b="1" dirty="0">
                <a:latin typeface="Arial" pitchFamily="34" charset="0"/>
                <a:cs typeface="Arial" pitchFamily="34" charset="0"/>
              </a:rPr>
              <a:t>English To French Neural Machine Translation </a:t>
            </a:r>
          </a:p>
          <a:p>
            <a:pPr marL="0" indent="0" algn="ctr">
              <a:buNone/>
            </a:pPr>
            <a:r>
              <a:rPr lang="en-GB" sz="3200" b="1" dirty="0">
                <a:latin typeface="Arial" pitchFamily="34" charset="0"/>
                <a:cs typeface="Arial" pitchFamily="34" charset="0"/>
              </a:rPr>
              <a:t>Using Transformer</a:t>
            </a:r>
            <a:endParaRPr lang="en-US" sz="3200" b="1" dirty="0">
              <a:latin typeface="Arial" pitchFamily="34" charset="0"/>
              <a:cs typeface="Arial" pitchFamily="34" charset="0"/>
            </a:endParaRPr>
          </a:p>
        </p:txBody>
      </p:sp>
    </p:spTree>
    <p:extLst>
      <p:ext uri="{BB962C8B-B14F-4D97-AF65-F5344CB8AC3E}">
        <p14:creationId xmlns:p14="http://schemas.microsoft.com/office/powerpoint/2010/main" val="678898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1413E6-9F57-0E26-A13F-3F7BA01D47B7}"/>
              </a:ext>
            </a:extLst>
          </p:cNvPr>
          <p:cNvSpPr txBox="1"/>
          <p:nvPr/>
        </p:nvSpPr>
        <p:spPr>
          <a:xfrm>
            <a:off x="2971800" y="1676400"/>
            <a:ext cx="6112298" cy="861774"/>
          </a:xfrm>
          <a:prstGeom prst="rect">
            <a:avLst/>
          </a:prstGeom>
          <a:noFill/>
        </p:spPr>
        <p:txBody>
          <a:bodyPr wrap="square">
            <a:spAutoFit/>
          </a:bodyPr>
          <a:lstStyle/>
          <a:p>
            <a:pPr algn="ctr"/>
            <a:r>
              <a:rPr lang="en-GB" sz="3200" b="1" spc="300" dirty="0">
                <a:latin typeface="Arial" pitchFamily="34" charset="0"/>
                <a:cs typeface="Arial" pitchFamily="34" charset="0"/>
              </a:rPr>
              <a:t>SUPERVISED BY</a:t>
            </a:r>
          </a:p>
          <a:p>
            <a:endParaRPr lang="en-US" dirty="0"/>
          </a:p>
        </p:txBody>
      </p:sp>
      <p:sp>
        <p:nvSpPr>
          <p:cNvPr id="2" name="TextBox 1"/>
          <p:cNvSpPr txBox="1"/>
          <p:nvPr/>
        </p:nvSpPr>
        <p:spPr>
          <a:xfrm>
            <a:off x="4128331" y="2796574"/>
            <a:ext cx="3810000" cy="1246495"/>
          </a:xfrm>
          <a:prstGeom prst="rect">
            <a:avLst/>
          </a:prstGeom>
          <a:noFill/>
        </p:spPr>
        <p:txBody>
          <a:bodyPr wrap="square" rtlCol="0" anchor="ctr">
            <a:spAutoFit/>
          </a:bodyPr>
          <a:lstStyle/>
          <a:p>
            <a:pPr algn="ctr">
              <a:lnSpc>
                <a:spcPct val="150000"/>
              </a:lnSpc>
            </a:pPr>
            <a:r>
              <a:rPr lang="en-US" b="1" dirty="0" err="1">
                <a:latin typeface="Arial" pitchFamily="34" charset="0"/>
                <a:cs typeface="Arial" pitchFamily="34" charset="0"/>
              </a:rPr>
              <a:t>Annajit</a:t>
            </a:r>
            <a:r>
              <a:rPr lang="en-US" b="1" dirty="0">
                <a:latin typeface="Arial" pitchFamily="34" charset="0"/>
                <a:cs typeface="Arial" pitchFamily="34" charset="0"/>
              </a:rPr>
              <a:t>  </a:t>
            </a:r>
            <a:r>
              <a:rPr lang="en-US" b="1" dirty="0" err="1">
                <a:latin typeface="Arial" pitchFamily="34" charset="0"/>
                <a:cs typeface="Arial" pitchFamily="34" charset="0"/>
              </a:rPr>
              <a:t>Alim</a:t>
            </a:r>
            <a:r>
              <a:rPr lang="en-US" b="1" dirty="0">
                <a:latin typeface="Arial" pitchFamily="34" charset="0"/>
                <a:cs typeface="Arial" pitchFamily="34" charset="0"/>
              </a:rPr>
              <a:t>  </a:t>
            </a:r>
            <a:r>
              <a:rPr lang="en-US" b="1" dirty="0" err="1">
                <a:latin typeface="Arial" pitchFamily="34" charset="0"/>
                <a:cs typeface="Arial" pitchFamily="34" charset="0"/>
              </a:rPr>
              <a:t>Rasel</a:t>
            </a:r>
            <a:br>
              <a:rPr lang="en-US" dirty="0"/>
            </a:br>
            <a:r>
              <a:rPr lang="en-US" sz="1600" dirty="0">
                <a:latin typeface="Arial" pitchFamily="34" charset="0"/>
                <a:cs typeface="Arial" pitchFamily="34" charset="0"/>
              </a:rPr>
              <a:t>Department of CSE</a:t>
            </a:r>
            <a:br>
              <a:rPr lang="en-US" sz="1600" dirty="0">
                <a:latin typeface="Arial" pitchFamily="34" charset="0"/>
                <a:cs typeface="Arial" pitchFamily="34" charset="0"/>
              </a:rPr>
            </a:br>
            <a:r>
              <a:rPr lang="en-US" sz="1600" dirty="0">
                <a:latin typeface="Arial" pitchFamily="34" charset="0"/>
                <a:cs typeface="Arial" pitchFamily="34" charset="0"/>
              </a:rPr>
              <a:t>BRAC University</a:t>
            </a:r>
          </a:p>
        </p:txBody>
      </p:sp>
    </p:spTree>
    <p:extLst>
      <p:ext uri="{BB962C8B-B14F-4D97-AF65-F5344CB8AC3E}">
        <p14:creationId xmlns:p14="http://schemas.microsoft.com/office/powerpoint/2010/main" val="2751721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4CA664-9909-1080-227C-286B869B2388}"/>
              </a:ext>
            </a:extLst>
          </p:cNvPr>
          <p:cNvSpPr txBox="1"/>
          <p:nvPr/>
        </p:nvSpPr>
        <p:spPr>
          <a:xfrm>
            <a:off x="1066800" y="2590800"/>
            <a:ext cx="9982200" cy="2862322"/>
          </a:xfrm>
          <a:prstGeom prst="rect">
            <a:avLst/>
          </a:prstGeom>
          <a:noFill/>
        </p:spPr>
        <p:txBody>
          <a:bodyPr wrap="square" numCol="3" spcCol="0">
            <a:spAutoFit/>
          </a:bodyPr>
          <a:lstStyle/>
          <a:p>
            <a:pPr algn="ctr"/>
            <a:endParaRPr lang="en-GB" sz="3200" b="1" dirty="0"/>
          </a:p>
          <a:p>
            <a:pPr algn="ctr"/>
            <a:r>
              <a:rPr lang="en-GB" b="1" dirty="0" err="1">
                <a:latin typeface="Arial" pitchFamily="34" charset="0"/>
                <a:cs typeface="Arial" pitchFamily="34" charset="0"/>
              </a:rPr>
              <a:t>Moh</a:t>
            </a:r>
            <a:r>
              <a:rPr lang="en-GB" b="1">
                <a:latin typeface="Arial" pitchFamily="34" charset="0"/>
                <a:cs typeface="Arial" pitchFamily="34" charset="0"/>
              </a:rPr>
              <a:t>. Shohanur </a:t>
            </a:r>
            <a:r>
              <a:rPr lang="en-GB" b="1" dirty="0">
                <a:latin typeface="Arial" pitchFamily="34" charset="0"/>
                <a:cs typeface="Arial" pitchFamily="34" charset="0"/>
              </a:rPr>
              <a:t>Rahman</a:t>
            </a:r>
          </a:p>
          <a:p>
            <a:pPr algn="ctr"/>
            <a:r>
              <a:rPr lang="en-GB" dirty="0">
                <a:latin typeface="Arial" pitchFamily="34" charset="0"/>
                <a:cs typeface="Arial" pitchFamily="34" charset="0"/>
              </a:rPr>
              <a:t>Id</a:t>
            </a:r>
            <a:r>
              <a:rPr lang="en-GB" b="1" dirty="0">
                <a:latin typeface="Arial" pitchFamily="34" charset="0"/>
                <a:cs typeface="Arial" pitchFamily="34" charset="0"/>
              </a:rPr>
              <a:t>: </a:t>
            </a:r>
            <a:r>
              <a:rPr lang="en-GB" dirty="0">
                <a:latin typeface="Arial" pitchFamily="34" charset="0"/>
                <a:cs typeface="Arial" pitchFamily="34" charset="0"/>
              </a:rPr>
              <a:t>22166040</a:t>
            </a:r>
          </a:p>
          <a:p>
            <a:pPr algn="ctr"/>
            <a:r>
              <a:rPr lang="en-GB" sz="1600" dirty="0">
                <a:latin typeface="Arial" pitchFamily="34" charset="0"/>
                <a:cs typeface="Arial" pitchFamily="34" charset="0"/>
              </a:rPr>
              <a:t>Department of CSE</a:t>
            </a:r>
          </a:p>
          <a:p>
            <a:pPr algn="ctr"/>
            <a:r>
              <a:rPr lang="en-GB" sz="1600" dirty="0">
                <a:latin typeface="Arial" pitchFamily="34" charset="0"/>
                <a:cs typeface="Arial" pitchFamily="34" charset="0"/>
              </a:rPr>
              <a:t>BRAC University</a:t>
            </a:r>
          </a:p>
          <a:p>
            <a:pPr algn="ctr"/>
            <a:endParaRPr lang="en-GB" b="1" dirty="0">
              <a:latin typeface="Arial" pitchFamily="34" charset="0"/>
              <a:cs typeface="Arial" pitchFamily="34" charset="0"/>
            </a:endParaRPr>
          </a:p>
          <a:p>
            <a:pPr algn="ctr"/>
            <a:endParaRPr lang="en-GB" b="1" dirty="0">
              <a:latin typeface="Arial" pitchFamily="34" charset="0"/>
              <a:cs typeface="Arial" pitchFamily="34" charset="0"/>
            </a:endParaRPr>
          </a:p>
          <a:p>
            <a:pPr algn="ctr"/>
            <a:endParaRPr lang="en-GB" b="1" dirty="0">
              <a:latin typeface="Arial" pitchFamily="34" charset="0"/>
              <a:cs typeface="Arial" pitchFamily="34" charset="0"/>
            </a:endParaRPr>
          </a:p>
          <a:p>
            <a:pPr algn="ctr"/>
            <a:endParaRPr lang="en-GB" b="1" dirty="0">
              <a:latin typeface="Arial" pitchFamily="34" charset="0"/>
              <a:cs typeface="Arial" pitchFamily="34" charset="0"/>
            </a:endParaRPr>
          </a:p>
          <a:p>
            <a:pPr algn="ctr"/>
            <a:endParaRPr lang="en-GB" b="1" dirty="0">
              <a:latin typeface="Arial" pitchFamily="34" charset="0"/>
              <a:cs typeface="Arial" pitchFamily="34" charset="0"/>
            </a:endParaRPr>
          </a:p>
          <a:p>
            <a:pPr algn="ctr"/>
            <a:endParaRPr lang="en-GB" b="1" dirty="0">
              <a:latin typeface="Arial" pitchFamily="34" charset="0"/>
              <a:cs typeface="Arial" pitchFamily="34" charset="0"/>
            </a:endParaRPr>
          </a:p>
          <a:p>
            <a:pPr algn="ctr"/>
            <a:r>
              <a:rPr lang="en-GB" b="1" dirty="0" err="1">
                <a:latin typeface="Arial" pitchFamily="34" charset="0"/>
                <a:cs typeface="Arial" pitchFamily="34" charset="0"/>
              </a:rPr>
              <a:t>Saib</a:t>
            </a:r>
            <a:r>
              <a:rPr lang="en-GB" b="1" dirty="0">
                <a:latin typeface="Arial" pitchFamily="34" charset="0"/>
                <a:cs typeface="Arial" pitchFamily="34" charset="0"/>
              </a:rPr>
              <a:t> Ahmed</a:t>
            </a:r>
          </a:p>
          <a:p>
            <a:pPr algn="ctr"/>
            <a:r>
              <a:rPr lang="en-GB" dirty="0">
                <a:latin typeface="Arial" pitchFamily="34" charset="0"/>
                <a:cs typeface="Arial" pitchFamily="34" charset="0"/>
              </a:rPr>
              <a:t>Id: </a:t>
            </a:r>
            <a:r>
              <a:rPr lang="en-US" b="0" i="0" dirty="0">
                <a:solidFill>
                  <a:srgbClr val="000000"/>
                </a:solidFill>
                <a:effectLst/>
                <a:latin typeface="Arial" panose="020B0604020202020204" pitchFamily="34" charset="0"/>
              </a:rPr>
              <a:t>22166032</a:t>
            </a:r>
            <a:endParaRPr lang="en-GB" b="1" dirty="0">
              <a:latin typeface="Arial" pitchFamily="34" charset="0"/>
              <a:cs typeface="Arial" pitchFamily="34" charset="0"/>
            </a:endParaRPr>
          </a:p>
          <a:p>
            <a:pPr algn="ctr"/>
            <a:r>
              <a:rPr lang="en-GB" sz="1600" dirty="0">
                <a:latin typeface="Arial" pitchFamily="34" charset="0"/>
                <a:cs typeface="Arial" pitchFamily="34" charset="0"/>
              </a:rPr>
              <a:t>Department of CSE</a:t>
            </a:r>
          </a:p>
          <a:p>
            <a:pPr algn="ctr"/>
            <a:r>
              <a:rPr lang="en-GB" sz="1600" dirty="0">
                <a:latin typeface="Arial" pitchFamily="34" charset="0"/>
                <a:cs typeface="Arial" pitchFamily="34" charset="0"/>
              </a:rPr>
              <a:t>BRAC University</a:t>
            </a:r>
          </a:p>
          <a:p>
            <a:pPr algn="ctr"/>
            <a:endParaRPr lang="en-GB" b="1" dirty="0">
              <a:latin typeface="Arial" pitchFamily="34" charset="0"/>
              <a:cs typeface="Arial" pitchFamily="34" charset="0"/>
            </a:endParaRPr>
          </a:p>
          <a:p>
            <a:pPr algn="ctr"/>
            <a:endParaRPr lang="en-GB" b="1" dirty="0">
              <a:latin typeface="Arial" pitchFamily="34" charset="0"/>
              <a:cs typeface="Arial" pitchFamily="34" charset="0"/>
            </a:endParaRPr>
          </a:p>
          <a:p>
            <a:pPr algn="ctr"/>
            <a:endParaRPr lang="en-GB" b="1" dirty="0">
              <a:latin typeface="Arial" pitchFamily="34" charset="0"/>
              <a:cs typeface="Arial" pitchFamily="34" charset="0"/>
            </a:endParaRPr>
          </a:p>
          <a:p>
            <a:pPr algn="ctr"/>
            <a:endParaRPr lang="en-GB" b="1" dirty="0">
              <a:latin typeface="Arial" pitchFamily="34" charset="0"/>
              <a:cs typeface="Arial" pitchFamily="34" charset="0"/>
            </a:endParaRPr>
          </a:p>
          <a:p>
            <a:pPr algn="ctr"/>
            <a:endParaRPr lang="en-GB" b="1" dirty="0">
              <a:latin typeface="Arial" pitchFamily="34" charset="0"/>
              <a:cs typeface="Arial" pitchFamily="34" charset="0"/>
            </a:endParaRPr>
          </a:p>
          <a:p>
            <a:pPr algn="ctr"/>
            <a:r>
              <a:rPr lang="en-GB" b="1" dirty="0">
                <a:latin typeface="Arial" pitchFamily="34" charset="0"/>
                <a:cs typeface="Arial" pitchFamily="34" charset="0"/>
              </a:rPr>
              <a:t> </a:t>
            </a:r>
          </a:p>
          <a:p>
            <a:pPr algn="ctr"/>
            <a:r>
              <a:rPr lang="en-GB" b="1" dirty="0">
                <a:latin typeface="Arial" pitchFamily="34" charset="0"/>
                <a:cs typeface="Arial" pitchFamily="34" charset="0"/>
              </a:rPr>
              <a:t>Shah </a:t>
            </a:r>
            <a:r>
              <a:rPr lang="en-GB" b="1" dirty="0" err="1">
                <a:latin typeface="Arial" pitchFamily="34" charset="0"/>
                <a:cs typeface="Arial" pitchFamily="34" charset="0"/>
              </a:rPr>
              <a:t>Sufian</a:t>
            </a:r>
            <a:r>
              <a:rPr lang="en-GB" b="1" dirty="0">
                <a:latin typeface="Arial" pitchFamily="34" charset="0"/>
                <a:cs typeface="Arial" pitchFamily="34" charset="0"/>
              </a:rPr>
              <a:t> Noor </a:t>
            </a:r>
            <a:r>
              <a:rPr lang="en-GB" b="1" dirty="0" err="1">
                <a:latin typeface="Arial" pitchFamily="34" charset="0"/>
                <a:cs typeface="Arial" pitchFamily="34" charset="0"/>
              </a:rPr>
              <a:t>Mahady</a:t>
            </a:r>
            <a:endParaRPr lang="en-GB" b="1" dirty="0">
              <a:latin typeface="Arial" pitchFamily="34" charset="0"/>
              <a:cs typeface="Arial" pitchFamily="34" charset="0"/>
            </a:endParaRPr>
          </a:p>
          <a:p>
            <a:pPr algn="ctr"/>
            <a:r>
              <a:rPr lang="en-GB" dirty="0">
                <a:latin typeface="Arial" pitchFamily="34" charset="0"/>
                <a:cs typeface="Arial" pitchFamily="34" charset="0"/>
              </a:rPr>
              <a:t>Id:</a:t>
            </a:r>
            <a:r>
              <a:rPr lang="en-GB" b="1" dirty="0">
                <a:latin typeface="Arial" pitchFamily="34" charset="0"/>
                <a:cs typeface="Arial" pitchFamily="34" charset="0"/>
              </a:rPr>
              <a:t> </a:t>
            </a:r>
            <a:r>
              <a:rPr lang="en-US" b="0" i="0" dirty="0">
                <a:solidFill>
                  <a:srgbClr val="000000"/>
                </a:solidFill>
                <a:effectLst/>
                <a:latin typeface="Arial" panose="020B0604020202020204" pitchFamily="34" charset="0"/>
              </a:rPr>
              <a:t>22166030</a:t>
            </a:r>
            <a:endParaRPr lang="en-GB" b="1" dirty="0">
              <a:latin typeface="Arial" pitchFamily="34" charset="0"/>
              <a:cs typeface="Arial" pitchFamily="34" charset="0"/>
            </a:endParaRPr>
          </a:p>
          <a:p>
            <a:pPr algn="ctr"/>
            <a:r>
              <a:rPr lang="en-GB" sz="1600" dirty="0">
                <a:latin typeface="Arial" pitchFamily="34" charset="0"/>
                <a:cs typeface="Arial" pitchFamily="34" charset="0"/>
              </a:rPr>
              <a:t>Department of CSE            </a:t>
            </a:r>
          </a:p>
          <a:p>
            <a:pPr algn="ctr"/>
            <a:r>
              <a:rPr lang="en-GB" sz="1600" dirty="0">
                <a:latin typeface="Arial" pitchFamily="34" charset="0"/>
                <a:cs typeface="Arial" pitchFamily="34" charset="0"/>
              </a:rPr>
              <a:t>BRAC University </a:t>
            </a:r>
          </a:p>
          <a:p>
            <a:pPr algn="ctr"/>
            <a:endParaRPr lang="en-GB" dirty="0"/>
          </a:p>
          <a:p>
            <a:pPr algn="ctr"/>
            <a:endParaRPr lang="en-GB" dirty="0"/>
          </a:p>
        </p:txBody>
      </p:sp>
      <p:sp>
        <p:nvSpPr>
          <p:cNvPr id="5" name="TextBox 4">
            <a:extLst>
              <a:ext uri="{FF2B5EF4-FFF2-40B4-BE49-F238E27FC236}">
                <a16:creationId xmlns:a16="http://schemas.microsoft.com/office/drawing/2014/main" id="{E74CA664-9909-1080-227C-286B869B2388}"/>
              </a:ext>
            </a:extLst>
          </p:cNvPr>
          <p:cNvSpPr txBox="1"/>
          <p:nvPr/>
        </p:nvSpPr>
        <p:spPr>
          <a:xfrm>
            <a:off x="2438400" y="1676400"/>
            <a:ext cx="7086600" cy="584775"/>
          </a:xfrm>
          <a:prstGeom prst="rect">
            <a:avLst/>
          </a:prstGeom>
          <a:noFill/>
        </p:spPr>
        <p:txBody>
          <a:bodyPr wrap="square" numCol="1" spcCol="457200">
            <a:spAutoFit/>
          </a:bodyPr>
          <a:lstStyle/>
          <a:p>
            <a:pPr algn="ctr"/>
            <a:r>
              <a:rPr lang="en-GB" sz="3200" b="1" spc="300" dirty="0">
                <a:latin typeface="Arial" pitchFamily="34" charset="0"/>
                <a:cs typeface="Arial" pitchFamily="34" charset="0"/>
              </a:rPr>
              <a:t> PRESENTED BY</a:t>
            </a:r>
            <a:endParaRPr lang="en-GB" sz="4800" b="1" spc="300" dirty="0">
              <a:latin typeface="Arial" pitchFamily="34" charset="0"/>
              <a:cs typeface="Arial" pitchFamily="34" charset="0"/>
            </a:endParaRPr>
          </a:p>
        </p:txBody>
      </p:sp>
    </p:spTree>
    <p:extLst>
      <p:ext uri="{BB962C8B-B14F-4D97-AF65-F5344CB8AC3E}">
        <p14:creationId xmlns:p14="http://schemas.microsoft.com/office/powerpoint/2010/main" val="3694299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034BA-B9F6-95E5-FC3E-FEFD8476BE4F}"/>
              </a:ext>
            </a:extLst>
          </p:cNvPr>
          <p:cNvSpPr>
            <a:spLocks noGrp="1"/>
          </p:cNvSpPr>
          <p:nvPr>
            <p:ph type="title"/>
          </p:nvPr>
        </p:nvSpPr>
        <p:spPr/>
        <p:txBody>
          <a:bodyPr>
            <a:normAutofit/>
          </a:bodyPr>
          <a:lstStyle/>
          <a:p>
            <a:r>
              <a:rPr lang="en-GB" sz="3200" b="1" spc="300" dirty="0">
                <a:latin typeface="Arial" pitchFamily="34" charset="0"/>
                <a:cs typeface="Arial" pitchFamily="34" charset="0"/>
              </a:rPr>
              <a:t>ABSTRACT</a:t>
            </a:r>
            <a:endParaRPr lang="en-US" sz="3200" b="1" spc="3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lgn="just">
              <a:lnSpc>
                <a:spcPct val="150000"/>
              </a:lnSpc>
            </a:pPr>
            <a:r>
              <a:rPr lang="en-US" sz="1400" dirty="0">
                <a:solidFill>
                  <a:schemeClr val="tx1"/>
                </a:solidFill>
                <a:latin typeface="Arial" pitchFamily="34" charset="0"/>
                <a:cs typeface="Arial" pitchFamily="34" charset="0"/>
              </a:rPr>
              <a:t>Neural Machine Translation is a type of deep learning model that can be used to translate between languages. Sequence-to-sequence models, like the Transformer, are particularly effective at this task because they use attention to speed up training. In this project, a Transformer model was used to create an English-to-French language translator. This model can also be applied to other languages and can be used to create a translator </a:t>
            </a:r>
            <a:r>
              <a:rPr lang="en-US" sz="1400" dirty="0" err="1">
                <a:solidFill>
                  <a:schemeClr val="tx1"/>
                </a:solidFill>
                <a:latin typeface="Arial" pitchFamily="34" charset="0"/>
                <a:cs typeface="Arial" pitchFamily="34" charset="0"/>
              </a:rPr>
              <a:t>chatbot</a:t>
            </a:r>
            <a:r>
              <a:rPr lang="en-US" sz="1400" dirty="0">
                <a:solidFill>
                  <a:schemeClr val="tx1"/>
                </a:solidFill>
                <a:latin typeface="Arial" pitchFamily="34" charset="0"/>
                <a:cs typeface="Arial" pitchFamily="34" charset="0"/>
              </a:rPr>
              <a:t>.</a:t>
            </a:r>
          </a:p>
        </p:txBody>
      </p:sp>
    </p:spTree>
    <p:extLst>
      <p:ext uri="{BB962C8B-B14F-4D97-AF65-F5344CB8AC3E}">
        <p14:creationId xmlns:p14="http://schemas.microsoft.com/office/powerpoint/2010/main" val="2904501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12E05-B9E0-5843-EF90-9CB89A74449D}"/>
              </a:ext>
            </a:extLst>
          </p:cNvPr>
          <p:cNvSpPr>
            <a:spLocks noGrp="1"/>
          </p:cNvSpPr>
          <p:nvPr>
            <p:ph type="title"/>
          </p:nvPr>
        </p:nvSpPr>
        <p:spPr/>
        <p:txBody>
          <a:bodyPr>
            <a:normAutofit/>
          </a:bodyPr>
          <a:lstStyle/>
          <a:p>
            <a:r>
              <a:rPr lang="en-GB" sz="3200" b="1" spc="300" dirty="0">
                <a:latin typeface="Arial" pitchFamily="34" charset="0"/>
                <a:cs typeface="Arial" pitchFamily="34" charset="0"/>
              </a:rPr>
              <a:t>INTRODUCTION</a:t>
            </a:r>
            <a:endParaRPr lang="en-US" sz="3200" dirty="0"/>
          </a:p>
        </p:txBody>
      </p:sp>
      <p:sp>
        <p:nvSpPr>
          <p:cNvPr id="4" name="Content Placeholder 3">
            <a:extLst>
              <a:ext uri="{FF2B5EF4-FFF2-40B4-BE49-F238E27FC236}">
                <a16:creationId xmlns:a16="http://schemas.microsoft.com/office/drawing/2014/main" id="{9574F369-2D25-9026-690D-A22E84C41449}"/>
              </a:ext>
            </a:extLst>
          </p:cNvPr>
          <p:cNvSpPr>
            <a:spLocks noGrp="1"/>
          </p:cNvSpPr>
          <p:nvPr>
            <p:ph idx="1"/>
          </p:nvPr>
        </p:nvSpPr>
        <p:spPr/>
        <p:txBody>
          <a:bodyPr>
            <a:normAutofit/>
          </a:bodyPr>
          <a:lstStyle/>
          <a:p>
            <a:pPr algn="just">
              <a:lnSpc>
                <a:spcPct val="150000"/>
              </a:lnSpc>
            </a:pPr>
            <a:r>
              <a:rPr lang="en-US" sz="1400" dirty="0">
                <a:solidFill>
                  <a:schemeClr val="tx1"/>
                </a:solidFill>
                <a:latin typeface="Arial" pitchFamily="34" charset="0"/>
                <a:cs typeface="Arial" pitchFamily="34" charset="0"/>
              </a:rPr>
              <a:t>Neural machine translation is a newer approach to machine translation that involves training a single network to translate between languages. Most models use an encoder-decoder structure, but this can have difficulty handling long sentences. An extension to the encoder-decoder model has been proposed that adaptively chooses a subset of encoded vectors while decoding, improving translation performance and producing plausible alignments. This approach has been particularly effective with longer sentences and has achieved performance comparable to or close to conventional phrase-based systems on English-to-French translation.</a:t>
            </a:r>
          </a:p>
        </p:txBody>
      </p:sp>
    </p:spTree>
    <p:extLst>
      <p:ext uri="{BB962C8B-B14F-4D97-AF65-F5344CB8AC3E}">
        <p14:creationId xmlns:p14="http://schemas.microsoft.com/office/powerpoint/2010/main" val="153258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0B6F9-7860-2BE6-6EBA-E96EB3BF09C4}"/>
              </a:ext>
            </a:extLst>
          </p:cNvPr>
          <p:cNvSpPr>
            <a:spLocks noGrp="1"/>
          </p:cNvSpPr>
          <p:nvPr>
            <p:ph type="title"/>
          </p:nvPr>
        </p:nvSpPr>
        <p:spPr>
          <a:xfrm>
            <a:off x="1295402" y="982132"/>
            <a:ext cx="9601196" cy="1475012"/>
          </a:xfrm>
        </p:spPr>
        <p:txBody>
          <a:bodyPr>
            <a:normAutofit/>
          </a:bodyPr>
          <a:lstStyle/>
          <a:p>
            <a:r>
              <a:rPr lang="en-GB" sz="3200" b="1" spc="300" dirty="0">
                <a:latin typeface="Arial" pitchFamily="34" charset="0"/>
                <a:cs typeface="Arial" pitchFamily="34" charset="0"/>
              </a:rPr>
              <a:t>LITERATURE REVIEW</a:t>
            </a:r>
            <a:endParaRPr lang="en-US" sz="3200" spc="300" dirty="0">
              <a:latin typeface="Arial" pitchFamily="34" charset="0"/>
              <a:cs typeface="Arial" pitchFamily="34" charset="0"/>
            </a:endParaRPr>
          </a:p>
        </p:txBody>
      </p:sp>
      <p:sp>
        <p:nvSpPr>
          <p:cNvPr id="3" name="Content Placeholder 2">
            <a:extLst>
              <a:ext uri="{FF2B5EF4-FFF2-40B4-BE49-F238E27FC236}">
                <a16:creationId xmlns:a16="http://schemas.microsoft.com/office/drawing/2014/main" id="{B84EA8BC-7E35-3F8A-001D-39B90D094581}"/>
              </a:ext>
            </a:extLst>
          </p:cNvPr>
          <p:cNvSpPr>
            <a:spLocks noGrp="1"/>
          </p:cNvSpPr>
          <p:nvPr>
            <p:ph idx="1"/>
          </p:nvPr>
        </p:nvSpPr>
        <p:spPr/>
        <p:txBody>
          <a:bodyPr>
            <a:noAutofit/>
          </a:bodyPr>
          <a:lstStyle/>
          <a:p>
            <a:pPr algn="just">
              <a:lnSpc>
                <a:spcPct val="150000"/>
              </a:lnSpc>
            </a:pPr>
            <a:r>
              <a:rPr lang="en-US" sz="1400" dirty="0">
                <a:latin typeface="Arial" pitchFamily="34" charset="0"/>
                <a:cs typeface="Arial" pitchFamily="34" charset="0"/>
              </a:rPr>
              <a:t>Researchers have used various approaches and techniques, including </a:t>
            </a:r>
            <a:r>
              <a:rPr lang="en-US" sz="1400" dirty="0" err="1">
                <a:latin typeface="Arial" pitchFamily="34" charset="0"/>
                <a:cs typeface="Arial" pitchFamily="34" charset="0"/>
              </a:rPr>
              <a:t>seq</a:t>
            </a:r>
            <a:r>
              <a:rPr lang="en-US" sz="1400" dirty="0">
                <a:latin typeface="Arial" pitchFamily="34" charset="0"/>
                <a:cs typeface="Arial" pitchFamily="34" charset="0"/>
              </a:rPr>
              <a:t>-to-</a:t>
            </a:r>
            <a:r>
              <a:rPr lang="en-US" sz="1400" dirty="0" err="1">
                <a:latin typeface="Arial" pitchFamily="34" charset="0"/>
                <a:cs typeface="Arial" pitchFamily="34" charset="0"/>
              </a:rPr>
              <a:t>seq</a:t>
            </a:r>
            <a:r>
              <a:rPr lang="en-US" sz="1400" dirty="0">
                <a:latin typeface="Arial" pitchFamily="34" charset="0"/>
                <a:cs typeface="Arial" pitchFamily="34" charset="0"/>
              </a:rPr>
              <a:t> recurrent neural networks with long-term memory cells and the Transformer model, to analyze language translation using machine learning. A single deep learning model can be designed to jointly learn from multiple tasks and domains using a multimodal architecture with shared parameters and computational blocks from different domains. The tensor2Tensor framework and Transformer model have been used in experiments for English-to-Czech machine translation, with larger batch sizes leading to better results. It is important to match the features of the data to be learned with the capabilities of the machine learning algorithm in order to select the appropriate algorithm for a task.</a:t>
            </a:r>
          </a:p>
          <a:p>
            <a:pPr marL="0" indent="0" algn="just">
              <a:lnSpc>
                <a:spcPct val="150000"/>
              </a:lnSpc>
              <a:buNone/>
            </a:pPr>
            <a:endParaRPr lang="en-US" sz="1400" dirty="0">
              <a:latin typeface="Arial" pitchFamily="34" charset="0"/>
              <a:cs typeface="Arial" pitchFamily="34" charset="0"/>
            </a:endParaRPr>
          </a:p>
        </p:txBody>
      </p:sp>
    </p:spTree>
    <p:extLst>
      <p:ext uri="{BB962C8B-B14F-4D97-AF65-F5344CB8AC3E}">
        <p14:creationId xmlns:p14="http://schemas.microsoft.com/office/powerpoint/2010/main" val="2729141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068FD-9C16-5A6D-66A7-60E7E03813B0}"/>
              </a:ext>
            </a:extLst>
          </p:cNvPr>
          <p:cNvSpPr>
            <a:spLocks noGrp="1"/>
          </p:cNvSpPr>
          <p:nvPr>
            <p:ph type="title"/>
          </p:nvPr>
        </p:nvSpPr>
        <p:spPr/>
        <p:txBody>
          <a:bodyPr>
            <a:normAutofit/>
          </a:bodyPr>
          <a:lstStyle/>
          <a:p>
            <a:r>
              <a:rPr lang="en-GB" sz="3200" b="1" spc="300" dirty="0">
                <a:latin typeface="Arial" pitchFamily="34" charset="0"/>
                <a:cs typeface="Arial" pitchFamily="34" charset="0"/>
              </a:rPr>
              <a:t>PRELIMINARY CONCEPTS </a:t>
            </a:r>
            <a:endParaRPr lang="en-US" sz="3200" b="1" spc="300" dirty="0">
              <a:latin typeface="Arial" pitchFamily="34" charset="0"/>
              <a:cs typeface="Arial" pitchFamily="34" charset="0"/>
            </a:endParaRPr>
          </a:p>
        </p:txBody>
      </p:sp>
      <p:sp>
        <p:nvSpPr>
          <p:cNvPr id="3" name="Content Placeholder 2">
            <a:extLst>
              <a:ext uri="{FF2B5EF4-FFF2-40B4-BE49-F238E27FC236}">
                <a16:creationId xmlns:a16="http://schemas.microsoft.com/office/drawing/2014/main" id="{962B0503-73CF-AAED-286C-151BA8CE4B3C}"/>
              </a:ext>
            </a:extLst>
          </p:cNvPr>
          <p:cNvSpPr>
            <a:spLocks noGrp="1"/>
          </p:cNvSpPr>
          <p:nvPr>
            <p:ph idx="1"/>
          </p:nvPr>
        </p:nvSpPr>
        <p:spPr>
          <a:xfrm>
            <a:off x="1295401" y="2556932"/>
            <a:ext cx="9601196" cy="3318936"/>
          </a:xfrm>
        </p:spPr>
        <p:txBody>
          <a:bodyPr>
            <a:normAutofit/>
          </a:bodyPr>
          <a:lstStyle/>
          <a:p>
            <a:pPr algn="just">
              <a:lnSpc>
                <a:spcPct val="150000"/>
              </a:lnSpc>
            </a:pPr>
            <a:r>
              <a:rPr lang="en-US" sz="1400" dirty="0">
                <a:latin typeface="Arial" pitchFamily="34" charset="0"/>
                <a:cs typeface="Arial" pitchFamily="34" charset="0"/>
              </a:rPr>
              <a:t>In this project, we will use the BERT algorithm and concepts of RNNs and LSTM neural networks.</a:t>
            </a:r>
          </a:p>
          <a:p>
            <a:pPr marL="342900" indent="-342900" algn="just">
              <a:lnSpc>
                <a:spcPct val="150000"/>
              </a:lnSpc>
              <a:buClr>
                <a:schemeClr val="tx1"/>
              </a:buClr>
              <a:buFont typeface="+mj-lt"/>
              <a:buAutoNum type="alphaLcPeriod"/>
            </a:pPr>
            <a:r>
              <a:rPr lang="en-US" sz="1600" b="1" dirty="0">
                <a:latin typeface="Arial" pitchFamily="34" charset="0"/>
                <a:cs typeface="Arial" pitchFamily="34" charset="0"/>
              </a:rPr>
              <a:t>RNN :</a:t>
            </a:r>
          </a:p>
          <a:p>
            <a:pPr marL="457200" lvl="1" indent="0" algn="just">
              <a:lnSpc>
                <a:spcPct val="150000"/>
              </a:lnSpc>
              <a:buNone/>
            </a:pPr>
            <a:r>
              <a:rPr lang="en-US" sz="1000" dirty="0">
                <a:latin typeface="Arial" pitchFamily="34" charset="0"/>
                <a:cs typeface="Arial" pitchFamily="34" charset="0"/>
              </a:rPr>
              <a:t>	</a:t>
            </a:r>
            <a:r>
              <a:rPr lang="en-US" sz="1400" dirty="0">
                <a:solidFill>
                  <a:schemeClr val="tx1"/>
                </a:solidFill>
                <a:latin typeface="Arial" pitchFamily="34" charset="0"/>
                <a:cs typeface="Arial" pitchFamily="34" charset="0"/>
              </a:rPr>
              <a:t>A Recurrent Neural Network (RNN) is a type of neural network where the output from the previous step is fed as input to the current step, allowing it to remember and use information from previous inputs in the current task. RNNs have a "memory" in the form of a hidden state that remembers information about a sequence, and they use the same parameters for all inputs to perform the same task on all inputs. This can reduce the complexity of increasing parameters and memorizing each previous output by giving each output as input to the next hidden layer, allowing all hidden layers to be joined together in a single recurrent layer.</a:t>
            </a:r>
          </a:p>
        </p:txBody>
      </p:sp>
    </p:spTree>
    <p:extLst>
      <p:ext uri="{BB962C8B-B14F-4D97-AF65-F5344CB8AC3E}">
        <p14:creationId xmlns:p14="http://schemas.microsoft.com/office/powerpoint/2010/main" val="1498927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spc="300" dirty="0">
                <a:latin typeface="Arial" pitchFamily="34" charset="0"/>
                <a:cs typeface="Arial" pitchFamily="34" charset="0"/>
              </a:rPr>
              <a:t>PRELIMINARY CONCEPTS </a:t>
            </a:r>
            <a:endParaRPr lang="en-US" sz="3200" dirty="0"/>
          </a:p>
        </p:txBody>
      </p:sp>
      <p:sp>
        <p:nvSpPr>
          <p:cNvPr id="3" name="Content Placeholder 2"/>
          <p:cNvSpPr>
            <a:spLocks noGrp="1"/>
          </p:cNvSpPr>
          <p:nvPr>
            <p:ph idx="1"/>
          </p:nvPr>
        </p:nvSpPr>
        <p:spPr/>
        <p:txBody>
          <a:bodyPr>
            <a:normAutofit/>
          </a:bodyPr>
          <a:lstStyle/>
          <a:p>
            <a:pPr marL="457200" indent="-457200">
              <a:buClr>
                <a:schemeClr val="tx1"/>
              </a:buClr>
              <a:buFont typeface="+mj-lt"/>
              <a:buAutoNum type="alphaLcPeriod" startAt="2"/>
            </a:pPr>
            <a:r>
              <a:rPr lang="en-US" sz="1600" b="1" dirty="0">
                <a:latin typeface="Arial" pitchFamily="34" charset="0"/>
                <a:cs typeface="Arial" pitchFamily="34" charset="0"/>
              </a:rPr>
              <a:t>LSTM :</a:t>
            </a:r>
          </a:p>
          <a:p>
            <a:pPr marL="0" indent="0" algn="just">
              <a:lnSpc>
                <a:spcPct val="150000"/>
              </a:lnSpc>
              <a:buClr>
                <a:schemeClr val="tx1"/>
              </a:buClr>
              <a:buNone/>
            </a:pPr>
            <a:r>
              <a:rPr lang="en-US" sz="1600" b="1" dirty="0">
                <a:latin typeface="Arial" pitchFamily="34" charset="0"/>
                <a:cs typeface="Arial" pitchFamily="34" charset="0"/>
              </a:rPr>
              <a:t>		</a:t>
            </a:r>
            <a:r>
              <a:rPr lang="en-US" sz="1400" dirty="0">
                <a:latin typeface="Arial" pitchFamily="34" charset="0"/>
                <a:cs typeface="Arial" pitchFamily="34" charset="0"/>
              </a:rPr>
              <a:t>A Long Short-Term Memory (LSTM) is a special kind of recurrent neural network that is able to learn long 	term 	dependencies in data using a combination of four layers interacting with each other through input, output, 	and 	forget gates, and a cell state that allows for selective learning, unlearning, or retention of information without 	alteration through linear interactions.</a:t>
            </a:r>
            <a:endParaRPr lang="en-US" sz="1400" b="1" dirty="0">
              <a:latin typeface="Arial" pitchFamily="34" charset="0"/>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4114800"/>
            <a:ext cx="3617648" cy="1739370"/>
          </a:xfrm>
          <a:prstGeom prst="rect">
            <a:avLst/>
          </a:prstGeom>
        </p:spPr>
      </p:pic>
      <p:sp>
        <p:nvSpPr>
          <p:cNvPr id="5" name="TextBox 4"/>
          <p:cNvSpPr txBox="1"/>
          <p:nvPr/>
        </p:nvSpPr>
        <p:spPr>
          <a:xfrm>
            <a:off x="6934200" y="5854170"/>
            <a:ext cx="1981200" cy="276999"/>
          </a:xfrm>
          <a:prstGeom prst="rect">
            <a:avLst/>
          </a:prstGeom>
          <a:noFill/>
        </p:spPr>
        <p:txBody>
          <a:bodyPr wrap="square" rtlCol="0">
            <a:spAutoFit/>
          </a:bodyPr>
          <a:lstStyle/>
          <a:p>
            <a:pPr algn="ctr"/>
            <a:r>
              <a:rPr lang="en-US" sz="1200" dirty="0">
                <a:latin typeface="Arial" pitchFamily="34" charset="0"/>
                <a:cs typeface="Arial" pitchFamily="34" charset="0"/>
              </a:rPr>
              <a:t>Fig: LSTM</a:t>
            </a:r>
          </a:p>
        </p:txBody>
      </p:sp>
    </p:spTree>
    <p:extLst>
      <p:ext uri="{BB962C8B-B14F-4D97-AF65-F5344CB8AC3E}">
        <p14:creationId xmlns:p14="http://schemas.microsoft.com/office/powerpoint/2010/main" val="19649558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164</TotalTime>
  <Words>1293</Words>
  <Application>Microsoft Office PowerPoint</Application>
  <PresentationFormat>Widescreen</PresentationFormat>
  <Paragraphs>84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Edo SZ</vt:lpstr>
      <vt:lpstr>Garamond</vt:lpstr>
      <vt:lpstr>Organic</vt:lpstr>
      <vt:lpstr>PowerPoint Presentation</vt:lpstr>
      <vt:lpstr>TITLE</vt:lpstr>
      <vt:lpstr>PowerPoint Presentation</vt:lpstr>
      <vt:lpstr>PowerPoint Presentation</vt:lpstr>
      <vt:lpstr>ABSTRACT</vt:lpstr>
      <vt:lpstr>INTRODUCTION</vt:lpstr>
      <vt:lpstr>LITERATURE REVIEW</vt:lpstr>
      <vt:lpstr>PRELIMINARY CONCEPTS </vt:lpstr>
      <vt:lpstr>PRELIMINARY CONCEPTS </vt:lpstr>
      <vt:lpstr>PRELIMINARY CONCEPTS </vt:lpstr>
      <vt:lpstr>DATASET</vt:lpstr>
      <vt:lpstr>METHODOLOGY</vt:lpstr>
      <vt:lpstr>RESULT</vt:lpstr>
      <vt:lpstr>CONCLUSION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marjianisa25@gmail.com</dc:creator>
  <cp:lastModifiedBy>Shohanur Rahman</cp:lastModifiedBy>
  <cp:revision>21</cp:revision>
  <dcterms:created xsi:type="dcterms:W3CDTF">2022-12-29T18:27:05Z</dcterms:created>
  <dcterms:modified xsi:type="dcterms:W3CDTF">2023-01-03T14:33:22Z</dcterms:modified>
</cp:coreProperties>
</file>