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Inter"/>
      <p:regular r:id="rId13"/>
      <p:bold r:id="rId14"/>
      <p:italic r:id="rId15"/>
      <p:boldItalic r:id="rId16"/>
    </p:embeddedFont>
    <p:embeddedFont>
      <p:font typeface="Petron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etron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italic.fntdata"/><Relationship Id="rId14" Type="http://schemas.openxmlformats.org/officeDocument/2006/relationships/font" Target="fonts/Inter-bold.fntdata"/><Relationship Id="rId17" Type="http://schemas.openxmlformats.org/officeDocument/2006/relationships/font" Target="fonts/Petrona-regular.fntdata"/><Relationship Id="rId16" Type="http://schemas.openxmlformats.org/officeDocument/2006/relationships/font" Target="fonts/Inter-boldItalic.fntdata"/><Relationship Id="rId5" Type="http://schemas.openxmlformats.org/officeDocument/2006/relationships/slide" Target="slides/slide1.xml"/><Relationship Id="rId19" Type="http://schemas.openxmlformats.org/officeDocument/2006/relationships/font" Target="fonts/Petrona-italic.fntdata"/><Relationship Id="rId6" Type="http://schemas.openxmlformats.org/officeDocument/2006/relationships/slide" Target="slides/slide2.xml"/><Relationship Id="rId18" Type="http://schemas.openxmlformats.org/officeDocument/2006/relationships/font" Target="fonts/Petron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" name="Google Shape;12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" name="Google Shape;15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" name="Google Shape;2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" name="Google Shape;27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" name="Google Shape;2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" name="Google Shape;30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" name="Google Shape;33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fmla="val 2481" name="adj"/>
            </a:avLst>
          </a:prstGeom>
          <a:solidFill>
            <a:srgbClr val="FFFFFF">
              <a:alpha val="74901"/>
            </a:srgbClr>
          </a:solidFill>
          <a:ln cap="flat" cmpd="sng" w="15225">
            <a:solidFill>
              <a:srgbClr val="E6E6E6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516" y="1199793"/>
            <a:ext cx="7517249" cy="455461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/>
          <p:nvPr/>
        </p:nvSpPr>
        <p:spPr>
          <a:xfrm>
            <a:off x="1180267" y="6154460"/>
            <a:ext cx="7001708" cy="875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45"/>
              </a:lnSpc>
              <a:spcBef>
                <a:spcPts val="0"/>
              </a:spcBef>
              <a:spcAft>
                <a:spcPts val="0"/>
              </a:spcAft>
              <a:buSzPts val="5500"/>
              <a:buFont typeface="Arial"/>
              <a:buNone/>
            </a:pPr>
            <a:r>
              <a:t/>
            </a:r>
            <a:endParaRPr b="0" i="0" sz="55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fmla="val 1985" name="adj"/>
            </a:avLst>
          </a:prstGeom>
          <a:solidFill>
            <a:srgbClr val="FFFFFF">
              <a:alpha val="74901"/>
            </a:srgbClr>
          </a:solidFill>
          <a:ln cap="flat" cmpd="sng" w="9525">
            <a:solidFill>
              <a:srgbClr val="E6E6E6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2687" y="2848451"/>
            <a:ext cx="2907268" cy="253257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/>
          <p:nvPr/>
        </p:nvSpPr>
        <p:spPr>
          <a:xfrm>
            <a:off x="3354229" y="1059537"/>
            <a:ext cx="4481036" cy="560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etrona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Presentation on</a:t>
            </a:r>
            <a:endParaRPr b="0" i="0" sz="3500" u="none" cap="none" strike="noStrike"/>
          </a:p>
        </p:txBody>
      </p:sp>
      <p:sp>
        <p:nvSpPr>
          <p:cNvPr id="51" name="Google Shape;51;p12"/>
          <p:cNvSpPr/>
          <p:nvPr/>
        </p:nvSpPr>
        <p:spPr>
          <a:xfrm>
            <a:off x="1729740" y="1833086"/>
            <a:ext cx="7729895" cy="966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619"/>
              </a:lnSpc>
              <a:spcBef>
                <a:spcPts val="0"/>
              </a:spcBef>
              <a:spcAft>
                <a:spcPts val="0"/>
              </a:spcAft>
              <a:buClr>
                <a:srgbClr val="007EBD"/>
              </a:buClr>
              <a:buSzPts val="6050"/>
              <a:buFont typeface="Petrona"/>
              <a:buNone/>
            </a:pPr>
            <a:r>
              <a:rPr b="1" i="0" lang="en-US" sz="6050" u="none" cap="none" strike="noStrike">
                <a:solidFill>
                  <a:srgbClr val="007EBD"/>
                </a:solidFill>
                <a:latin typeface="Petrona"/>
                <a:ea typeface="Petrona"/>
                <a:cs typeface="Petrona"/>
                <a:sym typeface="Petrona"/>
              </a:rPr>
              <a:t>Magnification</a:t>
            </a:r>
            <a:endParaRPr b="0" i="0" sz="6050" u="none" cap="none" strike="noStrike"/>
          </a:p>
        </p:txBody>
      </p:sp>
      <p:sp>
        <p:nvSpPr>
          <p:cNvPr id="52" name="Google Shape;52;p12"/>
          <p:cNvSpPr/>
          <p:nvPr/>
        </p:nvSpPr>
        <p:spPr>
          <a:xfrm>
            <a:off x="1180267" y="3119318"/>
            <a:ext cx="4286250" cy="350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                                                                 by</a:t>
            </a:r>
            <a:endParaRPr b="0" i="0" sz="2200" u="none" cap="none" strike="noStrike"/>
          </a:p>
        </p:txBody>
      </p:sp>
      <p:sp>
        <p:nvSpPr>
          <p:cNvPr id="53" name="Google Shape;53;p12"/>
          <p:cNvSpPr/>
          <p:nvPr/>
        </p:nvSpPr>
        <p:spPr>
          <a:xfrm>
            <a:off x="3354229" y="3789402"/>
            <a:ext cx="4481036" cy="560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Petrona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Baddala Bhavya Sree</a:t>
            </a:r>
            <a:endParaRPr b="0" i="0" sz="3500" u="none" cap="none" strike="noStrike"/>
          </a:p>
        </p:txBody>
      </p:sp>
      <p:sp>
        <p:nvSpPr>
          <p:cNvPr id="54" name="Google Shape;54;p12"/>
          <p:cNvSpPr/>
          <p:nvPr/>
        </p:nvSpPr>
        <p:spPr>
          <a:xfrm>
            <a:off x="4194453" y="4669631"/>
            <a:ext cx="2800588" cy="350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10th - A section</a:t>
            </a:r>
            <a:endParaRPr b="0" i="0" sz="2200" u="none" cap="none" strike="noStrike"/>
          </a:p>
        </p:txBody>
      </p:sp>
      <p:sp>
        <p:nvSpPr>
          <p:cNvPr id="55" name="Google Shape;55;p12"/>
          <p:cNvSpPr/>
          <p:nvPr/>
        </p:nvSpPr>
        <p:spPr>
          <a:xfrm>
            <a:off x="1180267" y="5339715"/>
            <a:ext cx="6131838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etrona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                                   </a:t>
            </a:r>
            <a:r>
              <a:rPr b="1" i="0" lang="en-US" sz="2600" u="none" cap="none" strike="noStrike">
                <a:solidFill>
                  <a:srgbClr val="B05EF1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b="1" i="0" lang="en-US" sz="2600" u="none" cap="none" strike="noStrike">
                <a:solidFill>
                  <a:srgbClr val="FFA44F"/>
                </a:solidFill>
                <a:latin typeface="Petrona"/>
                <a:ea typeface="Petrona"/>
                <a:cs typeface="Petrona"/>
                <a:sym typeface="Petrona"/>
              </a:rPr>
              <a:t>Under the guidance of </a:t>
            </a:r>
            <a:endParaRPr b="0" i="0" sz="2600" u="none" cap="none" strike="noStrike"/>
          </a:p>
        </p:txBody>
      </p:sp>
      <p:sp>
        <p:nvSpPr>
          <p:cNvPr id="56" name="Google Shape;56;p12"/>
          <p:cNvSpPr/>
          <p:nvPr/>
        </p:nvSpPr>
        <p:spPr>
          <a:xfrm>
            <a:off x="3914299" y="6079808"/>
            <a:ext cx="3360777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etrona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Dr. B.N Swetha</a:t>
            </a:r>
            <a:endParaRPr b="0" i="0" sz="2600" u="none" cap="none" strike="noStrike"/>
          </a:p>
        </p:txBody>
      </p:sp>
      <p:sp>
        <p:nvSpPr>
          <p:cNvPr id="57" name="Google Shape;57;p12"/>
          <p:cNvSpPr/>
          <p:nvPr/>
        </p:nvSpPr>
        <p:spPr>
          <a:xfrm>
            <a:off x="3808214" y="6819900"/>
            <a:ext cx="3573066" cy="350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HOD of Physics Department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fmla="val 2481" name="adj"/>
            </a:avLst>
          </a:prstGeom>
          <a:solidFill>
            <a:srgbClr val="F2F2F2">
              <a:alpha val="74901"/>
            </a:srgbClr>
          </a:solidFill>
          <a:ln cap="flat" cmpd="sng" w="15225">
            <a:solidFill>
              <a:srgbClr val="E6E6E6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507" y="243840"/>
            <a:ext cx="13763387" cy="77419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fmla="val 2481" name="adj"/>
            </a:avLst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180267" y="1854875"/>
            <a:ext cx="7001708" cy="875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45"/>
              </a:lnSpc>
              <a:spcBef>
                <a:spcPts val="0"/>
              </a:spcBef>
              <a:spcAft>
                <a:spcPts val="0"/>
              </a:spcAft>
              <a:buClr>
                <a:srgbClr val="007EBD"/>
              </a:buClr>
              <a:buSzPts val="5500"/>
              <a:buFont typeface="Petrona"/>
              <a:buNone/>
            </a:pPr>
            <a:r>
              <a:rPr b="1" i="0" lang="en-US" sz="5500" u="none" cap="none" strike="noStrike">
                <a:solidFill>
                  <a:srgbClr val="007EBD"/>
                </a:solidFill>
                <a:latin typeface="Petrona"/>
                <a:ea typeface="Petrona"/>
                <a:cs typeface="Petrona"/>
                <a:sym typeface="Petrona"/>
              </a:rPr>
              <a:t>Magnification:</a:t>
            </a:r>
            <a:endParaRPr b="0" i="0" sz="5500" u="none" cap="none" strike="noStrike"/>
          </a:p>
        </p:txBody>
      </p:sp>
      <p:sp>
        <p:nvSpPr>
          <p:cNvPr id="67" name="Google Shape;67;p13"/>
          <p:cNvSpPr/>
          <p:nvPr/>
        </p:nvSpPr>
        <p:spPr>
          <a:xfrm>
            <a:off x="1180267" y="3130153"/>
            <a:ext cx="12269867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None/>
            </a:pPr>
            <a:r>
              <a:rPr b="1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                 </a:t>
            </a:r>
            <a:r>
              <a:rPr b="0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Magnification (M) is the ratio of the height (or size) of the image to the height (or size) of the object.</a:t>
            </a:r>
            <a:endParaRPr b="0" i="0" sz="2100" u="none" cap="none" strike="noStrike"/>
          </a:p>
        </p:txBody>
      </p:sp>
      <p:sp>
        <p:nvSpPr>
          <p:cNvPr id="68" name="Google Shape;68;p13"/>
          <p:cNvSpPr/>
          <p:nvPr/>
        </p:nvSpPr>
        <p:spPr>
          <a:xfrm>
            <a:off x="1180267" y="4283631"/>
            <a:ext cx="12269867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None/>
            </a:pPr>
            <a:r>
              <a:rPr b="0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magnification is generally represented by the letter M.</a:t>
            </a:r>
            <a:endParaRPr b="0" i="0" sz="2100" u="none" cap="none" strike="noStrike"/>
          </a:p>
        </p:txBody>
      </p:sp>
      <p:sp>
        <p:nvSpPr>
          <p:cNvPr id="69" name="Google Shape;69;p13"/>
          <p:cNvSpPr/>
          <p:nvPr/>
        </p:nvSpPr>
        <p:spPr>
          <a:xfrm>
            <a:off x="1180267" y="5110401"/>
            <a:ext cx="3500795" cy="43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/>
              <a:buNone/>
            </a:pPr>
            <a:r>
              <a:t/>
            </a:r>
            <a:endParaRPr b="0" i="0" sz="2750" u="none" cap="none" strike="noStrike"/>
          </a:p>
        </p:txBody>
      </p:sp>
      <p:sp>
        <p:nvSpPr>
          <p:cNvPr id="70" name="Google Shape;70;p13"/>
          <p:cNvSpPr/>
          <p:nvPr/>
        </p:nvSpPr>
        <p:spPr>
          <a:xfrm>
            <a:off x="1180267" y="5948005"/>
            <a:ext cx="12269867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b="0" i="0" sz="21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fmla="val 2481" name="adj"/>
            </a:avLst>
          </a:prstGeom>
          <a:solidFill>
            <a:srgbClr val="FFFFFF">
              <a:alpha val="74901"/>
            </a:srgbClr>
          </a:solidFill>
          <a:ln cap="flat" cmpd="sng" w="15225">
            <a:solidFill>
              <a:srgbClr val="E6E6E6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180267" y="2171581"/>
            <a:ext cx="7001708" cy="875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etrona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Formula</a:t>
            </a:r>
            <a:endParaRPr b="0" i="0" sz="5500" u="none" cap="none" strike="noStrike"/>
          </a:p>
        </p:txBody>
      </p:sp>
      <p:sp>
        <p:nvSpPr>
          <p:cNvPr id="78" name="Google Shape;78;p14"/>
          <p:cNvSpPr/>
          <p:nvPr/>
        </p:nvSpPr>
        <p:spPr>
          <a:xfrm>
            <a:off x="1180267" y="3880247"/>
            <a:ext cx="600075" cy="600075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152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270278" y="3917752"/>
            <a:ext cx="420053" cy="525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300"/>
              <a:buFont typeface="Petrona"/>
              <a:buNone/>
            </a:pPr>
            <a:r>
              <a:rPr b="1" i="0" lang="en-US" sz="3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3300" u="none" cap="none" strike="noStrike"/>
          </a:p>
        </p:txBody>
      </p:sp>
      <p:sp>
        <p:nvSpPr>
          <p:cNvPr id="80" name="Google Shape;80;p14"/>
          <p:cNvSpPr/>
          <p:nvPr/>
        </p:nvSpPr>
        <p:spPr>
          <a:xfrm>
            <a:off x="2047042" y="3880247"/>
            <a:ext cx="3500795" cy="43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750"/>
              <a:buFont typeface="Petrona"/>
              <a:buNone/>
            </a:pPr>
            <a:r>
              <a:rPr b="1" i="0" lang="en-US" sz="275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Height-Based</a:t>
            </a:r>
            <a:endParaRPr b="0" i="0" sz="2750" u="none" cap="none" strike="noStrike"/>
          </a:p>
        </p:txBody>
      </p:sp>
      <p:sp>
        <p:nvSpPr>
          <p:cNvPr id="81" name="Google Shape;81;p14"/>
          <p:cNvSpPr/>
          <p:nvPr/>
        </p:nvSpPr>
        <p:spPr>
          <a:xfrm>
            <a:off x="2047042" y="4477822"/>
            <a:ext cx="5134808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007EBD"/>
              </a:buClr>
              <a:buSzPts val="2100"/>
              <a:buFont typeface="Inter"/>
              <a:buNone/>
            </a:pPr>
            <a:r>
              <a:rPr b="0" i="0" lang="en-US" sz="2100" u="none" cap="none" strike="noStrike">
                <a:solidFill>
                  <a:srgbClr val="007EBD"/>
                </a:solidFill>
                <a:latin typeface="Inter"/>
                <a:ea typeface="Inter"/>
                <a:cs typeface="Inter"/>
                <a:sym typeface="Inter"/>
              </a:rPr>
              <a:t>m = h' / h</a:t>
            </a:r>
            <a:r>
              <a:rPr b="0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where h' is image height and h is object height.</a:t>
            </a:r>
            <a:endParaRPr b="0" i="0" sz="2100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7448550" y="3880247"/>
            <a:ext cx="600075" cy="600075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152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538561" y="3917752"/>
            <a:ext cx="420053" cy="525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300"/>
              <a:buFont typeface="Petrona"/>
              <a:buNone/>
            </a:pPr>
            <a:r>
              <a:rPr b="1" i="0" lang="en-US" sz="3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3300" u="none" cap="none" strike="noStrike"/>
          </a:p>
        </p:txBody>
      </p:sp>
      <p:sp>
        <p:nvSpPr>
          <p:cNvPr id="84" name="Google Shape;84;p14"/>
          <p:cNvSpPr/>
          <p:nvPr/>
        </p:nvSpPr>
        <p:spPr>
          <a:xfrm>
            <a:off x="8315325" y="3880247"/>
            <a:ext cx="3500795" cy="43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750"/>
              <a:buFont typeface="Petrona"/>
              <a:buNone/>
            </a:pPr>
            <a:r>
              <a:rPr b="1" i="0" lang="en-US" sz="275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Distance-Based</a:t>
            </a:r>
            <a:endParaRPr b="0" i="0" sz="2750" u="none" cap="none" strike="noStrike"/>
          </a:p>
        </p:txBody>
      </p:sp>
      <p:sp>
        <p:nvSpPr>
          <p:cNvPr id="85" name="Google Shape;85;p14"/>
          <p:cNvSpPr/>
          <p:nvPr/>
        </p:nvSpPr>
        <p:spPr>
          <a:xfrm>
            <a:off x="8315325" y="4477822"/>
            <a:ext cx="5134808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007EBD"/>
              </a:buClr>
              <a:buSzPts val="2100"/>
              <a:buFont typeface="Inter"/>
              <a:buNone/>
            </a:pPr>
            <a:r>
              <a:rPr b="0" i="0" lang="en-US" sz="2100" u="none" cap="none" strike="noStrike">
                <a:solidFill>
                  <a:srgbClr val="007EBD"/>
                </a:solidFill>
                <a:latin typeface="Inter"/>
                <a:ea typeface="Inter"/>
                <a:cs typeface="Inter"/>
                <a:sym typeface="Inter"/>
              </a:rPr>
              <a:t>m = v / u</a:t>
            </a:r>
            <a:r>
              <a:rPr b="0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where v is image distance and u is object distance.</a:t>
            </a:r>
            <a:endParaRPr b="0" i="0" sz="2100" u="none" cap="none" strike="noStrike"/>
          </a:p>
        </p:txBody>
      </p:sp>
      <p:sp>
        <p:nvSpPr>
          <p:cNvPr id="86" name="Google Shape;86;p14"/>
          <p:cNvSpPr/>
          <p:nvPr/>
        </p:nvSpPr>
        <p:spPr>
          <a:xfrm>
            <a:off x="1180267" y="5631299"/>
            <a:ext cx="12269867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None/>
            </a:pPr>
            <a:r>
              <a:rPr b="0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Both formulas help calculate magnification using different parameters.</a:t>
            </a:r>
            <a:endParaRPr b="0" i="0" sz="21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fmla="val 2481" name="adj"/>
            </a:avLst>
          </a:prstGeom>
          <a:solidFill>
            <a:srgbClr val="FFFFFF">
              <a:alpha val="74901"/>
            </a:srgbClr>
          </a:solidFill>
          <a:ln cap="flat" cmpd="sng" w="15225">
            <a:solidFill>
              <a:srgbClr val="E6E6E6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180267" y="1050131"/>
            <a:ext cx="7001708" cy="875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etrona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Lens Formula</a:t>
            </a:r>
            <a:endParaRPr b="0" i="0" sz="550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1180267" y="2565440"/>
            <a:ext cx="5809536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None/>
            </a:pPr>
            <a:r>
              <a:rPr b="0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lens formula shows the relationship between key distances.</a:t>
            </a:r>
            <a:endParaRPr b="0" i="0" sz="2100" u="none" cap="none" strike="noStrike"/>
          </a:p>
        </p:txBody>
      </p:sp>
      <p:sp>
        <p:nvSpPr>
          <p:cNvPr id="95" name="Google Shape;95;p15"/>
          <p:cNvSpPr/>
          <p:nvPr/>
        </p:nvSpPr>
        <p:spPr>
          <a:xfrm>
            <a:off x="1180267" y="3658910"/>
            <a:ext cx="5809536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None/>
            </a:pPr>
            <a:r>
              <a:rPr b="0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These distances are object distance (u), image distance (v), and focal length (f).</a:t>
            </a:r>
            <a:endParaRPr b="0" i="0" sz="2100" u="none" cap="none" strike="noStrike"/>
          </a:p>
        </p:txBody>
      </p:sp>
      <p:sp>
        <p:nvSpPr>
          <p:cNvPr id="96" name="Google Shape;96;p15"/>
          <p:cNvSpPr/>
          <p:nvPr/>
        </p:nvSpPr>
        <p:spPr>
          <a:xfrm>
            <a:off x="1180267" y="4752380"/>
            <a:ext cx="5809536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None/>
            </a:pPr>
            <a:r>
              <a:rPr b="0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formula is:</a:t>
            </a:r>
            <a:endParaRPr b="0" i="0" sz="2100" u="none" cap="none" strike="noStrike"/>
          </a:p>
        </p:txBody>
      </p:sp>
      <p:sp>
        <p:nvSpPr>
          <p:cNvPr id="97" name="Google Shape;97;p15"/>
          <p:cNvSpPr/>
          <p:nvPr/>
        </p:nvSpPr>
        <p:spPr>
          <a:xfrm>
            <a:off x="1180267" y="5419130"/>
            <a:ext cx="5809536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None/>
            </a:pPr>
            <a:r>
              <a:rPr b="1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1/v - 1/u = 1/f</a:t>
            </a:r>
            <a:endParaRPr b="0" i="0" sz="2100" u="none" cap="none" strike="noStrike"/>
          </a:p>
        </p:txBody>
      </p:sp>
      <p:sp>
        <p:nvSpPr>
          <p:cNvPr id="98" name="Google Shape;98;p15"/>
          <p:cNvSpPr/>
          <p:nvPr/>
        </p:nvSpPr>
        <p:spPr>
          <a:xfrm>
            <a:off x="1180267" y="6085880"/>
            <a:ext cx="5809536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None/>
            </a:pPr>
            <a:r>
              <a:rPr b="0" i="0" lang="en-US" sz="2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It helps to calculate image or object distance for lenses.</a:t>
            </a:r>
            <a:endParaRPr b="0" i="0" sz="2100" u="none" cap="none" strike="noStrike"/>
          </a:p>
        </p:txBody>
      </p:sp>
      <p:pic>
        <p:nvPicPr>
          <p:cNvPr descr="preencoded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218" y="2625447"/>
            <a:ext cx="5809536" cy="397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433507" y="243840"/>
            <a:ext cx="13763387" cy="7749778"/>
          </a:xfrm>
          <a:prstGeom prst="roundRect">
            <a:avLst>
              <a:gd fmla="val 1717" name="adj"/>
            </a:avLst>
          </a:prstGeom>
          <a:solidFill>
            <a:srgbClr val="FFFFFF">
              <a:alpha val="74901"/>
            </a:srgbClr>
          </a:solidFill>
          <a:ln cap="flat" cmpd="sng" w="9525">
            <a:solidFill>
              <a:srgbClr val="E6E6E6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172766" y="969883"/>
            <a:ext cx="5094684" cy="606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Petrona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Lens Formula Example</a:t>
            </a:r>
            <a:endParaRPr b="0" i="0" sz="3800" u="none" cap="none" strike="noStrike"/>
          </a:p>
        </p:txBody>
      </p:sp>
      <p:sp>
        <p:nvSpPr>
          <p:cNvPr id="107" name="Google Shape;107;p16"/>
          <p:cNvSpPr/>
          <p:nvPr/>
        </p:nvSpPr>
        <p:spPr>
          <a:xfrm>
            <a:off x="1172766" y="2038231"/>
            <a:ext cx="2425898" cy="30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etrona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Problem Statement</a:t>
            </a:r>
            <a:endParaRPr b="0" i="0" sz="1900" u="none" cap="none" strike="noStrike"/>
          </a:p>
        </p:txBody>
      </p:sp>
      <p:sp>
        <p:nvSpPr>
          <p:cNvPr id="108" name="Google Shape;108;p16"/>
          <p:cNvSpPr/>
          <p:nvPr/>
        </p:nvSpPr>
        <p:spPr>
          <a:xfrm>
            <a:off x="1172766" y="2526268"/>
            <a:ext cx="5917049" cy="886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concave lens has a focal length of </a:t>
            </a:r>
            <a:r>
              <a:rPr b="1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15 cm</a:t>
            </a: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 At what distance should the object be placed so that it forms an image </a:t>
            </a:r>
            <a:r>
              <a:rPr b="1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10 cm</a:t>
            </a: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from the lens? Also, find the </a:t>
            </a:r>
            <a:r>
              <a:rPr b="1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magnification</a:t>
            </a: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produced by the lens.</a:t>
            </a:r>
            <a:endParaRPr b="0" i="0" sz="1450" u="none" cap="none" strike="noStrike"/>
          </a:p>
        </p:txBody>
      </p:sp>
      <p:sp>
        <p:nvSpPr>
          <p:cNvPr id="109" name="Google Shape;109;p16"/>
          <p:cNvSpPr/>
          <p:nvPr/>
        </p:nvSpPr>
        <p:spPr>
          <a:xfrm>
            <a:off x="1172766" y="3597950"/>
            <a:ext cx="2425898" cy="30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etrona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Answer</a:t>
            </a:r>
            <a:endParaRPr b="0" i="0" sz="1900" u="none" cap="none" strike="noStrike"/>
          </a:p>
        </p:txBody>
      </p:sp>
      <p:sp>
        <p:nvSpPr>
          <p:cNvPr id="110" name="Google Shape;110;p16"/>
          <p:cNvSpPr/>
          <p:nvPr/>
        </p:nvSpPr>
        <p:spPr>
          <a:xfrm>
            <a:off x="1172766" y="4085987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1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Object distance</a:t>
            </a: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n-US" sz="1450" u="none" cap="none" strike="noStrike">
                <a:solidFill>
                  <a:srgbClr val="007EBD"/>
                </a:solidFill>
                <a:latin typeface="Inter"/>
                <a:ea typeface="Inter"/>
                <a:cs typeface="Inter"/>
                <a:sym typeface="Inter"/>
              </a:rPr>
              <a:t>30 cm</a:t>
            </a: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(in front of the lens)</a:t>
            </a:r>
            <a:endParaRPr b="0" i="0" sz="145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1172766" y="4446270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1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Magnification</a:t>
            </a: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n-US" sz="1450" u="none" cap="none" strike="noStrike">
                <a:solidFill>
                  <a:srgbClr val="007EBD"/>
                </a:solidFill>
                <a:latin typeface="Inter"/>
                <a:ea typeface="Inter"/>
                <a:cs typeface="Inter"/>
                <a:sym typeface="Inter"/>
              </a:rPr>
              <a:t>1/3 </a:t>
            </a: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(image is diminished)</a:t>
            </a:r>
            <a:endParaRPr b="0" i="0" sz="1450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1172766" y="4908233"/>
            <a:ext cx="5917049" cy="886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Using the lens formula and given values, the object distance is found to be 30 cm. The magnification is 1/3, indicating a diminished image.</a:t>
            </a:r>
            <a:endParaRPr b="0" i="0" sz="1450" u="none" cap="none" strike="noStrike"/>
          </a:p>
        </p:txBody>
      </p:sp>
      <p:sp>
        <p:nvSpPr>
          <p:cNvPr id="113" name="Google Shape;113;p16"/>
          <p:cNvSpPr/>
          <p:nvPr/>
        </p:nvSpPr>
        <p:spPr>
          <a:xfrm>
            <a:off x="7548205" y="2019776"/>
            <a:ext cx="5917049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None/>
            </a:pPr>
            <a:r>
              <a:rPr b="1" i="0" lang="en-US" sz="18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Solution:</a:t>
            </a:r>
            <a:endParaRPr b="0" i="0" sz="1800" u="none" cap="none" strike="noStrike"/>
          </a:p>
        </p:txBody>
      </p:sp>
      <p:sp>
        <p:nvSpPr>
          <p:cNvPr id="114" name="Google Shape;114;p16"/>
          <p:cNvSpPr/>
          <p:nvPr/>
        </p:nvSpPr>
        <p:spPr>
          <a:xfrm>
            <a:off x="7548205" y="2555677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 know:</a:t>
            </a:r>
            <a:endParaRPr b="0" i="0" sz="1450" u="none" cap="none" strike="noStrike"/>
          </a:p>
        </p:txBody>
      </p:sp>
      <p:sp>
        <p:nvSpPr>
          <p:cNvPr id="115" name="Google Shape;115;p16"/>
          <p:cNvSpPr/>
          <p:nvPr/>
        </p:nvSpPr>
        <p:spPr>
          <a:xfrm>
            <a:off x="7548205" y="3017639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Char char="•"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Image distance, 𝑣 = −10 cm</a:t>
            </a:r>
            <a:endParaRPr b="0" i="0" sz="1450" u="none" cap="none" strike="noStrike"/>
          </a:p>
        </p:txBody>
      </p:sp>
      <p:sp>
        <p:nvSpPr>
          <p:cNvPr id="116" name="Google Shape;116;p16"/>
          <p:cNvSpPr/>
          <p:nvPr/>
        </p:nvSpPr>
        <p:spPr>
          <a:xfrm>
            <a:off x="7548205" y="3377922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Char char="•"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Focal length, 𝑓 = −15 cm</a:t>
            </a:r>
            <a:endParaRPr b="0" i="0" sz="145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7548205" y="3738205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Char char="•"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 want to find: Object distance, 𝑢</a:t>
            </a:r>
            <a:endParaRPr b="0" i="0" sz="1450" u="none" cap="none" strike="noStrike"/>
          </a:p>
        </p:txBody>
      </p:sp>
      <p:sp>
        <p:nvSpPr>
          <p:cNvPr id="118" name="Google Shape;118;p16"/>
          <p:cNvSpPr/>
          <p:nvPr/>
        </p:nvSpPr>
        <p:spPr>
          <a:xfrm>
            <a:off x="7548205" y="4200168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Using the Lens Formula: </a:t>
            </a:r>
            <a:r>
              <a:rPr b="0" i="0" lang="en-US" sz="1450" u="none" cap="none" strike="noStrike">
                <a:solidFill>
                  <a:srgbClr val="007EBD"/>
                </a:solidFill>
                <a:latin typeface="Inter"/>
                <a:ea typeface="Inter"/>
                <a:cs typeface="Inter"/>
                <a:sym typeface="Inter"/>
              </a:rPr>
              <a:t>1/𝑣 − 1/𝑢 = 1/𝑓</a:t>
            </a:r>
            <a:endParaRPr b="0" i="0" sz="1450" u="none" cap="none" strike="noStrike"/>
          </a:p>
        </p:txBody>
      </p:sp>
      <p:sp>
        <p:nvSpPr>
          <p:cNvPr id="119" name="Google Shape;119;p16"/>
          <p:cNvSpPr/>
          <p:nvPr/>
        </p:nvSpPr>
        <p:spPr>
          <a:xfrm>
            <a:off x="7548205" y="4662130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So: 1/𝑢 = 1/𝑣 − 1/𝑓</a:t>
            </a:r>
            <a:endParaRPr b="0" i="0" sz="145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7548205" y="5124093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1/𝑢 = (−1/10) − (−1/15) = −1/10 + 1/15</a:t>
            </a:r>
            <a:endParaRPr b="0" i="0" sz="145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7548205" y="5586055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1/𝑢 = −3 + 2/30 = −1/30</a:t>
            </a:r>
            <a:endParaRPr b="0" i="0" sz="1450" u="none" cap="none" strike="noStrike"/>
          </a:p>
        </p:txBody>
      </p:sp>
      <p:sp>
        <p:nvSpPr>
          <p:cNvPr id="122" name="Google Shape;122;p16"/>
          <p:cNvSpPr/>
          <p:nvPr/>
        </p:nvSpPr>
        <p:spPr>
          <a:xfrm>
            <a:off x="7548205" y="6048018"/>
            <a:ext cx="5917049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Therefore, 𝑢 = −30 cm</a:t>
            </a:r>
            <a:endParaRPr b="0" i="0" sz="1450" u="none" cap="none" strike="noStrike"/>
          </a:p>
        </p:txBody>
      </p:sp>
      <p:sp>
        <p:nvSpPr>
          <p:cNvPr id="123" name="Google Shape;123;p16"/>
          <p:cNvSpPr/>
          <p:nvPr/>
        </p:nvSpPr>
        <p:spPr>
          <a:xfrm>
            <a:off x="7548205" y="6509980"/>
            <a:ext cx="5917049" cy="591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To find the magnification (m), we use the formula: m = v/u. Given v = -10 cm and u = -30 cm, we get m = 1/3.</a:t>
            </a:r>
            <a:endParaRPr b="0" i="0" sz="14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fmla="val 1612" name="adj"/>
            </a:avLst>
          </a:prstGeom>
          <a:solidFill>
            <a:srgbClr val="FFFFFF">
              <a:alpha val="74901"/>
            </a:srgbClr>
          </a:solidFill>
          <a:ln cap="flat" cmpd="sng" w="9525">
            <a:solidFill>
              <a:srgbClr val="E6E6E6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1180267" y="1131094"/>
            <a:ext cx="4779526" cy="5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0"/>
              <a:buFont typeface="Petrona"/>
              <a:buNone/>
            </a:pPr>
            <a:r>
              <a:rPr b="1" i="0" lang="en-US" sz="35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Lens Formula Example</a:t>
            </a:r>
            <a:endParaRPr b="0" i="0" sz="3550" u="none" cap="none" strike="noStrike"/>
          </a:p>
        </p:txBody>
      </p:sp>
      <p:sp>
        <p:nvSpPr>
          <p:cNvPr id="131" name="Google Shape;131;p17"/>
          <p:cNvSpPr/>
          <p:nvPr/>
        </p:nvSpPr>
        <p:spPr>
          <a:xfrm>
            <a:off x="1180267" y="2133243"/>
            <a:ext cx="2275523" cy="284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Petrona"/>
              <a:buNone/>
            </a:pPr>
            <a:r>
              <a:rPr b="1" i="0" lang="en-US" sz="17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Problem Statement</a:t>
            </a:r>
            <a:endParaRPr b="0" i="0" sz="1750" u="none" cap="none" strike="noStrike"/>
          </a:p>
        </p:txBody>
      </p:sp>
      <p:sp>
        <p:nvSpPr>
          <p:cNvPr id="132" name="Google Shape;132;p17"/>
          <p:cNvSpPr/>
          <p:nvPr/>
        </p:nvSpPr>
        <p:spPr>
          <a:xfrm>
            <a:off x="1180267" y="2590919"/>
            <a:ext cx="5923478" cy="831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</a:t>
            </a: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2.0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cm 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tall object is placed perpendicular to a convex lens. The focal length is </a:t>
            </a: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10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cm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.The object distance is </a:t>
            </a: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15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cm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 Find the image's nature, position, size, and magnification.</a:t>
            </a:r>
            <a:endParaRPr b="0" i="0" sz="1350" u="none" cap="none" strike="noStrike"/>
          </a:p>
        </p:txBody>
      </p:sp>
      <p:sp>
        <p:nvSpPr>
          <p:cNvPr id="133" name="Google Shape;133;p17"/>
          <p:cNvSpPr/>
          <p:nvPr/>
        </p:nvSpPr>
        <p:spPr>
          <a:xfrm>
            <a:off x="1180267" y="3596164"/>
            <a:ext cx="2275523" cy="284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Petrona"/>
              <a:buNone/>
            </a:pPr>
            <a:r>
              <a:rPr b="1" i="0" lang="en-US" sz="17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Answer</a:t>
            </a:r>
            <a:endParaRPr b="0" i="0" sz="1750" u="none" cap="none" strike="noStrike"/>
          </a:p>
        </p:txBody>
      </p:sp>
      <p:sp>
        <p:nvSpPr>
          <p:cNvPr id="134" name="Google Shape;134;p17"/>
          <p:cNvSpPr/>
          <p:nvPr/>
        </p:nvSpPr>
        <p:spPr>
          <a:xfrm>
            <a:off x="1180267" y="4053840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Using the lens formula, image distance is </a:t>
            </a:r>
            <a:r>
              <a:rPr b="0" i="0" lang="en-US" sz="1350" u="none" cap="none" strike="noStrike">
                <a:solidFill>
                  <a:srgbClr val="007EBD"/>
                </a:solidFill>
                <a:latin typeface="Inter"/>
                <a:ea typeface="Inter"/>
                <a:cs typeface="Inter"/>
                <a:sym typeface="Inter"/>
              </a:rPr>
              <a:t>+30 cm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350" u="none" cap="none" strike="noStrike"/>
          </a:p>
        </p:txBody>
      </p:sp>
      <p:sp>
        <p:nvSpPr>
          <p:cNvPr id="135" name="Google Shape;135;p17"/>
          <p:cNvSpPr/>
          <p:nvPr/>
        </p:nvSpPr>
        <p:spPr>
          <a:xfrm>
            <a:off x="1180267" y="4391739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Magnification is</a:t>
            </a:r>
            <a:r>
              <a:rPr b="0" i="0" lang="en-US" sz="1350" u="none" cap="none" strike="noStrike">
                <a:solidFill>
                  <a:srgbClr val="007EBD"/>
                </a:solidFill>
                <a:latin typeface="Inter"/>
                <a:ea typeface="Inter"/>
                <a:cs typeface="Inter"/>
                <a:sym typeface="Inter"/>
              </a:rPr>
              <a:t> -2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350" u="none" cap="none" strike="noStrike"/>
          </a:p>
        </p:txBody>
      </p:sp>
      <p:sp>
        <p:nvSpPr>
          <p:cNvPr id="136" name="Google Shape;136;p17"/>
          <p:cNvSpPr/>
          <p:nvPr/>
        </p:nvSpPr>
        <p:spPr>
          <a:xfrm>
            <a:off x="1180267" y="4729639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Image height is </a:t>
            </a:r>
            <a:r>
              <a:rPr b="0" i="0" lang="en-US" sz="1350" u="none" cap="none" strike="noStrike">
                <a:solidFill>
                  <a:srgbClr val="007EBD"/>
                </a:solidFill>
                <a:latin typeface="Inter"/>
                <a:ea typeface="Inter"/>
                <a:cs typeface="Inter"/>
                <a:sym typeface="Inter"/>
              </a:rPr>
              <a:t>-4.0 cm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350" u="none" cap="none" strike="noStrike"/>
          </a:p>
        </p:txBody>
      </p:sp>
      <p:sp>
        <p:nvSpPr>
          <p:cNvPr id="137" name="Google Shape;137;p17"/>
          <p:cNvSpPr/>
          <p:nvPr/>
        </p:nvSpPr>
        <p:spPr>
          <a:xfrm>
            <a:off x="1180267" y="5162907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t/>
            </a:r>
            <a:endParaRPr b="0" i="0" sz="1350" u="none" cap="none" strike="noStrike"/>
          </a:p>
        </p:txBody>
      </p:sp>
      <p:sp>
        <p:nvSpPr>
          <p:cNvPr id="138" name="Google Shape;138;p17"/>
          <p:cNvSpPr/>
          <p:nvPr/>
        </p:nvSpPr>
        <p:spPr>
          <a:xfrm>
            <a:off x="1180267" y="5596176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Position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30 cm on the other side of the lens</a:t>
            </a:r>
            <a:endParaRPr b="0" i="0" sz="1350" u="none" cap="none" strike="noStrike"/>
          </a:p>
        </p:txBody>
      </p:sp>
      <p:sp>
        <p:nvSpPr>
          <p:cNvPr id="139" name="Google Shape;139;p17"/>
          <p:cNvSpPr/>
          <p:nvPr/>
        </p:nvSpPr>
        <p:spPr>
          <a:xfrm>
            <a:off x="1180267" y="5934075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Nature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Real and inverted (since v &gt; 0 , m &lt; 0)</a:t>
            </a:r>
            <a:endParaRPr b="0" i="0" sz="135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1180267" y="6271974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Size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Image height = </a:t>
            </a: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4.0 cm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(twice the object, inverted)</a:t>
            </a:r>
            <a:endParaRPr b="0" i="0" sz="1350" u="none" cap="none" strike="noStrike"/>
          </a:p>
        </p:txBody>
      </p:sp>
      <p:sp>
        <p:nvSpPr>
          <p:cNvPr id="141" name="Google Shape;141;p17"/>
          <p:cNvSpPr/>
          <p:nvPr/>
        </p:nvSpPr>
        <p:spPr>
          <a:xfrm>
            <a:off x="1180267" y="6609874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1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Magnification</a:t>
            </a: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-2</a:t>
            </a:r>
            <a:endParaRPr b="0" i="0" sz="1350" u="none" cap="none" strike="noStrike"/>
          </a:p>
        </p:txBody>
      </p:sp>
      <p:sp>
        <p:nvSpPr>
          <p:cNvPr id="142" name="Google Shape;142;p17"/>
          <p:cNvSpPr/>
          <p:nvPr/>
        </p:nvSpPr>
        <p:spPr>
          <a:xfrm>
            <a:off x="7534275" y="2115860"/>
            <a:ext cx="5923478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Inter"/>
              <a:buNone/>
            </a:pPr>
            <a:r>
              <a:rPr b="1" i="0" lang="en-US" sz="17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Solution:</a:t>
            </a:r>
            <a:endParaRPr b="0" i="0" sz="1700" u="none" cap="none" strike="noStrike"/>
          </a:p>
        </p:txBody>
      </p:sp>
      <p:sp>
        <p:nvSpPr>
          <p:cNvPr id="143" name="Google Shape;143;p17"/>
          <p:cNvSpPr/>
          <p:nvPr/>
        </p:nvSpPr>
        <p:spPr>
          <a:xfrm>
            <a:off x="7534275" y="2618542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Let's break it down:</a:t>
            </a:r>
            <a:endParaRPr b="0" i="0" sz="1350" u="none" cap="none" strike="noStrike"/>
          </a:p>
        </p:txBody>
      </p:sp>
      <p:sp>
        <p:nvSpPr>
          <p:cNvPr id="144" name="Google Shape;144;p17"/>
          <p:cNvSpPr/>
          <p:nvPr/>
        </p:nvSpPr>
        <p:spPr>
          <a:xfrm>
            <a:off x="7534275" y="3051810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Char char="•"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Object height, ℎ = 2.0 cm</a:t>
            </a:r>
            <a:endParaRPr b="0" i="0" sz="1350" u="none" cap="none" strike="noStrike"/>
          </a:p>
        </p:txBody>
      </p:sp>
      <p:sp>
        <p:nvSpPr>
          <p:cNvPr id="145" name="Google Shape;145;p17"/>
          <p:cNvSpPr/>
          <p:nvPr/>
        </p:nvSpPr>
        <p:spPr>
          <a:xfrm>
            <a:off x="7534275" y="3389709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Char char="•"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Object distance, 𝑢 = − 15 cm (Remember: object on left)</a:t>
            </a:r>
            <a:endParaRPr b="0" i="0" sz="1350" u="none" cap="none" strike="noStrike"/>
          </a:p>
        </p:txBody>
      </p:sp>
      <p:sp>
        <p:nvSpPr>
          <p:cNvPr id="146" name="Google Shape;146;p17"/>
          <p:cNvSpPr/>
          <p:nvPr/>
        </p:nvSpPr>
        <p:spPr>
          <a:xfrm>
            <a:off x="7534275" y="3727609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Char char="•"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Focal length, 𝑓 = + 10 cm (Convex lens)</a:t>
            </a:r>
            <a:endParaRPr b="0" i="0" sz="1350" u="none" cap="none" strike="noStrike"/>
          </a:p>
        </p:txBody>
      </p:sp>
      <p:sp>
        <p:nvSpPr>
          <p:cNvPr id="147" name="Google Shape;147;p17"/>
          <p:cNvSpPr/>
          <p:nvPr/>
        </p:nvSpPr>
        <p:spPr>
          <a:xfrm>
            <a:off x="7534275" y="4065508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Char char="•"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Image distance, 𝑣 = ?</a:t>
            </a:r>
            <a:endParaRPr b="0" i="0" sz="1350" u="none" cap="none" strike="noStrike"/>
          </a:p>
        </p:txBody>
      </p:sp>
      <p:sp>
        <p:nvSpPr>
          <p:cNvPr id="148" name="Google Shape;148;p17"/>
          <p:cNvSpPr/>
          <p:nvPr/>
        </p:nvSpPr>
        <p:spPr>
          <a:xfrm>
            <a:off x="7534275" y="4498777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Time for the Lens Formula: </a:t>
            </a:r>
            <a:r>
              <a:rPr b="0" i="0" lang="en-US" sz="1350" u="none" cap="none" strike="noStrike">
                <a:solidFill>
                  <a:srgbClr val="007EBD"/>
                </a:solidFill>
                <a:latin typeface="Inter"/>
                <a:ea typeface="Inter"/>
                <a:cs typeface="Inter"/>
                <a:sym typeface="Inter"/>
              </a:rPr>
              <a:t>1/𝑣 − 1/𝑢 = 1/𝑓</a:t>
            </a:r>
            <a:endParaRPr b="0" i="0" sz="1350" u="none" cap="none" strike="noStrike"/>
          </a:p>
        </p:txBody>
      </p:sp>
      <p:sp>
        <p:nvSpPr>
          <p:cNvPr id="149" name="Google Shape;149;p17"/>
          <p:cNvSpPr/>
          <p:nvPr/>
        </p:nvSpPr>
        <p:spPr>
          <a:xfrm>
            <a:off x="7534275" y="4932045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So, 1/𝑣 = 1/𝑓 + 1/𝑢</a:t>
            </a:r>
            <a:endParaRPr b="0" i="0" sz="1350" u="none" cap="none" strike="noStrike"/>
          </a:p>
        </p:txBody>
      </p:sp>
      <p:sp>
        <p:nvSpPr>
          <p:cNvPr id="150" name="Google Shape;150;p17"/>
          <p:cNvSpPr/>
          <p:nvPr/>
        </p:nvSpPr>
        <p:spPr>
          <a:xfrm>
            <a:off x="7534275" y="5365313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Plugging in the values: 1/𝑣 = 1/10 + (-1/15) = (3-2)/30 = 1/30</a:t>
            </a:r>
            <a:endParaRPr b="0" i="0" sz="1350" u="none" cap="none" strike="noStrike"/>
          </a:p>
        </p:txBody>
      </p:sp>
      <p:sp>
        <p:nvSpPr>
          <p:cNvPr id="151" name="Google Shape;151;p17"/>
          <p:cNvSpPr/>
          <p:nvPr/>
        </p:nvSpPr>
        <p:spPr>
          <a:xfrm>
            <a:off x="7534275" y="5798582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Therefore, 𝑣 = +30 cm</a:t>
            </a:r>
            <a:endParaRPr b="0" i="0" sz="1350" u="none" cap="none" strike="noStrike"/>
          </a:p>
        </p:txBody>
      </p:sp>
      <p:sp>
        <p:nvSpPr>
          <p:cNvPr id="152" name="Google Shape;152;p17"/>
          <p:cNvSpPr/>
          <p:nvPr/>
        </p:nvSpPr>
        <p:spPr>
          <a:xfrm>
            <a:off x="7534275" y="6231850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Magnification: 𝑚 = 𝑣/𝑢 = 30/-15 = -2</a:t>
            </a:r>
            <a:endParaRPr b="0" i="0" sz="1350" u="none" cap="none" strike="noStrike"/>
          </a:p>
        </p:txBody>
      </p:sp>
      <p:sp>
        <p:nvSpPr>
          <p:cNvPr id="153" name="Google Shape;153;p17"/>
          <p:cNvSpPr/>
          <p:nvPr/>
        </p:nvSpPr>
        <p:spPr>
          <a:xfrm>
            <a:off x="7534275" y="6665119"/>
            <a:ext cx="5923478" cy="2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50"/>
              <a:buFont typeface="Inter"/>
              <a:buNone/>
            </a:pPr>
            <a:r>
              <a:rPr b="0" i="0" lang="en-US" sz="13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Image Height = 𝑚 × ℎ = -2 × 2.0 = -4.0 cm</a:t>
            </a:r>
            <a:endParaRPr b="0" i="0" sz="13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433507" y="243840"/>
            <a:ext cx="13763387" cy="7804190"/>
          </a:xfrm>
          <a:prstGeom prst="roundRect">
            <a:avLst>
              <a:gd fmla="val 2333" name="adj"/>
            </a:avLst>
          </a:prstGeom>
          <a:solidFill>
            <a:srgbClr val="FFFFFF">
              <a:alpha val="74901"/>
            </a:srgbClr>
          </a:solidFill>
          <a:ln cap="flat" cmpd="sng" w="15225">
            <a:solidFill>
              <a:srgbClr val="E6E6E6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41571" y="1166813"/>
            <a:ext cx="3272195" cy="404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None/>
            </a:pPr>
            <a:r>
              <a:t/>
            </a:r>
            <a:endParaRPr b="0" i="0" sz="1950" u="none" cap="none" strike="noStrike"/>
          </a:p>
        </p:txBody>
      </p:sp>
      <p:pic>
        <p:nvPicPr>
          <p:cNvPr descr="preencoded.png"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669" y="1223724"/>
            <a:ext cx="4319945" cy="4319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10231636" y="1166813"/>
            <a:ext cx="3272195" cy="404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None/>
            </a:pPr>
            <a:r>
              <a:t/>
            </a:r>
            <a:endParaRPr b="0" i="0" sz="1950" u="none" cap="none" strike="noStrike"/>
          </a:p>
        </p:txBody>
      </p:sp>
      <p:sp>
        <p:nvSpPr>
          <p:cNvPr id="163" name="Google Shape;163;p18"/>
          <p:cNvSpPr/>
          <p:nvPr/>
        </p:nvSpPr>
        <p:spPr>
          <a:xfrm>
            <a:off x="1141571" y="6207443"/>
            <a:ext cx="9161859" cy="11451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Petrona"/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               </a:t>
            </a:r>
            <a:endParaRPr b="0" i="0" sz="72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