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5" r:id="rId3"/>
    <p:sldId id="266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9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9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A90430C-755F-CC48-B69D-C7B5FE5816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5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1905659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2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20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8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2C87B-454A-5546-8346-08CD9A74FE5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160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62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144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F8623-17CF-6240-8EE3-A38651F2E3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421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735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1397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31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2219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rgbClr val="0032A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7008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38396518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551" y="4351664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2757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E3CF8DA-271C-CB40-9A53-7C2CBDDD59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9237" y="4114800"/>
            <a:ext cx="2509524" cy="908465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756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69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0431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227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0377" y="4353665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40871095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2914087-A4EF-E640-A3E0-574DF86EFC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1441" y="4114800"/>
            <a:ext cx="2509524" cy="9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91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390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73711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218706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6958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6958" y="2218705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6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0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2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8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6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CD00A0B-19B3-AE44-9414-54B79855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0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394311-CCC6-F94F-925A-AA4EE294BA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23969" y="4742066"/>
            <a:ext cx="1039031" cy="2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7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2" r:id="rId31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240">
          <p15:clr>
            <a:srgbClr val="F26B43"/>
          </p15:clr>
        </p15:guide>
        <p15:guide id="15" pos="5520">
          <p15:clr>
            <a:srgbClr val="F26B43"/>
          </p15:clr>
        </p15:guide>
        <p15:guide id="16" orient="horz" pos="2988">
          <p15:clr>
            <a:srgbClr val="F26B43"/>
          </p15:clr>
        </p15:guide>
        <p15:guide id="17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63" y="2115265"/>
            <a:ext cx="8348837" cy="553998"/>
          </a:xfrm>
        </p:spPr>
        <p:txBody>
          <a:bodyPr/>
          <a:lstStyle/>
          <a:p>
            <a:r>
              <a:rPr lang="en-US" dirty="0"/>
              <a:t>Waterfall vs. Agile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</p:spTree>
    <p:extLst>
      <p:ext uri="{BB962C8B-B14F-4D97-AF65-F5344CB8AC3E}">
        <p14:creationId xmlns:p14="http://schemas.microsoft.com/office/powerpoint/2010/main" val="37665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459FD-212E-4346-B59E-2557CE0D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8D121-C7BE-4CBC-A12B-B40B37B0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60" y="790427"/>
            <a:ext cx="3479802" cy="552212"/>
          </a:xfrm>
        </p:spPr>
        <p:txBody>
          <a:bodyPr/>
          <a:lstStyle/>
          <a:p>
            <a:r>
              <a:rPr lang="en-US" dirty="0"/>
              <a:t>Pros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6A2DF-E3B4-4D51-9554-80541C256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1420010"/>
            <a:ext cx="3527474" cy="264555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+mn-lt"/>
              </a:rPr>
              <a:t> Clear documentation and planning will ensure that large or shifting team to move towards a common goal.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+mn-lt"/>
              </a:rPr>
              <a:t> Works well for small projects.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+mn-lt"/>
              </a:rPr>
              <a:t> Phases are easy to maintain since they are rigid and well-constructed.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+mn-lt"/>
              </a:rPr>
              <a:t> Milestones and deadlines can be defined clearly.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+mn-lt"/>
              </a:rPr>
              <a:t> Specification change can be made easily.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AB23FE-0638-4130-A43C-EC9A1BD94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86958" y="748225"/>
            <a:ext cx="3479802" cy="552212"/>
          </a:xfrm>
        </p:spPr>
        <p:txBody>
          <a:bodyPr/>
          <a:lstStyle/>
          <a:p>
            <a:r>
              <a:rPr lang="en-US" dirty="0"/>
              <a:t>Cons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2D4FC-0816-4889-9D96-CD901628B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86958" y="1427045"/>
            <a:ext cx="3479802" cy="233606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+mn-lt"/>
              </a:rPr>
              <a:t> If there is any flaw the entire process has to be started again.</a:t>
            </a:r>
            <a:endParaRPr lang="en-US" sz="15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+mn-lt"/>
              </a:rPr>
              <a:t> Ignores Mid-Process User/Client feedback.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IN" sz="1500" b="0" i="0" dirty="0">
                <a:solidFill>
                  <a:srgbClr val="000000"/>
                </a:solidFill>
                <a:effectLst/>
                <a:latin typeface="+mn-lt"/>
              </a:rPr>
              <a:t>Lack of adaptability.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+mn-lt"/>
              </a:rPr>
              <a:t> Many testing models incorporate testing to the process on the other hand waterfall model movies away from testing</a:t>
            </a:r>
          </a:p>
        </p:txBody>
      </p:sp>
    </p:spTree>
    <p:extLst>
      <p:ext uri="{BB962C8B-B14F-4D97-AF65-F5344CB8AC3E}">
        <p14:creationId xmlns:p14="http://schemas.microsoft.com/office/powerpoint/2010/main" val="167712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459FD-212E-4346-B59E-2557CE0D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8D121-C7BE-4CBC-A12B-B40B37B0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60" y="783393"/>
            <a:ext cx="3479802" cy="552212"/>
          </a:xfrm>
        </p:spPr>
        <p:txBody>
          <a:bodyPr/>
          <a:lstStyle/>
          <a:p>
            <a:r>
              <a:rPr lang="en-US" dirty="0"/>
              <a:t>Pros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6A2DF-E3B4-4D51-9554-80541C256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60" y="1444158"/>
            <a:ext cx="3479802" cy="281617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500" b="0" i="0" dirty="0">
                <a:solidFill>
                  <a:schemeClr val="tx2"/>
                </a:solidFill>
                <a:effectLst/>
                <a:latin typeface="+mn-lt"/>
              </a:rPr>
              <a:t> Agile helps a development team deliver a product faster and more efficiently.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1500" b="0" i="0" dirty="0">
                <a:solidFill>
                  <a:schemeClr val="tx2"/>
                </a:solidFill>
                <a:effectLst/>
                <a:latin typeface="+mn-lt"/>
              </a:rPr>
              <a:t>This methodology requires the involvement of different people in each iteration. </a:t>
            </a:r>
            <a:endParaRPr lang="en-US" sz="1500" dirty="0">
              <a:solidFill>
                <a:schemeClr val="tx2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500" b="0" i="0" dirty="0">
                <a:solidFill>
                  <a:schemeClr val="tx2"/>
                </a:solidFill>
                <a:effectLst/>
                <a:latin typeface="+mn-lt"/>
              </a:rPr>
              <a:t> In this we can easily correct flaws and resolve issues. 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500" b="0" i="0" dirty="0">
                <a:solidFill>
                  <a:schemeClr val="tx2"/>
                </a:solidFill>
                <a:effectLst/>
                <a:latin typeface="+mn-lt"/>
              </a:rPr>
              <a:t> The agile methodology enables you to assess and enhance a product’s UX/UI design and functions in real-time.</a:t>
            </a:r>
            <a:endParaRPr lang="en-US" sz="15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AB23FE-0638-4130-A43C-EC9A1BD94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86958" y="734157"/>
            <a:ext cx="3479802" cy="552212"/>
          </a:xfrm>
        </p:spPr>
        <p:txBody>
          <a:bodyPr/>
          <a:lstStyle/>
          <a:p>
            <a:r>
              <a:rPr lang="en-US" dirty="0"/>
              <a:t>Cons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2D4FC-0816-4889-9D96-CD901628B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86958" y="1430913"/>
            <a:ext cx="3479802" cy="281617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500" dirty="0">
                <a:latin typeface="+mn-lt"/>
              </a:rPr>
              <a:t> The flexible nature of agile makes it unpredictable.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+mn-lt"/>
              </a:rPr>
              <a:t> The ad-hoc, reactive nature of the agile method makes it hard to pin down specifics like deadlines and costs. 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+mn-lt"/>
              </a:rPr>
              <a:t> The agile approach often requires quick shifts from one aspect of a project to another.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500" b="0" i="0" dirty="0">
                <a:solidFill>
                  <a:schemeClr val="tx2"/>
                </a:solidFill>
                <a:effectLst/>
                <a:latin typeface="+mn-lt"/>
              </a:rPr>
              <a:t> In agile methodologies, a lot of time is taken on projects as a whole, as well as their modules.</a:t>
            </a:r>
            <a:endParaRPr lang="en-US" sz="15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2293980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Theme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Theme" id="{D3A03404-B80B-439B-AF19-52B6AF8DA76C}" vid="{75FB74F2-993F-428C-8E48-C53594268EE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CognizantTheme</Template>
  <TotalTime>20</TotalTime>
  <Words>254</Words>
  <Application>Microsoft Office PowerPoint</Application>
  <PresentationFormat>On-screen Show (16:9)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Courier New</vt:lpstr>
      <vt:lpstr>Wingdings</vt:lpstr>
      <vt:lpstr>CognizantTheme</vt:lpstr>
      <vt:lpstr>Waterfall vs. Agile</vt:lpstr>
      <vt:lpstr>Waterfall  </vt:lpstr>
      <vt:lpstr>Agile  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Waterfall vs. Agile</dc:title>
  <dc:creator>Mills, Laura (Cognizant)</dc:creator>
  <cp:lastModifiedBy>Saibalaji Sathyanarayanan</cp:lastModifiedBy>
  <cp:revision>3</cp:revision>
  <dcterms:created xsi:type="dcterms:W3CDTF">2021-06-04T16:24:13Z</dcterms:created>
  <dcterms:modified xsi:type="dcterms:W3CDTF">2023-07-17T06:01:41Z</dcterms:modified>
</cp:coreProperties>
</file>