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87" d="100"/>
          <a:sy n="87" d="100"/>
        </p:scale>
        <p:origin x="6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7737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6/10/2021</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6/10/2021</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6/10/2021</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6/10/2021</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8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environment/emissions/state/" TargetMode="External"/><Relationship Id="rId7" Type="http://schemas.openxmlformats.org/officeDocument/2006/relationships/image" Target="../media/image5.png"/><Relationship Id="rId2" Type="http://schemas.openxmlformats.org/officeDocument/2006/relationships/hyperlink" Target="https://mesonet.agron.iastate.edu/sites/networks.php?statio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15" name="Freeform: Shape 14">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912847" y="1090707"/>
            <a:ext cx="3920565" cy="4676588"/>
          </a:xfrm>
        </p:spPr>
        <p:txBody>
          <a:bodyPr anchor="ctr">
            <a:normAutofit/>
          </a:bodyPr>
          <a:lstStyle/>
          <a:p>
            <a:r>
              <a:rPr lang="en-US" sz="5400" dirty="0">
                <a:solidFill>
                  <a:schemeClr val="bg1"/>
                </a:solidFill>
              </a:rPr>
              <a:t>Project #2</a:t>
            </a:r>
          </a:p>
        </p:txBody>
      </p:sp>
      <p:sp>
        <p:nvSpPr>
          <p:cNvPr id="3" name="Content Placeholder 2"/>
          <p:cNvSpPr>
            <a:spLocks noGrp="1"/>
          </p:cNvSpPr>
          <p:nvPr>
            <p:ph type="subTitle" idx="1"/>
          </p:nvPr>
        </p:nvSpPr>
        <p:spPr>
          <a:xfrm>
            <a:off x="980140" y="5345953"/>
            <a:ext cx="5528236" cy="898327"/>
          </a:xfrm>
        </p:spPr>
        <p:txBody>
          <a:bodyPr anchor="ctr">
            <a:normAutofit fontScale="70000" lnSpcReduction="20000"/>
          </a:bodyPr>
          <a:lstStyle/>
          <a:p>
            <a:r>
              <a:rPr lang="en-US" sz="2400" dirty="0"/>
              <a:t>Michael High</a:t>
            </a:r>
          </a:p>
          <a:p>
            <a:r>
              <a:rPr lang="en-US" sz="2400" dirty="0"/>
              <a:t>Saibal Chakrabarti</a:t>
            </a:r>
          </a:p>
          <a:p>
            <a:r>
              <a:rPr lang="en-US" sz="2400" dirty="0"/>
              <a:t>Chris Obonaga</a:t>
            </a:r>
            <a:endParaRPr sz="2400" dirty="0"/>
          </a:p>
        </p:txBody>
      </p:sp>
      <p:pic>
        <p:nvPicPr>
          <p:cNvPr id="4" name="Picture 3" descr="Wind power plants in Xinjiang, China (Taken with a Nikon D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25" y="1352894"/>
            <a:ext cx="5234940" cy="3476872"/>
          </a:xfrm>
          <a:prstGeom prst="rect">
            <a:avLst/>
          </a:prstGeom>
        </p:spPr>
      </p:pic>
    </p:spTree>
    <p:extLst>
      <p:ext uri="{BB962C8B-B14F-4D97-AF65-F5344CB8AC3E}">
        <p14:creationId xmlns:p14="http://schemas.microsoft.com/office/powerpoint/2010/main" val="2182514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74097" y="237567"/>
            <a:ext cx="9344400" cy="1620762"/>
          </a:xfrm>
        </p:spPr>
        <p:txBody>
          <a:bodyPr anchor="ctr">
            <a:normAutofit/>
          </a:bodyPr>
          <a:lstStyle/>
          <a:p>
            <a:pPr algn="l"/>
            <a:r>
              <a:rPr lang="en-US" sz="4800" dirty="0">
                <a:solidFill>
                  <a:schemeClr val="tx1"/>
                </a:solidFill>
              </a:rPr>
              <a:t>Getting Started</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110558" y="1626499"/>
            <a:ext cx="5609847" cy="4937287"/>
          </a:xfrm>
        </p:spPr>
        <p:txBody>
          <a:bodyPr anchor="ctr">
            <a:normAutofit fontScale="85000" lnSpcReduction="20000"/>
          </a:bodyPr>
          <a:lstStyle/>
          <a:p>
            <a:r>
              <a:rPr lang="en-US" dirty="0"/>
              <a:t>Data Sources </a:t>
            </a:r>
          </a:p>
          <a:p>
            <a:pPr lvl="1"/>
            <a:r>
              <a:rPr lang="en-US" dirty="0"/>
              <a:t>NOAA.gov</a:t>
            </a:r>
          </a:p>
          <a:p>
            <a:pPr lvl="2"/>
            <a:r>
              <a:rPr lang="en-US" dirty="0"/>
              <a:t>Used API to retrieve multiple CSVs (21,626 rows</a:t>
            </a:r>
          </a:p>
          <a:p>
            <a:pPr lvl="2"/>
            <a:r>
              <a:rPr lang="en-US" dirty="0"/>
              <a:t>Used Pandas to clean (append, groupby, drops, and  convert pd to csv)</a:t>
            </a:r>
          </a:p>
          <a:p>
            <a:pPr lvl="2"/>
            <a:r>
              <a:rPr lang="en-US" dirty="0"/>
              <a:t>Result = average temp per year per station</a:t>
            </a:r>
          </a:p>
          <a:p>
            <a:pPr lvl="1"/>
            <a:r>
              <a:rPr lang="en-US" dirty="0">
                <a:hlinkClick r:id="rId2"/>
              </a:rPr>
              <a:t>https://mesonet.agron.iastate.edu/sites/networks.php?station</a:t>
            </a:r>
            <a:endParaRPr lang="en-US" dirty="0"/>
          </a:p>
          <a:p>
            <a:pPr lvl="2"/>
            <a:r>
              <a:rPr lang="en-US" dirty="0"/>
              <a:t>Used this to translate STATION  data into cities and States to narrow down search in NOAA</a:t>
            </a:r>
          </a:p>
          <a:p>
            <a:pPr lvl="1"/>
            <a:r>
              <a:rPr lang="en-US" b="0" i="0" u="sng" dirty="0">
                <a:effectLst/>
                <a:latin typeface="Slack-Lato"/>
                <a:hlinkClick r:id="rId3"/>
              </a:rPr>
              <a:t>https://www.eia.gov/environment/emissions/state/</a:t>
            </a:r>
            <a:endParaRPr lang="en-US" b="0" i="0" u="sng" dirty="0">
              <a:effectLst/>
              <a:latin typeface="Slack-Lato"/>
            </a:endParaRPr>
          </a:p>
          <a:p>
            <a:pPr lvl="2"/>
            <a:r>
              <a:rPr lang="en-US" b="0" i="0" u="sng" dirty="0">
                <a:effectLst/>
                <a:latin typeface="Slack-Lato"/>
              </a:rPr>
              <a:t>Downloaded CSV</a:t>
            </a:r>
          </a:p>
          <a:p>
            <a:pPr lvl="2"/>
            <a:r>
              <a:rPr lang="en-US" b="0" i="0" u="sng" dirty="0">
                <a:effectLst/>
                <a:latin typeface="Slack-Lato"/>
              </a:rPr>
              <a:t>Used </a:t>
            </a:r>
            <a:r>
              <a:rPr lang="en-US" b="0" i="0" u="sng" dirty="0" err="1">
                <a:effectLst/>
                <a:latin typeface="Slack-Lato"/>
              </a:rPr>
              <a:t>panda.melt</a:t>
            </a:r>
            <a:r>
              <a:rPr lang="en-US" b="0" i="0" u="sng" dirty="0">
                <a:effectLst/>
                <a:latin typeface="Slack-Lato"/>
              </a:rPr>
              <a:t> to flatten the table </a:t>
            </a:r>
          </a:p>
          <a:p>
            <a:pPr lvl="2"/>
            <a:r>
              <a:rPr lang="en-US" dirty="0"/>
              <a:t>Result = Emission data per year per State</a:t>
            </a:r>
            <a:endParaRPr lang="en-US" b="0" i="0" u="sng" dirty="0">
              <a:effectLst/>
              <a:latin typeface="Slack-Lato"/>
            </a:endParaRPr>
          </a:p>
          <a:p>
            <a:pPr lvl="1"/>
            <a:r>
              <a:rPr lang="en-US" dirty="0"/>
              <a:t>Database</a:t>
            </a:r>
          </a:p>
          <a:p>
            <a:pPr lvl="2"/>
            <a:r>
              <a:rPr lang="en-US" dirty="0"/>
              <a:t>PostgreSQL</a:t>
            </a:r>
          </a:p>
          <a:p>
            <a:pPr lvl="1"/>
            <a:endParaRPr lang="en-US" dirty="0"/>
          </a:p>
          <a:p>
            <a:pPr lvl="1"/>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43A7BDB-CDCA-4A7F-BB32-9F4E64526753}"/>
              </a:ext>
            </a:extLst>
          </p:cNvPr>
          <p:cNvPicPr>
            <a:picLocks noChangeAspect="1"/>
          </p:cNvPicPr>
          <p:nvPr/>
        </p:nvPicPr>
        <p:blipFill>
          <a:blip r:embed="rId4"/>
          <a:stretch>
            <a:fillRect/>
          </a:stretch>
        </p:blipFill>
        <p:spPr>
          <a:xfrm>
            <a:off x="5446297" y="1488270"/>
            <a:ext cx="3504736" cy="1620762"/>
          </a:xfrm>
          <a:prstGeom prst="rect">
            <a:avLst/>
          </a:prstGeom>
        </p:spPr>
      </p:pic>
      <p:pic>
        <p:nvPicPr>
          <p:cNvPr id="8" name="Picture 7">
            <a:extLst>
              <a:ext uri="{FF2B5EF4-FFF2-40B4-BE49-F238E27FC236}">
                <a16:creationId xmlns:a16="http://schemas.microsoft.com/office/drawing/2014/main" id="{6CCCFD15-621F-439F-A29E-0A7D615F17DA}"/>
              </a:ext>
            </a:extLst>
          </p:cNvPr>
          <p:cNvPicPr>
            <a:picLocks noChangeAspect="1"/>
          </p:cNvPicPr>
          <p:nvPr/>
        </p:nvPicPr>
        <p:blipFill>
          <a:blip r:embed="rId5"/>
          <a:stretch>
            <a:fillRect/>
          </a:stretch>
        </p:blipFill>
        <p:spPr>
          <a:xfrm>
            <a:off x="9104257" y="1488270"/>
            <a:ext cx="3087743" cy="1716050"/>
          </a:xfrm>
          <a:prstGeom prst="rect">
            <a:avLst/>
          </a:prstGeom>
        </p:spPr>
      </p:pic>
      <p:pic>
        <p:nvPicPr>
          <p:cNvPr id="12" name="Picture 11">
            <a:extLst>
              <a:ext uri="{FF2B5EF4-FFF2-40B4-BE49-F238E27FC236}">
                <a16:creationId xmlns:a16="http://schemas.microsoft.com/office/drawing/2014/main" id="{B0E53ED6-B233-49B9-9B69-9165723E3160}"/>
              </a:ext>
            </a:extLst>
          </p:cNvPr>
          <p:cNvPicPr>
            <a:picLocks noChangeAspect="1"/>
          </p:cNvPicPr>
          <p:nvPr/>
        </p:nvPicPr>
        <p:blipFill>
          <a:blip r:embed="rId6"/>
          <a:stretch>
            <a:fillRect/>
          </a:stretch>
        </p:blipFill>
        <p:spPr>
          <a:xfrm>
            <a:off x="5720406" y="3413049"/>
            <a:ext cx="3933706" cy="2225752"/>
          </a:xfrm>
          <a:prstGeom prst="rect">
            <a:avLst/>
          </a:prstGeom>
        </p:spPr>
      </p:pic>
      <p:pic>
        <p:nvPicPr>
          <p:cNvPr id="14" name="Picture 13">
            <a:extLst>
              <a:ext uri="{FF2B5EF4-FFF2-40B4-BE49-F238E27FC236}">
                <a16:creationId xmlns:a16="http://schemas.microsoft.com/office/drawing/2014/main" id="{164D55BF-6FBD-4E64-AFE4-03D127450DB4}"/>
              </a:ext>
            </a:extLst>
          </p:cNvPr>
          <p:cNvPicPr>
            <a:picLocks noChangeAspect="1"/>
          </p:cNvPicPr>
          <p:nvPr/>
        </p:nvPicPr>
        <p:blipFill>
          <a:blip r:embed="rId7"/>
          <a:stretch>
            <a:fillRect/>
          </a:stretch>
        </p:blipFill>
        <p:spPr>
          <a:xfrm>
            <a:off x="10118497" y="3457439"/>
            <a:ext cx="1816213" cy="2898987"/>
          </a:xfrm>
          <a:prstGeom prst="rect">
            <a:avLst/>
          </a:prstGeom>
        </p:spPr>
      </p:pic>
    </p:spTree>
    <p:extLst>
      <p:ext uri="{BB962C8B-B14F-4D97-AF65-F5344CB8AC3E}">
        <p14:creationId xmlns:p14="http://schemas.microsoft.com/office/powerpoint/2010/main" val="13471971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0728" y="351105"/>
            <a:ext cx="6277202" cy="1608487"/>
          </a:xfrm>
        </p:spPr>
        <p:txBody>
          <a:bodyPr>
            <a:normAutofit/>
          </a:bodyPr>
          <a:lstStyle/>
          <a:p>
            <a:pPr algn="l"/>
            <a:r>
              <a:rPr lang="en-US" dirty="0">
                <a:solidFill>
                  <a:schemeClr val="tx1"/>
                </a:solidFill>
              </a:rPr>
              <a:t>Let's take you for a spin</a:t>
            </a:r>
          </a:p>
        </p:txBody>
      </p:sp>
      <p:pic>
        <p:nvPicPr>
          <p:cNvPr id="4" name="Picture 3" descr="Charles F. Brush's 60 foot, 80,000 pound turbine that supplied 12kW of power to 350 incandescent lights, 2 arc lights, and a number of motors at his home for 20 years. It today is believed to be the first automatically operating wind turbine for electricity generation and was built in the winter of 1887 - 1888 in his back yard. Its rotor was 17 meters in diameter. The large rectangular shape to the left of the rotor is the vane, used to move the blades into the wind. The dynamo turned 50 times for every revolution of the blades and charged a dozen batteries each with 34 cells. For scale, note gardener pushing lawnmower underneath and to right of the turb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70" y="639904"/>
            <a:ext cx="5092588" cy="5270900"/>
          </a:xfrm>
          <a:prstGeom prst="rect">
            <a:avLst/>
          </a:prstGeom>
        </p:spPr>
      </p:pic>
      <p:cxnSp>
        <p:nvCxnSpPr>
          <p:cNvPr id="13" name="Straight Connector 12">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pic>
        <p:nvPicPr>
          <p:cNvPr id="9" name="Content Placeholder 4">
            <a:extLst>
              <a:ext uri="{FF2B5EF4-FFF2-40B4-BE49-F238E27FC236}">
                <a16:creationId xmlns:a16="http://schemas.microsoft.com/office/drawing/2014/main" id="{B4E1BE1C-52B7-4BD6-B488-9AEBCB861148}"/>
              </a:ext>
            </a:extLst>
          </p:cNvPr>
          <p:cNvPicPr>
            <a:picLocks noGrp="1" noChangeAspect="1"/>
          </p:cNvPicPr>
          <p:nvPr>
            <p:ph idx="1"/>
          </p:nvPr>
        </p:nvPicPr>
        <p:blipFill>
          <a:blip r:embed="rId3"/>
          <a:stretch>
            <a:fillRect/>
          </a:stretch>
        </p:blipFill>
        <p:spPr>
          <a:xfrm>
            <a:off x="9785960" y="2310697"/>
            <a:ext cx="1757905" cy="3675063"/>
          </a:xfrm>
        </p:spPr>
      </p:pic>
      <p:pic>
        <p:nvPicPr>
          <p:cNvPr id="7" name="Picture 6">
            <a:extLst>
              <a:ext uri="{FF2B5EF4-FFF2-40B4-BE49-F238E27FC236}">
                <a16:creationId xmlns:a16="http://schemas.microsoft.com/office/drawing/2014/main" id="{0248755D-AC76-4C11-8281-B85819FBDCC6}"/>
              </a:ext>
            </a:extLst>
          </p:cNvPr>
          <p:cNvPicPr>
            <a:picLocks noChangeAspect="1"/>
          </p:cNvPicPr>
          <p:nvPr/>
        </p:nvPicPr>
        <p:blipFill>
          <a:blip r:embed="rId4"/>
          <a:stretch>
            <a:fillRect/>
          </a:stretch>
        </p:blipFill>
        <p:spPr>
          <a:xfrm>
            <a:off x="5862216" y="2391910"/>
            <a:ext cx="3683598" cy="1766887"/>
          </a:xfrm>
          <a:prstGeom prst="rect">
            <a:avLst/>
          </a:prstGeom>
        </p:spPr>
      </p:pic>
    </p:spTree>
    <p:extLst>
      <p:ext uri="{BB962C8B-B14F-4D97-AF65-F5344CB8AC3E}">
        <p14:creationId xmlns:p14="http://schemas.microsoft.com/office/powerpoint/2010/main" val="8995453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3" name="Straight Connector 3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9" name="Freeform: Shape 38">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4200" cap="all">
                <a:solidFill>
                  <a:schemeClr val="bg1"/>
                </a:solidFill>
              </a:rPr>
              <a:t>Thank you</a:t>
            </a:r>
            <a:br>
              <a:rPr lang="en-US" sz="4200" cap="all">
                <a:solidFill>
                  <a:schemeClr val="bg1"/>
                </a:solidFill>
              </a:rPr>
            </a:br>
            <a:br>
              <a:rPr lang="en-US" sz="4200" cap="all">
                <a:solidFill>
                  <a:schemeClr val="bg1"/>
                </a:solidFill>
              </a:rPr>
            </a:br>
            <a:r>
              <a:rPr lang="en-US" sz="4200" cap="all">
                <a:solidFill>
                  <a:schemeClr val="bg1"/>
                </a:solidFill>
              </a:rPr>
              <a:t>Questions</a:t>
            </a:r>
            <a:r>
              <a:rPr lang="en-US" sz="4200" cap="all" dirty="0">
                <a:solidFill>
                  <a:schemeClr val="bg1"/>
                </a:solidFill>
              </a:rPr>
              <a:t>?</a:t>
            </a:r>
          </a:p>
        </p:txBody>
      </p:sp>
      <p:pic>
        <p:nvPicPr>
          <p:cNvPr id="16" name="Content Placeholder 15">
            <a:extLst>
              <a:ext uri="{FF2B5EF4-FFF2-40B4-BE49-F238E27FC236}">
                <a16:creationId xmlns:a16="http://schemas.microsoft.com/office/drawing/2014/main" id="{00344262-4A5E-4753-9D91-FE9DD6B0BC64}"/>
              </a:ext>
            </a:extLst>
          </p:cNvPr>
          <p:cNvPicPr>
            <a:picLocks noGrp="1" noChangeAspect="1"/>
          </p:cNvPicPr>
          <p:nvPr>
            <p:ph idx="1"/>
          </p:nvPr>
        </p:nvPicPr>
        <p:blipFill>
          <a:blip r:embed="rId2"/>
          <a:stretch>
            <a:fillRect/>
          </a:stretch>
        </p:blipFill>
        <p:spPr>
          <a:xfrm>
            <a:off x="1022425" y="1401192"/>
            <a:ext cx="5234940" cy="3380275"/>
          </a:xfrm>
          <a:prstGeom prst="rect">
            <a:avLst/>
          </a:prstGeom>
        </p:spPr>
      </p:pic>
    </p:spTree>
    <p:extLst>
      <p:ext uri="{BB962C8B-B14F-4D97-AF65-F5344CB8AC3E}">
        <p14:creationId xmlns:p14="http://schemas.microsoft.com/office/powerpoint/2010/main" val="9058368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WebD5CB</Template>
  <TotalTime>60</TotalTime>
  <Words>129</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Schoolbook</vt:lpstr>
      <vt:lpstr>Corbel</vt:lpstr>
      <vt:lpstr>Slack-Lato</vt:lpstr>
      <vt:lpstr>Headlines</vt:lpstr>
      <vt:lpstr>Project #2</vt:lpstr>
      <vt:lpstr>Getting Started</vt:lpstr>
      <vt:lpstr>Let's take you for a spin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Chris Obonaga</dc:creator>
  <cp:lastModifiedBy>Chris Obonaga</cp:lastModifiedBy>
  <cp:revision>9</cp:revision>
  <dcterms:created xsi:type="dcterms:W3CDTF">2021-06-10T22:36:30Z</dcterms:created>
  <dcterms:modified xsi:type="dcterms:W3CDTF">2021-06-10T23:53:39Z</dcterms:modified>
</cp:coreProperties>
</file>