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Lst>
  <p:sldSz cx="9144000" cy="5143500" type="screen16x9"/>
  <p:notesSz cx="6858000" cy="9144000"/>
  <p:embeddedFontLst>
    <p:embeddedFont>
      <p:font typeface="Cambria" panose="02040503050406030204" pitchFamily="18" charset="0"/>
      <p:regular r:id="rId16"/>
      <p:bold r:id="rId17"/>
      <p:italic r:id="rId18"/>
      <p:boldItalic r:id="rId19"/>
    </p:embeddedFont>
    <p:embeddedFont>
      <p:font typeface="Perpetua Titling MT" panose="02020502060505020804" pitchFamily="18" charset="0"/>
      <p:regular r:id="rId20"/>
      <p:bold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F6F4E91-D845-4D64-BEFA-47D8818F0457}">
          <p14:sldIdLst>
            <p14:sldId id="256"/>
            <p14:sldId id="257"/>
            <p14:sldId id="258"/>
            <p14:sldId id="259"/>
            <p14:sldId id="260"/>
            <p14:sldId id="261"/>
            <p14:sldId id="262"/>
            <p14:sldId id="266"/>
            <p14:sldId id="267"/>
            <p14:sldId id="263"/>
            <p14:sldId id="264"/>
            <p14:sldId id="265"/>
          </p14:sldIdLst>
        </p14:section>
        <p14:section name="Untitled Section" id="{F5B9ED76-07B3-4745-AC17-13928828D367}">
          <p14:sldIdLst>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612"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bapi reddy padala" userId="73f1a44ad9ee046a" providerId="LiveId" clId="{6E8A2BA5-5763-471B-A832-CB5ABC6536A4}"/>
    <pc:docChg chg="modSld">
      <pc:chgData name="sai bapi reddy padala" userId="73f1a44ad9ee046a" providerId="LiveId" clId="{6E8A2BA5-5763-471B-A832-CB5ABC6536A4}" dt="2025-03-24T08:26:15.484" v="2" actId="255"/>
      <pc:docMkLst>
        <pc:docMk/>
      </pc:docMkLst>
      <pc:sldChg chg="modSp mod">
        <pc:chgData name="sai bapi reddy padala" userId="73f1a44ad9ee046a" providerId="LiveId" clId="{6E8A2BA5-5763-471B-A832-CB5ABC6536A4}" dt="2025-03-24T08:26:15.484" v="2" actId="255"/>
        <pc:sldMkLst>
          <pc:docMk/>
          <pc:sldMk cId="0" sldId="264"/>
        </pc:sldMkLst>
        <pc:spChg chg="mod">
          <ac:chgData name="sai bapi reddy padala" userId="73f1a44ad9ee046a" providerId="LiveId" clId="{6E8A2BA5-5763-471B-A832-CB5ABC6536A4}" dt="2025-03-24T08:26:15.484" v="2" actId="255"/>
          <ac:spMkLst>
            <pc:docMk/>
            <pc:sldMk cId="0" sldId="264"/>
            <ac:spMk id="13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200" dirty="0"/>
              <a:t>CONVERTING COLOUR IMAGE TO BINARY EQUIVALENT IMAGE</a:t>
            </a:r>
            <a:endParaRPr sz="2200" dirty="0"/>
          </a:p>
        </p:txBody>
      </p:sp>
      <p:sp>
        <p:nvSpPr>
          <p:cNvPr id="2" name="Subtitle 1">
            <a:extLst>
              <a:ext uri="{FF2B5EF4-FFF2-40B4-BE49-F238E27FC236}">
                <a16:creationId xmlns:a16="http://schemas.microsoft.com/office/drawing/2014/main" id="{D30499C1-0B8C-BE02-C520-CF87CB5A99CF}"/>
              </a:ext>
            </a:extLst>
          </p:cNvPr>
          <p:cNvSpPr>
            <a:spLocks noGrp="1"/>
          </p:cNvSpPr>
          <p:nvPr>
            <p:ph type="subTitle" idx="1"/>
          </p:nvPr>
        </p:nvSpPr>
        <p:spPr>
          <a:xfrm>
            <a:off x="1880840" y="3085171"/>
            <a:ext cx="6939348" cy="1189463"/>
          </a:xfrm>
        </p:spPr>
        <p:txBody>
          <a:bodyPr>
            <a:noAutofit/>
          </a:bodyPr>
          <a:lstStyle/>
          <a:p>
            <a:r>
              <a:rPr lang="en-IN" sz="1600" dirty="0"/>
              <a:t>STUDENT NAME : PADALA SAI BAP REDDY</a:t>
            </a:r>
          </a:p>
          <a:p>
            <a:r>
              <a:rPr lang="en-IN" sz="1600" dirty="0"/>
              <a:t>DEPARTMENT:CSE[AIML]</a:t>
            </a:r>
          </a:p>
          <a:p>
            <a:r>
              <a:rPr lang="en-IN" sz="1600" dirty="0"/>
              <a:t>SUBJECT:DIGITAL IMAGE PROCESSING</a:t>
            </a:r>
          </a:p>
        </p:txBody>
      </p:sp>
      <p:sp>
        <p:nvSpPr>
          <p:cNvPr id="3" name="TextBox 2">
            <a:extLst>
              <a:ext uri="{FF2B5EF4-FFF2-40B4-BE49-F238E27FC236}">
                <a16:creationId xmlns:a16="http://schemas.microsoft.com/office/drawing/2014/main" id="{B3F006D7-8EEB-EDE6-B605-630D545794F2}"/>
              </a:ext>
            </a:extLst>
          </p:cNvPr>
          <p:cNvSpPr txBox="1"/>
          <p:nvPr/>
        </p:nvSpPr>
        <p:spPr>
          <a:xfrm>
            <a:off x="3308195" y="951571"/>
            <a:ext cx="3271025" cy="523220"/>
          </a:xfrm>
          <a:prstGeom prst="rect">
            <a:avLst/>
          </a:prstGeom>
          <a:noFill/>
        </p:spPr>
        <p:txBody>
          <a:bodyPr wrap="square" rtlCol="0">
            <a:spAutoFit/>
          </a:bodyPr>
          <a:lstStyle/>
          <a:p>
            <a:r>
              <a:rPr lang="en-IN" sz="2800" dirty="0">
                <a:solidFill>
                  <a:schemeClr val="bg1"/>
                </a:solidFill>
                <a:latin typeface="Roboto" panose="02000000000000000000" pitchFamily="2" charset="0"/>
                <a:ea typeface="Roboto" panose="02000000000000000000" pitchFamily="2" charset="0"/>
                <a:cs typeface="Roboto" panose="02000000000000000000" pitchFamily="2" charset="0"/>
              </a:rPr>
              <a:t>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a:t>
            </a:r>
            <a:endParaRPr dirty="0"/>
          </a:p>
        </p:txBody>
      </p:sp>
      <p:sp>
        <p:nvSpPr>
          <p:cNvPr id="127" name="Google Shape;127;p20"/>
          <p:cNvSpPr txBox="1">
            <a:spLocks noGrp="1"/>
          </p:cNvSpPr>
          <p:nvPr>
            <p:ph type="body" idx="1"/>
          </p:nvPr>
        </p:nvSpPr>
        <p:spPr>
          <a:xfrm>
            <a:off x="311700" y="1070517"/>
            <a:ext cx="8520600" cy="3498358"/>
          </a:xfrm>
          <a:prstGeom prst="rect">
            <a:avLst/>
          </a:prstGeom>
        </p:spPr>
        <p:txBody>
          <a:bodyPr spcFirstLastPara="1" wrap="square" lIns="91425" tIns="91425" rIns="91425" bIns="91425" anchor="t" anchorCtr="0">
            <a:normAutofit fontScale="92500" lnSpcReduction="10000"/>
          </a:bodyPr>
          <a:lstStyle/>
          <a:p>
            <a:pPr marL="114300" indent="0">
              <a:buNone/>
            </a:pPr>
            <a:r>
              <a:rPr lang="en-US" sz="1900" i="1" dirty="0">
                <a:latin typeface="Cambria" panose="02040503050406030204" pitchFamily="18" charset="0"/>
                <a:ea typeface="Cambria" panose="02040503050406030204" pitchFamily="18" charset="0"/>
              </a:rPr>
              <a:t>In conclusion, this project provides an efficient and versatile solution for converting color images into binary equivalents. By integrating advanced thresholding techniques and ensuring adaptability across various image formats, it addresses diverse applications such as medical imaging, document analysis, and object detection. Its user-friendly design, scalability, and focus on clarity make it accessible to both experts and novices. With potential for future enhancements, such as real-time processing and machine learning integration, the project holds significant value in advancing image processing technologies. Through comprehensive documentation and ethical implementation, it ensures practical usability while maintaining responsible usage. Overall, this project is a valuable contribution to the field of digital imaging and its real-world applications.</a:t>
            </a:r>
          </a:p>
          <a:p>
            <a:pPr marL="114300" lvl="0" indent="0" algn="l" rtl="0">
              <a:spcBef>
                <a:spcPts val="0"/>
              </a:spcBef>
              <a:spcAft>
                <a:spcPts val="0"/>
              </a:spcAft>
              <a:buSzPts val="1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GITHUB LINK </a:t>
            </a:r>
            <a:endParaRPr dirty="0"/>
          </a:p>
        </p:txBody>
      </p:sp>
      <p:sp>
        <p:nvSpPr>
          <p:cNvPr id="133" name="Google Shape;133;p21"/>
          <p:cNvSpPr txBox="1">
            <a:spLocks noGrp="1"/>
          </p:cNvSpPr>
          <p:nvPr>
            <p:ph type="body" idx="1"/>
          </p:nvPr>
        </p:nvSpPr>
        <p:spPr>
          <a:xfrm>
            <a:off x="311700" y="2660073"/>
            <a:ext cx="8520600" cy="190880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1200" dirty="0"/>
              <a:t>https://github.com/saibapireddypadala/CHANGING-COLOUR-IMAGE-INTO-BINARY-IMAGE.git</a:t>
            </a:r>
            <a:endParaRPr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04076" y="-59473"/>
            <a:ext cx="8728223" cy="107727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FUTURE SCOPE </a:t>
            </a:r>
            <a:endParaRPr dirty="0"/>
          </a:p>
        </p:txBody>
      </p:sp>
      <p:sp>
        <p:nvSpPr>
          <p:cNvPr id="139" name="Google Shape;139;p22"/>
          <p:cNvSpPr txBox="1">
            <a:spLocks noGrp="1"/>
          </p:cNvSpPr>
          <p:nvPr>
            <p:ph type="body" idx="1"/>
          </p:nvPr>
        </p:nvSpPr>
        <p:spPr>
          <a:xfrm>
            <a:off x="104079" y="490654"/>
            <a:ext cx="8728222" cy="4078221"/>
          </a:xfrm>
          <a:prstGeom prst="rect">
            <a:avLst/>
          </a:prstGeom>
        </p:spPr>
        <p:txBody>
          <a:bodyPr spcFirstLastPara="1" wrap="square" lIns="91425" tIns="91425" rIns="91425" bIns="91425" anchor="t" anchorCtr="0">
            <a:normAutofit fontScale="25000" lnSpcReduction="20000"/>
          </a:bodyPr>
          <a:lstStyle/>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Machine Learning Integration</a:t>
            </a:r>
            <a:r>
              <a:rPr lang="en-US" sz="7200" i="1" dirty="0">
                <a:latin typeface="Cambria" panose="02040503050406030204" pitchFamily="18" charset="0"/>
                <a:ea typeface="Cambria" panose="02040503050406030204" pitchFamily="18" charset="0"/>
                <a:cs typeface="Calibri" panose="020F0502020204030204" pitchFamily="34" charset="0"/>
              </a:rPr>
              <a:t>: Automate threshold selection for better accuracy using AI models.</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Real-Time Processing</a:t>
            </a:r>
            <a:r>
              <a:rPr lang="en-US" sz="7200" i="1" dirty="0">
                <a:latin typeface="Cambria" panose="02040503050406030204" pitchFamily="18" charset="0"/>
                <a:ea typeface="Cambria" panose="02040503050406030204" pitchFamily="18" charset="0"/>
                <a:cs typeface="Calibri" panose="020F0502020204030204" pitchFamily="34" charset="0"/>
              </a:rPr>
              <a:t>: Enable instant image conversion for live applications like video analysis.</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Edge Detection</a:t>
            </a:r>
            <a:r>
              <a:rPr lang="en-US" sz="7200" i="1" dirty="0">
                <a:latin typeface="Cambria" panose="02040503050406030204" pitchFamily="18" charset="0"/>
                <a:ea typeface="Cambria" panose="02040503050406030204" pitchFamily="18" charset="0"/>
                <a:cs typeface="Calibri" panose="020F0502020204030204" pitchFamily="34" charset="0"/>
              </a:rPr>
              <a:t>: Incorporate edge detection algorithms for feature extraction and object recognition.</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Batch Processing</a:t>
            </a:r>
            <a:r>
              <a:rPr lang="en-US" sz="7200" i="1" dirty="0">
                <a:latin typeface="Cambria" panose="02040503050406030204" pitchFamily="18" charset="0"/>
                <a:ea typeface="Cambria" panose="02040503050406030204" pitchFamily="18" charset="0"/>
                <a:cs typeface="Calibri" panose="020F0502020204030204" pitchFamily="34" charset="0"/>
              </a:rPr>
              <a:t>: Scale the system for efficient bulk image conversion.</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Cloud-Based Deployment</a:t>
            </a:r>
            <a:r>
              <a:rPr lang="en-US" sz="7200" i="1" dirty="0">
                <a:latin typeface="Cambria" panose="02040503050406030204" pitchFamily="18" charset="0"/>
                <a:ea typeface="Cambria" panose="02040503050406030204" pitchFamily="18" charset="0"/>
                <a:cs typeface="Calibri" panose="020F0502020204030204" pitchFamily="34" charset="0"/>
              </a:rPr>
              <a:t>: Offer cloud-based solutions for remote processing and access.</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Mobile Application</a:t>
            </a:r>
            <a:r>
              <a:rPr lang="en-US" sz="7200" i="1" dirty="0">
                <a:latin typeface="Cambria" panose="02040503050406030204" pitchFamily="18" charset="0"/>
                <a:ea typeface="Cambria" panose="02040503050406030204" pitchFamily="18" charset="0"/>
                <a:cs typeface="Calibri" panose="020F0502020204030204" pitchFamily="34" charset="0"/>
              </a:rPr>
              <a:t>: Develop a mobile app for on-the-go image conversion.</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Advanced Thresholding</a:t>
            </a:r>
            <a:r>
              <a:rPr lang="en-US" sz="7200" i="1" dirty="0">
                <a:latin typeface="Cambria" panose="02040503050406030204" pitchFamily="18" charset="0"/>
                <a:ea typeface="Cambria" panose="02040503050406030204" pitchFamily="18" charset="0"/>
                <a:cs typeface="Calibri" panose="020F0502020204030204" pitchFamily="34" charset="0"/>
              </a:rPr>
              <a:t>: Explore hybrid methods for handling complex images.</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Tool Integration</a:t>
            </a:r>
            <a:r>
              <a:rPr lang="en-US" sz="7200" i="1" dirty="0">
                <a:latin typeface="Cambria" panose="02040503050406030204" pitchFamily="18" charset="0"/>
                <a:ea typeface="Cambria" panose="02040503050406030204" pitchFamily="18" charset="0"/>
                <a:cs typeface="Calibri" panose="020F0502020204030204" pitchFamily="34" charset="0"/>
              </a:rPr>
              <a:t>: Embed the system into devices like scanners or medical imaging tools.</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New Applications</a:t>
            </a:r>
            <a:r>
              <a:rPr lang="en-US" sz="7200" i="1" dirty="0">
                <a:latin typeface="Cambria" panose="02040503050406030204" pitchFamily="18" charset="0"/>
                <a:ea typeface="Cambria" panose="02040503050406030204" pitchFamily="18" charset="0"/>
                <a:cs typeface="Calibri" panose="020F0502020204030204" pitchFamily="34" charset="0"/>
              </a:rPr>
              <a:t>: Adapt for use in fields like agriculture or astronomy.</a:t>
            </a:r>
          </a:p>
          <a:p>
            <a:pPr>
              <a:buFont typeface="Wingdings" panose="05000000000000000000" pitchFamily="2" charset="2"/>
              <a:buChar char="Ø"/>
            </a:pPr>
            <a:r>
              <a:rPr lang="en-US" sz="7200" b="1" i="1" dirty="0">
                <a:latin typeface="Cambria" panose="02040503050406030204" pitchFamily="18" charset="0"/>
                <a:ea typeface="Cambria" panose="02040503050406030204" pitchFamily="18" charset="0"/>
                <a:cs typeface="Calibri" panose="020F0502020204030204" pitchFamily="34" charset="0"/>
              </a:rPr>
              <a:t>Ethical AI</a:t>
            </a:r>
            <a:r>
              <a:rPr lang="en-US" sz="7200" i="1" dirty="0">
                <a:latin typeface="Cambria" panose="02040503050406030204" pitchFamily="18" charset="0"/>
                <a:ea typeface="Cambria" panose="02040503050406030204" pitchFamily="18" charset="0"/>
                <a:cs typeface="Calibri" panose="020F0502020204030204" pitchFamily="34" charset="0"/>
              </a:rPr>
              <a:t>: Ensure responsible use, especially in sensitive areas like healthcare and surveillance.</a:t>
            </a:r>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8EB3B9-E0F9-C681-3DE9-94850DDFE948}"/>
              </a:ext>
            </a:extLst>
          </p:cNvPr>
          <p:cNvSpPr>
            <a:spLocks noGrp="1"/>
          </p:cNvSpPr>
          <p:nvPr>
            <p:ph type="body" idx="1"/>
          </p:nvPr>
        </p:nvSpPr>
        <p:spPr>
          <a:xfrm>
            <a:off x="2987040" y="2157983"/>
            <a:ext cx="3450336" cy="731521"/>
          </a:xfrm>
        </p:spPr>
        <p:txBody>
          <a:bodyPr>
            <a:noAutofit/>
          </a:bodyPr>
          <a:lstStyle/>
          <a:p>
            <a:pPr marL="114300" indent="0">
              <a:buNone/>
            </a:pPr>
            <a:r>
              <a:rPr lang="en-IN" sz="4000" dirty="0">
                <a:solidFill>
                  <a:schemeClr val="tx1"/>
                </a:solidFill>
                <a:latin typeface="Perpetua Titling MT" panose="02020502060505020804" pitchFamily="18" charset="0"/>
              </a:rPr>
              <a:t>THANK</a:t>
            </a:r>
            <a:r>
              <a:rPr lang="en-IN" sz="4000" dirty="0">
                <a:solidFill>
                  <a:schemeClr val="tx1"/>
                </a:solidFill>
              </a:rPr>
              <a:t> YOU</a:t>
            </a:r>
          </a:p>
        </p:txBody>
      </p:sp>
    </p:spTree>
    <p:extLst>
      <p:ext uri="{BB962C8B-B14F-4D97-AF65-F5344CB8AC3E}">
        <p14:creationId xmlns:p14="http://schemas.microsoft.com/office/powerpoint/2010/main" val="172569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91" name="Google Shape;91;p14"/>
          <p:cNvSpPr txBox="1">
            <a:spLocks noGrp="1"/>
          </p:cNvSpPr>
          <p:nvPr>
            <p:ph type="body" idx="1"/>
          </p:nvPr>
        </p:nvSpPr>
        <p:spPr>
          <a:prstGeom prst="rect">
            <a:avLst/>
          </a:prstGeom>
        </p:spPr>
        <p:txBody>
          <a:bodyPr spcFirstLastPara="1" wrap="square" lIns="91425" tIns="91425" rIns="91425" bIns="91425" anchor="t" anchorCtr="0">
            <a:normAutofit/>
          </a:bodyPr>
          <a:lstStyle/>
          <a:p>
            <a:pPr marL="305435" indent="-305435"/>
            <a:r>
              <a:rPr lang="en-US" sz="1800" b="1" dirty="0">
                <a:latin typeface="Arial"/>
                <a:ea typeface="+mn-lt"/>
                <a:cs typeface="Arial"/>
              </a:rPr>
              <a:t>Problem Statement </a:t>
            </a:r>
          </a:p>
          <a:p>
            <a:pPr marL="305435" indent="-305435"/>
            <a:r>
              <a:rPr lang="en-US" sz="1800" b="1" dirty="0">
                <a:latin typeface="Arial"/>
                <a:ea typeface="+mn-lt"/>
                <a:cs typeface="Arial"/>
              </a:rPr>
              <a:t>Technology used</a:t>
            </a:r>
            <a:endParaRPr lang="en-US" dirty="0">
              <a:latin typeface="Arial"/>
              <a:cs typeface="Arial"/>
            </a:endParaRPr>
          </a:p>
          <a:p>
            <a:pPr marL="305435" indent="-305435"/>
            <a:r>
              <a:rPr lang="en-US" sz="1800" b="1" dirty="0">
                <a:latin typeface="Arial"/>
                <a:ea typeface="+mn-lt"/>
                <a:cs typeface="+mn-lt"/>
              </a:rPr>
              <a:t>Wow factor </a:t>
            </a:r>
            <a:endParaRPr lang="en-US" sz="1800" dirty="0">
              <a:latin typeface="Arial"/>
              <a:ea typeface="+mn-lt"/>
              <a:cs typeface="+mn-lt"/>
            </a:endParaRPr>
          </a:p>
          <a:p>
            <a:pPr marL="305435" indent="-305435"/>
            <a:r>
              <a:rPr lang="en-US" sz="1800" b="1" dirty="0">
                <a:latin typeface="Arial"/>
                <a:ea typeface="+mn-lt"/>
                <a:cs typeface="+mn-lt"/>
              </a:rPr>
              <a:t>End users</a:t>
            </a:r>
          </a:p>
          <a:p>
            <a:pPr marL="305435" indent="-305435"/>
            <a:r>
              <a:rPr lang="en-US" sz="1800" b="1" dirty="0">
                <a:latin typeface="Arial"/>
                <a:ea typeface="+mn-lt"/>
                <a:cs typeface="+mn-lt"/>
              </a:rPr>
              <a:t>Result</a:t>
            </a:r>
          </a:p>
          <a:p>
            <a:pPr marL="305435" indent="-305435"/>
            <a:r>
              <a:rPr lang="en-US" sz="1800" b="1" dirty="0">
                <a:latin typeface="Arial"/>
                <a:ea typeface="+mn-lt"/>
                <a:cs typeface="+mn-lt"/>
              </a:rPr>
              <a:t>Conclusion</a:t>
            </a:r>
          </a:p>
          <a:p>
            <a:pPr marL="305435" indent="-305435"/>
            <a:r>
              <a:rPr lang="en-US" sz="1800" b="1" dirty="0">
                <a:latin typeface="Arial"/>
                <a:ea typeface="+mn-lt"/>
                <a:cs typeface="+mn-lt"/>
              </a:rPr>
              <a:t>Git-hub Link</a:t>
            </a:r>
          </a:p>
          <a:p>
            <a:pPr marL="305435" indent="-305435"/>
            <a:r>
              <a:rPr lang="en-US" sz="1800" b="1" dirty="0">
                <a:latin typeface="Arial"/>
                <a:ea typeface="+mn-lt"/>
                <a:cs typeface="+mn-lt"/>
              </a:rPr>
              <a:t>Future scope</a:t>
            </a:r>
          </a:p>
          <a:p>
            <a:pPr marL="114300" lvl="0" indent="0" algn="l" rtl="0">
              <a:spcBef>
                <a:spcPts val="0"/>
              </a:spcBef>
              <a:spcAft>
                <a:spcPts val="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br>
              <a:rPr lang="en-GB" dirty="0"/>
            </a:br>
            <a:endParaRPr dirty="0"/>
          </a:p>
        </p:txBody>
      </p:sp>
      <p:sp>
        <p:nvSpPr>
          <p:cNvPr id="97" name="Google Shape;97;p15"/>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sz="1900" i="1" dirty="0">
                <a:latin typeface="Cambria" panose="02040503050406030204" pitchFamily="18" charset="0"/>
                <a:ea typeface="Cambria" panose="02040503050406030204" pitchFamily="18" charset="0"/>
                <a:cs typeface="Times New Roman" panose="02020603050405020304" pitchFamily="18" charset="0"/>
              </a:rPr>
              <a:t>The project focuses on converting a color image into its binary equivalent using efficient image processing techniques. It involves reducing the color spectrum of an image to grayscale, followed by applying suitable thresholding methods like global, adaptive, or Otsu's thresholding. The solution should support various image formats such as JPEG, PNG, and BMP, ensuring scalability and clarity in output. It aims to retain critical features while minimizing noise or data loss during the conversion process. The system must handle edge cases like low-contrast or noisy images effectively. A user-friendly interface will allow users to adjust parameters and visualize results in real time. Comprehensive documentation and tutorials will guide users in understanding and utilizing the solution efficiently. The project targets applications like object detection, document analysis, and medical imaging. Future scope includes exploring machine learning for adaptive thresholding and enabling real-time processing. Ethical use and considerations will be emphasized throughout the development process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0" y="0"/>
            <a:ext cx="8832300" cy="10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TECHNOLOGY USED</a:t>
            </a:r>
            <a:endParaRPr dirty="0"/>
          </a:p>
        </p:txBody>
      </p:sp>
      <p:sp>
        <p:nvSpPr>
          <p:cNvPr id="103" name="Google Shape;103;p16"/>
          <p:cNvSpPr txBox="1">
            <a:spLocks noGrp="1"/>
          </p:cNvSpPr>
          <p:nvPr>
            <p:ph type="body" idx="1"/>
          </p:nvPr>
        </p:nvSpPr>
        <p:spPr>
          <a:xfrm>
            <a:off x="182880" y="456774"/>
            <a:ext cx="8778240" cy="4442460"/>
          </a:xfrm>
          <a:prstGeom prst="rect">
            <a:avLst/>
          </a:prstGeom>
        </p:spPr>
        <p:txBody>
          <a:bodyPr spcFirstLastPara="1" wrap="square" lIns="91425" tIns="91425" rIns="91425" bIns="91425" anchor="t" anchorCtr="0">
            <a:normAutofit/>
          </a:bodyPr>
          <a:lstStyle/>
          <a:p>
            <a:pPr marL="0" indent="0">
              <a:buNone/>
            </a:pPr>
            <a:r>
              <a:rPr lang="en-US" sz="1400" i="1" dirty="0">
                <a:latin typeface="Cambria" panose="02040503050406030204" pitchFamily="18" charset="0"/>
                <a:ea typeface="Cambria" panose="02040503050406030204" pitchFamily="18" charset="0"/>
              </a:rPr>
              <a:t>Python is the best-suited programming language. It offers a rich ecosystem of libraries like OpenCV, Pillow, and NumPy for image processing and manipulation. Python's simplicity, flexibility, and extensive community support make it ideal for developing efficient and scalable solutions for tasks like color-to-binary image conversion.</a:t>
            </a:r>
          </a:p>
          <a:p>
            <a:pPr>
              <a:buFont typeface="Wingdings" panose="05000000000000000000" pitchFamily="2" charset="2"/>
              <a:buChar char="Ø"/>
            </a:pPr>
            <a:r>
              <a:rPr lang="en-IN" sz="1400" b="1" i="1" dirty="0">
                <a:latin typeface="Cambria" panose="02040503050406030204" pitchFamily="18" charset="0"/>
                <a:ea typeface="Cambria" panose="02040503050406030204" pitchFamily="18" charset="0"/>
              </a:rPr>
              <a:t>Libraries:</a:t>
            </a:r>
          </a:p>
          <a:p>
            <a:pPr>
              <a:buFont typeface="Wingdings" panose="05000000000000000000" pitchFamily="2" charset="2"/>
              <a:buChar char="§"/>
            </a:pPr>
            <a:r>
              <a:rPr lang="en-IN" sz="1400" b="1" i="1" dirty="0">
                <a:latin typeface="Cambria" panose="02040503050406030204" pitchFamily="18" charset="0"/>
                <a:ea typeface="Cambria" panose="02040503050406030204" pitchFamily="18" charset="0"/>
              </a:rPr>
              <a:t>OpenCV</a:t>
            </a:r>
            <a:r>
              <a:rPr lang="en-IN" sz="1400" i="1" dirty="0">
                <a:latin typeface="Cambria" panose="02040503050406030204" pitchFamily="18" charset="0"/>
                <a:ea typeface="Cambria" panose="02040503050406030204" pitchFamily="18" charset="0"/>
              </a:rPr>
              <a:t>: For image processing tasks, including thresholding and grayscale conversion.</a:t>
            </a:r>
          </a:p>
          <a:p>
            <a:pPr>
              <a:buFont typeface="Wingdings" panose="05000000000000000000" pitchFamily="2" charset="2"/>
              <a:buChar char="§"/>
            </a:pPr>
            <a:r>
              <a:rPr lang="en-IN" sz="1400" b="1" i="1" dirty="0">
                <a:latin typeface="Cambria" panose="02040503050406030204" pitchFamily="18" charset="0"/>
                <a:ea typeface="Cambria" panose="02040503050406030204" pitchFamily="18" charset="0"/>
              </a:rPr>
              <a:t>Pillow (PIL)</a:t>
            </a:r>
            <a:r>
              <a:rPr lang="en-IN" sz="1400" i="1" dirty="0">
                <a:latin typeface="Cambria" panose="02040503050406030204" pitchFamily="18" charset="0"/>
                <a:ea typeface="Cambria" panose="02040503050406030204" pitchFamily="18" charset="0"/>
              </a:rPr>
              <a:t>: For image manipulation and format handling.</a:t>
            </a:r>
          </a:p>
          <a:p>
            <a:pPr>
              <a:buFont typeface="Wingdings" panose="05000000000000000000" pitchFamily="2" charset="2"/>
              <a:buChar char="§"/>
            </a:pPr>
            <a:r>
              <a:rPr lang="en-IN" sz="1400" b="1" i="1" dirty="0">
                <a:latin typeface="Cambria" panose="02040503050406030204" pitchFamily="18" charset="0"/>
                <a:ea typeface="Cambria" panose="02040503050406030204" pitchFamily="18" charset="0"/>
              </a:rPr>
              <a:t>NumPy</a:t>
            </a:r>
            <a:r>
              <a:rPr lang="en-IN" sz="1400" i="1" dirty="0">
                <a:latin typeface="Cambria" panose="02040503050406030204" pitchFamily="18" charset="0"/>
                <a:ea typeface="Cambria" panose="02040503050406030204" pitchFamily="18" charset="0"/>
              </a:rPr>
              <a:t>: For numerical operations and efficient array handling during image processing.</a:t>
            </a:r>
          </a:p>
          <a:p>
            <a:pPr>
              <a:buFont typeface="Wingdings" panose="05000000000000000000" pitchFamily="2" charset="2"/>
              <a:buChar char="§"/>
            </a:pPr>
            <a:r>
              <a:rPr lang="en-IN" sz="1400" b="1" i="1" dirty="0">
                <a:latin typeface="Cambria" panose="02040503050406030204" pitchFamily="18" charset="0"/>
                <a:ea typeface="Cambria" panose="02040503050406030204" pitchFamily="18" charset="0"/>
              </a:rPr>
              <a:t>Scikit-image</a:t>
            </a:r>
            <a:r>
              <a:rPr lang="en-IN" sz="1400" i="1" dirty="0">
                <a:latin typeface="Cambria" panose="02040503050406030204" pitchFamily="18" charset="0"/>
                <a:ea typeface="Cambria" panose="02040503050406030204" pitchFamily="18" charset="0"/>
              </a:rPr>
              <a:t>: For advanced image processing techniques and thresholding methods.</a:t>
            </a:r>
          </a:p>
          <a:p>
            <a:pPr>
              <a:buFont typeface="Wingdings" panose="05000000000000000000" pitchFamily="2" charset="2"/>
              <a:buChar char="§"/>
            </a:pPr>
            <a:r>
              <a:rPr lang="en-IN" sz="1400" b="1" i="1" dirty="0">
                <a:latin typeface="Cambria" panose="02040503050406030204" pitchFamily="18" charset="0"/>
                <a:ea typeface="Cambria" panose="02040503050406030204" pitchFamily="18" charset="0"/>
              </a:rPr>
              <a:t>Matplotlib</a:t>
            </a:r>
            <a:r>
              <a:rPr lang="en-IN" sz="1400" i="1" dirty="0">
                <a:latin typeface="Cambria" panose="02040503050406030204" pitchFamily="18" charset="0"/>
                <a:ea typeface="Cambria" panose="02040503050406030204" pitchFamily="18" charset="0"/>
              </a:rPr>
              <a:t>: To visualize the results of image processing.</a:t>
            </a:r>
          </a:p>
          <a:p>
            <a:pPr>
              <a:buFont typeface="Wingdings" panose="05000000000000000000" pitchFamily="2" charset="2"/>
              <a:buChar char="§"/>
            </a:pPr>
            <a:r>
              <a:rPr lang="en-IN" sz="1400" b="1" i="1" dirty="0">
                <a:latin typeface="Cambria" panose="02040503050406030204" pitchFamily="18" charset="0"/>
                <a:ea typeface="Cambria" panose="02040503050406030204" pitchFamily="18" charset="0"/>
              </a:rPr>
              <a:t>TensorFlow/</a:t>
            </a:r>
            <a:r>
              <a:rPr lang="en-IN" sz="1400" b="1" i="1" dirty="0" err="1">
                <a:latin typeface="Cambria" panose="02040503050406030204" pitchFamily="18" charset="0"/>
                <a:ea typeface="Cambria" panose="02040503050406030204" pitchFamily="18" charset="0"/>
              </a:rPr>
              <a:t>Keras</a:t>
            </a:r>
            <a:r>
              <a:rPr lang="en-IN" sz="1400" b="1" i="1" dirty="0">
                <a:latin typeface="Cambria" panose="02040503050406030204" pitchFamily="18" charset="0"/>
                <a:ea typeface="Cambria" panose="02040503050406030204" pitchFamily="18" charset="0"/>
              </a:rPr>
              <a:t>/</a:t>
            </a:r>
            <a:r>
              <a:rPr lang="en-IN" sz="1400" b="1" i="1" dirty="0" err="1">
                <a:latin typeface="Cambria" panose="02040503050406030204" pitchFamily="18" charset="0"/>
                <a:ea typeface="Cambria" panose="02040503050406030204" pitchFamily="18" charset="0"/>
              </a:rPr>
              <a:t>PyTorch</a:t>
            </a:r>
            <a:r>
              <a:rPr lang="en-IN" sz="1400" i="1" dirty="0">
                <a:latin typeface="Cambria" panose="02040503050406030204" pitchFamily="18" charset="0"/>
                <a:ea typeface="Cambria" panose="02040503050406030204" pitchFamily="18" charset="0"/>
              </a:rPr>
              <a:t> (Optional): For integrating machine learning models for adaptive thresholding.</a:t>
            </a:r>
          </a:p>
          <a:p>
            <a:pPr>
              <a:buFont typeface="Wingdings" panose="05000000000000000000" pitchFamily="2" charset="2"/>
              <a:buChar char="Ø"/>
            </a:pPr>
            <a:r>
              <a:rPr lang="en-IN" sz="1400" b="1" i="1" dirty="0">
                <a:latin typeface="Cambria" panose="02040503050406030204" pitchFamily="18" charset="0"/>
                <a:ea typeface="Cambria" panose="02040503050406030204" pitchFamily="18" charset="0"/>
              </a:rPr>
              <a:t>Platforms:</a:t>
            </a:r>
          </a:p>
          <a:p>
            <a:pPr marL="0" lvl="0" indent="0" algn="l" rtl="0">
              <a:spcBef>
                <a:spcPts val="0"/>
              </a:spcBef>
              <a:spcAft>
                <a:spcPts val="0"/>
              </a:spcAft>
              <a:buNone/>
            </a:pPr>
            <a:endParaRPr sz="1400" dirty="0">
              <a:highlight>
                <a:srgbClr val="FFFFFF"/>
              </a:highlight>
            </a:endParaRPr>
          </a:p>
        </p:txBody>
      </p:sp>
      <p:sp>
        <p:nvSpPr>
          <p:cNvPr id="2" name="Rectangle 1">
            <a:extLst>
              <a:ext uri="{FF2B5EF4-FFF2-40B4-BE49-F238E27FC236}">
                <a16:creationId xmlns:a16="http://schemas.microsoft.com/office/drawing/2014/main" id="{1AD53796-EA1D-8588-02ED-872B755016B3}"/>
              </a:ext>
            </a:extLst>
          </p:cNvPr>
          <p:cNvSpPr>
            <a:spLocks noChangeArrowheads="1"/>
          </p:cNvSpPr>
          <p:nvPr/>
        </p:nvSpPr>
        <p:spPr bwMode="auto">
          <a:xfrm rot="10800000" flipV="1">
            <a:off x="327102" y="3162905"/>
            <a:ext cx="911407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Python</a:t>
            </a:r>
            <a:r>
              <a:rPr kumimoji="0" lang="en-US" altLang="en-US" b="0"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 As the main programming language due to its rich ecosystem of libraries.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1" u="none" strike="noStrike" cap="none" normalizeH="0" baseline="0" dirty="0" err="1">
                <a:ln>
                  <a:noFill/>
                </a:ln>
                <a:solidFill>
                  <a:schemeClr val="tx2">
                    <a:lumMod val="50000"/>
                  </a:schemeClr>
                </a:solidFill>
                <a:effectLst/>
                <a:latin typeface="Cambria" panose="02040503050406030204" pitchFamily="18" charset="0"/>
                <a:ea typeface="Cambria" panose="02040503050406030204" pitchFamily="18" charset="0"/>
              </a:rPr>
              <a:t>Jupyter</a:t>
            </a:r>
            <a:r>
              <a:rPr kumimoji="0" lang="en-US" altLang="en-US" b="1"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 Notebook</a:t>
            </a:r>
            <a:r>
              <a:rPr kumimoji="0" lang="en-US" altLang="en-US" b="0"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 For interactive development and visualization of results.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VS Code</a:t>
            </a:r>
            <a:r>
              <a:rPr kumimoji="0" lang="en-US" altLang="en-US" b="0"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 A versatile IDE for writing and debugging your code.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GitHub</a:t>
            </a:r>
            <a:r>
              <a:rPr kumimoji="0" lang="en-US" altLang="en-US" b="0"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 To manage version control and collaborate on code.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Google </a:t>
            </a:r>
            <a:r>
              <a:rPr kumimoji="0" lang="en-US" altLang="en-US" b="1" i="1" u="none" strike="noStrike" cap="none" normalizeH="0" baseline="0" dirty="0" err="1">
                <a:ln>
                  <a:noFill/>
                </a:ln>
                <a:solidFill>
                  <a:schemeClr val="tx2">
                    <a:lumMod val="50000"/>
                  </a:schemeClr>
                </a:solidFill>
                <a:effectLst/>
                <a:latin typeface="Cambria" panose="02040503050406030204" pitchFamily="18" charset="0"/>
                <a:ea typeface="Cambria" panose="02040503050406030204" pitchFamily="18" charset="0"/>
              </a:rPr>
              <a:t>Colab</a:t>
            </a:r>
            <a:r>
              <a:rPr kumimoji="0" lang="en-US" altLang="en-US" b="0" i="1" u="none" strike="noStrike" cap="none" normalizeH="0" baseline="0" dirty="0">
                <a:ln>
                  <a:noFill/>
                </a:ln>
                <a:solidFill>
                  <a:schemeClr val="tx2">
                    <a:lumMod val="50000"/>
                  </a:schemeClr>
                </a:solidFill>
                <a:effectLst/>
                <a:latin typeface="Cambria" panose="02040503050406030204" pitchFamily="18" charset="0"/>
                <a:ea typeface="Cambria" panose="02040503050406030204" pitchFamily="18" charset="0"/>
              </a:rPr>
              <a:t>: For cloud-based development, especially when working with large datasets.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WOW FACTORS</a:t>
            </a:r>
            <a:endParaRPr dirty="0"/>
          </a:p>
        </p:txBody>
      </p:sp>
      <p:sp>
        <p:nvSpPr>
          <p:cNvPr id="109" name="Google Shape;109;p17"/>
          <p:cNvSpPr txBox="1">
            <a:spLocks noGrp="1"/>
          </p:cNvSpPr>
          <p:nvPr>
            <p:ph type="body" idx="1"/>
          </p:nvPr>
        </p:nvSpPr>
        <p:spPr>
          <a:xfrm>
            <a:off x="311700" y="944880"/>
            <a:ext cx="8520600" cy="36239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i="1" dirty="0">
                <a:solidFill>
                  <a:srgbClr val="111111"/>
                </a:solidFill>
                <a:highlight>
                  <a:srgbClr val="FFFFFF"/>
                </a:highlight>
                <a:latin typeface="Cambria" panose="02040503050406030204" pitchFamily="18" charset="0"/>
                <a:ea typeface="Cambria" panose="02040503050406030204" pitchFamily="18" charset="0"/>
                <a:cs typeface="Times New Roman"/>
                <a:sym typeface="Times New Roman"/>
              </a:rPr>
              <a:t>This project stands out for its blend of simplicity, adaptability, and innovation in solving a fundamental image processing challenge. Unlike typical solutions, it not only converts color images to binary equivalents but also introduces multiple thresholding methods, enabling users to optimize results for diverse image types. The inclusion of advanced options like adaptive and Otsu’s thresholding showcases technological sophistication, while offering user-friendly features like real-time visualization and customizable parameters ensures accessibility. It tackles edge cases like noisy or low-contrast images with precision, making it reliable across various scenarios. The project’s scalability for batch processing and potential integration with machine learning for adaptive thresholding adds futuristic value. By supporting multiple image formats and providing thorough documentation, it ensures smooth usability. The application scope ranges from object detection to medical imaging and document analysis, demonstrating practical versatility. Ethical considerations and future enhancements, such as real-time processing, position it as a forward-thinking solution for impactful technological advancements. This project’s balance of technical excellence, user focus, and societal relevance truly sets it apart.</a:t>
            </a:r>
            <a:endParaRPr sz="1500" i="1" dirty="0">
              <a:solidFill>
                <a:srgbClr val="111111"/>
              </a:solidFill>
              <a:highlight>
                <a:srgbClr val="FFFFFF"/>
              </a:highlight>
              <a:latin typeface="Cambria" panose="02040503050406030204" pitchFamily="18" charset="0"/>
              <a:ea typeface="Cambria" panose="02040503050406030204" pitchFamily="18" charset="0"/>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END USERS</a:t>
            </a:r>
            <a:endParaRPr dirty="0"/>
          </a:p>
        </p:txBody>
      </p:sp>
      <p:sp>
        <p:nvSpPr>
          <p:cNvPr id="115" name="Google Shape;115;p18"/>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a:buFont typeface="Wingdings" panose="05000000000000000000" pitchFamily="2" charset="2"/>
              <a:buChar char="Ø"/>
            </a:pPr>
            <a:r>
              <a:rPr lang="en-US" sz="1600" b="1" i="1" dirty="0">
                <a:latin typeface="Cambria" panose="02040503050406030204" pitchFamily="18" charset="0"/>
                <a:ea typeface="Cambria" panose="02040503050406030204" pitchFamily="18" charset="0"/>
              </a:rPr>
              <a:t>Researchers and Scientists</a:t>
            </a:r>
            <a:r>
              <a:rPr lang="en-US" sz="1600" i="1" dirty="0">
                <a:latin typeface="Cambria" panose="02040503050406030204" pitchFamily="18" charset="0"/>
                <a:ea typeface="Cambria" panose="02040503050406030204" pitchFamily="18" charset="0"/>
              </a:rPr>
              <a:t>: For tasks like pattern recognition, object detection, and machine learning model training.</a:t>
            </a:r>
          </a:p>
          <a:p>
            <a:pPr>
              <a:buFont typeface="Wingdings" panose="05000000000000000000" pitchFamily="2" charset="2"/>
              <a:buChar char="Ø"/>
            </a:pPr>
            <a:r>
              <a:rPr lang="en-US" sz="1600" b="1" i="1" dirty="0">
                <a:latin typeface="Cambria" panose="02040503050406030204" pitchFamily="18" charset="0"/>
                <a:ea typeface="Cambria" panose="02040503050406030204" pitchFamily="18" charset="0"/>
              </a:rPr>
              <a:t>Medical Professionals</a:t>
            </a:r>
            <a:r>
              <a:rPr lang="en-US" sz="1600" i="1" dirty="0">
                <a:latin typeface="Cambria" panose="02040503050406030204" pitchFamily="18" charset="0"/>
                <a:ea typeface="Cambria" panose="02040503050406030204" pitchFamily="18" charset="0"/>
              </a:rPr>
              <a:t>: To process medical images such as X-rays and CT scans for analysis or diagnosis.</a:t>
            </a:r>
          </a:p>
          <a:p>
            <a:pPr>
              <a:buFont typeface="Wingdings" panose="05000000000000000000" pitchFamily="2" charset="2"/>
              <a:buChar char="Ø"/>
            </a:pPr>
            <a:r>
              <a:rPr lang="en-US" sz="1600" b="1" i="1" dirty="0">
                <a:latin typeface="Cambria" panose="02040503050406030204" pitchFamily="18" charset="0"/>
                <a:ea typeface="Cambria" panose="02040503050406030204" pitchFamily="18" charset="0"/>
              </a:rPr>
              <a:t>Document Analysis Experts</a:t>
            </a:r>
            <a:r>
              <a:rPr lang="en-US" sz="1600" i="1" dirty="0">
                <a:latin typeface="Cambria" panose="02040503050406030204" pitchFamily="18" charset="0"/>
                <a:ea typeface="Cambria" panose="02040503050406030204" pitchFamily="18" charset="0"/>
              </a:rPr>
              <a:t>: For converting scanned documents into binary images for Optical Character Recognition (OCR) systems.</a:t>
            </a:r>
          </a:p>
          <a:p>
            <a:pPr>
              <a:buFont typeface="Wingdings" panose="05000000000000000000" pitchFamily="2" charset="2"/>
              <a:buChar char="Ø"/>
            </a:pPr>
            <a:r>
              <a:rPr lang="en-US" sz="1600" b="1" i="1" dirty="0">
                <a:latin typeface="Cambria" panose="02040503050406030204" pitchFamily="18" charset="0"/>
                <a:ea typeface="Cambria" panose="02040503050406030204" pitchFamily="18" charset="0"/>
              </a:rPr>
              <a:t>Graphic Designers</a:t>
            </a:r>
            <a:r>
              <a:rPr lang="en-US" sz="1600" i="1" dirty="0">
                <a:latin typeface="Cambria" panose="02040503050406030204" pitchFamily="18" charset="0"/>
                <a:ea typeface="Cambria" panose="02040503050406030204" pitchFamily="18" charset="0"/>
              </a:rPr>
              <a:t>: To preprocess images for various creative or artistic purposes.</a:t>
            </a:r>
          </a:p>
          <a:p>
            <a:pPr>
              <a:buFont typeface="Wingdings" panose="05000000000000000000" pitchFamily="2" charset="2"/>
              <a:buChar char="Ø"/>
            </a:pPr>
            <a:r>
              <a:rPr lang="en-US" sz="1600" b="1" i="1" dirty="0">
                <a:latin typeface="Cambria" panose="02040503050406030204" pitchFamily="18" charset="0"/>
                <a:ea typeface="Cambria" panose="02040503050406030204" pitchFamily="18" charset="0"/>
              </a:rPr>
              <a:t>Educational Institutions</a:t>
            </a:r>
            <a:r>
              <a:rPr lang="en-US" sz="1600" i="1" dirty="0">
                <a:latin typeface="Cambria" panose="02040503050406030204" pitchFamily="18" charset="0"/>
                <a:ea typeface="Cambria" panose="02040503050406030204" pitchFamily="18" charset="0"/>
              </a:rPr>
              <a:t>: For teaching and exploring image processing concepts in academic courses.</a:t>
            </a:r>
          </a:p>
          <a:p>
            <a:pPr>
              <a:buFont typeface="Wingdings" panose="05000000000000000000" pitchFamily="2" charset="2"/>
              <a:buChar char="Ø"/>
            </a:pPr>
            <a:r>
              <a:rPr lang="en-US" sz="1600" b="1" i="1" dirty="0">
                <a:latin typeface="Cambria" panose="02040503050406030204" pitchFamily="18" charset="0"/>
                <a:ea typeface="Cambria" panose="02040503050406030204" pitchFamily="18" charset="0"/>
              </a:rPr>
              <a:t>Surveillance and Security Teams</a:t>
            </a:r>
            <a:r>
              <a:rPr lang="en-US" sz="1600" i="1" dirty="0">
                <a:latin typeface="Cambria" panose="02040503050406030204" pitchFamily="18" charset="0"/>
                <a:ea typeface="Cambria" panose="02040503050406030204" pitchFamily="18" charset="0"/>
              </a:rPr>
              <a:t>: To enhance visual data for monitoring and analysis.</a:t>
            </a:r>
          </a:p>
          <a:p>
            <a:pPr>
              <a:buFont typeface="Wingdings" panose="05000000000000000000" pitchFamily="2" charset="2"/>
              <a:buChar char="Ø"/>
            </a:pPr>
            <a:r>
              <a:rPr lang="en-US" sz="1600" b="1" i="1" dirty="0">
                <a:latin typeface="Cambria" panose="02040503050406030204" pitchFamily="18" charset="0"/>
                <a:ea typeface="Cambria" panose="02040503050406030204" pitchFamily="18" charset="0"/>
              </a:rPr>
              <a:t>Software Developers</a:t>
            </a:r>
            <a:r>
              <a:rPr lang="en-US" sz="1600" i="1" dirty="0">
                <a:latin typeface="Cambria" panose="02040503050406030204" pitchFamily="18" charset="0"/>
                <a:ea typeface="Cambria" panose="02040503050406030204" pitchFamily="18" charset="0"/>
              </a:rPr>
              <a:t>: For integrating this functionality into broader systems or applications.</a:t>
            </a:r>
          </a:p>
          <a:p>
            <a:pPr>
              <a:buFont typeface="Wingdings" panose="05000000000000000000" pitchFamily="2" charset="2"/>
              <a:buChar char="Ø"/>
            </a:pPr>
            <a:r>
              <a:rPr lang="en-US" sz="1600" b="1" i="1" dirty="0">
                <a:latin typeface="Cambria" panose="02040503050406030204" pitchFamily="18" charset="0"/>
                <a:ea typeface="Cambria" panose="02040503050406030204" pitchFamily="18" charset="0"/>
              </a:rPr>
              <a:t>Industrial Engineers</a:t>
            </a:r>
            <a:r>
              <a:rPr lang="en-US" sz="1600" i="1" dirty="0">
                <a:latin typeface="Cambria" panose="02040503050406030204" pitchFamily="18" charset="0"/>
                <a:ea typeface="Cambria" panose="02040503050406030204" pitchFamily="18" charset="0"/>
              </a:rPr>
              <a:t>: For quality inspection systems in manufacturing using binary image analysis.</a:t>
            </a:r>
          </a:p>
          <a:p>
            <a:pPr marL="0" lvl="0" indent="0" algn="l" rtl="0">
              <a:spcBef>
                <a:spcPts val="0"/>
              </a:spcBef>
              <a:spcAft>
                <a:spcPts val="0"/>
              </a:spcAft>
              <a:buNone/>
            </a:pPr>
            <a:endParaRPr sz="1400" dirty="0">
              <a:solidFill>
                <a:srgbClr val="11111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INPUT</a:t>
            </a:r>
            <a:endParaRPr dirty="0"/>
          </a:p>
        </p:txBody>
      </p:sp>
      <p:sp>
        <p:nvSpPr>
          <p:cNvPr id="121" name="Google Shape;12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dirty="0">
              <a:solidFill>
                <a:srgbClr val="4D5156"/>
              </a:solidFill>
              <a:highlight>
                <a:srgbClr val="FFFFFF"/>
              </a:highlight>
              <a:latin typeface="Arial"/>
              <a:ea typeface="Arial"/>
              <a:cs typeface="Arial"/>
              <a:sym typeface="Arial"/>
            </a:endParaRPr>
          </a:p>
        </p:txBody>
      </p:sp>
      <p:pic>
        <p:nvPicPr>
          <p:cNvPr id="3" name="Picture 2">
            <a:extLst>
              <a:ext uri="{FF2B5EF4-FFF2-40B4-BE49-F238E27FC236}">
                <a16:creationId xmlns:a16="http://schemas.microsoft.com/office/drawing/2014/main" id="{ABCCAD56-3779-C796-1DF0-FDDB1A7DE7AD}"/>
              </a:ext>
            </a:extLst>
          </p:cNvPr>
          <p:cNvPicPr>
            <a:picLocks noChangeAspect="1"/>
          </p:cNvPicPr>
          <p:nvPr/>
        </p:nvPicPr>
        <p:blipFill>
          <a:blip r:embed="rId3"/>
          <a:stretch>
            <a:fillRect/>
          </a:stretch>
        </p:blipFill>
        <p:spPr>
          <a:xfrm>
            <a:off x="2674448" y="1104184"/>
            <a:ext cx="3403218" cy="34032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BA2A-B206-4680-2704-ABA802320869}"/>
              </a:ext>
            </a:extLst>
          </p:cNvPr>
          <p:cNvSpPr>
            <a:spLocks noGrp="1"/>
          </p:cNvSpPr>
          <p:nvPr>
            <p:ph type="title"/>
          </p:nvPr>
        </p:nvSpPr>
        <p:spPr/>
        <p:txBody>
          <a:bodyPr>
            <a:normAutofit fontScale="90000"/>
          </a:bodyPr>
          <a:lstStyle/>
          <a:p>
            <a:r>
              <a:rPr lang="en-IN" dirty="0"/>
              <a:t>PROGRAM</a:t>
            </a:r>
          </a:p>
        </p:txBody>
      </p:sp>
      <p:sp>
        <p:nvSpPr>
          <p:cNvPr id="3" name="Text Placeholder 2">
            <a:extLst>
              <a:ext uri="{FF2B5EF4-FFF2-40B4-BE49-F238E27FC236}">
                <a16:creationId xmlns:a16="http://schemas.microsoft.com/office/drawing/2014/main" id="{EDD7A4BE-5C6E-2960-B861-7DEAF60FEB13}"/>
              </a:ext>
            </a:extLst>
          </p:cNvPr>
          <p:cNvSpPr>
            <a:spLocks noGrp="1"/>
          </p:cNvSpPr>
          <p:nvPr>
            <p:ph type="body" idx="1"/>
          </p:nvPr>
        </p:nvSpPr>
        <p:spPr/>
        <p:txBody>
          <a:bodyPr/>
          <a:lstStyle/>
          <a:p>
            <a:pPr algn="r"/>
            <a:endParaRPr lang="en-IN" dirty="0"/>
          </a:p>
        </p:txBody>
      </p:sp>
      <p:pic>
        <p:nvPicPr>
          <p:cNvPr id="7" name="Picture 6">
            <a:extLst>
              <a:ext uri="{FF2B5EF4-FFF2-40B4-BE49-F238E27FC236}">
                <a16:creationId xmlns:a16="http://schemas.microsoft.com/office/drawing/2014/main" id="{A09AF06F-A3F4-3994-C267-2EA0CEAA2486}"/>
              </a:ext>
            </a:extLst>
          </p:cNvPr>
          <p:cNvPicPr>
            <a:picLocks noChangeAspect="1"/>
          </p:cNvPicPr>
          <p:nvPr/>
        </p:nvPicPr>
        <p:blipFill>
          <a:blip r:embed="rId2"/>
          <a:srcRect l="22973" b="33166"/>
          <a:stretch/>
        </p:blipFill>
        <p:spPr>
          <a:xfrm>
            <a:off x="1258159" y="852953"/>
            <a:ext cx="6818743" cy="3437594"/>
          </a:xfrm>
          <a:prstGeom prst="rect">
            <a:avLst/>
          </a:prstGeom>
        </p:spPr>
      </p:pic>
    </p:spTree>
    <p:extLst>
      <p:ext uri="{BB962C8B-B14F-4D97-AF65-F5344CB8AC3E}">
        <p14:creationId xmlns:p14="http://schemas.microsoft.com/office/powerpoint/2010/main" val="34931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46C6-CDAF-DFA6-024C-9CC332CE435B}"/>
              </a:ext>
            </a:extLst>
          </p:cNvPr>
          <p:cNvSpPr>
            <a:spLocks noGrp="1"/>
          </p:cNvSpPr>
          <p:nvPr>
            <p:ph type="title"/>
          </p:nvPr>
        </p:nvSpPr>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7AE6A588-C82A-FE0F-2835-C04B8089F8E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A8692CE8-241A-DE31-65AF-9900DC60EA8B}"/>
              </a:ext>
            </a:extLst>
          </p:cNvPr>
          <p:cNvPicPr>
            <a:picLocks noChangeAspect="1"/>
          </p:cNvPicPr>
          <p:nvPr/>
        </p:nvPicPr>
        <p:blipFill>
          <a:blip r:embed="rId2"/>
          <a:stretch>
            <a:fillRect/>
          </a:stretch>
        </p:blipFill>
        <p:spPr>
          <a:xfrm>
            <a:off x="311700" y="1588952"/>
            <a:ext cx="4000940" cy="2324673"/>
          </a:xfrm>
          <a:prstGeom prst="rect">
            <a:avLst/>
          </a:prstGeom>
        </p:spPr>
      </p:pic>
      <p:pic>
        <p:nvPicPr>
          <p:cNvPr id="7" name="Picture 6">
            <a:extLst>
              <a:ext uri="{FF2B5EF4-FFF2-40B4-BE49-F238E27FC236}">
                <a16:creationId xmlns:a16="http://schemas.microsoft.com/office/drawing/2014/main" id="{54B16752-0885-EA81-8E63-8FB5AEDB7817}"/>
              </a:ext>
            </a:extLst>
          </p:cNvPr>
          <p:cNvPicPr>
            <a:picLocks noChangeAspect="1"/>
          </p:cNvPicPr>
          <p:nvPr/>
        </p:nvPicPr>
        <p:blipFill>
          <a:blip r:embed="rId3"/>
          <a:stretch>
            <a:fillRect/>
          </a:stretch>
        </p:blipFill>
        <p:spPr>
          <a:xfrm>
            <a:off x="4831362" y="1532088"/>
            <a:ext cx="2438400" cy="2438400"/>
          </a:xfrm>
          <a:prstGeom prst="rect">
            <a:avLst/>
          </a:prstGeom>
        </p:spPr>
      </p:pic>
    </p:spTree>
    <p:extLst>
      <p:ext uri="{BB962C8B-B14F-4D97-AF65-F5344CB8AC3E}">
        <p14:creationId xmlns:p14="http://schemas.microsoft.com/office/powerpoint/2010/main" val="378054963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1012</Words>
  <Application>Microsoft Office PowerPoint</Application>
  <PresentationFormat>On-screen Show (16:9)</PresentationFormat>
  <Paragraphs>61</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Cambria</vt:lpstr>
      <vt:lpstr>Wingdings</vt:lpstr>
      <vt:lpstr>Arial</vt:lpstr>
      <vt:lpstr>Times New Roman</vt:lpstr>
      <vt:lpstr>Perpetua Titling MT</vt:lpstr>
      <vt:lpstr>Roboto</vt:lpstr>
      <vt:lpstr>Geometric</vt:lpstr>
      <vt:lpstr>CONVERTING COLOUR IMAGE TO BINARY EQUIVALENT IMAGE</vt:lpstr>
      <vt:lpstr>CONTENT</vt:lpstr>
      <vt:lpstr>PROBLEM STATEMENT </vt:lpstr>
      <vt:lpstr>TECHNOLOGY USED</vt:lpstr>
      <vt:lpstr>WOW FACTORS</vt:lpstr>
      <vt:lpstr>END USERS</vt:lpstr>
      <vt:lpstr>INPUT</vt:lpstr>
      <vt:lpstr>PROGRAM</vt:lpstr>
      <vt:lpstr>OUTPUT</vt:lpstr>
      <vt:lpstr>CONCLUSION</vt:lpstr>
      <vt:lpstr>GITHUB LINK </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Krishnapriya Bodipudi</dc:creator>
  <cp:lastModifiedBy>sai bapi reddy padala</cp:lastModifiedBy>
  <cp:revision>2</cp:revision>
  <dcterms:modified xsi:type="dcterms:W3CDTF">2025-03-24T08:26:22Z</dcterms:modified>
</cp:coreProperties>
</file>