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12192000" cy="6858000"/>
  <p:notesSz cx="6858000" cy="9144000"/>
  <p:embeddedFontLst>
    <p:embeddedFont>
      <p:font typeface="Arial Black" panose="020B0A04020102020204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Impact" panose="020B0806030902050204" pitchFamily="34" charset="0"/>
      <p:regular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7c3d0948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7c3d0948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7c85dbe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7c85dbe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7c85dbe57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117c85dbe57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7c85dbe5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117c85dbe5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7c3d0948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7c3d0948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E8DA-0F85-4D12-9799-11359DB4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9CAA4-9FD9-4F0D-B2E9-6FE97E33F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7589-81D5-413C-A964-02E0E347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554F9-A1D2-4EA4-B167-D9F7587B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1C5E-D654-44F5-B0FF-609E992F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-IN" smtClean="0"/>
              <a:pPr algn="l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63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44A7-59E3-48AE-B916-9B42F214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F7462-5AFB-44CE-9B40-9C0345C7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6CDD8-4DB5-495C-A914-221B922A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1FB62-5D31-4A90-B254-71B02C8C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F021F-4C85-450D-A427-B1F2ACE5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-IN" smtClean="0"/>
              <a:pPr algn="l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0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49FF4-2243-465D-9B84-F2F881E4D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9AA3A-47BD-49E7-AF66-BAA23A781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22EAA-BC2A-4064-AB80-51809AA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CE409-958E-405F-84EE-E094034A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F5DE-F91F-47FE-8060-09946F4F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IN" smtClean="0"/>
              <a:pPr algn="ctr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3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2168-BE38-4524-A717-2E6A1A36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4824-B17F-4F68-852A-CEC57AEB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ADBD-6121-4899-9B1D-527AA3BF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1777-AE92-474A-BC05-D084C8EB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7CB1-26D0-41A7-B41C-2166E7D9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-IN" smtClean="0"/>
              <a:pPr algn="l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2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60C1-3AA5-43B9-9F06-F434172E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D8604-438F-4B66-AE18-4F4B128C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5831-060C-4C38-B860-BCF01120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ACB8-53DC-4DD4-B2F7-74FD096A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4319-6AF8-45C2-BCC1-BB1458A2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-IN" smtClean="0"/>
              <a:pPr algn="l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BA21-AF72-40E3-A179-875D44A5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2DF3-BAC9-4A63-813B-8C24A33B2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D2C5-1C3E-4222-9B5A-643791632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4206B-799C-4D35-B7D4-95454F0B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37E8F-B197-45E8-8CD0-BD6EDCA9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4A8C9-0E57-436E-BF6E-F075EE3E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-IN" smtClean="0"/>
              <a:pPr algn="l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0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B8CF-EA5B-43C9-854C-EADBC70C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0BB7-B016-4DBD-B044-60ACAAC4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0CCB3-3C15-436E-980F-7D255ACB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8F7C3-820A-4120-A1A7-E3CFBF832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252FF-3B02-4E47-9FFA-C8BAC51BB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229B9-0448-4D40-A10C-63461FE2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9BD48-B7B2-426A-92F3-CDC0A576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4D7F1-EF6A-42DF-97AB-2FEBBFF7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-IN" smtClean="0"/>
              <a:pPr algn="l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92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EFB9-32D9-47CA-91C8-30930B78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F3B95-E14B-4C13-9DA1-6E9B6483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BD21A-9E36-4C87-A8E0-80E8DEF4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FB95B-7F8D-4E74-93F9-E5247BA8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-IN" smtClean="0"/>
              <a:pPr algn="l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46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F16E2-8BF8-48E3-89A8-8F7BD064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B85DB-C35F-409D-943F-1F85119F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535FC-CCEF-4B79-A8E6-78289148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-IN" smtClean="0"/>
              <a:pPr algn="l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4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4166-D322-4209-BBBE-A2D45B5D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CAF8-54BD-4B4A-AE83-3DDA9E36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0010A-DEFE-420E-93A4-1857CDFD6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5C57F-5F4C-4862-8597-834D10B8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B1216-0137-48F9-94D2-D0DA76B8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9A093-0BDC-4D04-90C9-AFB727D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-IN" smtClean="0"/>
              <a:pPr algn="l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1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4985-B7CA-4B5F-90A7-B8445654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C0574-3AE5-4E7D-800B-A535A2DEA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14821-A31E-4418-A9A3-23C96375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C537D-FA91-4BD7-B8A0-F9DDC64C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93BA6-5ADE-4E19-A2EC-6D0E6443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E3F7E-C358-4244-971B-48540464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-IN" smtClean="0"/>
              <a:pPr algn="l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43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B530C-9889-4CBB-9E1C-5192B4DA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2952-3878-4643-8F72-6A537B81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C614-6412-4DDA-9CC4-E91D9F26F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0F68-E4CD-4F7D-BDA4-917EC4F3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CE76-D5DE-4B7B-97DD-D4EEDADCF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00000000-1234-1234-1234-123412341234}" type="slidenum">
              <a:rPr lang="en-IN" smtClean="0"/>
              <a:pPr algn="l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91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ctrTitle"/>
          </p:nvPr>
        </p:nvSpPr>
        <p:spPr>
          <a:xfrm>
            <a:off x="2525427" y="2967335"/>
            <a:ext cx="71411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IN" dirty="0">
                <a:latin typeface="Impact"/>
                <a:ea typeface="Impact"/>
                <a:cs typeface="Impact"/>
                <a:sym typeface="Impact"/>
              </a:rPr>
              <a:t>VISUALIZATION OF DATA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680323" y="753227"/>
            <a:ext cx="9613861" cy="10809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SYSTEM REQUIREMENTS</a:t>
            </a:r>
            <a:endParaRPr/>
          </a:p>
        </p:txBody>
      </p:sp>
      <p:sp>
        <p:nvSpPr>
          <p:cNvPr id="278" name="Google Shape;278;p28"/>
          <p:cNvSpPr txBox="1">
            <a:spLocks noGrp="1"/>
          </p:cNvSpPr>
          <p:nvPr>
            <p:ph sz="half" idx="1"/>
          </p:nvPr>
        </p:nvSpPr>
        <p:spPr>
          <a:xfrm>
            <a:off x="680325" y="2336876"/>
            <a:ext cx="4700100" cy="429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ts val="2400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REQUIREMENTS:</a:t>
            </a:r>
            <a:endParaRPr>
              <a:solidFill>
                <a:schemeClr val="dk1"/>
              </a:solidFill>
            </a:endParaRPr>
          </a:p>
          <a:p>
            <a:pPr marL="457206" indent="-342904"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  <a:p>
            <a:pPr marL="457206" indent="-342904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Django</a:t>
            </a:r>
            <a:endParaRPr>
              <a:solidFill>
                <a:schemeClr val="dk1"/>
              </a:solidFill>
            </a:endParaRPr>
          </a:p>
          <a:p>
            <a:pPr marL="457206" indent="-342904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HTML</a:t>
            </a:r>
            <a:endParaRPr>
              <a:solidFill>
                <a:schemeClr val="dk1"/>
              </a:solidFill>
            </a:endParaRPr>
          </a:p>
          <a:p>
            <a:pPr marL="457206" indent="-342904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Javascript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2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ts val="2400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REQUIREMENTS:</a:t>
            </a:r>
            <a:endParaRPr>
              <a:solidFill>
                <a:schemeClr val="dk1"/>
              </a:solidFill>
            </a:endParaRPr>
          </a:p>
          <a:p>
            <a:pPr indent="-254003"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Processor : 1.5 GHz</a:t>
            </a:r>
            <a:endParaRPr>
              <a:solidFill>
                <a:schemeClr val="dk1"/>
              </a:solidFill>
            </a:endParaRPr>
          </a:p>
          <a:p>
            <a:pPr indent="-254003"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RAM : 2GB</a:t>
            </a:r>
            <a:endParaRPr>
              <a:solidFill>
                <a:schemeClr val="dk1"/>
              </a:solidFill>
            </a:endParaRPr>
          </a:p>
          <a:p>
            <a:pPr indent="-254003"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ROM : 512 MB</a:t>
            </a:r>
            <a:endParaRPr>
              <a:solidFill>
                <a:schemeClr val="dk1"/>
              </a:solidFill>
            </a:endParaRPr>
          </a:p>
          <a:p>
            <a:pPr indent="-254003"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OS : Windows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680323" y="753227"/>
            <a:ext cx="9613861" cy="10809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ADVANTAGES</a:t>
            </a:r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idx="1"/>
          </p:nvPr>
        </p:nvSpPr>
        <p:spPr>
          <a:xfrm>
            <a:off x="680323" y="2336874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Using simple graphs, helps the user to better understand the information.</a:t>
            </a:r>
            <a:endParaRPr>
              <a:solidFill>
                <a:schemeClr val="dk1"/>
              </a:solidFill>
            </a:endParaRPr>
          </a:p>
          <a:p>
            <a:pPr indent="0">
              <a:spcBef>
                <a:spcPts val="0"/>
              </a:spcBef>
              <a:buNone/>
            </a:pPr>
            <a:endParaRPr sz="13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Trebuchet MS"/>
              <a:buChar char="▪"/>
            </a:pPr>
            <a:r>
              <a:rPr lang="en-IN">
                <a:solidFill>
                  <a:schemeClr val="dk1"/>
                </a:solidFill>
              </a:rPr>
              <a:t>Easy sharing of information. 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Trebuchet MS"/>
              <a:buChar char="▪"/>
            </a:pPr>
            <a:r>
              <a:rPr lang="en-IN">
                <a:solidFill>
                  <a:schemeClr val="dk1"/>
                </a:solidFill>
              </a:rPr>
              <a:t>Accurate analysis.  </a:t>
            </a:r>
            <a:br>
              <a:rPr lang="en-IN">
                <a:solidFill>
                  <a:schemeClr val="dk1"/>
                </a:solidFill>
              </a:rPr>
            </a:br>
            <a:endParaRPr sz="8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Trebuchet MS"/>
              <a:buChar char="▪"/>
            </a:pPr>
            <a:r>
              <a:rPr lang="en-IN">
                <a:solidFill>
                  <a:schemeClr val="dk1"/>
                </a:solidFill>
              </a:rPr>
              <a:t>Finding relations between events.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680323" y="753227"/>
            <a:ext cx="9613861" cy="10809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LIMITATIONS</a:t>
            </a:r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idx="1"/>
          </p:nvPr>
        </p:nvSpPr>
        <p:spPr>
          <a:xfrm>
            <a:off x="680323" y="2336874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Data must contain same headings the same order as provided during implementation phase.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Requires an active internet connection.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691F-A629-4330-8A58-9344F1D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PREVIEW - UPLOAD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6C716-331F-42CF-B10E-3D5E02E1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50" y="2401920"/>
            <a:ext cx="9976700" cy="4021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26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691F-A629-4330-8A58-9344F1D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PREVIEW - VISUVALIZE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E4781-75E0-4812-BC45-15777F5D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8" y="2211155"/>
            <a:ext cx="9549106" cy="4453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252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691F-A629-4330-8A58-9344F1D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PREVIEW - FILTER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B535C-2C18-4123-9C04-BD436256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8" y="2267759"/>
            <a:ext cx="4716636" cy="3350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91958A-7F9F-4E3D-A619-9C301C22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598" y="2267759"/>
            <a:ext cx="5094972" cy="33506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7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/>
          <p:nvPr/>
        </p:nvSpPr>
        <p:spPr>
          <a:xfrm>
            <a:off x="1140651" y="2967301"/>
            <a:ext cx="9575700" cy="92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/>
            <a:r>
              <a:rPr lang="en-IN" sz="540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180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6" tIns="45700" rIns="91426" bIns="457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IN" dirty="0">
                <a:latin typeface="Arial Black"/>
                <a:ea typeface="Arial Black"/>
                <a:cs typeface="Arial Black"/>
                <a:sym typeface="Arial Black"/>
              </a:rPr>
              <a:t>ABSTRACT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8" name="Google Shape;208;p20"/>
          <p:cNvSpPr txBox="1">
            <a:spLocks noGrp="1"/>
          </p:cNvSpPr>
          <p:nvPr>
            <p:ph idx="1"/>
          </p:nvPr>
        </p:nvSpPr>
        <p:spPr>
          <a:xfrm>
            <a:off x="680325" y="2336875"/>
            <a:ext cx="10042500" cy="3881700"/>
          </a:xfrm>
          <a:prstGeom prst="rect">
            <a:avLst/>
          </a:prstGeom>
        </p:spPr>
        <p:txBody>
          <a:bodyPr spcFirstLastPara="1" vert="horz" wrap="square" lIns="91426" tIns="45700" rIns="91426" bIns="45700" rtlCol="0" anchor="t" anchorCtr="0">
            <a:normAutofit fontScale="92500"/>
          </a:bodyPr>
          <a:lstStyle/>
          <a:p>
            <a:pPr indent="-279404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2600"/>
              <a:buFont typeface="Trebuchet MS"/>
              <a:buChar char="▪"/>
            </a:pPr>
            <a:r>
              <a:rPr lang="en-IN">
                <a:solidFill>
                  <a:schemeClr val="dk1"/>
                </a:solidFill>
              </a:rPr>
              <a:t>Data Analyzing and Visualization is an integral part of Data Analytics.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79404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Trebuchet MS"/>
              <a:buChar char="▪"/>
            </a:pPr>
            <a:r>
              <a:rPr lang="en-IN">
                <a:solidFill>
                  <a:schemeClr val="dk1"/>
                </a:solidFill>
              </a:rPr>
              <a:t>Filtration and sorting out relevant data out of a large amount is one of the most important parts of Understanding how different factors co-relate to each other.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79404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In this project, we use Visualization and Data Analysis to make an average user easy </a:t>
            </a:r>
            <a:r>
              <a:rPr lang="en-IN" b="1">
                <a:solidFill>
                  <a:schemeClr val="dk1"/>
                </a:solidFill>
              </a:rPr>
              <a:t>(</a:t>
            </a:r>
            <a:r>
              <a:rPr lang="en-IN" b="1" u="sng">
                <a:solidFill>
                  <a:schemeClr val="dk1"/>
                </a:solidFill>
              </a:rPr>
              <a:t>SARAL</a:t>
            </a:r>
            <a:r>
              <a:rPr lang="en-IN" b="1">
                <a:solidFill>
                  <a:schemeClr val="dk1"/>
                </a:solidFill>
              </a:rPr>
              <a:t>) </a:t>
            </a:r>
            <a:r>
              <a:rPr lang="en-IN">
                <a:solidFill>
                  <a:schemeClr val="dk1"/>
                </a:solidFill>
              </a:rPr>
              <a:t>to understand and access the data.</a:t>
            </a:r>
            <a:endParaRPr>
              <a:solidFill>
                <a:schemeClr val="dk1"/>
              </a:solidFill>
            </a:endParaRPr>
          </a:p>
          <a:p>
            <a:pPr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680323" y="753227"/>
            <a:ext cx="9613861" cy="10809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idx="1"/>
          </p:nvPr>
        </p:nvSpPr>
        <p:spPr>
          <a:xfrm>
            <a:off x="680323" y="2336874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t" anchorCtr="0">
            <a:normAutofit lnSpcReduction="10000"/>
          </a:bodyPr>
          <a:lstStyle/>
          <a:p>
            <a:pPr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</a:rPr>
              <a:t>Tabular information is more difficult to examine to get the desired statistics. 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190502">
              <a:buClr>
                <a:schemeClr val="dk1"/>
              </a:buClr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In some cases, it takes a longer time than anticipated to get the best-sorted facts.So, right here wherein records visualization comes into play. 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190502">
              <a:buClr>
                <a:schemeClr val="dk1"/>
              </a:buClr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It gives user-pleasant diagrams and makes users smooth to apprehend the information with high accuracy.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680323" y="753227"/>
            <a:ext cx="9613861" cy="10809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SYSTEM DESCRIPTION</a:t>
            </a: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idx="1"/>
          </p:nvPr>
        </p:nvSpPr>
        <p:spPr>
          <a:xfrm>
            <a:off x="821176" y="2350950"/>
            <a:ext cx="9613801" cy="39438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t" anchorCtr="0">
            <a:normAutofit fontScale="92500" lnSpcReduction="20000"/>
          </a:bodyPr>
          <a:lstStyle/>
          <a:p>
            <a:pPr marL="457206" lvl="1" indent="0">
              <a:spcBef>
                <a:spcPts val="0"/>
              </a:spcBef>
              <a:buClr>
                <a:schemeClr val="lt1"/>
              </a:buClr>
              <a:buSzPct val="73156"/>
              <a:buNone/>
            </a:pPr>
            <a:r>
              <a:rPr lang="en-IN" sz="2732">
                <a:solidFill>
                  <a:schemeClr val="dk1"/>
                </a:solidFill>
              </a:rPr>
              <a:t>The System consists of three modules :</a:t>
            </a:r>
            <a:endParaRPr sz="2732">
              <a:solidFill>
                <a:schemeClr val="dk1"/>
              </a:solidFill>
            </a:endParaRPr>
          </a:p>
          <a:p>
            <a:pPr marL="457206" lvl="1" indent="0">
              <a:spcBef>
                <a:spcPts val="0"/>
              </a:spcBef>
              <a:buClr>
                <a:schemeClr val="lt1"/>
              </a:buClr>
              <a:buSzPct val="73156"/>
              <a:buNone/>
            </a:pPr>
            <a:endParaRPr sz="2732">
              <a:solidFill>
                <a:schemeClr val="dk1"/>
              </a:solidFill>
            </a:endParaRPr>
          </a:p>
          <a:p>
            <a:pPr marL="971562" lvl="1" indent="-534917">
              <a:buClr>
                <a:schemeClr val="dk1"/>
              </a:buClr>
              <a:buSzPct val="100000"/>
              <a:buAutoNum type="romanLcPeriod"/>
            </a:pPr>
            <a:r>
              <a:rPr lang="en-IN" sz="2732">
                <a:solidFill>
                  <a:schemeClr val="dk1"/>
                </a:solidFill>
              </a:rPr>
              <a:t>Uploading</a:t>
            </a:r>
            <a:endParaRPr sz="2732">
              <a:solidFill>
                <a:schemeClr val="dk1"/>
              </a:solidFill>
            </a:endParaRPr>
          </a:p>
          <a:p>
            <a:pPr marL="457206" lvl="1" indent="0">
              <a:buClr>
                <a:schemeClr val="lt1"/>
              </a:buClr>
              <a:buSzPct val="73156"/>
              <a:buNone/>
            </a:pPr>
            <a:r>
              <a:rPr lang="en-IN" sz="2732">
                <a:solidFill>
                  <a:schemeClr val="dk1"/>
                </a:solidFill>
              </a:rPr>
              <a:t>The user tabular data is been uploaded from here.</a:t>
            </a:r>
            <a:endParaRPr sz="2732">
              <a:solidFill>
                <a:schemeClr val="dk1"/>
              </a:solidFill>
            </a:endParaRPr>
          </a:p>
          <a:p>
            <a:pPr marL="457206" lvl="1" indent="0">
              <a:buClr>
                <a:schemeClr val="lt1"/>
              </a:buClr>
              <a:buSzPct val="73156"/>
              <a:buNone/>
            </a:pPr>
            <a:endParaRPr sz="2732">
              <a:solidFill>
                <a:schemeClr val="dk1"/>
              </a:solidFill>
            </a:endParaRPr>
          </a:p>
          <a:p>
            <a:pPr marL="457206" lvl="1" indent="0">
              <a:buClr>
                <a:schemeClr val="lt1"/>
              </a:buClr>
              <a:buSzPct val="73156"/>
              <a:buNone/>
            </a:pPr>
            <a:r>
              <a:rPr lang="en-IN" sz="2732">
                <a:solidFill>
                  <a:schemeClr val="dk1"/>
                </a:solidFill>
              </a:rPr>
              <a:t>ii.    Visualization</a:t>
            </a:r>
            <a:endParaRPr sz="2732">
              <a:solidFill>
                <a:schemeClr val="dk1"/>
              </a:solidFill>
            </a:endParaRPr>
          </a:p>
          <a:p>
            <a:pPr marL="457206" lvl="1" indent="0">
              <a:buClr>
                <a:schemeClr val="lt1"/>
              </a:buClr>
              <a:buSzPct val="73156"/>
              <a:buNone/>
            </a:pPr>
            <a:r>
              <a:rPr lang="en-IN" sz="2732">
                <a:solidFill>
                  <a:schemeClr val="dk1"/>
                </a:solidFill>
              </a:rPr>
              <a:t>The data of user is been represented by each column in graphical format.</a:t>
            </a:r>
            <a:endParaRPr sz="2732">
              <a:solidFill>
                <a:schemeClr val="dk1"/>
              </a:solidFill>
            </a:endParaRPr>
          </a:p>
          <a:p>
            <a:pPr marL="457206" lvl="1" indent="0">
              <a:buClr>
                <a:schemeClr val="lt1"/>
              </a:buClr>
              <a:buSzPct val="73156"/>
              <a:buNone/>
            </a:pPr>
            <a:endParaRPr sz="2732">
              <a:solidFill>
                <a:schemeClr val="dk1"/>
              </a:solidFill>
            </a:endParaRPr>
          </a:p>
          <a:p>
            <a:pPr marL="457206" lvl="1" indent="0">
              <a:buClr>
                <a:schemeClr val="lt1"/>
              </a:buClr>
              <a:buSzPct val="73156"/>
              <a:buNone/>
            </a:pPr>
            <a:r>
              <a:rPr lang="en-IN" sz="2732">
                <a:solidFill>
                  <a:schemeClr val="dk1"/>
                </a:solidFill>
              </a:rPr>
              <a:t>iii.   Filtering</a:t>
            </a:r>
            <a:endParaRPr sz="2732">
              <a:solidFill>
                <a:schemeClr val="dk1"/>
              </a:solidFill>
            </a:endParaRPr>
          </a:p>
          <a:p>
            <a:pPr marL="457206" lvl="1" indent="0">
              <a:buClr>
                <a:schemeClr val="lt1"/>
              </a:buClr>
              <a:buSzPct val="73156"/>
              <a:buNone/>
            </a:pPr>
            <a:r>
              <a:rPr lang="en-IN" sz="2732">
                <a:solidFill>
                  <a:schemeClr val="dk1"/>
                </a:solidFill>
              </a:rPr>
              <a:t>The user can see the pass percentage particular data in graphical format.</a:t>
            </a:r>
            <a:r>
              <a:rPr lang="en-IN"/>
              <a:t>  </a:t>
            </a:r>
            <a:endParaRPr/>
          </a:p>
          <a:p>
            <a:pPr marL="457206" lvl="1" indent="0"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6" tIns="45700" rIns="91426" bIns="457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WORKING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 l="-18055" t="-13839" r="-20833" b="-23863"/>
          <a:stretch/>
        </p:blipFill>
        <p:spPr>
          <a:xfrm>
            <a:off x="3112227" y="3370800"/>
            <a:ext cx="1408226" cy="1396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3"/>
          <p:cNvCxnSpPr>
            <a:stCxn id="228" idx="3"/>
            <a:endCxn id="226" idx="1"/>
          </p:cNvCxnSpPr>
          <p:nvPr/>
        </p:nvCxnSpPr>
        <p:spPr>
          <a:xfrm>
            <a:off x="2419114" y="4068863"/>
            <a:ext cx="69300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29" name="Google Shape;229;p23"/>
          <p:cNvPicPr preferRelativeResize="0"/>
          <p:nvPr/>
        </p:nvPicPr>
        <p:blipFill rotWithShape="1">
          <a:blip r:embed="rId4">
            <a:alphaModFix/>
          </a:blip>
          <a:srcRect l="-5679" t="-52719" r="-5691" b="-47280"/>
          <a:stretch/>
        </p:blipFill>
        <p:spPr>
          <a:xfrm rot="5400000">
            <a:off x="6122165" y="4375989"/>
            <a:ext cx="1725150" cy="154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49028" y="4522600"/>
            <a:ext cx="1683751" cy="1255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3"/>
          <p:cNvCxnSpPr>
            <a:stCxn id="226" idx="3"/>
            <a:endCxn id="229" idx="2"/>
          </p:cNvCxnSpPr>
          <p:nvPr/>
        </p:nvCxnSpPr>
        <p:spPr>
          <a:xfrm>
            <a:off x="4520453" y="4068863"/>
            <a:ext cx="1689900" cy="10815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2" name="Google Shape;232;p23"/>
          <p:cNvCxnSpPr>
            <a:stCxn id="229" idx="0"/>
            <a:endCxn id="230" idx="1"/>
          </p:cNvCxnSpPr>
          <p:nvPr/>
        </p:nvCxnSpPr>
        <p:spPr>
          <a:xfrm>
            <a:off x="7759251" y="5150500"/>
            <a:ext cx="1689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3" name="Google Shape;233;p23"/>
          <p:cNvSpPr txBox="1"/>
          <p:nvPr/>
        </p:nvSpPr>
        <p:spPr>
          <a:xfrm>
            <a:off x="1018326" y="4745676"/>
            <a:ext cx="1055401" cy="73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IN" sz="1801">
                <a:latin typeface="Trebuchet MS"/>
                <a:ea typeface="Trebuchet MS"/>
                <a:cs typeface="Trebuchet MS"/>
                <a:sym typeface="Trebuchet MS"/>
              </a:rPr>
              <a:t>Table Data</a:t>
            </a:r>
            <a:endParaRPr sz="180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2999602" y="4745676"/>
            <a:ext cx="1344601" cy="73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IN" sz="1801">
                <a:latin typeface="Trebuchet MS"/>
                <a:ea typeface="Trebuchet MS"/>
                <a:cs typeface="Trebuchet MS"/>
                <a:sym typeface="Trebuchet MS"/>
              </a:rPr>
              <a:t>Analyze Data</a:t>
            </a:r>
            <a:endParaRPr sz="180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6312441" y="6080476"/>
            <a:ext cx="1344601" cy="73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IN" sz="1801">
                <a:latin typeface="Trebuchet MS"/>
                <a:ea typeface="Trebuchet MS"/>
                <a:cs typeface="Trebuchet MS"/>
                <a:sym typeface="Trebuchet MS"/>
              </a:rPr>
              <a:t>Filtering Data</a:t>
            </a:r>
            <a:endParaRPr sz="180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9625052" y="2053100"/>
            <a:ext cx="1966800" cy="46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IN" sz="1801">
                <a:latin typeface="Trebuchet MS"/>
                <a:ea typeface="Trebuchet MS"/>
                <a:cs typeface="Trebuchet MS"/>
                <a:sym typeface="Trebuchet MS"/>
              </a:rPr>
              <a:t>Visualizing Data</a:t>
            </a:r>
            <a:endParaRPr sz="180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9625052" y="6013075"/>
            <a:ext cx="1966800" cy="46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IN" sz="1801">
                <a:latin typeface="Trebuchet MS"/>
                <a:ea typeface="Trebuchet MS"/>
                <a:cs typeface="Trebuchet MS"/>
                <a:sym typeface="Trebuchet MS"/>
              </a:rPr>
              <a:t>Visualizing Data</a:t>
            </a:r>
            <a:endParaRPr sz="180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6210186" y="2384531"/>
            <a:ext cx="1294572" cy="1015740"/>
            <a:chOff x="6242025" y="2384550"/>
            <a:chExt cx="1252125" cy="964800"/>
          </a:xfrm>
        </p:grpSpPr>
        <p:sp>
          <p:nvSpPr>
            <p:cNvPr id="239" name="Google Shape;239;p23"/>
            <p:cNvSpPr/>
            <p:nvPr/>
          </p:nvSpPr>
          <p:spPr>
            <a:xfrm>
              <a:off x="6379200" y="3236550"/>
              <a:ext cx="373200" cy="112800"/>
            </a:xfrm>
            <a:prstGeom prst="roundRect">
              <a:avLst>
                <a:gd name="adj" fmla="val 16667"/>
              </a:avLst>
            </a:prstGeom>
            <a:solidFill>
              <a:srgbClr val="4FB3C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801"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939975" y="3236550"/>
              <a:ext cx="373200" cy="112800"/>
            </a:xfrm>
            <a:prstGeom prst="roundRect">
              <a:avLst>
                <a:gd name="adj" fmla="val 16667"/>
              </a:avLst>
            </a:prstGeom>
            <a:solidFill>
              <a:srgbClr val="4FB3C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801"/>
            </a:p>
          </p:txBody>
        </p:sp>
        <p:pic>
          <p:nvPicPr>
            <p:cNvPr id="241" name="Google Shape;241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42025" y="2384550"/>
              <a:ext cx="1252125" cy="8943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2" name="Google Shape;242;p23"/>
          <p:cNvCxnSpPr>
            <a:stCxn id="226" idx="3"/>
            <a:endCxn id="241" idx="1"/>
          </p:cNvCxnSpPr>
          <p:nvPr/>
        </p:nvCxnSpPr>
        <p:spPr>
          <a:xfrm rot="10800000" flipH="1">
            <a:off x="4520452" y="2855363"/>
            <a:ext cx="1689600" cy="12135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43" name="Google Shape;243;p23"/>
          <p:cNvPicPr preferRelativeResize="0"/>
          <p:nvPr/>
        </p:nvPicPr>
        <p:blipFill rotWithShape="1">
          <a:blip r:embed="rId7">
            <a:alphaModFix/>
          </a:blip>
          <a:srcRect l="-22457" r="-18427"/>
          <a:stretch/>
        </p:blipFill>
        <p:spPr>
          <a:xfrm>
            <a:off x="9625051" y="2414476"/>
            <a:ext cx="1294574" cy="91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3"/>
          <p:cNvCxnSpPr>
            <a:stCxn id="241" idx="3"/>
            <a:endCxn id="243" idx="1"/>
          </p:cNvCxnSpPr>
          <p:nvPr/>
        </p:nvCxnSpPr>
        <p:spPr>
          <a:xfrm>
            <a:off x="7504758" y="2855328"/>
            <a:ext cx="2120400" cy="1860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23"/>
          <p:cNvSpPr txBox="1"/>
          <p:nvPr/>
        </p:nvSpPr>
        <p:spPr>
          <a:xfrm>
            <a:off x="6185152" y="2053100"/>
            <a:ext cx="1344601" cy="73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IN" sz="1801">
                <a:latin typeface="Trebuchet MS"/>
                <a:ea typeface="Trebuchet MS"/>
                <a:cs typeface="Trebuchet MS"/>
                <a:sym typeface="Trebuchet MS"/>
              </a:rPr>
              <a:t>Selecting Data</a:t>
            </a:r>
            <a:endParaRPr sz="180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8">
            <a:alphaModFix/>
          </a:blip>
          <a:srcRect r="-19660"/>
          <a:stretch/>
        </p:blipFill>
        <p:spPr>
          <a:xfrm>
            <a:off x="870088" y="3421576"/>
            <a:ext cx="1549026" cy="12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680323" y="753227"/>
            <a:ext cx="9613861" cy="10809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WORKING - UPLOAD  </a:t>
            </a:r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t" anchorCtr="0">
            <a:normAutofit/>
          </a:bodyPr>
          <a:lstStyle/>
          <a:p>
            <a:pPr marL="457206" indent="-342904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User receives a message when he uploads his data file and clicks the submit button. Then he will know that the  file was successfully uploaded.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13" y="3604304"/>
            <a:ext cx="10872777" cy="2699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WORKING - VISUALIZATION</a:t>
            </a:r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idx="1"/>
          </p:nvPr>
        </p:nvSpPr>
        <p:spPr>
          <a:xfrm>
            <a:off x="680326" y="2336876"/>
            <a:ext cx="9613801" cy="1237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t" anchorCtr="0">
            <a:normAutofit fontScale="92500"/>
          </a:bodyPr>
          <a:lstStyle/>
          <a:p>
            <a:pPr marL="457206" indent="-342904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User is provided with the main pie chart with buttons. Then he can choose from factors of the chart what data they want to see next.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7" y="3574368"/>
            <a:ext cx="11549474" cy="2468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IN" b="1">
                <a:latin typeface="Arial Black"/>
                <a:ea typeface="Arial Black"/>
                <a:cs typeface="Arial Black"/>
                <a:sym typeface="Arial Black"/>
              </a:rPr>
              <a:t>WORKING - FILTER  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idx="1"/>
          </p:nvPr>
        </p:nvSpPr>
        <p:spPr>
          <a:xfrm>
            <a:off x="680326" y="2336874"/>
            <a:ext cx="9613801" cy="10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6" tIns="45700" rIns="91426" bIns="45700" rtlCol="0" anchor="t" anchorCtr="0">
            <a:normAutofit/>
          </a:bodyPr>
          <a:lstStyle/>
          <a:p>
            <a:pPr marL="457206" indent="-342904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In order to analyze particular data, the user chooses a certain column of data he wants to analyze.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6" name="Google Shape;2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5" y="3719602"/>
            <a:ext cx="11572398" cy="194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6" tIns="45700" rIns="91426" bIns="457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INSTALLATION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2" name="Google Shape;272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6" tIns="45700" rIns="91426" bIns="45700" rtlCol="0" anchor="t" anchorCtr="0">
            <a:normAutofit/>
          </a:bodyPr>
          <a:lstStyle/>
          <a:p>
            <a:pPr marL="457206" indent="-381006"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IN">
                <a:solidFill>
                  <a:schemeClr val="dk1"/>
                </a:solidFill>
              </a:rPr>
              <a:t>The folder contains a file named </a:t>
            </a:r>
            <a:r>
              <a:rPr lang="en-I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‘run.bat’ </a:t>
            </a:r>
            <a:r>
              <a:rPr lang="en-IN">
                <a:solidFill>
                  <a:schemeClr val="dk1"/>
                </a:solidFill>
              </a:rPr>
              <a:t>run the file.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6" indent="-381006">
              <a:spcBef>
                <a:spcPts val="0"/>
              </a:spcBef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IN">
                <a:solidFill>
                  <a:schemeClr val="dk1"/>
                </a:solidFill>
              </a:rPr>
              <a:t>This runs django server and creates a virtual environment.</a:t>
            </a:r>
            <a:br>
              <a:rPr lang="en-IN" sz="180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6" indent="-381006">
              <a:spcBef>
                <a:spcPts val="0"/>
              </a:spcBef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IN">
                <a:solidFill>
                  <a:schemeClr val="dk1"/>
                </a:solidFill>
              </a:rPr>
              <a:t>Open web-browser by searching in url</a:t>
            </a:r>
            <a:br>
              <a:rPr lang="en-IN">
                <a:solidFill>
                  <a:schemeClr val="dk1"/>
                </a:solidFill>
              </a:rPr>
            </a:br>
            <a:r>
              <a:rPr lang="en-IN" sz="1801" i="1" u="sng">
                <a:solidFill>
                  <a:srgbClr val="2980B9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</a:t>
            </a:r>
            <a:r>
              <a:rPr lang="en-IN">
                <a:solidFill>
                  <a:srgbClr val="2980B9"/>
                </a:solidFill>
              </a:rPr>
              <a:t> </a:t>
            </a:r>
            <a:r>
              <a:rPr lang="en-IN">
                <a:solidFill>
                  <a:schemeClr val="dk1"/>
                </a:solidFill>
              </a:rPr>
              <a:t>or </a:t>
            </a:r>
            <a:r>
              <a:rPr lang="en-IN" sz="1801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localhost:8000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414</Words>
  <Application>Microsoft Office PowerPoint</Application>
  <PresentationFormat>Widescreen</PresentationFormat>
  <Paragraphs>62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Courier New</vt:lpstr>
      <vt:lpstr>Impact</vt:lpstr>
      <vt:lpstr>Noto Sans Symbols</vt:lpstr>
      <vt:lpstr>Trebuchet MS</vt:lpstr>
      <vt:lpstr>Arial</vt:lpstr>
      <vt:lpstr>Calibri Light</vt:lpstr>
      <vt:lpstr>Arial Black</vt:lpstr>
      <vt:lpstr>Office Theme</vt:lpstr>
      <vt:lpstr>VISUALIZATION OF DATA</vt:lpstr>
      <vt:lpstr>ABSTRACT</vt:lpstr>
      <vt:lpstr>PROBLEM STATEMENT</vt:lpstr>
      <vt:lpstr>SYSTEM DESCRIPTION</vt:lpstr>
      <vt:lpstr>WORKING</vt:lpstr>
      <vt:lpstr>WORKING - UPLOAD  </vt:lpstr>
      <vt:lpstr>WORKING - VISUALIZATION</vt:lpstr>
      <vt:lpstr>WORKING - FILTER  </vt:lpstr>
      <vt:lpstr>INSTALLATION</vt:lpstr>
      <vt:lpstr>SYSTEM REQUIREMENTS</vt:lpstr>
      <vt:lpstr>ADVANTAGES</vt:lpstr>
      <vt:lpstr>LIMITATIONS</vt:lpstr>
      <vt:lpstr>PREVIEW - UPLOAD</vt:lpstr>
      <vt:lpstr>PREVIEW - VISUVALIZE</vt:lpstr>
      <vt:lpstr>PREVIEW - FILTER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VISUVALIZATION OF DATA</dc:title>
  <cp:lastModifiedBy>Sai Bhanu</cp:lastModifiedBy>
  <cp:revision>3</cp:revision>
  <dcterms:modified xsi:type="dcterms:W3CDTF">2022-03-28T13:02:16Z</dcterms:modified>
</cp:coreProperties>
</file>